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34"/>
  </p:notesMasterIdLst>
  <p:sldIdLst>
    <p:sldId id="257" r:id="rId3"/>
    <p:sldId id="419" r:id="rId4"/>
    <p:sldId id="350" r:id="rId5"/>
    <p:sldId id="399" r:id="rId6"/>
    <p:sldId id="351" r:id="rId7"/>
    <p:sldId id="392" r:id="rId8"/>
    <p:sldId id="393" r:id="rId9"/>
    <p:sldId id="394" r:id="rId10"/>
    <p:sldId id="395" r:id="rId11"/>
    <p:sldId id="377" r:id="rId12"/>
    <p:sldId id="396" r:id="rId13"/>
    <p:sldId id="397" r:id="rId14"/>
    <p:sldId id="398" r:id="rId15"/>
    <p:sldId id="400" r:id="rId16"/>
    <p:sldId id="401" r:id="rId17"/>
    <p:sldId id="402" r:id="rId18"/>
    <p:sldId id="403" r:id="rId19"/>
    <p:sldId id="410" r:id="rId20"/>
    <p:sldId id="404" r:id="rId21"/>
    <p:sldId id="407" r:id="rId22"/>
    <p:sldId id="408" r:id="rId23"/>
    <p:sldId id="409" r:id="rId24"/>
    <p:sldId id="411" r:id="rId25"/>
    <p:sldId id="412" r:id="rId26"/>
    <p:sldId id="405" r:id="rId27"/>
    <p:sldId id="414" r:id="rId28"/>
    <p:sldId id="413" r:id="rId29"/>
    <p:sldId id="415" r:id="rId30"/>
    <p:sldId id="416" r:id="rId31"/>
    <p:sldId id="417" r:id="rId32"/>
    <p:sldId id="418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97" autoAdjust="0"/>
    <p:restoredTop sz="94660"/>
  </p:normalViewPr>
  <p:slideViewPr>
    <p:cSldViewPr>
      <p:cViewPr varScale="1">
        <p:scale>
          <a:sx n="94" d="100"/>
          <a:sy n="94" d="100"/>
        </p:scale>
        <p:origin x="1056" y="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F5332-2E67-4197-A9D6-96730940DD45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3CE85-8A39-439B-A638-99B69752E8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74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C97659-6C04-48EA-B305-2919BD7837F2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4543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80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6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612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94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2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981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9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307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58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434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22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938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59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542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255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062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930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4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26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08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1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7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87E5E6-C63B-40EA-BA86-4CAB31B02106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810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91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96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DF46B-139F-40D0-A761-0C7F7CC6D8A3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2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533400"/>
            <a:ext cx="7721600" cy="1905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028950"/>
            <a:ext cx="6400800" cy="177165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spcBef>
                <a:spcPct val="0"/>
              </a:spcBef>
              <a:defRPr>
                <a:solidFill>
                  <a:srgbClr val="5E574E"/>
                </a:solidFill>
              </a:defRPr>
            </a:lvl1pPr>
          </a:lstStyle>
          <a:p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fld id="{916C66C5-7DFE-4220-9FE1-A3CA8EA0103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6567" name="Line 7"/>
          <p:cNvSpPr>
            <a:spLocks noChangeShapeType="1"/>
          </p:cNvSpPr>
          <p:nvPr/>
        </p:nvSpPr>
        <p:spPr bwMode="auto">
          <a:xfrm>
            <a:off x="457200" y="25146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FD222-E453-472C-B553-43E1189E21A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94EAD-3A0D-43D4-AD18-89E091F4326E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D81A84-347F-4DDF-BAE7-4AD7EF67DA1A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33EE4D-9D4E-4EF0-AD47-C324AD7553D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AB8B5A-F46E-49EF-8E49-7D4823E30156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B12839-AB46-4EE9-A4EF-3FE952E895F7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F5C15F-19E2-41FF-8AF4-667E84177D41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altLang="zh-CN" sz="3400" b="1" kern="1200" dirty="0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418FE5-389E-4DA0-81AC-5EB98838DD89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BCC775-3ADC-47AB-BC2E-E60055130C74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228600"/>
            <a:ext cx="2057400" cy="58293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6019800" cy="58293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BCE291-D8F3-4C90-A8DB-6733BB373E02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6400" y="228600"/>
            <a:ext cx="82042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457200" y="1885950"/>
            <a:ext cx="4013200" cy="41719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22800" y="1885950"/>
            <a:ext cx="4013200" cy="41719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318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293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5E574E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731000" y="62293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3093B3B-E81E-490B-8F1F-1C571ED82160}" type="slidenum">
              <a:rPr lang="en-US">
                <a:solidFill>
                  <a:srgbClr val="5E574E"/>
                </a:solidFill>
              </a:rPr>
              <a:pPr/>
              <a:t>‹#›</a:t>
            </a:fld>
            <a:endParaRPr lang="en-US">
              <a:solidFill>
                <a:srgbClr val="5E574E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DF7D1-4D51-4000-A8B3-8D20A340E8CD}" type="datetimeFigureOut">
              <a:rPr lang="en-US" smtClean="0"/>
              <a:pPr/>
              <a:t>4/10/2018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1A8D2-BA59-47FB-96E1-911D86B22B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06400" y="228600"/>
            <a:ext cx="8204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310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 eaLnBrk="0" fontAlgn="base" hangingPunct="0">
              <a:spcAft>
                <a:spcPct val="0"/>
              </a:spcAft>
            </a:pPr>
            <a:fld id="{6B1821FE-FA4C-47C1-B685-876E6334E4D6}" type="slidenum">
              <a:rPr lang="en-US" smtClean="0">
                <a:solidFill>
                  <a:srgbClr val="5E574E"/>
                </a:solidFill>
              </a:rPr>
              <a:pPr eaLnBrk="0" fontAlgn="base" hangingPunct="0">
                <a:spcAft>
                  <a:spcPct val="0"/>
                </a:spcAft>
              </a:pPr>
              <a:t>‹#›</a:t>
            </a:fld>
            <a:endParaRPr lang="en-US" smtClean="0">
              <a:solidFill>
                <a:srgbClr val="5E574E"/>
              </a:solidFill>
            </a:endParaRPr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>
            <a:off x="457200" y="1600200"/>
            <a:ext cx="8153400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z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y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Monotype Sorts" pitchFamily="2" charset="2"/>
        <a:buChar char="x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gi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1295400"/>
            <a:ext cx="8587680" cy="3048000"/>
          </a:xfrm>
        </p:spPr>
        <p:txBody>
          <a:bodyPr/>
          <a:lstStyle/>
          <a:p>
            <a:r>
              <a:rPr lang="en-US" altLang="zh-CN" sz="3200" b="1" dirty="0" smtClean="0">
                <a:solidFill>
                  <a:srgbClr val="A50021"/>
                </a:solidFill>
              </a:rPr>
              <a:t>Lecture 05: Assembly Language Programming (2)</a:t>
            </a:r>
            <a:endParaRPr lang="en-US" altLang="zh-CN" sz="3200" dirty="0" smtClean="0">
              <a:solidFill>
                <a:srgbClr val="A5002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Unsigned Multiplication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MUL</a:t>
            </a:r>
            <a:r>
              <a:rPr lang="en-GB" dirty="0" smtClean="0"/>
              <a:t> </a:t>
            </a:r>
            <a:r>
              <a:rPr lang="en-GB" i="1" dirty="0" smtClean="0"/>
              <a:t>operand</a:t>
            </a:r>
          </a:p>
          <a:p>
            <a:r>
              <a:rPr lang="en-GB" dirty="0" smtClean="0"/>
              <a:t>byte X byte:</a:t>
            </a:r>
          </a:p>
          <a:p>
            <a:pPr lvl="1"/>
            <a:r>
              <a:rPr lang="en-GB" dirty="0" smtClean="0"/>
              <a:t>One implicit operand is </a:t>
            </a:r>
            <a:r>
              <a:rPr lang="en-GB" b="1" dirty="0" smtClean="0"/>
              <a:t>AL</a:t>
            </a:r>
            <a:r>
              <a:rPr lang="en-GB" dirty="0" smtClean="0"/>
              <a:t>, the other is the </a:t>
            </a:r>
            <a:r>
              <a:rPr lang="en-GB" i="1" dirty="0" smtClean="0"/>
              <a:t>operand</a:t>
            </a:r>
            <a:r>
              <a:rPr lang="en-GB" dirty="0" smtClean="0"/>
              <a:t>, result is stored in </a:t>
            </a:r>
            <a:r>
              <a:rPr lang="en-GB" b="1" dirty="0" smtClean="0"/>
              <a:t>AX</a:t>
            </a:r>
          </a:p>
          <a:p>
            <a:r>
              <a:rPr lang="en-GB" dirty="0" smtClean="0"/>
              <a:t>word X word:</a:t>
            </a:r>
          </a:p>
          <a:p>
            <a:pPr lvl="1"/>
            <a:r>
              <a:rPr lang="en-GB" dirty="0" smtClean="0"/>
              <a:t>One </a:t>
            </a:r>
            <a:r>
              <a:rPr lang="en-GB" altLang="zh-CN" dirty="0" smtClean="0"/>
              <a:t>implicit </a:t>
            </a:r>
            <a:r>
              <a:rPr lang="en-GB" dirty="0" smtClean="0"/>
              <a:t>operand is </a:t>
            </a:r>
            <a:r>
              <a:rPr lang="en-GB" b="1" dirty="0" smtClean="0"/>
              <a:t>AX</a:t>
            </a:r>
            <a:r>
              <a:rPr lang="en-GB" dirty="0" smtClean="0"/>
              <a:t>, </a:t>
            </a:r>
            <a:r>
              <a:rPr lang="en-GB" altLang="zh-CN" dirty="0" smtClean="0"/>
              <a:t>the other is the </a:t>
            </a:r>
            <a:r>
              <a:rPr lang="en-GB" altLang="zh-CN" i="1" dirty="0" smtClean="0"/>
              <a:t>operand</a:t>
            </a:r>
            <a:r>
              <a:rPr lang="en-GB" altLang="zh-CN" dirty="0" smtClean="0"/>
              <a:t>, </a:t>
            </a:r>
            <a:r>
              <a:rPr lang="en-GB" dirty="0" smtClean="0"/>
              <a:t>result is stored in </a:t>
            </a:r>
            <a:r>
              <a:rPr lang="en-GB" b="1" dirty="0" smtClean="0"/>
              <a:t>DX</a:t>
            </a:r>
            <a:r>
              <a:rPr lang="en-GB" dirty="0" smtClean="0"/>
              <a:t> &amp; </a:t>
            </a:r>
            <a:r>
              <a:rPr lang="en-GB" b="1" dirty="0" smtClean="0"/>
              <a:t>AX</a:t>
            </a:r>
          </a:p>
          <a:p>
            <a:r>
              <a:rPr lang="en-GB" dirty="0" smtClean="0"/>
              <a:t>word X byte:</a:t>
            </a:r>
          </a:p>
          <a:p>
            <a:pPr lvl="1"/>
            <a:r>
              <a:rPr lang="en-GB" b="1" dirty="0" smtClean="0"/>
              <a:t>AL</a:t>
            </a:r>
            <a:r>
              <a:rPr lang="en-GB" dirty="0" smtClean="0"/>
              <a:t> hold the byte, </a:t>
            </a:r>
            <a:r>
              <a:rPr lang="en-GB" b="1" dirty="0" smtClean="0"/>
              <a:t>AH = 0</a:t>
            </a:r>
            <a:r>
              <a:rPr lang="en-GB" dirty="0" smtClean="0"/>
              <a:t>, the word is the </a:t>
            </a:r>
            <a:r>
              <a:rPr lang="en-GB" i="1" dirty="0" smtClean="0"/>
              <a:t>operand</a:t>
            </a:r>
            <a:r>
              <a:rPr lang="en-GB" dirty="0" smtClean="0"/>
              <a:t>, result is stored in </a:t>
            </a:r>
            <a:r>
              <a:rPr lang="en-GB" b="1" dirty="0" smtClean="0"/>
              <a:t>DX</a:t>
            </a:r>
            <a:r>
              <a:rPr lang="en-GB" dirty="0" smtClean="0"/>
              <a:t> &amp; </a:t>
            </a:r>
            <a:r>
              <a:rPr lang="en-GB" b="1" dirty="0" smtClean="0"/>
              <a:t>AX</a:t>
            </a:r>
            <a:r>
              <a:rPr lang="en-GB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Unsigned Multiplication Example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1" y="1916832"/>
            <a:ext cx="2376264" cy="1080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1844824"/>
            <a:ext cx="2910086" cy="1144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11960" y="4221088"/>
            <a:ext cx="2677468" cy="1400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11960" y="3429000"/>
            <a:ext cx="2824535" cy="673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95536" y="3429000"/>
            <a:ext cx="3137174" cy="782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39552" y="4293096"/>
            <a:ext cx="212271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 bwMode="auto">
          <a:xfrm>
            <a:off x="179512" y="1772816"/>
            <a:ext cx="3096344" cy="144016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851920" y="1772816"/>
            <a:ext cx="3096344" cy="144016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79512" y="3356992"/>
            <a:ext cx="3384376" cy="21602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995936" y="3356992"/>
            <a:ext cx="3384376" cy="252028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Unsigned Division</a:t>
            </a:r>
            <a:endParaRPr lang="en-GB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435280" cy="4639394"/>
          </a:xfrm>
        </p:spPr>
        <p:txBody>
          <a:bodyPr/>
          <a:lstStyle/>
          <a:p>
            <a:r>
              <a:rPr lang="en-GB" sz="2400" b="1" dirty="0" smtClean="0"/>
              <a:t>DIV</a:t>
            </a:r>
            <a:r>
              <a:rPr lang="en-GB" sz="2400" i="1" dirty="0" smtClean="0"/>
              <a:t> </a:t>
            </a:r>
            <a:r>
              <a:rPr lang="en-GB" altLang="zh-CN" sz="2400" i="1" dirty="0" smtClean="0"/>
              <a:t>denominator</a:t>
            </a:r>
            <a:r>
              <a:rPr lang="en-GB" altLang="zh-CN" sz="2400" dirty="0" smtClean="0"/>
              <a:t> </a:t>
            </a:r>
            <a:endParaRPr lang="en-GB" sz="2400" i="1" dirty="0" smtClean="0"/>
          </a:p>
          <a:p>
            <a:pPr lvl="1"/>
            <a:r>
              <a:rPr lang="en-GB" sz="2000" dirty="0" smtClean="0"/>
              <a:t>Denominator cannot be zero</a:t>
            </a:r>
          </a:p>
          <a:p>
            <a:pPr lvl="1"/>
            <a:r>
              <a:rPr lang="en-GB" sz="2000" dirty="0" smtClean="0"/>
              <a:t>Quotient cannot be too large for the assigned register</a:t>
            </a:r>
          </a:p>
          <a:p>
            <a:r>
              <a:rPr lang="en-GB" sz="2400" dirty="0" smtClean="0"/>
              <a:t>byte / byte:</a:t>
            </a:r>
          </a:p>
          <a:p>
            <a:pPr lvl="1"/>
            <a:r>
              <a:rPr lang="en-GB" sz="2000" dirty="0" smtClean="0"/>
              <a:t>Numerator in </a:t>
            </a:r>
            <a:r>
              <a:rPr lang="en-GB" sz="2000" b="1" dirty="0" smtClean="0"/>
              <a:t>AL</a:t>
            </a:r>
            <a:r>
              <a:rPr lang="en-GB" sz="2000" dirty="0" smtClean="0"/>
              <a:t>, clear </a:t>
            </a:r>
            <a:r>
              <a:rPr lang="en-GB" sz="2000" b="1" dirty="0" smtClean="0"/>
              <a:t>AH</a:t>
            </a:r>
            <a:r>
              <a:rPr lang="en-GB" sz="2000" dirty="0" smtClean="0"/>
              <a:t>; quotient is in </a:t>
            </a:r>
            <a:r>
              <a:rPr lang="en-GB" sz="2000" b="1" dirty="0" smtClean="0"/>
              <a:t>AL, </a:t>
            </a:r>
            <a:r>
              <a:rPr lang="en-GB" sz="2000" dirty="0" smtClean="0"/>
              <a:t>remainder in </a:t>
            </a:r>
            <a:r>
              <a:rPr lang="en-GB" sz="2000" b="1" dirty="0" smtClean="0"/>
              <a:t>AH</a:t>
            </a:r>
          </a:p>
          <a:p>
            <a:r>
              <a:rPr lang="en-GB" sz="2400" dirty="0" smtClean="0"/>
              <a:t>word / word:</a:t>
            </a:r>
          </a:p>
          <a:p>
            <a:pPr lvl="1"/>
            <a:r>
              <a:rPr lang="en-GB" sz="2000" dirty="0" smtClean="0"/>
              <a:t>Numerator in </a:t>
            </a:r>
            <a:r>
              <a:rPr lang="en-GB" sz="2000" b="1" dirty="0" smtClean="0"/>
              <a:t>AX</a:t>
            </a:r>
            <a:r>
              <a:rPr lang="en-GB" sz="2000" dirty="0" smtClean="0"/>
              <a:t>, clear </a:t>
            </a:r>
            <a:r>
              <a:rPr lang="en-GB" sz="2000" b="1" dirty="0" smtClean="0"/>
              <a:t>DX</a:t>
            </a:r>
            <a:r>
              <a:rPr lang="en-GB" sz="2000" dirty="0" smtClean="0"/>
              <a:t>; ; quotient is in </a:t>
            </a:r>
            <a:r>
              <a:rPr lang="en-GB" sz="2000" b="1" dirty="0" smtClean="0"/>
              <a:t>AX, </a:t>
            </a:r>
            <a:r>
              <a:rPr lang="en-GB" sz="2000" dirty="0" smtClean="0"/>
              <a:t>remainder in </a:t>
            </a:r>
            <a:r>
              <a:rPr lang="en-GB" sz="2000" b="1" dirty="0" smtClean="0"/>
              <a:t>DX</a:t>
            </a:r>
            <a:endParaRPr lang="en-GB" sz="2000" dirty="0" smtClean="0"/>
          </a:p>
          <a:p>
            <a:r>
              <a:rPr lang="en-GB" sz="2400" dirty="0" smtClean="0"/>
              <a:t>word / byte:</a:t>
            </a:r>
          </a:p>
          <a:p>
            <a:pPr lvl="1"/>
            <a:r>
              <a:rPr lang="en-GB" sz="2000" dirty="0" smtClean="0"/>
              <a:t>Numerator in </a:t>
            </a:r>
            <a:r>
              <a:rPr lang="en-GB" sz="2000" b="1" dirty="0" smtClean="0"/>
              <a:t>AX</a:t>
            </a:r>
            <a:r>
              <a:rPr lang="en-GB" sz="2000" dirty="0" smtClean="0"/>
              <a:t>; quotient is in </a:t>
            </a:r>
            <a:r>
              <a:rPr lang="en-GB" sz="2000" b="1" dirty="0" smtClean="0"/>
              <a:t>AL </a:t>
            </a:r>
            <a:r>
              <a:rPr lang="en-GB" sz="2000" dirty="0" smtClean="0"/>
              <a:t>(max 0FFH)</a:t>
            </a:r>
            <a:r>
              <a:rPr lang="en-GB" sz="2000" b="1" dirty="0" smtClean="0"/>
              <a:t>, </a:t>
            </a:r>
            <a:r>
              <a:rPr lang="en-GB" sz="2000" dirty="0" smtClean="0"/>
              <a:t>remainder in </a:t>
            </a:r>
            <a:r>
              <a:rPr lang="en-GB" sz="2000" b="1" dirty="0" smtClean="0"/>
              <a:t>AH</a:t>
            </a:r>
          </a:p>
          <a:p>
            <a:r>
              <a:rPr lang="en-GB" sz="2400" dirty="0" smtClean="0"/>
              <a:t>double-word / word:</a:t>
            </a:r>
          </a:p>
          <a:p>
            <a:pPr lvl="1"/>
            <a:r>
              <a:rPr lang="en-GB" sz="2000" dirty="0" smtClean="0"/>
              <a:t>Numerator in </a:t>
            </a:r>
            <a:r>
              <a:rPr lang="en-GB" sz="2000" b="1" dirty="0" smtClean="0"/>
              <a:t>DX, AX</a:t>
            </a:r>
            <a:r>
              <a:rPr lang="en-GB" sz="2000" dirty="0" smtClean="0"/>
              <a:t>; quotient is in </a:t>
            </a:r>
            <a:r>
              <a:rPr lang="en-GB" sz="2000" b="1" dirty="0" smtClean="0"/>
              <a:t>AX </a:t>
            </a:r>
            <a:r>
              <a:rPr lang="en-GB" sz="2000" dirty="0" smtClean="0"/>
              <a:t>(max 0FFFFH)</a:t>
            </a:r>
            <a:r>
              <a:rPr lang="en-GB" sz="2000" b="1" dirty="0" smtClean="0"/>
              <a:t>, </a:t>
            </a:r>
            <a:r>
              <a:rPr lang="en-GB" sz="2000" dirty="0" smtClean="0"/>
              <a:t>remainder in </a:t>
            </a:r>
            <a:r>
              <a:rPr lang="en-GB" sz="2000" b="1" dirty="0" smtClean="0"/>
              <a:t>DX</a:t>
            </a:r>
          </a:p>
          <a:p>
            <a:pPr lvl="1"/>
            <a:r>
              <a:rPr lang="en-GB" sz="2000" dirty="0" smtClean="0"/>
              <a:t>Denominator can be in a register or in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Unsigned Division Example</a:t>
            </a:r>
            <a:endParaRPr lang="en-GB" dirty="0"/>
          </a:p>
        </p:txBody>
      </p:sp>
      <p:sp>
        <p:nvSpPr>
          <p:cNvPr id="12" name="矩形 11"/>
          <p:cNvSpPr/>
          <p:nvPr/>
        </p:nvSpPr>
        <p:spPr bwMode="auto">
          <a:xfrm>
            <a:off x="179512" y="1772816"/>
            <a:ext cx="3096344" cy="115212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851920" y="1772816"/>
            <a:ext cx="3096344" cy="144016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79512" y="3356992"/>
            <a:ext cx="3384376" cy="17281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995936" y="3356992"/>
            <a:ext cx="3384376" cy="252028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1988840"/>
            <a:ext cx="2222004" cy="713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55976" y="1838346"/>
            <a:ext cx="2209056" cy="130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3573016"/>
            <a:ext cx="1945779" cy="1141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39952" y="3429000"/>
            <a:ext cx="2877493" cy="832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11960" y="4521065"/>
            <a:ext cx="3148955" cy="106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000000"/>
                </a:solidFill>
                <a:latin typeface="Arial Black" pitchFamily="34" charset="0"/>
              </a:rPr>
              <a:t>Logic Instructions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 smtClean="0"/>
              <a:t>AND</a:t>
            </a:r>
          </a:p>
          <a:p>
            <a:r>
              <a:rPr lang="en-GB" dirty="0" smtClean="0"/>
              <a:t>OR</a:t>
            </a:r>
          </a:p>
          <a:p>
            <a:r>
              <a:rPr lang="en-GB" dirty="0" smtClean="0"/>
              <a:t>XOR</a:t>
            </a:r>
          </a:p>
          <a:p>
            <a:r>
              <a:rPr lang="en-GB" dirty="0" smtClean="0"/>
              <a:t>NOT</a:t>
            </a:r>
          </a:p>
          <a:p>
            <a:r>
              <a:rPr lang="en-GB" dirty="0" smtClean="0"/>
              <a:t>Logical SHIFT</a:t>
            </a:r>
          </a:p>
          <a:p>
            <a:r>
              <a:rPr lang="en-GB" dirty="0" smtClean="0"/>
              <a:t>ROTATE</a:t>
            </a:r>
          </a:p>
          <a:p>
            <a:r>
              <a:rPr lang="en-GB" dirty="0" smtClean="0"/>
              <a:t>COMPARE</a:t>
            </a:r>
          </a:p>
          <a:p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000000"/>
                </a:solidFill>
                <a:latin typeface="Arial Black" pitchFamily="34" charset="0"/>
              </a:rPr>
              <a:t>AND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 smtClean="0"/>
              <a:t>AND </a:t>
            </a:r>
            <a:r>
              <a:rPr lang="en-GB" dirty="0" err="1" smtClean="0"/>
              <a:t>dest</a:t>
            </a:r>
            <a:r>
              <a:rPr lang="en-GB" dirty="0" smtClean="0"/>
              <a:t>, </a:t>
            </a:r>
            <a:r>
              <a:rPr lang="en-GB" dirty="0" err="1" smtClean="0"/>
              <a:t>src</a:t>
            </a:r>
            <a:endParaRPr lang="en-GB" dirty="0" smtClean="0"/>
          </a:p>
          <a:p>
            <a:pPr lvl="1"/>
            <a:r>
              <a:rPr lang="en-GB" dirty="0" smtClean="0"/>
              <a:t>Bit-wise logic</a:t>
            </a:r>
          </a:p>
          <a:p>
            <a:pPr lvl="1"/>
            <a:r>
              <a:rPr lang="en-GB" dirty="0" err="1" smtClean="0"/>
              <a:t>dest</a:t>
            </a:r>
            <a:r>
              <a:rPr lang="en-GB" dirty="0" smtClean="0"/>
              <a:t> can be a register or in memory; </a:t>
            </a:r>
            <a:r>
              <a:rPr lang="en-GB" dirty="0" err="1" smtClean="0"/>
              <a:t>src</a:t>
            </a:r>
            <a:r>
              <a:rPr lang="en-GB" dirty="0" smtClean="0"/>
              <a:t> can be a register, in memory, or immediate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429000"/>
            <a:ext cx="2675781" cy="1982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000000"/>
                </a:solidFill>
                <a:latin typeface="Arial Black" pitchFamily="34" charset="0"/>
              </a:rPr>
              <a:t>OR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 smtClean="0"/>
              <a:t>OR </a:t>
            </a:r>
            <a:r>
              <a:rPr lang="en-GB" dirty="0" err="1" smtClean="0"/>
              <a:t>dest</a:t>
            </a:r>
            <a:r>
              <a:rPr lang="en-GB" dirty="0" smtClean="0"/>
              <a:t>, </a:t>
            </a:r>
            <a:r>
              <a:rPr lang="en-GB" dirty="0" err="1" smtClean="0"/>
              <a:t>src</a:t>
            </a:r>
            <a:endParaRPr lang="en-GB" dirty="0" smtClean="0"/>
          </a:p>
          <a:p>
            <a:pPr lvl="1"/>
            <a:r>
              <a:rPr lang="en-GB" dirty="0" smtClean="0"/>
              <a:t>Bit-wise logic</a:t>
            </a:r>
          </a:p>
          <a:p>
            <a:pPr lvl="1"/>
            <a:r>
              <a:rPr lang="en-GB" altLang="zh-CN" dirty="0" err="1"/>
              <a:t>dest</a:t>
            </a:r>
            <a:r>
              <a:rPr lang="en-GB" altLang="zh-CN" dirty="0"/>
              <a:t> can be a register or in memory; </a:t>
            </a:r>
            <a:r>
              <a:rPr lang="en-GB" altLang="zh-CN" dirty="0" err="1"/>
              <a:t>src</a:t>
            </a:r>
            <a:r>
              <a:rPr lang="en-GB" altLang="zh-CN" dirty="0"/>
              <a:t> can be a register, in memory, or immediate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726866"/>
            <a:ext cx="2681114" cy="1909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000000"/>
                </a:solidFill>
                <a:latin typeface="Arial Black" pitchFamily="34" charset="0"/>
              </a:rPr>
              <a:t>XOR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 smtClean="0"/>
              <a:t>XOR </a:t>
            </a:r>
            <a:r>
              <a:rPr lang="en-GB" dirty="0" err="1" smtClean="0"/>
              <a:t>dest</a:t>
            </a:r>
            <a:r>
              <a:rPr lang="en-GB" dirty="0" smtClean="0"/>
              <a:t>, </a:t>
            </a:r>
            <a:r>
              <a:rPr lang="en-GB" dirty="0" err="1" smtClean="0"/>
              <a:t>src</a:t>
            </a:r>
            <a:endParaRPr lang="en-GB" dirty="0" smtClean="0"/>
          </a:p>
          <a:p>
            <a:pPr lvl="1"/>
            <a:r>
              <a:rPr lang="en-GB" dirty="0" smtClean="0"/>
              <a:t>Bit-wise logic</a:t>
            </a:r>
          </a:p>
          <a:p>
            <a:pPr lvl="1"/>
            <a:r>
              <a:rPr lang="en-GB" altLang="zh-CN" dirty="0" err="1"/>
              <a:t>dest</a:t>
            </a:r>
            <a:r>
              <a:rPr lang="en-GB" altLang="zh-CN" dirty="0"/>
              <a:t> can be a register or in memory; </a:t>
            </a:r>
            <a:r>
              <a:rPr lang="en-GB" altLang="zh-CN" dirty="0" err="1"/>
              <a:t>src</a:t>
            </a:r>
            <a:r>
              <a:rPr lang="en-GB" altLang="zh-CN" dirty="0"/>
              <a:t> can be a register, in memory, or immediate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3501008"/>
            <a:ext cx="2860154" cy="2095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000000"/>
                </a:solidFill>
                <a:latin typeface="Arial Black" pitchFamily="34" charset="0"/>
              </a:rPr>
              <a:t>NOT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 smtClean="0"/>
              <a:t>NOT </a:t>
            </a:r>
            <a:r>
              <a:rPr lang="en-GB" i="1" dirty="0" smtClean="0"/>
              <a:t>operand</a:t>
            </a:r>
          </a:p>
          <a:p>
            <a:pPr lvl="1"/>
            <a:r>
              <a:rPr lang="en-GB" dirty="0" smtClean="0"/>
              <a:t>Bit-wise logic</a:t>
            </a:r>
          </a:p>
          <a:p>
            <a:pPr lvl="1"/>
            <a:r>
              <a:rPr lang="en-GB" dirty="0" smtClean="0"/>
              <a:t>Operand can be a register or in memory </a:t>
            </a:r>
          </a:p>
          <a:p>
            <a:pPr lvl="1">
              <a:buNone/>
            </a:pPr>
            <a:endParaRPr lang="en-GB" dirty="0" smtClean="0"/>
          </a:p>
          <a:p>
            <a:pPr lvl="1">
              <a:buNone/>
            </a:pPr>
            <a:r>
              <a:rPr lang="en-GB" dirty="0" smtClean="0"/>
              <a:t>			X	NOT X</a:t>
            </a:r>
          </a:p>
          <a:p>
            <a:pPr lvl="1">
              <a:buNone/>
            </a:pPr>
            <a:r>
              <a:rPr lang="en-GB" dirty="0" smtClean="0"/>
              <a:t>-------------------------------------------</a:t>
            </a:r>
          </a:p>
          <a:p>
            <a:pPr lvl="1">
              <a:buNone/>
            </a:pPr>
            <a:r>
              <a:rPr lang="en-GB" dirty="0" smtClean="0"/>
              <a:t>			1	    0</a:t>
            </a:r>
          </a:p>
          <a:p>
            <a:pPr lvl="1">
              <a:buNone/>
            </a:pPr>
            <a:r>
              <a:rPr lang="en-GB" dirty="0" smtClean="0"/>
              <a:t>			0	   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000000"/>
                </a:solidFill>
                <a:latin typeface="Arial Black" pitchFamily="34" charset="0"/>
              </a:rPr>
              <a:t>Logical SHIFT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 smtClean="0"/>
              <a:t>SHR </a:t>
            </a:r>
            <a:r>
              <a:rPr lang="en-GB" dirty="0" err="1" smtClean="0"/>
              <a:t>dest</a:t>
            </a:r>
            <a:r>
              <a:rPr lang="en-GB" dirty="0" smtClean="0"/>
              <a:t>, times</a:t>
            </a:r>
          </a:p>
          <a:p>
            <a:pPr lvl="1"/>
            <a:r>
              <a:rPr lang="en-GB" dirty="0" err="1" smtClean="0"/>
              <a:t>dest</a:t>
            </a:r>
            <a:r>
              <a:rPr lang="en-GB" dirty="0" smtClean="0"/>
              <a:t> can be a register or in memory</a:t>
            </a:r>
          </a:p>
          <a:p>
            <a:pPr lvl="1"/>
            <a:r>
              <a:rPr lang="en-GB" dirty="0" smtClean="0"/>
              <a:t>0-&gt;MSB-&gt;…-&gt;LSB-&gt;CF</a:t>
            </a:r>
          </a:p>
          <a:p>
            <a:pPr lvl="1"/>
            <a:r>
              <a:rPr lang="en-GB" dirty="0" smtClean="0"/>
              <a:t>Times = 1: </a:t>
            </a:r>
          </a:p>
          <a:p>
            <a:pPr lvl="1">
              <a:buNone/>
            </a:pP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SHR xx, 1</a:t>
            </a:r>
            <a:endParaRPr lang="en-GB" dirty="0" smtClean="0"/>
          </a:p>
          <a:p>
            <a:pPr lvl="1"/>
            <a:r>
              <a:rPr lang="en-GB" dirty="0" smtClean="0"/>
              <a:t>Times &gt;1:  </a:t>
            </a:r>
          </a:p>
          <a:p>
            <a:pPr lvl="1">
              <a:buNone/>
            </a:pPr>
            <a:r>
              <a:rPr lang="en-GB" dirty="0" smtClean="0"/>
              <a:t>			</a:t>
            </a: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 CL, times</a:t>
            </a:r>
          </a:p>
          <a:p>
            <a:pPr lvl="1">
              <a:buNone/>
            </a:pP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SHR xx, CL</a:t>
            </a:r>
          </a:p>
          <a:p>
            <a:r>
              <a:rPr lang="en-GB" dirty="0" smtClean="0"/>
              <a:t>SHL </a:t>
            </a:r>
            <a:r>
              <a:rPr lang="en-GB" dirty="0" err="1" smtClean="0"/>
              <a:t>dest</a:t>
            </a:r>
            <a:r>
              <a:rPr lang="en-GB" dirty="0" smtClean="0"/>
              <a:t>, times</a:t>
            </a:r>
          </a:p>
          <a:p>
            <a:pPr lvl="1"/>
            <a:r>
              <a:rPr lang="en-GB" dirty="0" smtClean="0"/>
              <a:t>All the same except in </a:t>
            </a:r>
            <a:r>
              <a:rPr lang="en-GB" b="1" dirty="0" smtClean="0"/>
              <a:t>reverse</a:t>
            </a:r>
            <a:r>
              <a:rPr lang="en-GB" dirty="0" smtClean="0"/>
              <a:t> direction</a:t>
            </a:r>
          </a:p>
          <a:p>
            <a:endParaRPr lang="en-GB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2780928"/>
            <a:ext cx="4045446" cy="641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5157192"/>
            <a:ext cx="400915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467544" y="685800"/>
            <a:ext cx="8320856" cy="1807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Reference Book: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The 80x86 IBM PC and Compatible Computers</a:t>
            </a:r>
            <a:endParaRPr kumimoji="1" lang="en-GB" sz="3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467544" y="3057912"/>
            <a:ext cx="5832648" cy="303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altLang="zh-CN" sz="2800" dirty="0">
                <a:solidFill>
                  <a:srgbClr val="000000"/>
                </a:solidFill>
                <a:latin typeface="Arial Black" pitchFamily="34" charset="0"/>
              </a:rPr>
              <a:t>Chapter 3</a:t>
            </a:r>
          </a:p>
          <a:p>
            <a:pPr eaLnBrk="0" fontAlgn="base" hangingPunct="0">
              <a:spcBef>
                <a:spcPct val="20000"/>
              </a:spcBef>
              <a:spcAft>
                <a:spcPts val="120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altLang="zh-CN" sz="2800" dirty="0">
                <a:solidFill>
                  <a:srgbClr val="000000"/>
                </a:solidFill>
                <a:latin typeface="Arial Black" pitchFamily="34" charset="0"/>
              </a:rPr>
              <a:t>Arithmetic &amp; Logic Instructions and Programs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altLang="zh-CN" sz="2800" dirty="0">
                <a:solidFill>
                  <a:srgbClr val="000000"/>
                </a:solidFill>
                <a:latin typeface="Arial Black" pitchFamily="34" charset="0"/>
              </a:rPr>
              <a:t>Chapter 6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Monotype Sorts" pitchFamily="2" charset="2"/>
              <a:buNone/>
            </a:pPr>
            <a:r>
              <a:rPr kumimoji="1" lang="en-GB" altLang="zh-CN" sz="2800" dirty="0">
                <a:solidFill>
                  <a:srgbClr val="000000"/>
                </a:solidFill>
                <a:latin typeface="Arial Black" pitchFamily="34" charset="0"/>
              </a:rPr>
              <a:t>Signed Numbers, Strings, and Tables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tabLst/>
              <a:defRPr/>
            </a:pPr>
            <a:endParaRPr kumimoji="1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Monotype Sorts" pitchFamily="2" charset="2"/>
              <a:buNone/>
              <a:tabLst/>
              <a:defRPr/>
            </a:pPr>
            <a:endParaRPr kumimoji="1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99" y="3068960"/>
            <a:ext cx="2401357" cy="31941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443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000000"/>
                </a:solidFill>
                <a:latin typeface="Arial Black" pitchFamily="34" charset="0"/>
              </a:rPr>
              <a:t>Example: BCD &amp; ASCII Numbers Conversion</a:t>
            </a:r>
            <a:endParaRPr lang="en-GB" sz="3200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r>
              <a:rPr lang="en-US" dirty="0" smtClean="0"/>
              <a:t>BCD: Binary Coded Decimal</a:t>
            </a:r>
          </a:p>
          <a:p>
            <a:pPr lvl="1"/>
            <a:r>
              <a:rPr lang="en-US" dirty="0" smtClean="0"/>
              <a:t>Digits 0~9 in binary representation</a:t>
            </a:r>
          </a:p>
          <a:p>
            <a:pPr lvl="1"/>
            <a:r>
              <a:rPr lang="en-US" dirty="0" smtClean="0"/>
              <a:t>Unpacked, packed</a:t>
            </a:r>
          </a:p>
          <a:p>
            <a:r>
              <a:rPr lang="en-US" dirty="0" smtClean="0"/>
              <a:t>ASCII</a:t>
            </a:r>
          </a:p>
          <a:p>
            <a:pPr lvl="1"/>
            <a:r>
              <a:rPr lang="en-US" dirty="0" smtClean="0"/>
              <a:t>Code for all characters that you can read or write</a:t>
            </a:r>
          </a:p>
          <a:p>
            <a:pPr lvl="1"/>
            <a:r>
              <a:rPr lang="en-US" dirty="0" smtClean="0"/>
              <a:t>Digit characters ‘0’~’9’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3068960"/>
            <a:ext cx="787368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000000"/>
                </a:solidFill>
                <a:latin typeface="Arial Black" pitchFamily="34" charset="0"/>
              </a:rPr>
              <a:t>ASCII -&gt; Unpacked BCD Conversion</a:t>
            </a:r>
            <a:endParaRPr lang="en-GB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r>
              <a:rPr lang="en-US" dirty="0" smtClean="0"/>
              <a:t>Simply remove the higher 4 bits “0011” </a:t>
            </a:r>
          </a:p>
          <a:p>
            <a:r>
              <a:rPr lang="en-US" dirty="0" smtClean="0"/>
              <a:t>E.g.,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	DB 	‘3’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unpack	DB 	?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   -------------------------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MOV AH,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asc</a:t>
            </a:r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AND AH, 0Fh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MOV unpack, AH</a:t>
            </a:r>
          </a:p>
          <a:p>
            <a:pPr>
              <a:buNone/>
            </a:pPr>
            <a:r>
              <a:rPr lang="en-US" dirty="0" smtClean="0"/>
              <a:t>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000000"/>
                </a:solidFill>
                <a:latin typeface="Arial Black" pitchFamily="34" charset="0"/>
              </a:rPr>
              <a:t>ASCII -&gt; Packed BCD Conversion</a:t>
            </a:r>
            <a:endParaRPr lang="en-GB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78800" cy="4171950"/>
          </a:xfrm>
        </p:spPr>
        <p:txBody>
          <a:bodyPr/>
          <a:lstStyle/>
          <a:p>
            <a:r>
              <a:rPr lang="en-US" dirty="0" smtClean="0"/>
              <a:t>First convert ASCII to unpacked BCD</a:t>
            </a:r>
          </a:p>
          <a:p>
            <a:r>
              <a:rPr lang="en-US" dirty="0" smtClean="0"/>
              <a:t>Then, combine two unpacked into one packed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E.g.,	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asc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		DB 	‘23’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unpack	DB 	?</a:t>
            </a:r>
          </a:p>
          <a:p>
            <a:pPr>
              <a:spcBef>
                <a:spcPts val="0"/>
              </a:spcBef>
              <a:buNone/>
            </a:pPr>
            <a:r>
              <a:rPr lang="en-US" sz="2000" b="1" dirty="0" smtClean="0"/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      -------------------------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000" b="1" dirty="0" smtClean="0"/>
              <a:t>			</a:t>
            </a: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MOV AH, </a:t>
            </a:r>
            <a:r>
              <a:rPr lang="en-US" sz="2400" b="1" dirty="0" err="1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asc</a:t>
            </a:r>
            <a:endParaRPr lang="en-US" sz="2400" b="1" dirty="0" smtClean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MOV AL, asc+1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AND AX, 0F0Fh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MOV CL, 4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SHL AH, CL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OR AH, AL</a:t>
            </a:r>
          </a:p>
          <a:p>
            <a:pPr>
              <a:spcBef>
                <a:spcPts val="0"/>
              </a:spcBef>
              <a:buFont typeface="Monotype Sorts" pitchFamily="2" charset="2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MOV unpack, AH</a:t>
            </a:r>
          </a:p>
          <a:p>
            <a:pPr>
              <a:buNone/>
            </a:pPr>
            <a:r>
              <a:rPr lang="en-US" sz="2000" b="1" dirty="0" smtClean="0"/>
              <a:t>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000000"/>
                </a:solidFill>
                <a:latin typeface="Arial Black" pitchFamily="34" charset="0"/>
              </a:rPr>
              <a:t>ROTATE</a:t>
            </a:r>
            <a:endParaRPr lang="en-GB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78800" cy="4171950"/>
          </a:xfrm>
        </p:spPr>
        <p:txBody>
          <a:bodyPr/>
          <a:lstStyle/>
          <a:p>
            <a:r>
              <a:rPr lang="en-US" dirty="0" smtClean="0"/>
              <a:t>ROR </a:t>
            </a:r>
            <a:r>
              <a:rPr lang="en-US" i="1" dirty="0" err="1" smtClean="0"/>
              <a:t>dest</a:t>
            </a:r>
            <a:r>
              <a:rPr lang="en-US" i="1" dirty="0" smtClean="0"/>
              <a:t>, times</a:t>
            </a:r>
          </a:p>
          <a:p>
            <a:pPr lvl="1"/>
            <a:r>
              <a:rPr lang="en-GB" i="1" dirty="0" err="1" smtClean="0"/>
              <a:t>dest</a:t>
            </a:r>
            <a:r>
              <a:rPr lang="en-GB" dirty="0" smtClean="0"/>
              <a:t> can be a register, in memory</a:t>
            </a:r>
          </a:p>
          <a:p>
            <a:pPr lvl="1"/>
            <a:r>
              <a:rPr lang="en-US" i="1" dirty="0" smtClean="0"/>
              <a:t>Times</a:t>
            </a:r>
            <a:r>
              <a:rPr lang="en-US" dirty="0" smtClean="0"/>
              <a:t> = 1: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ROR xx, 1</a:t>
            </a:r>
            <a:endParaRPr lang="en-US" dirty="0" smtClean="0"/>
          </a:p>
          <a:p>
            <a:pPr lvl="1"/>
            <a:r>
              <a:rPr lang="en-US" i="1" dirty="0" smtClean="0"/>
              <a:t>Times</a:t>
            </a:r>
            <a:r>
              <a:rPr lang="en-US" dirty="0" smtClean="0"/>
              <a:t> &gt;1: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MOV CL, 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times</a:t>
            </a:r>
            <a:endParaRPr lang="en-US" i="1" dirty="0" smtClean="0">
              <a:ea typeface="+mn-ea"/>
              <a:cs typeface="Courier New" pitchFamily="49" charset="0"/>
            </a:endParaRPr>
          </a:p>
          <a:p>
            <a:pPr lvl="1">
              <a:buNone/>
            </a:pPr>
            <a:r>
              <a:rPr lang="en-US" dirty="0" smtClean="0">
                <a:ea typeface="+mn-ea"/>
                <a:cs typeface="Courier New" pitchFamily="49" charset="0"/>
              </a:rPr>
              <a:t>		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ROR xx, CL</a:t>
            </a:r>
          </a:p>
          <a:p>
            <a:r>
              <a:rPr lang="en-US" dirty="0" smtClean="0"/>
              <a:t>ROL </a:t>
            </a:r>
            <a:r>
              <a:rPr lang="en-US" i="1" dirty="0" err="1" smtClean="0"/>
              <a:t>dest</a:t>
            </a:r>
            <a:r>
              <a:rPr lang="en-US" i="1" dirty="0" smtClean="0"/>
              <a:t>, times</a:t>
            </a:r>
          </a:p>
          <a:p>
            <a:pPr lvl="1"/>
            <a:r>
              <a:rPr lang="en-GB" dirty="0" smtClean="0"/>
              <a:t>All the same except in </a:t>
            </a:r>
            <a:r>
              <a:rPr lang="en-GB" b="1" dirty="0" smtClean="0"/>
              <a:t>reverse</a:t>
            </a:r>
            <a:r>
              <a:rPr lang="en-GB" dirty="0" smtClean="0"/>
              <a:t> direction</a:t>
            </a:r>
          </a:p>
          <a:p>
            <a:pPr lvl="1">
              <a:buNone/>
            </a:pPr>
            <a:endParaRPr lang="en-US" i="1" dirty="0" smtClean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2507754"/>
            <a:ext cx="2962846" cy="600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11960" y="5805264"/>
            <a:ext cx="3320154" cy="648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000000"/>
                </a:solidFill>
                <a:latin typeface="Arial Black" pitchFamily="34" charset="0"/>
              </a:rPr>
              <a:t>ROTATE Cont.</a:t>
            </a:r>
            <a:endParaRPr lang="en-GB" sz="32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28800"/>
            <a:ext cx="8178800" cy="4171950"/>
          </a:xfrm>
        </p:spPr>
        <p:txBody>
          <a:bodyPr/>
          <a:lstStyle/>
          <a:p>
            <a:r>
              <a:rPr lang="en-US" dirty="0" smtClean="0"/>
              <a:t>RCR </a:t>
            </a:r>
            <a:r>
              <a:rPr lang="en-US" i="1" dirty="0" err="1" smtClean="0"/>
              <a:t>dest</a:t>
            </a:r>
            <a:r>
              <a:rPr lang="en-US" i="1" dirty="0" smtClean="0"/>
              <a:t>, times</a:t>
            </a:r>
          </a:p>
          <a:p>
            <a:pPr lvl="1"/>
            <a:r>
              <a:rPr lang="en-GB" i="1" dirty="0" err="1" smtClean="0"/>
              <a:t>dest</a:t>
            </a:r>
            <a:r>
              <a:rPr lang="en-GB" dirty="0" smtClean="0"/>
              <a:t> can be a register, in memory</a:t>
            </a:r>
          </a:p>
          <a:p>
            <a:pPr lvl="1"/>
            <a:r>
              <a:rPr lang="en-US" i="1" dirty="0" smtClean="0"/>
              <a:t>Times</a:t>
            </a:r>
            <a:r>
              <a:rPr lang="en-US" dirty="0" smtClean="0"/>
              <a:t> = 1: 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RCR xx, 1</a:t>
            </a:r>
          </a:p>
          <a:p>
            <a:pPr lvl="1"/>
            <a:r>
              <a:rPr lang="en-US" i="1" dirty="0" smtClean="0"/>
              <a:t>Times</a:t>
            </a:r>
            <a:r>
              <a:rPr lang="en-US" dirty="0" smtClean="0"/>
              <a:t> &gt;1:</a:t>
            </a:r>
          </a:p>
          <a:p>
            <a:pPr lvl="1">
              <a:buNone/>
            </a:pPr>
            <a:r>
              <a:rPr lang="en-US" dirty="0" smtClean="0"/>
              <a:t>			</a:t>
            </a: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MCV CL, </a:t>
            </a:r>
            <a:r>
              <a:rPr lang="en-US" b="1" i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times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			RCR xx, CL</a:t>
            </a:r>
            <a:endParaRPr lang="en-US" dirty="0" smtClean="0"/>
          </a:p>
          <a:p>
            <a:r>
              <a:rPr lang="en-US" dirty="0" smtClean="0"/>
              <a:t>RCL </a:t>
            </a:r>
            <a:r>
              <a:rPr lang="en-US" i="1" dirty="0" err="1" smtClean="0"/>
              <a:t>dest</a:t>
            </a:r>
            <a:r>
              <a:rPr lang="en-US" i="1" dirty="0" smtClean="0"/>
              <a:t>, times</a:t>
            </a:r>
          </a:p>
          <a:p>
            <a:pPr lvl="1"/>
            <a:r>
              <a:rPr lang="en-GB" dirty="0" smtClean="0"/>
              <a:t>All the same except in </a:t>
            </a:r>
            <a:r>
              <a:rPr lang="en-GB" b="1" dirty="0" smtClean="0"/>
              <a:t>reverse</a:t>
            </a:r>
            <a:r>
              <a:rPr lang="en-GB" dirty="0" smtClean="0"/>
              <a:t> direction</a:t>
            </a:r>
          </a:p>
          <a:p>
            <a:pPr lvl="1">
              <a:buNone/>
            </a:pPr>
            <a:endParaRPr lang="en-US" i="1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1960" y="2708920"/>
            <a:ext cx="4248473" cy="857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83968" y="5733256"/>
            <a:ext cx="453342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000000"/>
                </a:solidFill>
                <a:latin typeface="Arial Black" pitchFamily="34" charset="0"/>
              </a:rPr>
              <a:t>COMPARE of Unsigned Numbers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178800" cy="4711402"/>
          </a:xfrm>
        </p:spPr>
        <p:txBody>
          <a:bodyPr/>
          <a:lstStyle/>
          <a:p>
            <a:r>
              <a:rPr lang="en-GB" dirty="0" smtClean="0"/>
              <a:t>CMP </a:t>
            </a:r>
            <a:r>
              <a:rPr lang="en-GB" dirty="0" err="1" smtClean="0"/>
              <a:t>dest</a:t>
            </a:r>
            <a:r>
              <a:rPr lang="en-GB" dirty="0" smtClean="0"/>
              <a:t>, </a:t>
            </a:r>
            <a:r>
              <a:rPr lang="en-GB" dirty="0" err="1" smtClean="0"/>
              <a:t>src</a:t>
            </a:r>
            <a:endParaRPr lang="en-GB" dirty="0" smtClean="0"/>
          </a:p>
          <a:p>
            <a:pPr lvl="1"/>
            <a:r>
              <a:rPr lang="en-GB" dirty="0" smtClean="0"/>
              <a:t>Flags affected as (</a:t>
            </a:r>
            <a:r>
              <a:rPr lang="en-GB" dirty="0" err="1" smtClean="0"/>
              <a:t>dest</a:t>
            </a:r>
            <a:r>
              <a:rPr lang="en-GB" dirty="0" smtClean="0"/>
              <a:t> – </a:t>
            </a:r>
            <a:r>
              <a:rPr lang="en-GB" dirty="0" err="1" smtClean="0"/>
              <a:t>src</a:t>
            </a:r>
            <a:r>
              <a:rPr lang="en-GB" dirty="0" smtClean="0"/>
              <a:t>) but operands remain unchanged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r>
              <a:rPr lang="en-GB" dirty="0" smtClean="0"/>
              <a:t>E.g., </a:t>
            </a: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CMP AL, 23</a:t>
            </a:r>
          </a:p>
          <a:p>
            <a:pPr lvl="1">
              <a:buNone/>
            </a:pPr>
            <a:r>
              <a:rPr lang="en-GB" dirty="0" smtClean="0"/>
              <a:t>		      </a:t>
            </a:r>
            <a:r>
              <a:rPr lang="en-GB" b="1" dirty="0" smtClean="0">
                <a:solidFill>
                  <a:srgbClr val="0070C0"/>
                </a:solidFill>
                <a:latin typeface="Courier New" pitchFamily="49" charset="0"/>
                <a:ea typeface="+mn-ea"/>
                <a:cs typeface="Courier New" pitchFamily="49" charset="0"/>
              </a:rPr>
              <a:t>JA lable1  </a:t>
            </a:r>
            <a:r>
              <a:rPr lang="en-GB" dirty="0" smtClean="0"/>
              <a:t>; jump if above, CF = ZF = 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946" y="3318727"/>
            <a:ext cx="6113511" cy="227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08" y="332656"/>
            <a:ext cx="8892480" cy="6387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000000"/>
                </a:solidFill>
                <a:latin typeface="Arial Black" pitchFamily="34" charset="0"/>
              </a:rPr>
              <a:t>COMPARE of Signed Numbers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772816"/>
            <a:ext cx="8178800" cy="4711402"/>
          </a:xfrm>
        </p:spPr>
        <p:txBody>
          <a:bodyPr/>
          <a:lstStyle/>
          <a:p>
            <a:r>
              <a:rPr lang="en-GB" dirty="0" smtClean="0"/>
              <a:t>CMP </a:t>
            </a:r>
            <a:r>
              <a:rPr lang="en-GB" dirty="0" err="1" smtClean="0"/>
              <a:t>dest</a:t>
            </a:r>
            <a:r>
              <a:rPr lang="en-GB" dirty="0" smtClean="0"/>
              <a:t>, </a:t>
            </a:r>
            <a:r>
              <a:rPr lang="en-GB" dirty="0" err="1" smtClean="0"/>
              <a:t>src</a:t>
            </a:r>
            <a:endParaRPr lang="en-GB" dirty="0" smtClean="0"/>
          </a:p>
          <a:p>
            <a:pPr lvl="1"/>
            <a:r>
              <a:rPr lang="en-GB" dirty="0" smtClean="0"/>
              <a:t> Same instruction as the unsigned case</a:t>
            </a:r>
          </a:p>
          <a:p>
            <a:pPr lvl="1"/>
            <a:r>
              <a:rPr lang="en-GB" dirty="0" smtClean="0"/>
              <a:t> but different understanding about the numbers and therefore different flags checked</a:t>
            </a:r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3501008"/>
            <a:ext cx="64389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836712"/>
            <a:ext cx="899184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Quiz</a:t>
            </a:r>
            <a:endParaRPr lang="zh-CN" altLang="en-US" dirty="0"/>
          </a:p>
        </p:txBody>
      </p:sp>
      <p:pic>
        <p:nvPicPr>
          <p:cNvPr id="1026" name="Picture 2" descr="http://images.cnblogs.com/cnblogs_com/erikfeng/o_ascii-0-127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5084" y="1628800"/>
            <a:ext cx="7137276" cy="5177300"/>
          </a:xfrm>
          <a:prstGeom prst="rect">
            <a:avLst/>
          </a:prstGeom>
          <a:noFill/>
        </p:spPr>
      </p:pic>
      <p:sp>
        <p:nvSpPr>
          <p:cNvPr id="5" name="圆角矩形标注 4"/>
          <p:cNvSpPr/>
          <p:nvPr/>
        </p:nvSpPr>
        <p:spPr bwMode="auto">
          <a:xfrm>
            <a:off x="2195736" y="44016"/>
            <a:ext cx="6768752" cy="1512168"/>
          </a:xfrm>
          <a:prstGeom prst="wedgeRoundRectCallout">
            <a:avLst>
              <a:gd name="adj1" fmla="val -20833"/>
              <a:gd name="adj2" fmla="val 51162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</a:rPr>
              <a:t>Given the ASCII table, write an algorithm to convert 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</a:rPr>
              <a:t>lowercase letters 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</a:rPr>
              <a:t>in a </a:t>
            </a:r>
            <a:r>
              <a:rPr lang="en-US" altLang="zh-CN" sz="2200" b="1" dirty="0">
                <a:solidFill>
                  <a:srgbClr val="002060"/>
                </a:solidFill>
                <a:latin typeface="Times New Roman" pitchFamily="18" charset="0"/>
              </a:rPr>
              <a:t>string </a:t>
            </a:r>
            <a:r>
              <a:rPr lang="en-US" altLang="zh-CN" sz="2200" b="1" dirty="0" smtClean="0">
                <a:solidFill>
                  <a:srgbClr val="002060"/>
                </a:solidFill>
                <a:latin typeface="Times New Roman" pitchFamily="18" charset="0"/>
              </a:rPr>
              <a:t>into uppercase  letters and implement your algorithm using 86 assembly language.</a:t>
            </a:r>
            <a:endParaRPr kumimoji="0" lang="zh-CN" altLang="en-US" sz="2200" b="1" i="0" u="none" strike="noStrike" cap="none" normalizeH="0" baseline="0" dirty="0" smtClean="0">
              <a:ln>
                <a:noFill/>
              </a:ln>
              <a:solidFill>
                <a:srgbClr val="002060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000000"/>
                </a:solidFill>
                <a:latin typeface="Arial Black" pitchFamily="34" charset="0"/>
              </a:rPr>
              <a:t>Arithmetic Instructions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dirty="0" smtClean="0"/>
              <a:t>Addition</a:t>
            </a:r>
          </a:p>
          <a:p>
            <a:r>
              <a:rPr lang="en-GB" dirty="0" smtClean="0"/>
              <a:t>Subtraction</a:t>
            </a:r>
          </a:p>
          <a:p>
            <a:r>
              <a:rPr lang="en-GB" dirty="0" smtClean="0"/>
              <a:t>Multiplication</a:t>
            </a:r>
          </a:p>
          <a:p>
            <a:r>
              <a:rPr lang="en-GB" dirty="0" smtClean="0"/>
              <a:t>Division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Answer to Quiz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63" y="1726564"/>
            <a:ext cx="5855274" cy="51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598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XLAT Instruction &amp; Look-up Tables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Self-learning</a:t>
            </a:r>
          </a:p>
          <a:p>
            <a:pPr lvl="1"/>
            <a:r>
              <a:rPr lang="en-US" altLang="zh-CN" dirty="0" smtClean="0"/>
              <a:t>pp. 189 in Chapter 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4179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FF0000"/>
                </a:solidFill>
              </a:rPr>
              <a:t>Unsigned</a:t>
            </a:r>
            <a:r>
              <a:rPr lang="en-GB" sz="3200" dirty="0" smtClean="0"/>
              <a:t> Addition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b="1" dirty="0" smtClean="0"/>
              <a:t>ADD</a:t>
            </a:r>
            <a:r>
              <a:rPr lang="en-GB" dirty="0" smtClean="0"/>
              <a:t> </a:t>
            </a:r>
            <a:r>
              <a:rPr lang="en-GB" dirty="0" err="1" smtClean="0"/>
              <a:t>dest</a:t>
            </a:r>
            <a:r>
              <a:rPr lang="en-GB" dirty="0" smtClean="0"/>
              <a:t>, </a:t>
            </a:r>
            <a:r>
              <a:rPr lang="en-GB" dirty="0" err="1" smtClean="0"/>
              <a:t>src</a:t>
            </a:r>
            <a:r>
              <a:rPr lang="en-GB" dirty="0" smtClean="0"/>
              <a:t>  ;</a:t>
            </a:r>
            <a:r>
              <a:rPr lang="en-GB" i="1" dirty="0" err="1" smtClean="0"/>
              <a:t>dest</a:t>
            </a:r>
            <a:r>
              <a:rPr lang="en-GB" i="1" dirty="0" smtClean="0"/>
              <a:t> = </a:t>
            </a:r>
            <a:r>
              <a:rPr lang="en-GB" i="1" dirty="0" err="1" smtClean="0"/>
              <a:t>dest</a:t>
            </a:r>
            <a:r>
              <a:rPr lang="en-GB" i="1" dirty="0" smtClean="0"/>
              <a:t> + </a:t>
            </a:r>
            <a:r>
              <a:rPr lang="en-GB" i="1" dirty="0" err="1" smtClean="0"/>
              <a:t>src</a:t>
            </a:r>
            <a:endParaRPr lang="en-GB" i="1" dirty="0" smtClean="0"/>
          </a:p>
          <a:p>
            <a:pPr lvl="1"/>
            <a:r>
              <a:rPr lang="en-GB" dirty="0" err="1" smtClean="0"/>
              <a:t>Dest</a:t>
            </a:r>
            <a:r>
              <a:rPr lang="en-GB" dirty="0" smtClean="0"/>
              <a:t> can be a register or in memory</a:t>
            </a:r>
          </a:p>
          <a:p>
            <a:pPr lvl="1"/>
            <a:r>
              <a:rPr lang="en-GB" dirty="0" err="1" smtClean="0"/>
              <a:t>Src</a:t>
            </a:r>
            <a:r>
              <a:rPr lang="en-GB" dirty="0" smtClean="0"/>
              <a:t> can be a register, in memory or an immediate</a:t>
            </a:r>
          </a:p>
          <a:p>
            <a:pPr lvl="1"/>
            <a:r>
              <a:rPr lang="en-GB" b="1" dirty="0" smtClean="0">
                <a:solidFill>
                  <a:srgbClr val="FF0000"/>
                </a:solidFill>
              </a:rPr>
              <a:t>No </a:t>
            </a:r>
            <a:r>
              <a:rPr lang="en-GB" b="1" dirty="0" err="1" smtClean="0">
                <a:solidFill>
                  <a:srgbClr val="FF0000"/>
                </a:solidFill>
              </a:rPr>
              <a:t>mem</a:t>
            </a:r>
            <a:r>
              <a:rPr lang="en-GB" b="1" dirty="0" smtClean="0">
                <a:solidFill>
                  <a:srgbClr val="FF0000"/>
                </a:solidFill>
              </a:rPr>
              <a:t>-to-</a:t>
            </a:r>
            <a:r>
              <a:rPr lang="en-GB" b="1" dirty="0" err="1" smtClean="0">
                <a:solidFill>
                  <a:srgbClr val="FF0000"/>
                </a:solidFill>
              </a:rPr>
              <a:t>mem</a:t>
            </a:r>
            <a:r>
              <a:rPr lang="en-GB" b="1" dirty="0" smtClean="0">
                <a:solidFill>
                  <a:srgbClr val="FF0000"/>
                </a:solidFill>
              </a:rPr>
              <a:t> operations in 80X86</a:t>
            </a:r>
          </a:p>
          <a:p>
            <a:pPr lvl="1"/>
            <a:r>
              <a:rPr lang="en-GB" dirty="0" smtClean="0"/>
              <a:t>Change ZF, SF, AF, CF, OF, PF</a:t>
            </a:r>
          </a:p>
          <a:p>
            <a:r>
              <a:rPr lang="en-GB" dirty="0" smtClean="0"/>
              <a:t>ADC </a:t>
            </a:r>
            <a:r>
              <a:rPr lang="en-GB" dirty="0" err="1" smtClean="0"/>
              <a:t>dest</a:t>
            </a:r>
            <a:r>
              <a:rPr lang="en-GB" dirty="0" smtClean="0"/>
              <a:t>, </a:t>
            </a:r>
            <a:r>
              <a:rPr lang="en-GB" dirty="0" err="1" smtClean="0"/>
              <a:t>src</a:t>
            </a:r>
            <a:r>
              <a:rPr lang="en-GB" dirty="0" smtClean="0"/>
              <a:t>  ;</a:t>
            </a:r>
            <a:r>
              <a:rPr lang="en-GB" i="1" dirty="0" err="1" smtClean="0"/>
              <a:t>dest</a:t>
            </a:r>
            <a:r>
              <a:rPr lang="en-GB" i="1" dirty="0" smtClean="0"/>
              <a:t> = </a:t>
            </a:r>
            <a:r>
              <a:rPr lang="en-GB" i="1" dirty="0" err="1" smtClean="0"/>
              <a:t>dest</a:t>
            </a:r>
            <a:r>
              <a:rPr lang="en-GB" i="1" dirty="0" smtClean="0"/>
              <a:t> + </a:t>
            </a:r>
            <a:r>
              <a:rPr lang="en-GB" i="1" dirty="0" err="1" smtClean="0"/>
              <a:t>src</a:t>
            </a:r>
            <a:r>
              <a:rPr lang="en-GB" i="1" dirty="0" smtClean="0"/>
              <a:t> +CF</a:t>
            </a:r>
          </a:p>
          <a:p>
            <a:pPr lvl="1"/>
            <a:r>
              <a:rPr lang="en-GB" dirty="0" smtClean="0"/>
              <a:t>For multi-byte numbers</a:t>
            </a:r>
          </a:p>
          <a:p>
            <a:pPr lvl="1"/>
            <a:r>
              <a:rPr lang="en-GB" dirty="0" smtClean="0"/>
              <a:t>If there is a carry from last addition, adds 1 to the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14072" cy="1143000"/>
          </a:xfrm>
        </p:spPr>
        <p:txBody>
          <a:bodyPr/>
          <a:lstStyle/>
          <a:p>
            <a:r>
              <a:rPr lang="en-GB" sz="3200" dirty="0" smtClean="0"/>
              <a:t>Addition Example of Individual Bytes</a:t>
            </a:r>
            <a:endParaRPr lang="en-GB" sz="32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357092"/>
          </a:xfrm>
        </p:spPr>
        <p:txBody>
          <a:bodyPr/>
          <a:lstStyle/>
          <a:p>
            <a:pPr lvl="1">
              <a:buNone/>
            </a:pPr>
            <a:endParaRPr lang="en-GB" dirty="0" smtClean="0"/>
          </a:p>
          <a:p>
            <a:endParaRPr lang="en-GB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844824"/>
            <a:ext cx="5149974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 bwMode="auto">
          <a:xfrm>
            <a:off x="238820" y="2158256"/>
            <a:ext cx="2448272" cy="2160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8820" y="2323480"/>
            <a:ext cx="2448272" cy="2160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51520" y="2636912"/>
            <a:ext cx="3096344" cy="86409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51520" y="3573016"/>
            <a:ext cx="2952328" cy="280831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95536" y="3933056"/>
            <a:ext cx="2448272" cy="36004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95536" y="4411712"/>
            <a:ext cx="2736304" cy="21602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74328" y="4725144"/>
            <a:ext cx="2736304" cy="393948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82836" y="5055468"/>
            <a:ext cx="2736304" cy="21602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395536" y="5229200"/>
            <a:ext cx="2736304" cy="525388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395536" y="5699224"/>
            <a:ext cx="2736304" cy="237356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395536" y="5864572"/>
            <a:ext cx="2736304" cy="37274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395536" y="4725144"/>
            <a:ext cx="2448272" cy="711696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4766760"/>
            <a:ext cx="3415715" cy="678464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</p:spPr>
      </p:pic>
      <p:sp>
        <p:nvSpPr>
          <p:cNvPr id="18" name="圆角矩形标注 17"/>
          <p:cNvSpPr/>
          <p:nvPr/>
        </p:nvSpPr>
        <p:spPr bwMode="auto">
          <a:xfrm>
            <a:off x="3923928" y="2348880"/>
            <a:ext cx="5076056" cy="864096"/>
          </a:xfrm>
          <a:prstGeom prst="wedgeRoundRectCallout">
            <a:avLst>
              <a:gd name="adj1" fmla="val -60904"/>
              <a:gd name="adj2" fmla="val 3947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Times New Roman" pitchFamily="18" charset="0"/>
              </a:rPr>
              <a:t>Draw the layout of the data segment in memory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圆角矩形标注 18"/>
          <p:cNvSpPr/>
          <p:nvPr/>
        </p:nvSpPr>
        <p:spPr bwMode="auto">
          <a:xfrm>
            <a:off x="3347864" y="3645024"/>
            <a:ext cx="2520280" cy="504056"/>
          </a:xfrm>
          <a:prstGeom prst="wedgeRoundRectCallout">
            <a:avLst>
              <a:gd name="adj1" fmla="val -68463"/>
              <a:gd name="adj2" fmla="val 41994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400" b="1" dirty="0" smtClean="0">
                <a:latin typeface="Times New Roman" pitchFamily="18" charset="0"/>
              </a:rPr>
              <a:t>What’s this for?</a:t>
            </a:r>
            <a:endParaRPr kumimoji="0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1844824"/>
            <a:ext cx="4766269" cy="4797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14072" cy="1143000"/>
          </a:xfrm>
        </p:spPr>
        <p:txBody>
          <a:bodyPr/>
          <a:lstStyle/>
          <a:p>
            <a:r>
              <a:rPr lang="en-GB" sz="3200" dirty="0" smtClean="0"/>
              <a:t>Addition Example of Multi-byte </a:t>
            </a:r>
            <a:r>
              <a:rPr lang="en-GB" sz="3200" dirty="0" err="1" smtClean="0"/>
              <a:t>Nums</a:t>
            </a:r>
            <a:endParaRPr lang="en-GB" sz="32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357092"/>
          </a:xfrm>
        </p:spPr>
        <p:txBody>
          <a:bodyPr/>
          <a:lstStyle/>
          <a:p>
            <a:pPr lvl="1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5" name="矩形 4"/>
          <p:cNvSpPr/>
          <p:nvPr/>
        </p:nvSpPr>
        <p:spPr bwMode="auto">
          <a:xfrm>
            <a:off x="625301" y="2636912"/>
            <a:ext cx="2448272" cy="2160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97309" y="3966964"/>
            <a:ext cx="2448272" cy="21602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697309" y="4509120"/>
            <a:ext cx="2736304" cy="21602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697309" y="4687044"/>
            <a:ext cx="2736304" cy="1224136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697309" y="5851872"/>
            <a:ext cx="2736304" cy="21602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35896" y="5661248"/>
            <a:ext cx="4424164" cy="887023"/>
          </a:xfrm>
          <a:prstGeom prst="rect">
            <a:avLst/>
          </a:prstGeom>
          <a:noFill/>
          <a:ln w="2857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 smtClean="0">
                <a:solidFill>
                  <a:srgbClr val="FF0000"/>
                </a:solidFill>
              </a:rPr>
              <a:t>Unsigned</a:t>
            </a:r>
            <a:r>
              <a:rPr lang="en-GB" sz="3200" dirty="0" smtClean="0"/>
              <a:t> Subtraction</a:t>
            </a:r>
            <a:endParaRPr lang="en-GB" sz="3200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00808"/>
            <a:ext cx="8178800" cy="4711402"/>
          </a:xfrm>
        </p:spPr>
        <p:txBody>
          <a:bodyPr/>
          <a:lstStyle/>
          <a:p>
            <a:r>
              <a:rPr lang="en-GB" b="1" dirty="0" smtClean="0"/>
              <a:t>SUB</a:t>
            </a:r>
            <a:r>
              <a:rPr lang="en-GB" dirty="0" smtClean="0"/>
              <a:t> </a:t>
            </a:r>
            <a:r>
              <a:rPr lang="en-GB" dirty="0" err="1" smtClean="0"/>
              <a:t>dest</a:t>
            </a:r>
            <a:r>
              <a:rPr lang="en-GB" dirty="0" smtClean="0"/>
              <a:t>, </a:t>
            </a:r>
            <a:r>
              <a:rPr lang="en-GB" dirty="0" err="1" smtClean="0"/>
              <a:t>src</a:t>
            </a:r>
            <a:r>
              <a:rPr lang="en-GB" dirty="0" smtClean="0"/>
              <a:t>  ;</a:t>
            </a:r>
            <a:r>
              <a:rPr lang="en-GB" i="1" dirty="0" err="1" smtClean="0"/>
              <a:t>dest</a:t>
            </a:r>
            <a:r>
              <a:rPr lang="en-GB" i="1" dirty="0" smtClean="0"/>
              <a:t> = </a:t>
            </a:r>
            <a:r>
              <a:rPr lang="en-GB" i="1" dirty="0" err="1" smtClean="0"/>
              <a:t>dest</a:t>
            </a:r>
            <a:r>
              <a:rPr lang="en-GB" i="1" dirty="0" smtClean="0"/>
              <a:t> - </a:t>
            </a:r>
            <a:r>
              <a:rPr lang="en-GB" i="1" dirty="0" err="1" smtClean="0"/>
              <a:t>src</a:t>
            </a:r>
            <a:endParaRPr lang="en-GB" i="1" dirty="0" smtClean="0"/>
          </a:p>
          <a:p>
            <a:pPr lvl="1"/>
            <a:r>
              <a:rPr lang="en-GB" dirty="0" err="1" smtClean="0"/>
              <a:t>Dest</a:t>
            </a:r>
            <a:r>
              <a:rPr lang="en-GB" dirty="0" smtClean="0"/>
              <a:t> can be a register or in memory</a:t>
            </a:r>
          </a:p>
          <a:p>
            <a:pPr lvl="1"/>
            <a:r>
              <a:rPr lang="en-GB" dirty="0" err="1" smtClean="0"/>
              <a:t>Src</a:t>
            </a:r>
            <a:r>
              <a:rPr lang="en-GB" dirty="0" smtClean="0"/>
              <a:t> can be a register, in memory or an immediate</a:t>
            </a:r>
          </a:p>
          <a:p>
            <a:pPr lvl="1"/>
            <a:r>
              <a:rPr lang="en-GB" dirty="0" smtClean="0"/>
              <a:t>No </a:t>
            </a:r>
            <a:r>
              <a:rPr lang="en-GB" dirty="0" err="1" smtClean="0"/>
              <a:t>mem</a:t>
            </a:r>
            <a:r>
              <a:rPr lang="en-GB" dirty="0" smtClean="0"/>
              <a:t>-to-</a:t>
            </a:r>
            <a:r>
              <a:rPr lang="en-GB" dirty="0" err="1" smtClean="0"/>
              <a:t>mem</a:t>
            </a:r>
            <a:r>
              <a:rPr lang="en-GB" dirty="0" smtClean="0"/>
              <a:t> operations in 80X86</a:t>
            </a:r>
          </a:p>
          <a:p>
            <a:pPr lvl="1"/>
            <a:r>
              <a:rPr lang="en-GB" dirty="0" smtClean="0"/>
              <a:t>Change ZF, SF, AF, CF, OF, PF</a:t>
            </a:r>
          </a:p>
          <a:p>
            <a:r>
              <a:rPr lang="en-GB" dirty="0" smtClean="0"/>
              <a:t>SBB </a:t>
            </a:r>
            <a:r>
              <a:rPr lang="en-GB" dirty="0" err="1" smtClean="0"/>
              <a:t>dest</a:t>
            </a:r>
            <a:r>
              <a:rPr lang="en-GB" dirty="0" smtClean="0"/>
              <a:t>, </a:t>
            </a:r>
            <a:r>
              <a:rPr lang="en-GB" dirty="0" err="1" smtClean="0"/>
              <a:t>src</a:t>
            </a:r>
            <a:r>
              <a:rPr lang="en-GB" dirty="0" smtClean="0"/>
              <a:t>  ;</a:t>
            </a:r>
            <a:r>
              <a:rPr lang="en-GB" i="1" dirty="0" err="1" smtClean="0"/>
              <a:t>dest</a:t>
            </a:r>
            <a:r>
              <a:rPr lang="en-GB" i="1" dirty="0" smtClean="0"/>
              <a:t> = </a:t>
            </a:r>
            <a:r>
              <a:rPr lang="en-GB" i="1" dirty="0" err="1" smtClean="0"/>
              <a:t>dest</a:t>
            </a:r>
            <a:r>
              <a:rPr lang="en-GB" i="1" dirty="0" smtClean="0"/>
              <a:t> - </a:t>
            </a:r>
            <a:r>
              <a:rPr lang="en-GB" i="1" dirty="0" err="1" smtClean="0"/>
              <a:t>src</a:t>
            </a:r>
            <a:r>
              <a:rPr lang="en-GB" i="1" dirty="0" smtClean="0"/>
              <a:t> – CF</a:t>
            </a:r>
          </a:p>
          <a:p>
            <a:pPr lvl="1"/>
            <a:r>
              <a:rPr lang="en-GB" dirty="0" smtClean="0"/>
              <a:t>For multi-byte numbers</a:t>
            </a:r>
          </a:p>
          <a:p>
            <a:pPr lvl="1"/>
            <a:r>
              <a:rPr lang="en-GB" dirty="0" smtClean="0"/>
              <a:t>If there is a borrow from last subtraction, subtracts 1 from the result</a:t>
            </a:r>
          </a:p>
          <a:p>
            <a:pPr lvl="1"/>
            <a:endParaRPr lang="en-GB" dirty="0" smtClean="0"/>
          </a:p>
          <a:p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86080" cy="1143000"/>
          </a:xfrm>
        </p:spPr>
        <p:txBody>
          <a:bodyPr/>
          <a:lstStyle/>
          <a:p>
            <a:r>
              <a:rPr lang="en-GB" sz="3200" dirty="0" smtClean="0"/>
              <a:t>Subtraction Example of Individual Bytes</a:t>
            </a:r>
            <a:endParaRPr lang="en-GB" sz="3200" dirty="0"/>
          </a:p>
        </p:txBody>
      </p:sp>
      <p:sp>
        <p:nvSpPr>
          <p:cNvPr id="18" name="内容占位符 17"/>
          <p:cNvSpPr>
            <a:spLocks noGrp="1"/>
          </p:cNvSpPr>
          <p:nvPr>
            <p:ph idx="1"/>
          </p:nvPr>
        </p:nvSpPr>
        <p:spPr>
          <a:xfrm>
            <a:off x="457200" y="1628800"/>
            <a:ext cx="8178800" cy="4429100"/>
          </a:xfrm>
        </p:spPr>
        <p:txBody>
          <a:bodyPr/>
          <a:lstStyle/>
          <a:p>
            <a:r>
              <a:rPr lang="en-US" sz="2400" dirty="0" smtClean="0"/>
              <a:t>CPU carries out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take the 2’s complement of the </a:t>
            </a:r>
            <a:r>
              <a:rPr lang="en-US" sz="2000" i="1" dirty="0" err="1" smtClean="0"/>
              <a:t>src</a:t>
            </a:r>
            <a:endParaRPr lang="en-US" sz="2000" i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add it to the </a:t>
            </a:r>
            <a:r>
              <a:rPr lang="en-US" sz="2000" i="1" dirty="0" err="1" smtClean="0"/>
              <a:t>dest</a:t>
            </a:r>
            <a:endParaRPr lang="en-US" sz="2000" i="1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 smtClean="0"/>
              <a:t>invert the carry</a:t>
            </a:r>
          </a:p>
          <a:p>
            <a:pPr marL="57150" indent="0">
              <a:buNone/>
            </a:pPr>
            <a:r>
              <a:rPr lang="en-US" sz="2000" dirty="0" smtClean="0"/>
              <a:t>After these three steps, if</a:t>
            </a:r>
          </a:p>
          <a:p>
            <a:r>
              <a:rPr lang="en-US" sz="2400" dirty="0" smtClean="0"/>
              <a:t>CF = 0: positive result;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CF = 1: negative result, left in 2’s complement</a:t>
            </a:r>
          </a:p>
          <a:p>
            <a:pPr lvl="1"/>
            <a:r>
              <a:rPr lang="en-US" sz="2000" dirty="0" smtClean="0"/>
              <a:t>Magnitude: NOT + INC (</a:t>
            </a:r>
            <a:r>
              <a:rPr lang="en-US" sz="2000" dirty="0" smtClean="0">
                <a:solidFill>
                  <a:srgbClr val="FF0000"/>
                </a:solidFill>
              </a:rPr>
              <a:t>if a programmer wants the magnitude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4000182"/>
            <a:ext cx="1773560" cy="807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4015697"/>
            <a:ext cx="2561853" cy="676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3942009"/>
            <a:ext cx="3430538" cy="831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5823812"/>
            <a:ext cx="4370462" cy="701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076056" y="6073744"/>
            <a:ext cx="2716138" cy="282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204864"/>
            <a:ext cx="4435316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486080" cy="1143000"/>
          </a:xfrm>
        </p:spPr>
        <p:txBody>
          <a:bodyPr/>
          <a:lstStyle/>
          <a:p>
            <a:r>
              <a:rPr lang="en-GB" sz="3200" dirty="0" smtClean="0"/>
              <a:t>Subtraction Example of Multi-byte </a:t>
            </a:r>
            <a:r>
              <a:rPr lang="en-GB" sz="3200" dirty="0" err="1" smtClean="0"/>
              <a:t>Nums</a:t>
            </a:r>
            <a:endParaRPr lang="en-GB" sz="32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3501008"/>
            <a:ext cx="2463155" cy="22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矩形 11"/>
          <p:cNvSpPr/>
          <p:nvPr/>
        </p:nvSpPr>
        <p:spPr bwMode="auto">
          <a:xfrm>
            <a:off x="1547664" y="3068960"/>
            <a:ext cx="2880320" cy="432048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53052" y="3467100"/>
            <a:ext cx="674601" cy="288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/>
          <p:nvPr/>
        </p:nvSpPr>
        <p:spPr bwMode="auto">
          <a:xfrm>
            <a:off x="1547664" y="3645024"/>
            <a:ext cx="3168352" cy="432048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4005064"/>
            <a:ext cx="2340496" cy="224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52417" y="4365104"/>
            <a:ext cx="2161803" cy="256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744544" y="3992007"/>
            <a:ext cx="650751" cy="250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4" grpId="0" animBg="1"/>
      <p:bldP spid="14" grpId="1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allings">
  <a:themeElements>
    <a:clrScheme name="stallings.pot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stallings.po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llings.po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llings.po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llings.po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2936</TotalTime>
  <Words>833</Words>
  <Application>Microsoft Office PowerPoint</Application>
  <PresentationFormat>全屏显示(4:3)</PresentationFormat>
  <Paragraphs>212</Paragraphs>
  <Slides>31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Monotype Sorts</vt:lpstr>
      <vt:lpstr>宋体</vt:lpstr>
      <vt:lpstr>Arial</vt:lpstr>
      <vt:lpstr>Arial Black</vt:lpstr>
      <vt:lpstr>Calibri</vt:lpstr>
      <vt:lpstr>Courier New</vt:lpstr>
      <vt:lpstr>Tahoma</vt:lpstr>
      <vt:lpstr>Times New Roman</vt:lpstr>
      <vt:lpstr>Office 主题</vt:lpstr>
      <vt:lpstr>1_stallings</vt:lpstr>
      <vt:lpstr>Lecture 05: Assembly Language Programming (2)</vt:lpstr>
      <vt:lpstr>PowerPoint 演示文稿</vt:lpstr>
      <vt:lpstr>Arithmetic Instructions</vt:lpstr>
      <vt:lpstr>Unsigned Addition</vt:lpstr>
      <vt:lpstr>Addition Example of Individual Bytes</vt:lpstr>
      <vt:lpstr>Addition Example of Multi-byte Nums</vt:lpstr>
      <vt:lpstr>Unsigned Subtraction</vt:lpstr>
      <vt:lpstr>Subtraction Example of Individual Bytes</vt:lpstr>
      <vt:lpstr>Subtraction Example of Multi-byte Nums</vt:lpstr>
      <vt:lpstr>Unsigned Multiplication</vt:lpstr>
      <vt:lpstr>Unsigned Multiplication Example</vt:lpstr>
      <vt:lpstr>Unsigned Division</vt:lpstr>
      <vt:lpstr>Unsigned Division Example</vt:lpstr>
      <vt:lpstr>Logic Instructions</vt:lpstr>
      <vt:lpstr>AND</vt:lpstr>
      <vt:lpstr>OR</vt:lpstr>
      <vt:lpstr>XOR</vt:lpstr>
      <vt:lpstr>NOT</vt:lpstr>
      <vt:lpstr>Logical SHIFT</vt:lpstr>
      <vt:lpstr>Example: BCD &amp; ASCII Numbers Conversion</vt:lpstr>
      <vt:lpstr>ASCII -&gt; Unpacked BCD Conversion</vt:lpstr>
      <vt:lpstr>ASCII -&gt; Packed BCD Conversion</vt:lpstr>
      <vt:lpstr>ROTATE</vt:lpstr>
      <vt:lpstr>ROTATE Cont.</vt:lpstr>
      <vt:lpstr>COMPARE of Unsigned Numbers</vt:lpstr>
      <vt:lpstr>PowerPoint 演示文稿</vt:lpstr>
      <vt:lpstr>COMPARE of Signed Numbers</vt:lpstr>
      <vt:lpstr>PowerPoint 演示文稿</vt:lpstr>
      <vt:lpstr>Quiz</vt:lpstr>
      <vt:lpstr>Answer to Quiz</vt:lpstr>
      <vt:lpstr>XLAT Instruction &amp; Look-up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2: More on I/O and Memory</dc:title>
  <dc:creator>archee</dc:creator>
  <cp:lastModifiedBy>archee</cp:lastModifiedBy>
  <cp:revision>208</cp:revision>
  <dcterms:created xsi:type="dcterms:W3CDTF">2012-02-15T06:15:34Z</dcterms:created>
  <dcterms:modified xsi:type="dcterms:W3CDTF">2018-04-10T06:09:24Z</dcterms:modified>
</cp:coreProperties>
</file>