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7"/>
  </p:notesMasterIdLst>
  <p:sldIdLst>
    <p:sldId id="257" r:id="rId3"/>
    <p:sldId id="466" r:id="rId4"/>
    <p:sldId id="463" r:id="rId5"/>
    <p:sldId id="393" r:id="rId6"/>
    <p:sldId id="439" r:id="rId7"/>
    <p:sldId id="421" r:id="rId8"/>
    <p:sldId id="422" r:id="rId9"/>
    <p:sldId id="429" r:id="rId10"/>
    <p:sldId id="440" r:id="rId11"/>
    <p:sldId id="441" r:id="rId12"/>
    <p:sldId id="442" r:id="rId13"/>
    <p:sldId id="431" r:id="rId14"/>
    <p:sldId id="443" r:id="rId15"/>
    <p:sldId id="444" r:id="rId16"/>
    <p:sldId id="445" r:id="rId17"/>
    <p:sldId id="432" r:id="rId18"/>
    <p:sldId id="464" r:id="rId19"/>
    <p:sldId id="446" r:id="rId20"/>
    <p:sldId id="447" r:id="rId21"/>
    <p:sldId id="449" r:id="rId22"/>
    <p:sldId id="448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 autoAdjust="0"/>
    <p:restoredTop sz="87642" autoAdjust="0"/>
  </p:normalViewPr>
  <p:slideViewPr>
    <p:cSldViewPr>
      <p:cViewPr varScale="1">
        <p:scale>
          <a:sx n="82" d="100"/>
          <a:sy n="82" d="100"/>
        </p:scale>
        <p:origin x="1401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A50021"/>
                </a:solidFill>
              </a:rPr>
              <a:t>Lecture 07: </a:t>
            </a:r>
            <a:r>
              <a:rPr lang="en-US" altLang="zh-CN" sz="3200" b="1" dirty="0" smtClean="0">
                <a:solidFill>
                  <a:srgbClr val="A50021"/>
                </a:solidFill>
              </a:rPr>
              <a:t>8255 PPI Chip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79274"/>
              </p:ext>
            </p:extLst>
          </p:nvPr>
        </p:nvGraphicFramePr>
        <p:xfrm>
          <a:off x="179512" y="2636912"/>
          <a:ext cx="882015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Visio" r:id="rId3" imgW="4426620" imgH="1400359" progId="Visio.Drawing.11">
                  <p:embed/>
                </p:oleObj>
              </mc:Choice>
              <mc:Fallback>
                <p:oleObj name="Visio" r:id="rId3" imgW="4426620" imgH="14003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36912"/>
                        <a:ext cx="882015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Input/output modes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25838"/>
              </p:ext>
            </p:extLst>
          </p:nvPr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Visio" r:id="rId5" imgW="2809538" imgH="288513" progId="Visio.Drawing.11">
                  <p:embed/>
                </p:oleObj>
              </mc:Choice>
              <mc:Fallback>
                <p:oleObj name="Visio" r:id="rId5" imgW="2809538" imgH="2885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97560"/>
              </p:ext>
            </p:extLst>
          </p:nvPr>
        </p:nvGraphicFramePr>
        <p:xfrm>
          <a:off x="432370" y="2636912"/>
          <a:ext cx="8820150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Visio" r:id="rId3" imgW="4426650" imgH="1400175" progId="Visio.Drawing.11">
                  <p:embed/>
                </p:oleObj>
              </mc:Choice>
              <mc:Fallback>
                <p:oleObj name="Visio" r:id="rId3" imgW="4426650" imgH="14001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70" y="2636912"/>
                        <a:ext cx="8820150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Input/output modes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25838"/>
              </p:ext>
            </p:extLst>
          </p:nvPr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Visio" r:id="rId5" imgW="2809538" imgH="288513" progId="Visio.Drawing.11">
                  <p:embed/>
                </p:oleObj>
              </mc:Choice>
              <mc:Fallback>
                <p:oleObj name="Visio" r:id="rId5" imgW="2809538" imgH="2885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Input/output Mode Examples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363272" cy="4171950"/>
          </a:xfrm>
        </p:spPr>
        <p:txBody>
          <a:bodyPr/>
          <a:lstStyle/>
          <a:p>
            <a:r>
              <a:rPr lang="en-US" sz="2000" dirty="0" smtClean="0"/>
              <a:t>1. Write ASM instructions for setting the 8255 in simple I/O mode with PA and PB being output port and PC being input port.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2. Assume that the address of the control register of the 8255 is 63H, give out the instructions that set up the 8255 in mode 0 where PA, PB and PCU are used as input ports and PCL is used as output port.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619672" y="2708920"/>
            <a:ext cx="5184576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AL, 10001001B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DX,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ContralPort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DX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, AL</a:t>
            </a:r>
            <a:endParaRPr kumimoji="0" lang="en-US" sz="20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19672" y="5085184"/>
            <a:ext cx="518457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AL, 10011010B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   63H, AL</a:t>
            </a:r>
            <a:endParaRPr kumimoji="0" lang="en-US" sz="20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BSR Mode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BSR Mode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Visio" r:id="rId3" imgW="2809620" imgH="288446" progId="Visio.Drawing.11">
                  <p:embed/>
                </p:oleObj>
              </mc:Choice>
              <mc:Fallback>
                <p:oleObj name="Visio" r:id="rId3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/>
          <p:cNvSpPr/>
          <p:nvPr/>
        </p:nvSpPr>
        <p:spPr bwMode="auto">
          <a:xfrm rot="-5400000">
            <a:off x="3562325" y="2491333"/>
            <a:ext cx="288032" cy="158730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-5400000">
            <a:off x="5292080" y="2471630"/>
            <a:ext cx="288032" cy="158417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1385" y="33864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Arbitrary value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3429000"/>
            <a:ext cx="2736304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 which line in PC:</a:t>
            </a:r>
          </a:p>
          <a:p>
            <a:r>
              <a:rPr lang="en-US" dirty="0" smtClean="0">
                <a:latin typeface="Times" pitchFamily="18" charset="0"/>
              </a:rPr>
              <a:t>    000 – PC</a:t>
            </a:r>
            <a:r>
              <a:rPr lang="en-US" baseline="-25000" dirty="0" smtClean="0">
                <a:latin typeface="Times" pitchFamily="18" charset="0"/>
              </a:rPr>
              <a:t>0</a:t>
            </a:r>
          </a:p>
          <a:p>
            <a:r>
              <a:rPr lang="en-US" dirty="0" smtClean="0">
                <a:latin typeface="Times" pitchFamily="18" charset="0"/>
              </a:rPr>
              <a:t>    001 – PC</a:t>
            </a:r>
            <a:r>
              <a:rPr lang="en-US" baseline="-25000" dirty="0" smtClean="0">
                <a:latin typeface="Times" pitchFamily="18" charset="0"/>
              </a:rPr>
              <a:t>1</a:t>
            </a:r>
          </a:p>
          <a:p>
            <a:r>
              <a:rPr lang="en-US" dirty="0" smtClean="0">
                <a:latin typeface="Times" pitchFamily="18" charset="0"/>
              </a:rPr>
              <a:t>          …</a:t>
            </a:r>
          </a:p>
          <a:p>
            <a:r>
              <a:rPr lang="en-US" dirty="0" smtClean="0">
                <a:latin typeface="Times" pitchFamily="18" charset="0"/>
              </a:rPr>
              <a:t>    111 – PC</a:t>
            </a:r>
            <a:r>
              <a:rPr lang="en-US" baseline="-25000" dirty="0" smtClean="0">
                <a:latin typeface="Times" pitchFamily="18" charset="0"/>
              </a:rPr>
              <a:t>7</a:t>
            </a:r>
            <a:endParaRPr lang="en-US" baseline="-25000" dirty="0">
              <a:latin typeface="Times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3871681"/>
            <a:ext cx="129614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0 – Reset</a:t>
            </a:r>
            <a:endParaRPr lang="en-US" baseline="-25000" dirty="0" smtClean="0">
              <a:latin typeface="Times" pitchFamily="18" charset="0"/>
            </a:endParaRPr>
          </a:p>
          <a:p>
            <a:r>
              <a:rPr lang="en-US" dirty="0" smtClean="0">
                <a:latin typeface="Times" pitchFamily="18" charset="0"/>
              </a:rPr>
              <a:t>1 – Set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88224" y="3047694"/>
            <a:ext cx="792088" cy="813354"/>
            <a:chOff x="6588224" y="3047694"/>
            <a:chExt cx="792088" cy="813354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8" grpId="0" animBg="1"/>
      <p:bldP spid="9" grpId="0"/>
      <p:bldP spid="9" grpId="2"/>
      <p:bldP spid="10" grpId="0" animBg="1"/>
      <p:bldP spid="1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BSR Mode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11402"/>
          </a:xfrm>
        </p:spPr>
        <p:txBody>
          <a:bodyPr/>
          <a:lstStyle/>
          <a:p>
            <a:r>
              <a:rPr lang="en-US" sz="2000" dirty="0" smtClean="0"/>
              <a:t>Assume PC is used as an output port which connects to 8 LED segments, now turn off the second LED segment with the rest unchanged (e.g., for LED segments in this case, 1-on, 0-off).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Using BSR mode instead: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619672" y="2996952"/>
            <a:ext cx="5184576" cy="19442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AL, 10000000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  </a:t>
            </a:r>
            <a:r>
              <a:rPr lang="en-US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ContralPort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, 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IN  AL, CPORT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AND  AL, 11111101B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CPORT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, AL</a:t>
            </a:r>
            <a:endParaRPr kumimoji="0" lang="en-US" sz="20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19672" y="5589240"/>
            <a:ext cx="5184576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AL, 00000010B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   </a:t>
            </a:r>
            <a:r>
              <a:rPr kumimoji="0" lang="en-US" sz="2000" b="1" i="0" u="none" strike="noStrike" normalizeH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ControlPORT</a:t>
            </a:r>
            <a:r>
              <a:rPr kumimoji="0" lang="en-US" sz="2000" b="1" i="0" u="none" strike="noStrike" normalizeH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, AL</a:t>
            </a:r>
            <a:endParaRPr kumimoji="0" lang="en-US" sz="2000" b="1" i="0" u="none" strike="noStrike" normalizeH="0" baseline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BSR Mode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711402"/>
          </a:xfrm>
        </p:spPr>
        <p:txBody>
          <a:bodyPr/>
          <a:lstStyle/>
          <a:p>
            <a:r>
              <a:rPr lang="en-US" sz="2000" dirty="0" smtClean="0"/>
              <a:t>Assume the address range for a </a:t>
            </a:r>
            <a:r>
              <a:rPr lang="en-US" sz="2000" smtClean="0"/>
              <a:t>8255 is </a:t>
            </a:r>
            <a:r>
              <a:rPr lang="en-US" sz="2000" dirty="0" smtClean="0"/>
              <a:t>60H~63H, PC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 is outputting a low level, write code to generate a positive pulse.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1619672" y="2924944"/>
            <a:ext cx="5184576" cy="15841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AL, 0000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101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B	; set PC</a:t>
            </a:r>
            <a:r>
              <a:rPr lang="en-US" sz="2000" b="1" baseline="-25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5 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high level</a:t>
            </a:r>
            <a:endParaRPr lang="en-US" sz="2000" b="1" baseline="-25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   63H, AL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MOV  AL, 0000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101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B	 ; set PC</a:t>
            </a:r>
            <a:r>
              <a:rPr lang="en-US" sz="2000" b="1" baseline="-25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5 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low level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</a:rPr>
              <a:t>OUT   63H,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0 (</a:t>
            </a:r>
            <a:r>
              <a:rPr lang="en-US" dirty="0"/>
              <a:t>S</a:t>
            </a:r>
            <a:r>
              <a:rPr lang="en-US" dirty="0" smtClean="0"/>
              <a:t>imple I/O)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simple input/output scenario</a:t>
            </a:r>
          </a:p>
          <a:p>
            <a:pPr lvl="1"/>
            <a:r>
              <a:rPr lang="en-US" dirty="0" smtClean="0"/>
              <a:t>No handshaking needed</a:t>
            </a:r>
          </a:p>
          <a:p>
            <a:pPr lvl="1"/>
            <a:r>
              <a:rPr lang="en-US" dirty="0" smtClean="0"/>
              <a:t>Any port of PA, PB and PC (PCU, PCL) can be programmed as input or output port independently</a:t>
            </a:r>
          </a:p>
          <a:p>
            <a:pPr lvl="1"/>
            <a:r>
              <a:rPr lang="en-US" dirty="0" smtClean="0"/>
              <a:t>PCU=PC</a:t>
            </a:r>
            <a:r>
              <a:rPr lang="en-US" baseline="-25000" dirty="0" smtClean="0"/>
              <a:t>4</a:t>
            </a:r>
            <a:r>
              <a:rPr lang="en-US" dirty="0" smtClean="0"/>
              <a:t>~PC</a:t>
            </a:r>
            <a:r>
              <a:rPr lang="en-US" baseline="-25000" dirty="0" smtClean="0"/>
              <a:t>7</a:t>
            </a:r>
            <a:r>
              <a:rPr lang="en-US" dirty="0" smtClean="0"/>
              <a:t>, PCL=PC</a:t>
            </a:r>
            <a:r>
              <a:rPr lang="en-US" baseline="-25000" dirty="0" smtClean="0"/>
              <a:t>0</a:t>
            </a:r>
            <a:r>
              <a:rPr lang="en-US" dirty="0" smtClean="0"/>
              <a:t>~PC</a:t>
            </a:r>
            <a:r>
              <a:rPr lang="en-US" baseline="-25000" dirty="0" smtClean="0"/>
              <a:t>3</a:t>
            </a:r>
          </a:p>
          <a:p>
            <a:pPr lvl="1"/>
            <a:r>
              <a:rPr lang="en-US" dirty="0" smtClean="0"/>
              <a:t>CPU directly read from or write to a port using IN and OUT instructions</a:t>
            </a:r>
          </a:p>
          <a:p>
            <a:pPr lvl="1"/>
            <a:r>
              <a:rPr lang="en-US" dirty="0" smtClean="0"/>
              <a:t>Input data are </a:t>
            </a:r>
            <a:r>
              <a:rPr lang="en-US" b="1" dirty="0" smtClean="0"/>
              <a:t>not</a:t>
            </a:r>
            <a:r>
              <a:rPr lang="en-US" dirty="0" smtClean="0"/>
              <a:t> latched, Output data are latched</a:t>
            </a:r>
          </a:p>
          <a:p>
            <a:pPr lvl="1"/>
            <a:r>
              <a:rPr lang="en-US" dirty="0" smtClean="0"/>
              <a:t>E.g., setting up the control register for Mode 0 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81570"/>
              </p:ext>
            </p:extLst>
          </p:nvPr>
        </p:nvGraphicFramePr>
        <p:xfrm>
          <a:off x="2123728" y="5881836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Visio" r:id="rId3" imgW="2809620" imgH="288446" progId="Visio.Drawing.11">
                  <p:embed/>
                </p:oleObj>
              </mc:Choice>
              <mc:Fallback>
                <p:oleObj name="Visio" r:id="rId3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881836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0 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43730"/>
            <a:ext cx="7585025" cy="1124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8" y="2996952"/>
            <a:ext cx="3847286" cy="136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4475449"/>
            <a:ext cx="840110" cy="186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952235"/>
            <a:ext cx="4971648" cy="1489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4448733"/>
            <a:ext cx="3428780" cy="2899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0" y="4864688"/>
            <a:ext cx="6264696" cy="19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 (Strobe I/O)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7030A0"/>
                </a:solidFill>
              </a:rPr>
              <a:t>handshake</a:t>
            </a:r>
            <a:r>
              <a:rPr lang="en-US" dirty="0" smtClean="0"/>
              <a:t> input/output scenario</a:t>
            </a:r>
          </a:p>
          <a:p>
            <a:pPr lvl="1"/>
            <a:r>
              <a:rPr lang="en-US" dirty="0" smtClean="0"/>
              <a:t>PA and PB can be used as input or output ports</a:t>
            </a:r>
          </a:p>
          <a:p>
            <a:pPr lvl="1"/>
            <a:r>
              <a:rPr lang="en-US" dirty="0" smtClean="0"/>
              <a:t>PCU=PC</a:t>
            </a:r>
            <a:r>
              <a:rPr lang="en-US" baseline="-25000" dirty="0" smtClean="0"/>
              <a:t>3</a:t>
            </a:r>
            <a:r>
              <a:rPr lang="en-US" dirty="0" smtClean="0"/>
              <a:t>~PC</a:t>
            </a:r>
            <a:r>
              <a:rPr lang="en-US" baseline="-25000" dirty="0" smtClean="0"/>
              <a:t>7</a:t>
            </a:r>
            <a:r>
              <a:rPr lang="en-US" dirty="0" smtClean="0"/>
              <a:t>, used as handshake lines for PA</a:t>
            </a:r>
          </a:p>
          <a:p>
            <a:pPr lvl="1"/>
            <a:r>
              <a:rPr lang="en-US" dirty="0" smtClean="0"/>
              <a:t>PCL=PC</a:t>
            </a:r>
            <a:r>
              <a:rPr lang="en-US" baseline="-25000" dirty="0" smtClean="0"/>
              <a:t>0</a:t>
            </a:r>
            <a:r>
              <a:rPr lang="en-US" dirty="0" smtClean="0"/>
              <a:t>~PC</a:t>
            </a:r>
            <a:r>
              <a:rPr lang="en-US" baseline="-25000" dirty="0" smtClean="0"/>
              <a:t>2</a:t>
            </a:r>
            <a:r>
              <a:rPr lang="en-US" dirty="0" smtClean="0"/>
              <a:t>, used as handshake lines for PB</a:t>
            </a:r>
          </a:p>
          <a:p>
            <a:pPr lvl="1"/>
            <a:r>
              <a:rPr lang="en-US" dirty="0" smtClean="0"/>
              <a:t>Both input and output data are latched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1: As Input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482952" cy="504056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PC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~PC</a:t>
            </a:r>
            <a:r>
              <a:rPr lang="en-US" sz="1800" baseline="-25000" dirty="0" smtClean="0">
                <a:solidFill>
                  <a:srgbClr val="FF0000"/>
                </a:solidFill>
              </a:rPr>
              <a:t>5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PC</a:t>
            </a:r>
            <a:r>
              <a:rPr lang="en-US" sz="1800" baseline="-25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>
                <a:solidFill>
                  <a:srgbClr val="0070C0"/>
                </a:solidFill>
              </a:rPr>
              <a:t>~PC</a:t>
            </a:r>
            <a:r>
              <a:rPr lang="en-US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are used as handshake lines for </a:t>
            </a:r>
            <a:r>
              <a:rPr lang="en-US" sz="2000" dirty="0" smtClean="0">
                <a:solidFill>
                  <a:srgbClr val="FF0000"/>
                </a:solidFill>
              </a:rPr>
              <a:t>PA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PB</a:t>
            </a:r>
            <a:r>
              <a:rPr lang="en-US" sz="2000" dirty="0" smtClean="0"/>
              <a:t>, respectively</a:t>
            </a:r>
          </a:p>
          <a:p>
            <a:pPr lvl="1"/>
            <a:r>
              <a:rPr lang="en-US" sz="1600" b="1" dirty="0" smtClean="0"/>
              <a:t>~STB:</a:t>
            </a:r>
            <a:r>
              <a:rPr lang="en-US" sz="1600" dirty="0" smtClean="0"/>
              <a:t> the strobe </a:t>
            </a:r>
            <a:r>
              <a:rPr lang="en-US" sz="1600" i="1" dirty="0" smtClean="0"/>
              <a:t>input</a:t>
            </a:r>
            <a:r>
              <a:rPr lang="en-US" sz="1600" dirty="0" smtClean="0"/>
              <a:t> signal from input device loads data into the port latch</a:t>
            </a:r>
          </a:p>
          <a:p>
            <a:pPr lvl="1"/>
            <a:r>
              <a:rPr lang="en-US" sz="1600" b="1" dirty="0" smtClean="0"/>
              <a:t>IBF:</a:t>
            </a:r>
            <a:r>
              <a:rPr lang="en-US" sz="1600" dirty="0" smtClean="0"/>
              <a:t> Input Buffer Full </a:t>
            </a:r>
            <a:r>
              <a:rPr lang="en-US" sz="1600" i="1" dirty="0" smtClean="0"/>
              <a:t>output</a:t>
            </a:r>
            <a:r>
              <a:rPr lang="en-US" sz="1600" dirty="0" smtClean="0"/>
              <a:t>  signal to the device indicates that the input latch contains information (</a:t>
            </a:r>
            <a:r>
              <a:rPr lang="en-US" sz="1600" dirty="0" smtClean="0">
                <a:solidFill>
                  <a:srgbClr val="00B0F0"/>
                </a:solidFill>
              </a:rPr>
              <a:t>can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also be used for programmed I/O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b="1" dirty="0" smtClean="0"/>
              <a:t>INTR:</a:t>
            </a:r>
            <a:r>
              <a:rPr lang="en-US" sz="1600" dirty="0" smtClean="0"/>
              <a:t> Interrupt request is an output to CPU that requests an interrupts (</a:t>
            </a:r>
            <a:r>
              <a:rPr lang="en-US" sz="1600" dirty="0" smtClean="0">
                <a:solidFill>
                  <a:srgbClr val="00B0F0"/>
                </a:solidFill>
              </a:rPr>
              <a:t>for interrupted I/O</a:t>
            </a:r>
            <a:r>
              <a:rPr lang="en-US" sz="1600" dirty="0" smtClean="0"/>
              <a:t>)</a:t>
            </a:r>
          </a:p>
          <a:p>
            <a:pPr lvl="4"/>
            <a:endParaRPr lang="en-US" sz="400" dirty="0" smtClean="0"/>
          </a:p>
          <a:p>
            <a:r>
              <a:rPr lang="en-US" sz="2000" b="1" dirty="0" smtClean="0"/>
              <a:t>PC</a:t>
            </a:r>
            <a:r>
              <a:rPr lang="en-US" sz="1800" b="1" baseline="-25000" dirty="0" smtClean="0"/>
              <a:t>6</a:t>
            </a:r>
            <a:r>
              <a:rPr lang="en-US" sz="2000" dirty="0" smtClean="0"/>
              <a:t> and </a:t>
            </a:r>
            <a:r>
              <a:rPr lang="en-US" sz="2000" b="1" dirty="0" smtClean="0"/>
              <a:t>PC</a:t>
            </a:r>
            <a:r>
              <a:rPr lang="en-US" sz="1800" b="1" baseline="-25000" dirty="0" smtClean="0"/>
              <a:t>7</a:t>
            </a:r>
            <a:r>
              <a:rPr lang="en-US" sz="2000" dirty="0" smtClean="0"/>
              <a:t> can be used as separate I/O lines for any purpose</a:t>
            </a:r>
          </a:p>
          <a:p>
            <a:pPr lvl="3"/>
            <a:endParaRPr lang="en-US" sz="400" dirty="0" smtClean="0"/>
          </a:p>
          <a:p>
            <a:r>
              <a:rPr lang="en-US" sz="2000" b="1" dirty="0" smtClean="0"/>
              <a:t>INTE:</a:t>
            </a:r>
            <a:r>
              <a:rPr lang="en-US" sz="2000" dirty="0" smtClean="0"/>
              <a:t> the interrupt enable signal is neither an input nor an output; it is an internal bit programmed via the PC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(port A) or PC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(port B); 1-allowed, 0-forbidden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777050" y="1628800"/>
          <a:ext cx="3331454" cy="244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Visio" r:id="rId4" imgW="2101680" imgH="1541972" progId="Visio.Drawing.11">
                  <p:embed/>
                </p:oleObj>
              </mc:Choice>
              <mc:Fallback>
                <p:oleObj name="Visio" r:id="rId4" imgW="2101680" imgH="154197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050" y="1628800"/>
                        <a:ext cx="3331454" cy="2442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822015" y="4383050"/>
          <a:ext cx="3286489" cy="228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Visio" r:id="rId6" imgW="2065500" imgH="1433872" progId="Visio.Drawing.11">
                  <p:embed/>
                </p:oleObj>
              </mc:Choice>
              <mc:Fallback>
                <p:oleObj name="Visio" r:id="rId6" imgW="2065500" imgH="1433872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015" y="4383050"/>
                        <a:ext cx="3286489" cy="2286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The 80x86 IBM PC and Compatible Computers</a:t>
            </a:r>
            <a:endParaRPr kumimoji="1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356992"/>
            <a:ext cx="5832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11.4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8255 PPI Chip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endParaRPr kumimoji="1" lang="en-GB" altLang="zh-CN" sz="2800" dirty="0">
              <a:solidFill>
                <a:srgbClr val="000000"/>
              </a:solidFill>
              <a:latin typeface="Arial Black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FF0000"/>
                </a:solidFill>
                <a:latin typeface="Arial Black" pitchFamily="34" charset="0"/>
              </a:rPr>
              <a:t>PPI</a:t>
            </a: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: Programmable Parallel Interface (so it is an I/O module)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1: As Input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Control register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lvl="4"/>
            <a:endParaRPr lang="en-US" sz="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PC stores all status information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827584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Visio" r:id="rId3" imgW="2809620" imgH="288446" progId="Visio.Drawing.11">
                  <p:embed/>
                </p:oleObj>
              </mc:Choice>
              <mc:Fallback>
                <p:oleObj name="Visio" r:id="rId3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572000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Visio" r:id="rId5" imgW="2809620" imgH="288446" progId="Visio.Drawing.11">
                  <p:embed/>
                </p:oleObj>
              </mc:Choice>
              <mc:Fallback>
                <p:oleObj name="Visio" r:id="rId5" imgW="2809620" imgH="288446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-5400000">
            <a:off x="1610147" y="2392313"/>
            <a:ext cx="288032" cy="72008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996952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Indicates Group A Mode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7744" y="3212976"/>
            <a:ext cx="10801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PA: Input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39752" y="2564904"/>
            <a:ext cx="576064" cy="648072"/>
            <a:chOff x="6588224" y="3047694"/>
            <a:chExt cx="792088" cy="813354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3419872" y="2996952"/>
            <a:ext cx="129614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PC</a:t>
            </a:r>
            <a:r>
              <a:rPr lang="en-US" baseline="-25000" dirty="0" smtClean="0">
                <a:latin typeface="Times" pitchFamily="18" charset="0"/>
              </a:rPr>
              <a:t>6</a:t>
            </a:r>
            <a:r>
              <a:rPr lang="en-US" dirty="0" smtClean="0">
                <a:latin typeface="Times" pitchFamily="18" charset="0"/>
              </a:rPr>
              <a:t>, PC</a:t>
            </a:r>
            <a:r>
              <a:rPr lang="en-US" baseline="-25000" dirty="0" smtClean="0">
                <a:latin typeface="Times" pitchFamily="18" charset="0"/>
              </a:rPr>
              <a:t>7</a:t>
            </a:r>
            <a:r>
              <a:rPr lang="en-US" dirty="0" smtClean="0">
                <a:latin typeface="Times" pitchFamily="18" charset="0"/>
              </a:rPr>
              <a:t>:</a:t>
            </a:r>
          </a:p>
          <a:p>
            <a:r>
              <a:rPr lang="en-US" dirty="0" smtClean="0">
                <a:latin typeface="Times" pitchFamily="18" charset="0"/>
              </a:rPr>
              <a:t>1-input</a:t>
            </a:r>
          </a:p>
          <a:p>
            <a:r>
              <a:rPr lang="en-US" dirty="0" smtClean="0">
                <a:latin typeface="Times" pitchFamily="18" charset="0"/>
              </a:rPr>
              <a:t>0-output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99792" y="2564904"/>
            <a:ext cx="1224136" cy="432048"/>
            <a:chOff x="6588224" y="3047694"/>
            <a:chExt cx="792088" cy="813354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6444208" y="3212976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Indicates Group B Mode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0352" y="2996952"/>
            <a:ext cx="10801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PB: Input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04248" y="2564904"/>
            <a:ext cx="216024" cy="648072"/>
            <a:chOff x="6588224" y="3047694"/>
            <a:chExt cx="792088" cy="8133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7164288" y="2564904"/>
            <a:ext cx="1224136" cy="432048"/>
            <a:chOff x="6588224" y="3047694"/>
            <a:chExt cx="792088" cy="81335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899592" y="4941168"/>
          <a:ext cx="599530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Visio" r:id="rId7" imgW="4231980" imgH="1066980" progId="Visio.Drawing.11">
                  <p:embed/>
                </p:oleObj>
              </mc:Choice>
              <mc:Fallback>
                <p:oleObj name="Visio" r:id="rId7" imgW="4231980" imgH="106698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5995301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in Mode 1 Input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Input device first puts data on PA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~PA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, then activates ~STB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, data is latched in Port A;</a:t>
            </a:r>
            <a:endParaRPr lang="en-US" sz="2000" baseline="-25000" dirty="0" smtClean="0"/>
          </a:p>
          <a:p>
            <a:r>
              <a:rPr lang="en-US" sz="2000" dirty="0" smtClean="0"/>
              <a:t>8255 activates IBF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which indicates the device that the input latch contains information but CPU has not taken it yet. So device cannot send new data until IBF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is cleared;</a:t>
            </a:r>
          </a:p>
          <a:p>
            <a:r>
              <a:rPr lang="en-US" sz="2000" dirty="0" smtClean="0"/>
              <a:t>When IBF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, </a:t>
            </a:r>
            <a:r>
              <a:rPr lang="en-US" altLang="zh-CN" sz="2000" dirty="0"/>
              <a:t>~STB</a:t>
            </a:r>
            <a:r>
              <a:rPr lang="en-US" altLang="zh-CN" sz="2000" baseline="-25000" dirty="0"/>
              <a:t>A </a:t>
            </a:r>
            <a:r>
              <a:rPr lang="en-US" sz="2000" dirty="0" smtClean="0"/>
              <a:t>and INTE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are all high, 8255 activates INTR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to inform CPU to take data in PA by interruption;</a:t>
            </a:r>
          </a:p>
          <a:p>
            <a:r>
              <a:rPr lang="en-US" sz="2000" dirty="0" smtClean="0"/>
              <a:t>CPU responds to the interruption and read in data from PA; the </a:t>
            </a:r>
            <a:r>
              <a:rPr lang="en-US" altLang="zh-CN" sz="2000" dirty="0" smtClean="0"/>
              <a:t>~RD signal will </a:t>
            </a:r>
            <a:r>
              <a:rPr lang="en-US" sz="2000" dirty="0" smtClean="0"/>
              <a:t>clear INTR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signal;</a:t>
            </a:r>
          </a:p>
          <a:p>
            <a:r>
              <a:rPr lang="en-US" sz="2000" dirty="0" smtClean="0"/>
              <a:t>After CPU finishes reading data from PA (i.e., </a:t>
            </a:r>
            <a:r>
              <a:rPr lang="en-US" altLang="zh-CN" sz="2000" dirty="0"/>
              <a:t>~RD signal </a:t>
            </a:r>
            <a:r>
              <a:rPr lang="en-US" altLang="zh-CN" sz="2000" dirty="0" smtClean="0"/>
              <a:t>goes high</a:t>
            </a:r>
            <a:r>
              <a:rPr lang="en-US" sz="2000" dirty="0" smtClean="0"/>
              <a:t>), the IBF</a:t>
            </a:r>
            <a:r>
              <a:rPr lang="en-US" sz="2000" baseline="-25000" dirty="0" smtClean="0"/>
              <a:t>A </a:t>
            </a:r>
            <a:r>
              <a:rPr lang="en-US" sz="2000" dirty="0" smtClean="0"/>
              <a:t>signal is cleared.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1: As Output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417195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PC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, PC</a:t>
            </a:r>
            <a:r>
              <a:rPr lang="en-US" sz="1800" baseline="-25000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, PC</a:t>
            </a:r>
            <a:r>
              <a:rPr lang="en-US" sz="1800" baseline="-25000" dirty="0" smtClean="0">
                <a:solidFill>
                  <a:srgbClr val="FF0000"/>
                </a:solidFill>
              </a:rPr>
              <a:t>7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PC</a:t>
            </a:r>
            <a:r>
              <a:rPr lang="en-US" sz="1800" baseline="-25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>
                <a:solidFill>
                  <a:srgbClr val="0070C0"/>
                </a:solidFill>
              </a:rPr>
              <a:t>~PC</a:t>
            </a:r>
            <a:r>
              <a:rPr lang="en-US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are used as handshake lines for </a:t>
            </a:r>
            <a:r>
              <a:rPr lang="en-US" sz="2000" dirty="0" smtClean="0">
                <a:solidFill>
                  <a:srgbClr val="FF0000"/>
                </a:solidFill>
              </a:rPr>
              <a:t>PA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PB</a:t>
            </a:r>
            <a:r>
              <a:rPr lang="en-US" sz="2000" dirty="0" smtClean="0"/>
              <a:t>, respectively</a:t>
            </a:r>
          </a:p>
          <a:p>
            <a:pPr lvl="1"/>
            <a:r>
              <a:rPr lang="en-US" sz="1600" b="1" dirty="0" smtClean="0"/>
              <a:t>~OBF</a:t>
            </a:r>
            <a:r>
              <a:rPr lang="en-US" sz="1600" dirty="0" smtClean="0"/>
              <a:t> : Output buffer full is an </a:t>
            </a:r>
            <a:r>
              <a:rPr lang="en-US" sz="1600" i="1" dirty="0" smtClean="0"/>
              <a:t>output</a:t>
            </a:r>
            <a:r>
              <a:rPr lang="en-US" sz="1600" dirty="0" smtClean="0"/>
              <a:t> signal that indicates the data has been latched in the port</a:t>
            </a:r>
          </a:p>
          <a:p>
            <a:pPr lvl="1"/>
            <a:r>
              <a:rPr lang="en-US" sz="1600" b="1" dirty="0" smtClean="0"/>
              <a:t>~ACK</a:t>
            </a:r>
            <a:r>
              <a:rPr lang="en-US" sz="1600" dirty="0" smtClean="0"/>
              <a:t> : The acknowledge </a:t>
            </a:r>
            <a:r>
              <a:rPr lang="en-US" sz="1600" i="1" dirty="0" smtClean="0"/>
              <a:t>input</a:t>
            </a:r>
            <a:r>
              <a:rPr lang="en-US" sz="1600" dirty="0" smtClean="0"/>
              <a:t> signal indicates that the external device has taken the data</a:t>
            </a:r>
          </a:p>
          <a:p>
            <a:pPr lvl="1"/>
            <a:r>
              <a:rPr lang="en-US" sz="1600" b="1" dirty="0" smtClean="0"/>
              <a:t>INTR:</a:t>
            </a:r>
            <a:r>
              <a:rPr lang="en-US" sz="1600" dirty="0" smtClean="0"/>
              <a:t> Interrupt request is an output to CPU that requests an interrupts</a:t>
            </a:r>
          </a:p>
          <a:p>
            <a:pPr lvl="4"/>
            <a:endParaRPr lang="en-US" sz="400" dirty="0" smtClean="0"/>
          </a:p>
          <a:p>
            <a:r>
              <a:rPr lang="en-US" sz="2000" b="1" dirty="0" smtClean="0"/>
              <a:t>PC</a:t>
            </a:r>
            <a:r>
              <a:rPr lang="en-US" sz="1800" b="1" baseline="-25000" dirty="0" smtClean="0"/>
              <a:t>4</a:t>
            </a:r>
            <a:r>
              <a:rPr lang="en-US" sz="2000" dirty="0" smtClean="0"/>
              <a:t> and </a:t>
            </a:r>
            <a:r>
              <a:rPr lang="en-US" sz="2000" b="1" dirty="0" smtClean="0"/>
              <a:t>PC</a:t>
            </a:r>
            <a:r>
              <a:rPr lang="en-US" sz="1800" b="1" baseline="-25000" dirty="0" smtClean="0"/>
              <a:t>5</a:t>
            </a:r>
            <a:r>
              <a:rPr lang="en-US" sz="2000" dirty="0" smtClean="0"/>
              <a:t> can be used as separate I/O lines for any purpose</a:t>
            </a:r>
          </a:p>
          <a:p>
            <a:pPr lvl="3"/>
            <a:endParaRPr lang="en-US" sz="400" dirty="0" smtClean="0"/>
          </a:p>
          <a:p>
            <a:r>
              <a:rPr lang="en-US" sz="2000" b="1" dirty="0" smtClean="0"/>
              <a:t>INTE:</a:t>
            </a:r>
            <a:r>
              <a:rPr lang="en-US" sz="2000" dirty="0" smtClean="0"/>
              <a:t> the interrupt enable signal is neither an input nor an output; it is an internal bit programmed via the PC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 (port A) or PC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(port B); 1-allowed, 0-forbidden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904656" y="1628800"/>
          <a:ext cx="3131840" cy="226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Visio" r:id="rId3" imgW="2128680" imgH="1541972" progId="Visio.Drawing.11">
                  <p:embed/>
                </p:oleObj>
              </mc:Choice>
              <mc:Fallback>
                <p:oleObj name="Visio" r:id="rId3" imgW="2128680" imgH="154197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656" y="1628800"/>
                        <a:ext cx="3131840" cy="226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886096" y="4221088"/>
          <a:ext cx="3150400" cy="213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Visio" r:id="rId5" imgW="2119500" imgH="1433872" progId="Visio.Drawing.11">
                  <p:embed/>
                </p:oleObj>
              </mc:Choice>
              <mc:Fallback>
                <p:oleObj name="Visio" r:id="rId5" imgW="2119500" imgH="143387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096" y="4221088"/>
                        <a:ext cx="3150400" cy="2132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1: As Output Ports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Control register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lvl="4"/>
            <a:endParaRPr lang="en-US" sz="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PC stores all status information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827584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Visio" r:id="rId3" imgW="2809620" imgH="288446" progId="Visio.Drawing.11">
                  <p:embed/>
                </p:oleObj>
              </mc:Choice>
              <mc:Fallback>
                <p:oleObj name="Visio" r:id="rId3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572000" y="2276872"/>
          <a:ext cx="3672408" cy="37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Visio" r:id="rId5" imgW="2809620" imgH="288446" progId="Visio.Drawing.11">
                  <p:embed/>
                </p:oleObj>
              </mc:Choice>
              <mc:Fallback>
                <p:oleObj name="Visio" r:id="rId5" imgW="2809620" imgH="28844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872"/>
                        <a:ext cx="3672408" cy="37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-5400000">
            <a:off x="1610147" y="2392313"/>
            <a:ext cx="288032" cy="72008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996952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Indicates Group A Mode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7744" y="3212976"/>
            <a:ext cx="10801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PA: Output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4" name="组合 12"/>
          <p:cNvGrpSpPr/>
          <p:nvPr/>
        </p:nvGrpSpPr>
        <p:grpSpPr>
          <a:xfrm>
            <a:off x="2339752" y="2564904"/>
            <a:ext cx="576064" cy="648072"/>
            <a:chOff x="6588224" y="3047694"/>
            <a:chExt cx="792088" cy="813354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3419872" y="2996952"/>
            <a:ext cx="129614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PC</a:t>
            </a:r>
            <a:r>
              <a:rPr lang="en-US" baseline="-25000" dirty="0" smtClean="0">
                <a:latin typeface="Times" pitchFamily="18" charset="0"/>
              </a:rPr>
              <a:t>4</a:t>
            </a:r>
            <a:r>
              <a:rPr lang="en-US" dirty="0" smtClean="0">
                <a:latin typeface="Times" pitchFamily="18" charset="0"/>
              </a:rPr>
              <a:t>, PC</a:t>
            </a:r>
            <a:r>
              <a:rPr lang="en-US" baseline="-25000" dirty="0" smtClean="0">
                <a:latin typeface="Times" pitchFamily="18" charset="0"/>
              </a:rPr>
              <a:t>5</a:t>
            </a:r>
            <a:r>
              <a:rPr lang="en-US" dirty="0" smtClean="0">
                <a:latin typeface="Times" pitchFamily="18" charset="0"/>
              </a:rPr>
              <a:t>:</a:t>
            </a:r>
          </a:p>
          <a:p>
            <a:r>
              <a:rPr lang="en-US" dirty="0" smtClean="0">
                <a:latin typeface="Times" pitchFamily="18" charset="0"/>
              </a:rPr>
              <a:t>1-input</a:t>
            </a:r>
          </a:p>
          <a:p>
            <a:r>
              <a:rPr lang="en-US" dirty="0" smtClean="0">
                <a:latin typeface="Times" pitchFamily="18" charset="0"/>
              </a:rPr>
              <a:t>0-output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2699792" y="2564904"/>
            <a:ext cx="1224136" cy="432048"/>
            <a:chOff x="6588224" y="3047694"/>
            <a:chExt cx="792088" cy="813354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6444208" y="3212976"/>
            <a:ext cx="115212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Indicates Group B Mode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40352" y="2996952"/>
            <a:ext cx="10801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 pitchFamily="18" charset="0"/>
              </a:rPr>
              <a:t>PB: Output</a:t>
            </a:r>
            <a:endParaRPr lang="en-US" baseline="-25000" dirty="0" smtClean="0">
              <a:latin typeface="Times" pitchFamily="18" charset="0"/>
            </a:endParaRPr>
          </a:p>
        </p:txBody>
      </p:sp>
      <p:grpSp>
        <p:nvGrpSpPr>
          <p:cNvPr id="6" name="组合 24"/>
          <p:cNvGrpSpPr/>
          <p:nvPr/>
        </p:nvGrpSpPr>
        <p:grpSpPr>
          <a:xfrm>
            <a:off x="6804248" y="2564904"/>
            <a:ext cx="216024" cy="648072"/>
            <a:chOff x="6588224" y="3047694"/>
            <a:chExt cx="792088" cy="8133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组合 29"/>
          <p:cNvGrpSpPr/>
          <p:nvPr/>
        </p:nvGrpSpPr>
        <p:grpSpPr>
          <a:xfrm>
            <a:off x="7164288" y="2564904"/>
            <a:ext cx="1224136" cy="432048"/>
            <a:chOff x="6588224" y="3047694"/>
            <a:chExt cx="792088" cy="81335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6598857" y="3047694"/>
              <a:ext cx="0" cy="525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588224" y="3573016"/>
              <a:ext cx="7920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69679" y="3573016"/>
              <a:ext cx="0" cy="28803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899592" y="4941168"/>
          <a:ext cx="599530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Visio" r:id="rId7" imgW="4231980" imgH="1066980" progId="Visio.Drawing.11">
                  <p:embed/>
                </p:oleObj>
              </mc:Choice>
              <mc:Fallback>
                <p:oleObj name="Visio" r:id="rId7" imgW="4231980" imgH="10669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5995301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in Mode 1 Output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INTR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active, CPU </a:t>
            </a:r>
            <a:r>
              <a:rPr lang="en-US" altLang="zh-CN" sz="2000" dirty="0"/>
              <a:t>responds to the interruption and </a:t>
            </a:r>
            <a:r>
              <a:rPr lang="en-US" sz="2000" dirty="0" smtClean="0"/>
              <a:t>writes data to PA and clears the INTR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signal;</a:t>
            </a:r>
          </a:p>
          <a:p>
            <a:r>
              <a:rPr lang="en-US" sz="2000" dirty="0" smtClean="0"/>
              <a:t>When data has been latched in PA, 8255 activates ~OBF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which informs the output device to pick up data;</a:t>
            </a:r>
          </a:p>
          <a:p>
            <a:r>
              <a:rPr lang="en-US" sz="2000" dirty="0" smtClean="0"/>
              <a:t>After the output device has taken the data, it sends ~ACK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signal to 8255 which indicates that the device has received the data, and also makes ~OBF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go high, indicating CPU can write new data to 8255;</a:t>
            </a:r>
          </a:p>
          <a:p>
            <a:r>
              <a:rPr lang="en-US" sz="2000" dirty="0" smtClean="0"/>
              <a:t>When ~OBF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, ~ACK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and INTE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are all high, 8255 sends an INTR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to inform CPU to write new data to PA by interruption.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2 (Bidirectional Bus)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7030A0"/>
                </a:solidFill>
              </a:rPr>
              <a:t>bidirectional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handshake</a:t>
            </a:r>
            <a:r>
              <a:rPr lang="en-US" dirty="0" smtClean="0"/>
              <a:t> input/output scenario</a:t>
            </a:r>
          </a:p>
          <a:p>
            <a:pPr lvl="1"/>
            <a:r>
              <a:rPr lang="en-US" dirty="0" smtClean="0"/>
              <a:t>Only PA can be used as </a:t>
            </a:r>
            <a:r>
              <a:rPr lang="en-US" i="1" dirty="0" smtClean="0"/>
              <a:t>both input and output port</a:t>
            </a:r>
          </a:p>
          <a:p>
            <a:pPr lvl="1"/>
            <a:r>
              <a:rPr lang="en-US" dirty="0" smtClean="0"/>
              <a:t>PCU=PC</a:t>
            </a:r>
            <a:r>
              <a:rPr lang="en-US" baseline="-25000" dirty="0" smtClean="0"/>
              <a:t>3</a:t>
            </a:r>
            <a:r>
              <a:rPr lang="en-US" dirty="0" smtClean="0"/>
              <a:t>~PC</a:t>
            </a:r>
            <a:r>
              <a:rPr lang="en-US" baseline="-25000" dirty="0" smtClean="0"/>
              <a:t>7</a:t>
            </a:r>
            <a:r>
              <a:rPr lang="en-US" dirty="0" smtClean="0"/>
              <a:t>, used as handshake lines for PA</a:t>
            </a:r>
          </a:p>
          <a:p>
            <a:pPr lvl="1"/>
            <a:r>
              <a:rPr lang="en-US" dirty="0" smtClean="0"/>
              <a:t>Both input and output data are latched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2: As Input &amp; Output 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5122912" cy="417195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PC</a:t>
            </a:r>
            <a:r>
              <a:rPr lang="en-US" sz="1800" baseline="-25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~ PC</a:t>
            </a:r>
            <a:r>
              <a:rPr lang="en-US" sz="1800" baseline="-25000" dirty="0" smtClean="0">
                <a:solidFill>
                  <a:srgbClr val="FF0000"/>
                </a:solidFill>
              </a:rPr>
              <a:t>7 </a:t>
            </a:r>
            <a:r>
              <a:rPr lang="en-US" sz="2000" dirty="0" smtClean="0"/>
              <a:t>are used as handshake lines for </a:t>
            </a:r>
            <a:r>
              <a:rPr lang="en-US" sz="2000" dirty="0" smtClean="0">
                <a:solidFill>
                  <a:srgbClr val="FF0000"/>
                </a:solidFill>
              </a:rPr>
              <a:t>PA</a:t>
            </a:r>
          </a:p>
          <a:p>
            <a:r>
              <a:rPr lang="en-US" sz="1800" b="1" dirty="0" smtClean="0"/>
              <a:t>~OBF</a:t>
            </a:r>
            <a:r>
              <a:rPr lang="en-US" altLang="zh-CN" sz="1800" b="1" baseline="-25000" dirty="0"/>
              <a:t>A</a:t>
            </a:r>
            <a:r>
              <a:rPr lang="en-US" sz="1800" b="1" dirty="0" smtClean="0"/>
              <a:t>, ~ACK, IBF</a:t>
            </a:r>
            <a:r>
              <a:rPr lang="en-US" sz="1600" b="1" baseline="-25000" dirty="0" smtClean="0"/>
              <a:t>A</a:t>
            </a:r>
            <a:r>
              <a:rPr lang="en-US" sz="1800" b="1" dirty="0" smtClean="0"/>
              <a:t>, ~STB</a:t>
            </a:r>
            <a:r>
              <a:rPr lang="en-US" sz="1600" b="1" baseline="-25000" dirty="0" smtClean="0"/>
              <a:t>A</a:t>
            </a:r>
            <a:r>
              <a:rPr lang="en-US" sz="1800" b="1" dirty="0" smtClean="0"/>
              <a:t>, </a:t>
            </a:r>
            <a:r>
              <a:rPr lang="en-US" sz="1600" b="1" dirty="0" smtClean="0"/>
              <a:t>INTR</a:t>
            </a:r>
            <a:r>
              <a:rPr lang="en-US" sz="1600" b="1" baseline="-25000" dirty="0" smtClean="0"/>
              <a:t>A</a:t>
            </a:r>
            <a:endParaRPr lang="en-US" sz="1600" baseline="-25000" dirty="0" smtClean="0"/>
          </a:p>
          <a:p>
            <a:pPr lvl="4"/>
            <a:endParaRPr lang="en-US" sz="400" dirty="0" smtClean="0"/>
          </a:p>
          <a:p>
            <a:r>
              <a:rPr lang="en-US" sz="2000" b="1" dirty="0" smtClean="0"/>
              <a:t>PC</a:t>
            </a:r>
            <a:r>
              <a:rPr lang="en-US" sz="1800" b="1" baseline="-25000" dirty="0" smtClean="0"/>
              <a:t>0</a:t>
            </a:r>
            <a:r>
              <a:rPr lang="en-US" sz="2000" dirty="0" smtClean="0"/>
              <a:t> ~ </a:t>
            </a:r>
            <a:r>
              <a:rPr lang="en-US" sz="2000" b="1" dirty="0" smtClean="0"/>
              <a:t>PC</a:t>
            </a:r>
            <a:r>
              <a:rPr lang="en-US" sz="1800" b="1" baseline="-25000" dirty="0" smtClean="0"/>
              <a:t>2</a:t>
            </a:r>
            <a:r>
              <a:rPr lang="en-US" sz="2000" dirty="0" smtClean="0"/>
              <a:t> can be used as separate I/O lines for any purpose, or as handshake lines for PB</a:t>
            </a:r>
          </a:p>
          <a:p>
            <a:r>
              <a:rPr lang="en-US" sz="2000" dirty="0" smtClean="0"/>
              <a:t>When CPU responds to an interrupt of 8255 working in Mode 2, </a:t>
            </a:r>
            <a:r>
              <a:rPr lang="en-US" sz="2000" dirty="0" smtClean="0"/>
              <a:t>the interrupt handler </a:t>
            </a:r>
            <a:r>
              <a:rPr lang="en-US" sz="2000" dirty="0" smtClean="0"/>
              <a:t>has to check the </a:t>
            </a:r>
            <a:r>
              <a:rPr lang="en-US" altLang="zh-CN" sz="2000" b="1" dirty="0"/>
              <a:t>~</a:t>
            </a:r>
            <a:r>
              <a:rPr lang="en-US" altLang="zh-CN" sz="2000" b="1" dirty="0" smtClean="0"/>
              <a:t>OBF</a:t>
            </a:r>
            <a:r>
              <a:rPr lang="en-US" altLang="zh-CN" sz="2000" b="1" baseline="-25000" dirty="0"/>
              <a:t>A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and</a:t>
            </a:r>
            <a:r>
              <a:rPr lang="en-US" altLang="zh-CN" sz="2000" b="1" dirty="0" smtClean="0"/>
              <a:t> IBF</a:t>
            </a:r>
            <a:r>
              <a:rPr lang="en-US" altLang="zh-CN" sz="1800" b="1" baseline="-25000" dirty="0" smtClean="0"/>
              <a:t>A</a:t>
            </a:r>
            <a:r>
              <a:rPr lang="en-US" altLang="zh-CN" sz="2000" dirty="0" smtClean="0"/>
              <a:t> in order to tell whether the input process or the output process is generating the interrupt.</a:t>
            </a:r>
            <a:endParaRPr lang="en-US" sz="2000" dirty="0" smtClean="0"/>
          </a:p>
          <a:p>
            <a:pPr lvl="3"/>
            <a:endParaRPr lang="en-US" sz="400" dirty="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85473"/>
              </p:ext>
            </p:extLst>
          </p:nvPr>
        </p:nvGraphicFramePr>
        <p:xfrm>
          <a:off x="5495537" y="1837853"/>
          <a:ext cx="3612967" cy="281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Visio" r:id="rId3" imgW="2380569" imgH="1786987" progId="Visio.Drawing.11">
                  <p:embed/>
                </p:oleObj>
              </mc:Choice>
              <mc:Fallback>
                <p:oleObj name="Visio" r:id="rId3" imgW="2380569" imgH="178698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537" y="1837853"/>
                        <a:ext cx="3612967" cy="2815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3131840" y="2060848"/>
          <a:ext cx="5184006" cy="1630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Visio" r:id="rId3" imgW="4426650" imgH="1400175" progId="Visio.Drawing.11">
                  <p:embed/>
                </p:oleObj>
              </mc:Choice>
              <mc:Fallback>
                <p:oleObj name="Visio" r:id="rId3" imgW="4426650" imgH="14001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060848"/>
                        <a:ext cx="5184006" cy="1630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2: As Input &amp; Output Port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330"/>
            <a:ext cx="8003232" cy="417195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Control register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pPr lvl="4"/>
            <a:endParaRPr lang="en-US" sz="4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PC stores all status information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/>
        </p:nvGraphicFramePr>
        <p:xfrm>
          <a:off x="3347864" y="1988840"/>
          <a:ext cx="4176464" cy="441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Visio" r:id="rId5" imgW="2809620" imgH="288446" progId="Visio.Drawing.11">
                  <p:embed/>
                </p:oleObj>
              </mc:Choice>
              <mc:Fallback>
                <p:oleObj name="Visio" r:id="rId5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88840"/>
                        <a:ext cx="4176464" cy="441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4231244" y="2141895"/>
            <a:ext cx="340753" cy="818915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1647" y="2840722"/>
            <a:ext cx="1310263" cy="10923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" pitchFamily="18" charset="0"/>
              </a:rPr>
              <a:t>Indicates Group A Mode 2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691680" y="4941168"/>
          <a:ext cx="5832648" cy="176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Visio" r:id="rId7" imgW="4462830" imgH="1355156" progId="Visio.Drawing.11">
                  <p:embed/>
                </p:oleObj>
              </mc:Choice>
              <mc:Fallback>
                <p:oleObj name="Visio" r:id="rId7" imgW="4462830" imgH="135515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41168"/>
                        <a:ext cx="5832648" cy="1765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vs. Interruptions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Mode 1 and 2, PC stores status of Group A and/or Group B</a:t>
            </a:r>
          </a:p>
          <a:p>
            <a:r>
              <a:rPr lang="en-US" dirty="0" smtClean="0"/>
              <a:t>By reading from PC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instruction, you can use polling method to check the state of I/O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8255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4752528"/>
          </a:xfrm>
        </p:spPr>
        <p:txBody>
          <a:bodyPr/>
          <a:lstStyle/>
          <a:p>
            <a:r>
              <a:rPr lang="en-US" sz="2000" dirty="0" smtClean="0"/>
              <a:t>As shown in the figure, PA and PB of the 8255 are working in mode 0. PA used as input port connects to 4 switches, and PB used as output port connects to a 7-segment LED. Write a program to display a hex digit that the switches can represent.</a:t>
            </a:r>
            <a:endParaRPr 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01375"/>
            <a:ext cx="6934175" cy="327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in Lecture 02:</a:t>
            </a:r>
            <a:br>
              <a:rPr lang="en-US" dirty="0" smtClean="0"/>
            </a:br>
            <a:r>
              <a:rPr lang="en-US" dirty="0" smtClean="0"/>
              <a:t>I/O </a:t>
            </a:r>
            <a:r>
              <a:rPr lang="en-US" dirty="0"/>
              <a:t>Module Diagram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576" y="2636912"/>
            <a:ext cx="7704856" cy="3922772"/>
            <a:chOff x="0" y="2362200"/>
            <a:chExt cx="9144000" cy="4277010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219200" y="2362200"/>
              <a:ext cx="6553200" cy="41862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371600" y="2519363"/>
              <a:ext cx="320040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371600" y="3281363"/>
              <a:ext cx="320040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6324600" y="2443163"/>
              <a:ext cx="1219200" cy="1524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886200" y="4500563"/>
              <a:ext cx="1600200" cy="17526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981201" y="2595563"/>
              <a:ext cx="220082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Times New Roman" pitchFamily="18" charset="0"/>
                </a:rPr>
                <a:t>Data Register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447799" y="3276600"/>
              <a:ext cx="3580240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Status/Control Register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6324600" y="2366964"/>
              <a:ext cx="1517798" cy="1442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External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Device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Interface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6324600" y="4881563"/>
              <a:ext cx="1219200" cy="1524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6324600" y="4805363"/>
              <a:ext cx="1517798" cy="1442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External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Device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Interface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175125" y="4694238"/>
              <a:ext cx="1244140" cy="11073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Input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Logic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 flipH="1">
              <a:off x="685800" y="2819400"/>
              <a:ext cx="6858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 flipH="1">
              <a:off x="685800" y="350520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0" y="2671763"/>
              <a:ext cx="1046128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Lines</a:t>
              </a:r>
            </a:p>
          </p:txBody>
        </p:sp>
        <p:cxnSp>
          <p:nvCxnSpPr>
            <p:cNvPr id="10260" name="AutoShape 20"/>
            <p:cNvCxnSpPr>
              <a:cxnSpLocks noChangeShapeType="1"/>
              <a:stCxn id="10245" idx="3"/>
            </p:cNvCxnSpPr>
            <p:nvPr/>
          </p:nvCxnSpPr>
          <p:spPr bwMode="auto">
            <a:xfrm>
              <a:off x="4572000" y="2786063"/>
              <a:ext cx="342900" cy="1676400"/>
            </a:xfrm>
            <a:prstGeom prst="bentConnector2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cxnSp>
          <p:nvCxnSpPr>
            <p:cNvPr id="10261" name="AutoShape 21"/>
            <p:cNvCxnSpPr>
              <a:cxnSpLocks noChangeShapeType="1"/>
              <a:stCxn id="10246" idx="3"/>
              <a:endCxn id="10248" idx="0"/>
            </p:cNvCxnSpPr>
            <p:nvPr/>
          </p:nvCxnSpPr>
          <p:spPr bwMode="auto">
            <a:xfrm>
              <a:off x="4572000" y="3548063"/>
              <a:ext cx="114300" cy="952500"/>
            </a:xfrm>
            <a:prstGeom prst="bentConnector2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 flipH="1">
              <a:off x="685800" y="4876800"/>
              <a:ext cx="32004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 flipH="1">
              <a:off x="685800" y="5719763"/>
              <a:ext cx="3200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0" y="4424363"/>
              <a:ext cx="1422128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Lines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107504" y="5338763"/>
              <a:ext cx="1261939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Times New Roman" pitchFamily="18" charset="0"/>
                </a:rPr>
                <a:t>control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000000"/>
                  </a:solidFill>
                  <a:latin typeface="Times New Roman" pitchFamily="18" charset="0"/>
                </a:rPr>
                <a:t>Lines</a:t>
              </a:r>
            </a:p>
          </p:txBody>
        </p:sp>
        <p:cxnSp>
          <p:nvCxnSpPr>
            <p:cNvPr id="10266" name="AutoShape 26"/>
            <p:cNvCxnSpPr>
              <a:cxnSpLocks noChangeShapeType="1"/>
              <a:stCxn id="10248" idx="3"/>
              <a:endCxn id="10252" idx="1"/>
            </p:cNvCxnSpPr>
            <p:nvPr/>
          </p:nvCxnSpPr>
          <p:spPr bwMode="auto">
            <a:xfrm flipV="1">
              <a:off x="5486399" y="3088439"/>
              <a:ext cx="838201" cy="2288425"/>
            </a:xfrm>
            <a:prstGeom prst="bentConnector3">
              <a:avLst>
                <a:gd name="adj1" fmla="val 500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triangle" w="sm" len="sm"/>
              <a:tailEnd type="triangle" w="sm" len="sm"/>
            </a:ln>
            <a:effectLst/>
          </p:spPr>
        </p:cxn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5486400" y="5719763"/>
              <a:ext cx="838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7543800" y="2590800"/>
              <a:ext cx="381000" cy="47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 flipH="1">
              <a:off x="7543800" y="31289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 flipV="1">
              <a:off x="7543800" y="366236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7924800" y="2366964"/>
              <a:ext cx="928211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7924800" y="2900363"/>
              <a:ext cx="112399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Status</a:t>
              </a:r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7924800" y="3429000"/>
              <a:ext cx="1219200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Control</a:t>
              </a:r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7543800" y="50339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flipH="1">
              <a:off x="7543800" y="556736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 flipV="1">
              <a:off x="7543800" y="6100763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7924800" y="4805363"/>
              <a:ext cx="928211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7924800" y="5338763"/>
              <a:ext cx="1123998" cy="43624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Status</a:t>
              </a: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7924800" y="5867400"/>
              <a:ext cx="1219200" cy="771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smtClean="0">
                  <a:solidFill>
                    <a:srgbClr val="000000"/>
                  </a:solidFill>
                  <a:latin typeface="Times New Roman" pitchFamily="18" charset="0"/>
                </a:rPr>
                <a:t>Control</a:t>
              </a:r>
            </a:p>
          </p:txBody>
        </p:sp>
      </p:grp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179512" y="1772816"/>
            <a:ext cx="309251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Systems Bus Interface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364088" y="1772816"/>
            <a:ext cx="354937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External Device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Decoding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addresses of ports and the control register?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 : 8020H</a:t>
            </a:r>
          </a:p>
          <a:p>
            <a:r>
              <a:rPr lang="en-US" dirty="0" smtClean="0"/>
              <a:t>PB : ?</a:t>
            </a:r>
          </a:p>
          <a:p>
            <a:r>
              <a:rPr lang="en-US" dirty="0" smtClean="0"/>
              <a:t>PC : ?</a:t>
            </a:r>
          </a:p>
          <a:p>
            <a:r>
              <a:rPr lang="en-US" dirty="0" smtClean="0"/>
              <a:t>CR : ?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052395" cy="96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Program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953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 Program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6321276" cy="456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" y="1988840"/>
            <a:ext cx="8910612" cy="44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Package &amp; Internal Structure</a:t>
            </a:r>
            <a:endParaRPr lang="en-GB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1844824"/>
            <a:ext cx="3023618" cy="4680818"/>
            <a:chOff x="3938588" y="1412875"/>
            <a:chExt cx="3729038" cy="5184775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4011614" y="1412875"/>
            <a:ext cx="3656012" cy="518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Visio" r:id="rId4" imgW="2323186" imgH="3298850" progId="Visio.Drawing.11">
                    <p:embed/>
                  </p:oleObj>
                </mc:Choice>
                <mc:Fallback>
                  <p:oleObj name="Visio" r:id="rId4" imgW="2323186" imgH="3298850" progId="Visio.Drawing.11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614" y="1412875"/>
                          <a:ext cx="3656012" cy="518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15"/>
            <p:cNvSpPr>
              <a:spLocks/>
            </p:cNvSpPr>
            <p:nvPr/>
          </p:nvSpPr>
          <p:spPr bwMode="auto">
            <a:xfrm>
              <a:off x="4011613" y="1700213"/>
              <a:ext cx="193398" cy="792162"/>
            </a:xfrm>
            <a:prstGeom prst="leftBrace">
              <a:avLst>
                <a:gd name="adj1" fmla="val 92408"/>
                <a:gd name="adj2" fmla="val 50000"/>
              </a:avLst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3938588" y="3860800"/>
              <a:ext cx="177615" cy="1728788"/>
            </a:xfrm>
            <a:prstGeom prst="leftBrace">
              <a:avLst>
                <a:gd name="adj1" fmla="val 197283"/>
                <a:gd name="adj2" fmla="val 5000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7"/>
            <p:cNvSpPr>
              <a:spLocks/>
            </p:cNvSpPr>
            <p:nvPr/>
          </p:nvSpPr>
          <p:spPr bwMode="auto">
            <a:xfrm>
              <a:off x="3938588" y="5803900"/>
              <a:ext cx="177615" cy="504825"/>
            </a:xfrm>
            <a:prstGeom prst="leftBrace">
              <a:avLst>
                <a:gd name="adj1" fmla="val 58889"/>
                <a:gd name="adj2" fmla="val 50000"/>
              </a:avLst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8"/>
            <p:cNvSpPr>
              <a:spLocks/>
            </p:cNvSpPr>
            <p:nvPr/>
          </p:nvSpPr>
          <p:spPr bwMode="auto">
            <a:xfrm>
              <a:off x="7396164" y="5229225"/>
              <a:ext cx="183540" cy="1079500"/>
            </a:xfrm>
            <a:prstGeom prst="rightBrace">
              <a:avLst>
                <a:gd name="adj1" fmla="val 125927"/>
                <a:gd name="adj2" fmla="val 50000"/>
              </a:avLst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9"/>
            <p:cNvSpPr>
              <a:spLocks/>
            </p:cNvSpPr>
            <p:nvPr/>
          </p:nvSpPr>
          <p:spPr bwMode="auto">
            <a:xfrm>
              <a:off x="7396164" y="1628775"/>
              <a:ext cx="183540" cy="863600"/>
            </a:xfrm>
            <a:prstGeom prst="rightBrace">
              <a:avLst>
                <a:gd name="adj1" fmla="val 100741"/>
                <a:gd name="adj2" fmla="val 50000"/>
              </a:avLst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0"/>
            <p:cNvSpPr>
              <a:spLocks/>
            </p:cNvSpPr>
            <p:nvPr/>
          </p:nvSpPr>
          <p:spPr bwMode="auto">
            <a:xfrm>
              <a:off x="7323138" y="3068638"/>
              <a:ext cx="167758" cy="1800225"/>
            </a:xfrm>
            <a:prstGeom prst="rightBrace">
              <a:avLst>
                <a:gd name="adj1" fmla="val 20543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780184" y="2060848"/>
          <a:ext cx="5040288" cy="397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6" imgW="3108420" imgH="2355985" progId="Visio.Drawing.11">
                  <p:embed/>
                </p:oleObj>
              </mc:Choice>
              <mc:Fallback>
                <p:oleObj name="Visio" r:id="rId6" imgW="3108420" imgH="235598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184" y="2060848"/>
                        <a:ext cx="5040288" cy="397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6609490" y="2204864"/>
            <a:ext cx="129614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88224" y="4077072"/>
            <a:ext cx="129614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Internal Structure and Pins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54278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data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ports: A, B, and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</a:t>
            </a:r>
            <a:endParaRPr kumimoji="1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tabLst/>
              <a:defRPr/>
            </a:pPr>
            <a:r>
              <a:rPr kumimoji="1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Port A (PA</a:t>
            </a:r>
            <a:r>
              <a:rPr kumimoji="1" lang="en-GB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</a:t>
            </a:r>
            <a:r>
              <a:rPr kumimoji="1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~PA</a:t>
            </a:r>
            <a:r>
              <a:rPr kumimoji="1" lang="en-GB" sz="2000" kern="0" baseline="-25000" dirty="0" smtClean="0"/>
              <a:t>7</a:t>
            </a:r>
            <a:r>
              <a:rPr kumimoji="1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): can be programmed </a:t>
            </a:r>
            <a:r>
              <a:rPr kumimoji="1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</a:t>
            </a:r>
            <a:r>
              <a:rPr kumimoji="1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as input</a:t>
            </a:r>
            <a:r>
              <a:rPr kumimoji="1" lang="en-GB" sz="2000" kern="0" dirty="0" smtClean="0"/>
              <a:t>/output</a:t>
            </a:r>
            <a:endParaRPr kumimoji="1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Port </a:t>
            </a:r>
            <a:r>
              <a:rPr kumimoji="1" lang="en-GB" sz="2000" kern="0" dirty="0" smtClean="0"/>
              <a:t>B (PB</a:t>
            </a:r>
            <a:r>
              <a:rPr kumimoji="1" lang="en-GB" sz="2000" kern="0" baseline="-25000" dirty="0" smtClean="0"/>
              <a:t>0</a:t>
            </a:r>
            <a:r>
              <a:rPr kumimoji="1" lang="en-GB" sz="2000" kern="0" dirty="0" smtClean="0"/>
              <a:t>~PB</a:t>
            </a:r>
            <a:r>
              <a:rPr kumimoji="1" lang="en-GB" sz="2000" kern="0" baseline="-25000" dirty="0" smtClean="0"/>
              <a:t>7</a:t>
            </a:r>
            <a:r>
              <a:rPr kumimoji="1" lang="en-GB" sz="2000" kern="0" dirty="0" smtClean="0"/>
              <a:t>): can be programmed </a:t>
            </a:r>
            <a:r>
              <a:rPr kumimoji="1" lang="en-GB" sz="2000" b="1" kern="0" dirty="0" smtClean="0"/>
              <a:t>all</a:t>
            </a:r>
            <a:r>
              <a:rPr kumimoji="1" lang="en-GB" sz="2000" kern="0" dirty="0" smtClean="0"/>
              <a:t> as input/output</a:t>
            </a:r>
            <a:endParaRPr kumimoji="1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Port C (PC</a:t>
            </a:r>
            <a:r>
              <a:rPr kumimoji="1" lang="en-GB" sz="2000" kern="0" baseline="-25000" dirty="0" smtClean="0"/>
              <a:t>0</a:t>
            </a:r>
            <a:r>
              <a:rPr kumimoji="1" lang="en-GB" sz="2000" kern="0" dirty="0" smtClean="0"/>
              <a:t>~PC</a:t>
            </a:r>
            <a:r>
              <a:rPr kumimoji="1" lang="en-GB" sz="2000" kern="0" baseline="-25000" dirty="0" smtClean="0"/>
              <a:t>7</a:t>
            </a:r>
            <a:r>
              <a:rPr kumimoji="1" lang="en-GB" sz="2000" kern="0" dirty="0" smtClean="0"/>
              <a:t>): can be split into two separate parts </a:t>
            </a:r>
            <a:r>
              <a:rPr kumimoji="1" lang="en-GB" sz="2000" i="1" kern="0" dirty="0" smtClean="0"/>
              <a:t>PCU</a:t>
            </a:r>
            <a:r>
              <a:rPr kumimoji="1" lang="en-GB" sz="2000" kern="0" dirty="0" smtClean="0"/>
              <a:t> and </a:t>
            </a:r>
            <a:r>
              <a:rPr kumimoji="1" lang="en-GB" sz="2000" i="1" kern="0" dirty="0" smtClean="0"/>
              <a:t>PCL</a:t>
            </a:r>
            <a:r>
              <a:rPr kumimoji="1" lang="en-GB" sz="2000" kern="0" dirty="0" smtClean="0"/>
              <a:t>; any bit can be programmed </a:t>
            </a:r>
            <a:r>
              <a:rPr kumimoji="1" lang="en-GB" sz="2000" b="1" kern="0" dirty="0" smtClean="0"/>
              <a:t>individually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(CR)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Internal register: used to setup the chip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 A,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 B and control logic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Group A (PA &amp; PCU)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Group B (PB &amp; PCL)</a:t>
            </a:r>
            <a:endParaRPr kumimoji="1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Internal Structure and Pins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403244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Data bus buffer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An interface between CPU and 8255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Bidirectional, tri-state, 8-bit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GB" sz="2400" kern="0" dirty="0" smtClean="0"/>
              <a:t>Read/Write control logic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tabLst/>
              <a:defRPr/>
            </a:pPr>
            <a:r>
              <a:rPr kumimoji="1" lang="en-GB" sz="2000" kern="0" noProof="0" dirty="0" smtClean="0"/>
              <a:t>Internal and external control signals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tabLst/>
              <a:defRPr/>
            </a:pPr>
            <a:r>
              <a:rPr kumimoji="1" lang="en-GB" sz="2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RESET</a:t>
            </a:r>
            <a:r>
              <a:rPr kumimoji="1" lang="en-GB" sz="20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</a:t>
            </a:r>
            <a:r>
              <a:rPr kumimoji="1" lang="en-GB" sz="20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high-active, clear the control register, all ports are set as input port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y"/>
              <a:tabLst/>
              <a:defRPr/>
            </a:pPr>
            <a:r>
              <a:rPr kumimoji="1" lang="en-GB" sz="2000" b="1" kern="0" baseline="0" noProof="0" dirty="0" smtClean="0"/>
              <a:t>~CS</a:t>
            </a:r>
            <a:r>
              <a:rPr kumimoji="1" lang="en-GB" sz="2000" kern="0" baseline="0" noProof="0" dirty="0" smtClean="0"/>
              <a:t>, </a:t>
            </a:r>
            <a:r>
              <a:rPr kumimoji="1" lang="en-GB" sz="2000" b="1" kern="0" baseline="0" noProof="0" dirty="0" smtClean="0"/>
              <a:t>~RD</a:t>
            </a:r>
            <a:r>
              <a:rPr kumimoji="1" lang="en-GB" sz="2000" kern="0" baseline="0" noProof="0" dirty="0" smtClean="0"/>
              <a:t>, </a:t>
            </a:r>
            <a:r>
              <a:rPr kumimoji="1" lang="en-GB" sz="2000" b="1" kern="0" baseline="0" noProof="0" dirty="0" smtClean="0"/>
              <a:t>~WR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b="1" kern="0" dirty="0" smtClean="0"/>
              <a:t>A</a:t>
            </a:r>
            <a:r>
              <a:rPr kumimoji="1" lang="en-GB" sz="2000" b="1" kern="0" baseline="-25000" dirty="0" smtClean="0"/>
              <a:t>1</a:t>
            </a:r>
            <a:r>
              <a:rPr kumimoji="1" lang="en-GB" sz="2000" b="1" kern="0" dirty="0" smtClean="0"/>
              <a:t>, A</a:t>
            </a:r>
            <a:r>
              <a:rPr kumimoji="1" lang="en-GB" sz="2000" b="1" kern="0" baseline="-25000" dirty="0" smtClean="0"/>
              <a:t>0</a:t>
            </a:r>
            <a:r>
              <a:rPr kumimoji="1" lang="en-GB" sz="2000" b="1" kern="0" dirty="0" smtClean="0"/>
              <a:t>: </a:t>
            </a:r>
            <a:r>
              <a:rPr kumimoji="1" lang="en-GB" sz="2000" kern="0" dirty="0" smtClean="0"/>
              <a:t>port selection signals</a:t>
            </a:r>
          </a:p>
        </p:txBody>
      </p:sp>
      <p:graphicFrame>
        <p:nvGraphicFramePr>
          <p:cNvPr id="14" name="Group 7"/>
          <p:cNvGraphicFramePr>
            <a:graphicFrameLocks noGrp="1"/>
          </p:cNvGraphicFramePr>
          <p:nvPr/>
        </p:nvGraphicFramePr>
        <p:xfrm>
          <a:off x="4644008" y="2420888"/>
          <a:ext cx="4027983" cy="2925616"/>
        </p:xfrm>
        <a:graphic>
          <a:graphicData uri="http://schemas.openxmlformats.org/drawingml/2006/table">
            <a:tbl>
              <a:tblPr/>
              <a:tblGrid>
                <a:gridCol w="137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~CS  A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~RD ~WR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Function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0    0    0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PA-&gt;Data bus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0    0    1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PB-&gt;Data bus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PC-&gt;Data bus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0    0    0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Data bus-&gt;PA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0    0    1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Data bus-&gt;PB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0    1    0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Data bus-&gt;PC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0    1    1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Data bus-&gt;CR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×   ×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 D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~D</a:t>
                      </a:r>
                      <a:r>
                        <a:rPr kumimoji="1" lang="en-US" altLang="zh-CN" sz="1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  <a:cs typeface="Times New Roman" pitchFamily="18" charset="0"/>
                        </a:rPr>
                        <a:t>in float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Modes</a:t>
            </a:r>
            <a:endParaRPr 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178800" cy="4357092"/>
          </a:xfrm>
        </p:spPr>
        <p:txBody>
          <a:bodyPr/>
          <a:lstStyle/>
          <a:p>
            <a:r>
              <a:rPr lang="en-US" sz="2400" dirty="0" smtClean="0"/>
              <a:t>Input/output modes</a:t>
            </a:r>
          </a:p>
          <a:p>
            <a:pPr lvl="1"/>
            <a:r>
              <a:rPr lang="en-US" sz="2000" dirty="0" smtClean="0"/>
              <a:t>Mode 0, simple I/O mode:</a:t>
            </a:r>
          </a:p>
          <a:p>
            <a:pPr lvl="2"/>
            <a:r>
              <a:rPr lang="en-US" sz="1600" b="1" dirty="0" smtClean="0"/>
              <a:t>PA</a:t>
            </a:r>
            <a:r>
              <a:rPr lang="en-US" sz="1600" dirty="0" smtClean="0"/>
              <a:t>, </a:t>
            </a:r>
            <a:r>
              <a:rPr lang="en-US" sz="1600" b="1" dirty="0" smtClean="0"/>
              <a:t>PB</a:t>
            </a:r>
            <a:r>
              <a:rPr lang="en-US" sz="1600" dirty="0" smtClean="0"/>
              <a:t>, </a:t>
            </a:r>
            <a:r>
              <a:rPr lang="en-US" sz="1600" b="1" dirty="0" smtClean="0"/>
              <a:t>PC</a:t>
            </a:r>
            <a:r>
              <a:rPr lang="en-US" sz="1600" dirty="0" smtClean="0"/>
              <a:t>: PCU{PC</a:t>
            </a:r>
            <a:r>
              <a:rPr lang="en-US" sz="1600" baseline="-25000" dirty="0" smtClean="0">
                <a:solidFill>
                  <a:srgbClr val="FF0000"/>
                </a:solidFill>
              </a:rPr>
              <a:t>4</a:t>
            </a:r>
            <a:r>
              <a:rPr lang="en-US" sz="1600" dirty="0" smtClean="0"/>
              <a:t>~PC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}, PCL{PC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~PC</a:t>
            </a:r>
            <a:r>
              <a:rPr lang="en-US" sz="1600" baseline="-25000" dirty="0" smtClean="0">
                <a:solidFill>
                  <a:srgbClr val="FF0000"/>
                </a:solidFill>
              </a:rPr>
              <a:t>3</a:t>
            </a:r>
            <a:r>
              <a:rPr lang="en-US" sz="1600" dirty="0" smtClean="0"/>
              <a:t>}</a:t>
            </a:r>
          </a:p>
          <a:p>
            <a:pPr lvl="2"/>
            <a:r>
              <a:rPr lang="en-US" sz="1600" dirty="0" smtClean="0"/>
              <a:t>No </a:t>
            </a:r>
            <a:r>
              <a:rPr lang="en-US" sz="1600" dirty="0" smtClean="0">
                <a:solidFill>
                  <a:srgbClr val="7030A0"/>
                </a:solidFill>
              </a:rPr>
              <a:t>Handshaking</a:t>
            </a:r>
            <a:r>
              <a:rPr lang="en-US" sz="1600" dirty="0" smtClean="0"/>
              <a:t>: </a:t>
            </a:r>
            <a:r>
              <a:rPr lang="en-US" sz="1200" i="1" dirty="0" smtClean="0"/>
              <a:t>negotiation between two entities before communication</a:t>
            </a:r>
          </a:p>
          <a:p>
            <a:pPr lvl="2"/>
            <a:r>
              <a:rPr lang="en-US" sz="1600" dirty="0" smtClean="0"/>
              <a:t>Each port can be programmed as input/output port</a:t>
            </a:r>
          </a:p>
          <a:p>
            <a:pPr lvl="1"/>
            <a:r>
              <a:rPr lang="en-US" sz="2000" dirty="0" smtClean="0"/>
              <a:t>Mode 1:</a:t>
            </a:r>
          </a:p>
          <a:p>
            <a:pPr lvl="2"/>
            <a:r>
              <a:rPr lang="en-US" sz="1600" b="1" dirty="0" smtClean="0"/>
              <a:t>PA</a:t>
            </a:r>
            <a:r>
              <a:rPr lang="en-US" sz="1600" dirty="0" smtClean="0"/>
              <a:t>, </a:t>
            </a:r>
            <a:r>
              <a:rPr lang="en-US" sz="1600" b="1" dirty="0" smtClean="0"/>
              <a:t>PB</a:t>
            </a:r>
            <a:r>
              <a:rPr lang="en-US" sz="1600" dirty="0" smtClean="0"/>
              <a:t> can be used as input/output ports with </a:t>
            </a:r>
            <a:r>
              <a:rPr lang="en-US" sz="1600" i="1" dirty="0" smtClean="0"/>
              <a:t>handshaking</a:t>
            </a:r>
          </a:p>
          <a:p>
            <a:pPr lvl="2"/>
            <a:r>
              <a:rPr lang="en-US" sz="1600" dirty="0" smtClean="0"/>
              <a:t>PCU{PC</a:t>
            </a:r>
            <a:r>
              <a:rPr lang="en-US" sz="1600" baseline="-250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/>
              <a:t>~PC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}, PCL{PC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~PC</a:t>
            </a:r>
            <a:r>
              <a:rPr lang="en-US" sz="1600" baseline="-250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} are used as handshake lines for PA and PB, respectively</a:t>
            </a:r>
          </a:p>
          <a:p>
            <a:pPr lvl="1"/>
            <a:r>
              <a:rPr lang="en-US" sz="2000" dirty="0" smtClean="0"/>
              <a:t>Mode 2:</a:t>
            </a:r>
          </a:p>
          <a:p>
            <a:pPr lvl="2"/>
            <a:r>
              <a:rPr lang="en-US" sz="1600" dirty="0" smtClean="0"/>
              <a:t>Only </a:t>
            </a:r>
            <a:r>
              <a:rPr lang="en-US" sz="1600" b="1" dirty="0" smtClean="0"/>
              <a:t>PA</a:t>
            </a:r>
            <a:r>
              <a:rPr lang="en-US" sz="1600" dirty="0" smtClean="0"/>
              <a:t> can be used for </a:t>
            </a:r>
            <a:r>
              <a:rPr lang="en-US" sz="1600" i="1" dirty="0" smtClean="0"/>
              <a:t>bidirectional handshake</a:t>
            </a:r>
            <a:r>
              <a:rPr lang="en-US" sz="1600" dirty="0" smtClean="0"/>
              <a:t> data transfer</a:t>
            </a:r>
          </a:p>
          <a:p>
            <a:pPr lvl="2"/>
            <a:r>
              <a:rPr lang="en-US" sz="1600" dirty="0" smtClean="0"/>
              <a:t>PCU{PC</a:t>
            </a:r>
            <a:r>
              <a:rPr lang="en-US" sz="1600" baseline="-250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/>
              <a:t>~PC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} are used as handshake lines for PA</a:t>
            </a:r>
          </a:p>
          <a:p>
            <a:pPr lvl="2"/>
            <a:endParaRPr lang="en-US" sz="400" dirty="0" smtClean="0"/>
          </a:p>
          <a:p>
            <a:r>
              <a:rPr lang="en-US" sz="2400" dirty="0" smtClean="0"/>
              <a:t>Bit set/reset (BSR) mode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b="1" dirty="0" smtClean="0"/>
              <a:t>PC </a:t>
            </a:r>
            <a:r>
              <a:rPr lang="en-US" sz="2000" dirty="0" smtClean="0"/>
              <a:t>can be used as output port</a:t>
            </a:r>
          </a:p>
          <a:p>
            <a:pPr lvl="1"/>
            <a:r>
              <a:rPr lang="en-US" sz="2000" dirty="0" smtClean="0"/>
              <a:t>Each line of PC can be set/reset individually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 &amp; Op.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Register</a:t>
            </a:r>
          </a:p>
          <a:p>
            <a:pPr lvl="1"/>
            <a:r>
              <a:rPr lang="en-US" dirty="0" smtClean="0"/>
              <a:t>A 8-bit internal register in 8255</a:t>
            </a:r>
          </a:p>
          <a:p>
            <a:pPr lvl="1"/>
            <a:r>
              <a:rPr lang="en-US" dirty="0" smtClean="0"/>
              <a:t>Selected when A</a:t>
            </a:r>
            <a:r>
              <a:rPr lang="en-US" baseline="-25000" dirty="0" smtClean="0"/>
              <a:t>1</a:t>
            </a:r>
            <a:r>
              <a:rPr lang="en-US" dirty="0" smtClean="0"/>
              <a:t>=1, A</a:t>
            </a:r>
            <a:r>
              <a:rPr lang="en-US" baseline="-25000" dirty="0" smtClean="0"/>
              <a:t>0</a:t>
            </a:r>
            <a:r>
              <a:rPr lang="en-US" dirty="0" smtClean="0"/>
              <a:t>=1 </a:t>
            </a:r>
          </a:p>
          <a:p>
            <a:pPr lvl="1"/>
            <a:r>
              <a:rPr lang="en-US" dirty="0" smtClean="0"/>
              <a:t>Mode selection word</a:t>
            </a:r>
          </a:p>
          <a:p>
            <a:pPr lvl="2"/>
            <a:r>
              <a:rPr lang="en-US" dirty="0" smtClean="0"/>
              <a:t>Input/output modes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BSR mode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20611" y="4170346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3" imgW="2809620" imgH="288446" progId="Visio.Drawing.11">
                  <p:embed/>
                </p:oleObj>
              </mc:Choice>
              <mc:Fallback>
                <p:oleObj name="Visio" r:id="rId3" imgW="2809620" imgH="288446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11" y="4170346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07555" y="5244397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5" imgW="2809620" imgH="288446" progId="Visio.Drawing.11">
                  <p:embed/>
                </p:oleObj>
              </mc:Choice>
              <mc:Fallback>
                <p:oleObj name="Visio" r:id="rId5" imgW="2809620" imgH="28844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555" y="5244397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Input/output Modes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Input/output modes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99937"/>
              </p:ext>
            </p:extLst>
          </p:nvPr>
        </p:nvGraphicFramePr>
        <p:xfrm>
          <a:off x="1976586" y="2636912"/>
          <a:ext cx="561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3" imgW="2809538" imgH="288513" progId="Visio.Drawing.11">
                  <p:embed/>
                </p:oleObj>
              </mc:Choice>
              <mc:Fallback>
                <p:oleObj name="Visio" r:id="rId3" imgW="2809538" imgH="28851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586" y="2636912"/>
                        <a:ext cx="561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/>
          <p:cNvSpPr/>
          <p:nvPr/>
        </p:nvSpPr>
        <p:spPr bwMode="auto">
          <a:xfrm rot="-5400000">
            <a:off x="3848794" y="2204864"/>
            <a:ext cx="288032" cy="216024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-5400000">
            <a:off x="5865018" y="2492896"/>
            <a:ext cx="288032" cy="1584176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722" y="35010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 control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4938" y="35010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B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5213</TotalTime>
  <Words>1673</Words>
  <Application>Microsoft Office PowerPoint</Application>
  <PresentationFormat>全屏显示(4:3)</PresentationFormat>
  <Paragraphs>295</Paragraphs>
  <Slides>34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Monotype Sorts</vt:lpstr>
      <vt:lpstr>华文中宋</vt:lpstr>
      <vt:lpstr>宋体</vt:lpstr>
      <vt:lpstr>Arial</vt:lpstr>
      <vt:lpstr>Arial Black</vt:lpstr>
      <vt:lpstr>Calibri</vt:lpstr>
      <vt:lpstr>Courier New</vt:lpstr>
      <vt:lpstr>Tahoma</vt:lpstr>
      <vt:lpstr>Times</vt:lpstr>
      <vt:lpstr>Times New Roman</vt:lpstr>
      <vt:lpstr>Wingdings</vt:lpstr>
      <vt:lpstr>Office 主题</vt:lpstr>
      <vt:lpstr>1_stallings</vt:lpstr>
      <vt:lpstr>Visio</vt:lpstr>
      <vt:lpstr>Lecture 07: 8255 PPI Chip</vt:lpstr>
      <vt:lpstr>PowerPoint 演示文稿</vt:lpstr>
      <vt:lpstr>Recall in Lecture 02: I/O Module Diagram</vt:lpstr>
      <vt:lpstr>Package &amp; Internal Structure</vt:lpstr>
      <vt:lpstr>Internal Structure and Pins</vt:lpstr>
      <vt:lpstr>Internal Structure and Pins</vt:lpstr>
      <vt:lpstr>Operation Modes</vt:lpstr>
      <vt:lpstr>Control Register &amp; Op. Modes</vt:lpstr>
      <vt:lpstr>Select Input/output Modes</vt:lpstr>
      <vt:lpstr>Select Input/output Modes</vt:lpstr>
      <vt:lpstr>Select Input/output Modes</vt:lpstr>
      <vt:lpstr>Select Input/output Mode Examples</vt:lpstr>
      <vt:lpstr>Select BSR Mode</vt:lpstr>
      <vt:lpstr>Select BSR Mode Examples</vt:lpstr>
      <vt:lpstr>Select BSR Mode Examples</vt:lpstr>
      <vt:lpstr>Mode 0 (Simple I/O)</vt:lpstr>
      <vt:lpstr>Mode 0 Example</vt:lpstr>
      <vt:lpstr>Mode 1 (Strobe I/O)</vt:lpstr>
      <vt:lpstr>Mode 1: As Input Ports</vt:lpstr>
      <vt:lpstr>Mode 1: As Input Ports</vt:lpstr>
      <vt:lpstr>Timing in Mode 1 Input </vt:lpstr>
      <vt:lpstr>Mode 1: As Output Ports</vt:lpstr>
      <vt:lpstr>Mode 1: As Output Ports</vt:lpstr>
      <vt:lpstr>Timing in Mode 1 Output</vt:lpstr>
      <vt:lpstr>Mode 2 (Bidirectional Bus)</vt:lpstr>
      <vt:lpstr>Mode 2: As Input &amp; Output Port</vt:lpstr>
      <vt:lpstr>Mode 2: As Input &amp; Output Port</vt:lpstr>
      <vt:lpstr>Polling vs. Interruptions</vt:lpstr>
      <vt:lpstr>Programming with 8255</vt:lpstr>
      <vt:lpstr>PowerPoint 演示文稿</vt:lpstr>
      <vt:lpstr>Address Decoding</vt:lpstr>
      <vt:lpstr>A Solution Program</vt:lpstr>
      <vt:lpstr>A Solution Program</vt:lpstr>
      <vt:lpstr>Experiment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260</cp:revision>
  <dcterms:created xsi:type="dcterms:W3CDTF">2012-02-15T06:15:34Z</dcterms:created>
  <dcterms:modified xsi:type="dcterms:W3CDTF">2019-04-01T14:23:17Z</dcterms:modified>
</cp:coreProperties>
</file>