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35"/>
  </p:notesMasterIdLst>
  <p:sldIdLst>
    <p:sldId id="257" r:id="rId3"/>
    <p:sldId id="420" r:id="rId4"/>
    <p:sldId id="393" r:id="rId5"/>
    <p:sldId id="462" r:id="rId6"/>
    <p:sldId id="463" r:id="rId7"/>
    <p:sldId id="439" r:id="rId8"/>
    <p:sldId id="421" r:id="rId9"/>
    <p:sldId id="464" r:id="rId10"/>
    <p:sldId id="422" r:id="rId11"/>
    <p:sldId id="486" r:id="rId12"/>
    <p:sldId id="482" r:id="rId13"/>
    <p:sldId id="429" r:id="rId14"/>
    <p:sldId id="465" r:id="rId15"/>
    <p:sldId id="466" r:id="rId16"/>
    <p:sldId id="468" r:id="rId17"/>
    <p:sldId id="469" r:id="rId18"/>
    <p:sldId id="470" r:id="rId19"/>
    <p:sldId id="471" r:id="rId20"/>
    <p:sldId id="472" r:id="rId21"/>
    <p:sldId id="473" r:id="rId22"/>
    <p:sldId id="474" r:id="rId23"/>
    <p:sldId id="475" r:id="rId24"/>
    <p:sldId id="476" r:id="rId25"/>
    <p:sldId id="477" r:id="rId26"/>
    <p:sldId id="478" r:id="rId27"/>
    <p:sldId id="479" r:id="rId28"/>
    <p:sldId id="480" r:id="rId29"/>
    <p:sldId id="481" r:id="rId30"/>
    <p:sldId id="483" r:id="rId31"/>
    <p:sldId id="484" r:id="rId32"/>
    <p:sldId id="485" r:id="rId33"/>
    <p:sldId id="48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89" autoAdjust="0"/>
    <p:restoredTop sz="79028" autoAdjust="0"/>
  </p:normalViewPr>
  <p:slideViewPr>
    <p:cSldViewPr>
      <p:cViewPr varScale="1">
        <p:scale>
          <a:sx n="87" d="100"/>
          <a:sy n="87" d="100"/>
        </p:scale>
        <p:origin x="1752" y="-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DF5332-2E67-4197-A9D6-96730940DD45}" type="datetimeFigureOut">
              <a:rPr lang="en-US" smtClean="0"/>
              <a:pPr/>
              <a:t>6/10/2021</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D3CE85-8A39-439B-A638-99B69752E80A}" type="slidenum">
              <a:rPr lang="en-US" smtClean="0"/>
              <a:pPr/>
              <a:t>‹#›</a:t>
            </a:fld>
            <a:endParaRPr lang="en-US"/>
          </a:p>
        </p:txBody>
      </p:sp>
    </p:spTree>
    <p:extLst>
      <p:ext uri="{BB962C8B-B14F-4D97-AF65-F5344CB8AC3E}">
        <p14:creationId xmlns:p14="http://schemas.microsoft.com/office/powerpoint/2010/main" val="3339202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87E5E6-C63B-40EA-BA86-4CAB31B02106}"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5070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7E5E6-C63B-40EA-BA86-4CAB31B02106}" type="slidenum">
              <a:rPr lang="en-US">
                <a:solidFill>
                  <a:prstClr val="black"/>
                </a:solidFill>
              </a:rPr>
              <a:pPr/>
              <a:t>3</a:t>
            </a:fld>
            <a:endParaRPr lang="en-US">
              <a:solidFill>
                <a:prstClr val="black"/>
              </a:solidFill>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8071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7E5E6-C63B-40EA-BA86-4CAB31B02106}" type="slidenum">
              <a:rPr lang="en-US">
                <a:solidFill>
                  <a:prstClr val="black"/>
                </a:solidFill>
              </a:rPr>
              <a:pPr/>
              <a:t>4</a:t>
            </a:fld>
            <a:endParaRPr lang="en-US">
              <a:solidFill>
                <a:prstClr val="black"/>
              </a:solidFill>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14275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7E5E6-C63B-40EA-BA86-4CAB31B02106}" type="slidenum">
              <a:rPr lang="en-US">
                <a:solidFill>
                  <a:prstClr val="black"/>
                </a:solidFill>
              </a:rPr>
              <a:pPr/>
              <a:t>5</a:t>
            </a:fld>
            <a:endParaRPr lang="en-US">
              <a:solidFill>
                <a:prstClr val="black"/>
              </a:solidFill>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3581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7E5E6-C63B-40EA-BA86-4CAB31B02106}" type="slidenum">
              <a:rPr lang="en-US">
                <a:solidFill>
                  <a:prstClr val="black"/>
                </a:solidFill>
              </a:rPr>
              <a:pPr/>
              <a:t>6</a:t>
            </a:fld>
            <a:endParaRPr lang="en-US">
              <a:solidFill>
                <a:prstClr val="black"/>
              </a:solidFill>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3068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7E5E6-C63B-40EA-BA86-4CAB31B02106}" type="slidenum">
              <a:rPr lang="en-US">
                <a:solidFill>
                  <a:prstClr val="black"/>
                </a:solidFill>
              </a:rPr>
              <a:pPr/>
              <a:t>7</a:t>
            </a:fld>
            <a:endParaRPr lang="en-US">
              <a:solidFill>
                <a:prstClr val="black"/>
              </a:solidFill>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26187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7E5E6-C63B-40EA-BA86-4CAB31B02106}" type="slidenum">
              <a:rPr lang="en-US">
                <a:solidFill>
                  <a:prstClr val="black"/>
                </a:solidFill>
              </a:rPr>
              <a:pPr/>
              <a:t>8</a:t>
            </a:fld>
            <a:endParaRPr lang="en-US">
              <a:solidFill>
                <a:prstClr val="black"/>
              </a:solidFill>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00414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a:t>Use counter</a:t>
            </a:r>
            <a:r>
              <a:rPr lang="en-US" baseline="0" dirty="0"/>
              <a:t> 0 to work as a rate generator (mode 2) with an initial count 0 in BCD (the max count), which will generate a clock with the frequency of 200HZ.</a:t>
            </a:r>
          </a:p>
          <a:p>
            <a:r>
              <a:rPr lang="en-US" baseline="0" dirty="0"/>
              <a:t>Then use OUT0 as the input clock of counter 1, and set the counter 1 to work in mode 3 with the initial </a:t>
            </a:r>
            <a:r>
              <a:rPr lang="en-US" baseline="0"/>
              <a:t>count 200.</a:t>
            </a:r>
            <a:endParaRPr lang="en-US" dirty="0"/>
          </a:p>
        </p:txBody>
      </p:sp>
      <p:sp>
        <p:nvSpPr>
          <p:cNvPr id="4" name="灯片编号占位符 3"/>
          <p:cNvSpPr>
            <a:spLocks noGrp="1"/>
          </p:cNvSpPr>
          <p:nvPr>
            <p:ph type="sldNum" sz="quarter" idx="10"/>
          </p:nvPr>
        </p:nvSpPr>
        <p:spPr/>
        <p:txBody>
          <a:bodyPr/>
          <a:lstStyle/>
          <a:p>
            <a:fld id="{1ED3CE85-8A39-439B-A638-99B69752E80A}" type="slidenum">
              <a:rPr lang="en-US" smtClean="0"/>
              <a:pPr/>
              <a:t>31</a:t>
            </a:fld>
            <a:endParaRPr lang="en-US"/>
          </a:p>
        </p:txBody>
      </p:sp>
    </p:spTree>
    <p:extLst>
      <p:ext uri="{BB962C8B-B14F-4D97-AF65-F5344CB8AC3E}">
        <p14:creationId xmlns:p14="http://schemas.microsoft.com/office/powerpoint/2010/main" val="232028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E04DF7D1-4D51-4000-A8B3-8D20A340E8CD}" type="datetimeFigureOut">
              <a:rPr lang="en-US" smtClean="0"/>
              <a:pPr/>
              <a:t>6/10/2021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E04DF7D1-4D51-4000-A8B3-8D20A340E8CD}" type="datetimeFigureOut">
              <a:rPr lang="en-US" smtClean="0"/>
              <a:pPr/>
              <a:t>6/10/2021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E04DF7D1-4D51-4000-A8B3-8D20A340E8CD}" type="datetimeFigureOut">
              <a:rPr lang="en-US" smtClean="0"/>
              <a:pPr/>
              <a:t>6/10/2021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914400" y="533400"/>
            <a:ext cx="7721600" cy="1905000"/>
          </a:xfrm>
        </p:spPr>
        <p:txBody>
          <a:bodyPr/>
          <a:lstStyle>
            <a:lvl1pPr>
              <a:defRPr/>
            </a:lvl1pPr>
          </a:lstStyle>
          <a:p>
            <a:r>
              <a:rPr lang="en-US"/>
              <a:t>Click to edit Master title style</a:t>
            </a:r>
          </a:p>
        </p:txBody>
      </p:sp>
      <p:sp>
        <p:nvSpPr>
          <p:cNvPr id="66563" name="Rectangle 3"/>
          <p:cNvSpPr>
            <a:spLocks noGrp="1" noChangeArrowheads="1"/>
          </p:cNvSpPr>
          <p:nvPr>
            <p:ph type="subTitle" idx="1"/>
          </p:nvPr>
        </p:nvSpPr>
        <p:spPr>
          <a:xfrm>
            <a:off x="914400" y="3028950"/>
            <a:ext cx="6400800" cy="1771650"/>
          </a:xfrm>
        </p:spPr>
        <p:txBody>
          <a:bodyPr/>
          <a:lstStyle>
            <a:lvl1pPr marL="0" indent="0">
              <a:buFont typeface="Monotype Sorts" pitchFamily="2" charset="2"/>
              <a:buNone/>
              <a:defRPr>
                <a:latin typeface="Arial Black" pitchFamily="34" charset="0"/>
              </a:defRPr>
            </a:lvl1pPr>
          </a:lstStyle>
          <a:p>
            <a:r>
              <a:rPr lang="en-US"/>
              <a:t>Click to edit Master subtitle style</a:t>
            </a:r>
          </a:p>
        </p:txBody>
      </p:sp>
      <p:sp>
        <p:nvSpPr>
          <p:cNvPr id="66564" name="Rectangle 4"/>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en-US"/>
          </a:p>
        </p:txBody>
      </p:sp>
      <p:sp>
        <p:nvSpPr>
          <p:cNvPr id="66565" name="Rectangle 5"/>
          <p:cNvSpPr>
            <a:spLocks noGrp="1" noChangeArrowheads="1"/>
          </p:cNvSpPr>
          <p:nvPr>
            <p:ph type="ftr" sz="quarter" idx="3"/>
          </p:nvPr>
        </p:nvSpPr>
        <p:spPr>
          <a:xfrm>
            <a:off x="3149600" y="6229350"/>
            <a:ext cx="2844800" cy="514350"/>
          </a:xfrm>
        </p:spPr>
        <p:txBody>
          <a:bodyPr/>
          <a:lstStyle>
            <a:lvl1pPr>
              <a:spcBef>
                <a:spcPct val="0"/>
              </a:spcBef>
              <a:defRPr>
                <a:solidFill>
                  <a:srgbClr val="5E574E"/>
                </a:solidFill>
              </a:defRPr>
            </a:lvl1pPr>
          </a:lstStyle>
          <a:p>
            <a:endParaRPr lang="en-US"/>
          </a:p>
        </p:txBody>
      </p:sp>
      <p:sp>
        <p:nvSpPr>
          <p:cNvPr id="66566" name="Rectangle 6"/>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916C66C5-7DFE-4220-9FE1-A3CA8EA01032}" type="slidenum">
              <a:rPr lang="en-US"/>
              <a:pPr/>
              <a:t>‹#›</a:t>
            </a:fld>
            <a:endParaRPr lang="en-US"/>
          </a:p>
        </p:txBody>
      </p:sp>
      <p:sp>
        <p:nvSpPr>
          <p:cNvPr id="66567" name="Line 7"/>
          <p:cNvSpPr>
            <a:spLocks noChangeShapeType="1"/>
          </p:cNvSpPr>
          <p:nvPr/>
        </p:nvSpPr>
        <p:spPr bwMode="auto">
          <a:xfrm>
            <a:off x="457200" y="2514600"/>
            <a:ext cx="8153400" cy="0"/>
          </a:xfrm>
          <a:prstGeom prst="line">
            <a:avLst/>
          </a:prstGeom>
          <a:noFill/>
          <a:ln w="76200">
            <a:solidFill>
              <a:srgbClr val="FF0000"/>
            </a:solidFill>
            <a:round/>
            <a:headEnd/>
            <a:tailEnd/>
          </a:ln>
          <a:effectLst/>
        </p:spPr>
        <p:txBody>
          <a:bodyPr wrap="none" lIns="90000" tIns="46800" rIns="90000" bIns="46800" anchor="ctr"/>
          <a:lstStyle/>
          <a:p>
            <a:pPr eaLnBrk="0" fontAlgn="base" hangingPunct="0">
              <a:spcBef>
                <a:spcPct val="0"/>
              </a:spcBef>
              <a:spcAft>
                <a:spcPct val="0"/>
              </a:spcAft>
            </a:pPr>
            <a:endParaRPr lang="en-US" sz="2400">
              <a:solidFill>
                <a:srgbClr val="000000"/>
              </a:solidFill>
              <a:latin typeface="Times New Roman"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DDDFD222-E453-472C-B553-43E1189E21AE}"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4AD94EAD-3A0D-43D4-AD18-89E091F4326E}"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EBD81A84-347F-4DDF-BAE7-4AD7EF67DA1A}"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endParaRPr lang="en-US">
              <a:solidFill>
                <a:srgbClr val="5E574E"/>
              </a:solidFill>
            </a:endParaRPr>
          </a:p>
        </p:txBody>
      </p:sp>
      <p:sp>
        <p:nvSpPr>
          <p:cNvPr id="8" name="页脚占位符 7"/>
          <p:cNvSpPr>
            <a:spLocks noGrp="1"/>
          </p:cNvSpPr>
          <p:nvPr>
            <p:ph type="ftr" sz="quarter" idx="11"/>
          </p:nvPr>
        </p:nvSpPr>
        <p:spPr/>
        <p:txBody>
          <a:bodyPr/>
          <a:lstStyle>
            <a:lvl1pPr>
              <a:defRPr/>
            </a:lvl1pPr>
          </a:lstStyle>
          <a:p>
            <a:endParaRPr lang="en-US">
              <a:solidFill>
                <a:srgbClr val="5E574E"/>
              </a:solidFill>
            </a:endParaRPr>
          </a:p>
        </p:txBody>
      </p:sp>
      <p:sp>
        <p:nvSpPr>
          <p:cNvPr id="9" name="灯片编号占位符 8"/>
          <p:cNvSpPr>
            <a:spLocks noGrp="1"/>
          </p:cNvSpPr>
          <p:nvPr>
            <p:ph type="sldNum" sz="quarter" idx="12"/>
          </p:nvPr>
        </p:nvSpPr>
        <p:spPr/>
        <p:txBody>
          <a:bodyPr/>
          <a:lstStyle>
            <a:lvl1pPr>
              <a:defRPr/>
            </a:lvl1pPr>
          </a:lstStyle>
          <a:p>
            <a:fld id="{AC33EE4D-9D4E-4EF0-AD47-C324AD7553D9}"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solidFill>
                <a:srgbClr val="5E574E"/>
              </a:solidFill>
            </a:endParaRPr>
          </a:p>
        </p:txBody>
      </p:sp>
      <p:sp>
        <p:nvSpPr>
          <p:cNvPr id="4" name="页脚占位符 3"/>
          <p:cNvSpPr>
            <a:spLocks noGrp="1"/>
          </p:cNvSpPr>
          <p:nvPr>
            <p:ph type="ftr" sz="quarter" idx="11"/>
          </p:nvPr>
        </p:nvSpPr>
        <p:spPr/>
        <p:txBody>
          <a:bodyPr/>
          <a:lstStyle>
            <a:lvl1pPr>
              <a:defRPr/>
            </a:lvl1pPr>
          </a:lstStyle>
          <a:p>
            <a:endParaRPr lang="en-US">
              <a:solidFill>
                <a:srgbClr val="5E574E"/>
              </a:solidFill>
            </a:endParaRPr>
          </a:p>
        </p:txBody>
      </p:sp>
      <p:sp>
        <p:nvSpPr>
          <p:cNvPr id="5" name="灯片编号占位符 4"/>
          <p:cNvSpPr>
            <a:spLocks noGrp="1"/>
          </p:cNvSpPr>
          <p:nvPr>
            <p:ph type="sldNum" sz="quarter" idx="12"/>
          </p:nvPr>
        </p:nvSpPr>
        <p:spPr/>
        <p:txBody>
          <a:bodyPr/>
          <a:lstStyle>
            <a:lvl1pPr>
              <a:defRPr/>
            </a:lvl1pPr>
          </a:lstStyle>
          <a:p>
            <a:fld id="{08AB8B5A-F46E-49EF-8E49-7D4823E30156}"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solidFill>
                <a:srgbClr val="5E574E"/>
              </a:solidFill>
            </a:endParaRPr>
          </a:p>
        </p:txBody>
      </p:sp>
      <p:sp>
        <p:nvSpPr>
          <p:cNvPr id="3" name="页脚占位符 2"/>
          <p:cNvSpPr>
            <a:spLocks noGrp="1"/>
          </p:cNvSpPr>
          <p:nvPr>
            <p:ph type="ftr" sz="quarter" idx="11"/>
          </p:nvPr>
        </p:nvSpPr>
        <p:spPr/>
        <p:txBody>
          <a:bodyPr/>
          <a:lstStyle>
            <a:lvl1pPr>
              <a:defRPr/>
            </a:lvl1pPr>
          </a:lstStyle>
          <a:p>
            <a:endParaRPr lang="en-US">
              <a:solidFill>
                <a:srgbClr val="5E574E"/>
              </a:solidFill>
            </a:endParaRPr>
          </a:p>
        </p:txBody>
      </p:sp>
      <p:sp>
        <p:nvSpPr>
          <p:cNvPr id="4" name="灯片编号占位符 3"/>
          <p:cNvSpPr>
            <a:spLocks noGrp="1"/>
          </p:cNvSpPr>
          <p:nvPr>
            <p:ph type="sldNum" sz="quarter" idx="12"/>
          </p:nvPr>
        </p:nvSpPr>
        <p:spPr/>
        <p:txBody>
          <a:bodyPr/>
          <a:lstStyle>
            <a:lvl1pPr>
              <a:defRPr/>
            </a:lvl1pPr>
          </a:lstStyle>
          <a:p>
            <a:fld id="{73B12839-AB46-4EE9-A4EF-3FE952E895F7}"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7CF5C15F-19E2-41FF-8AF4-667E84177D41}"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defTabSz="914400" rtl="0" eaLnBrk="1" latinLnBrk="0" hangingPunct="1">
              <a:spcBef>
                <a:spcPct val="0"/>
              </a:spcBef>
              <a:buNone/>
              <a:defRPr lang="en-US" altLang="zh-CN" sz="3400" b="1" kern="1200" dirty="0">
                <a:solidFill>
                  <a:srgbClr val="A50021"/>
                </a:solidFill>
                <a:latin typeface="+mj-lt"/>
                <a:ea typeface="+mj-ea"/>
                <a:cs typeface="+mj-cs"/>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3"/>
          <p:cNvSpPr>
            <a:spLocks noGrp="1"/>
          </p:cNvSpPr>
          <p:nvPr>
            <p:ph type="dt" sz="half" idx="10"/>
          </p:nvPr>
        </p:nvSpPr>
        <p:spPr/>
        <p:txBody>
          <a:bodyPr/>
          <a:lstStyle/>
          <a:p>
            <a:fld id="{E04DF7D1-4D51-4000-A8B3-8D20A340E8CD}" type="datetimeFigureOut">
              <a:rPr lang="en-US" smtClean="0"/>
              <a:pPr/>
              <a:t>6/10/2021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D2418FE5-389E-4DA0-81AC-5EB98838DD89}"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B1BCC775-3ADC-47AB-BC2E-E60055130C74}"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228600"/>
            <a:ext cx="2057400" cy="58293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06400" y="228600"/>
            <a:ext cx="6019800" cy="58293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8FBCE291-D8F3-4C90-A8DB-6733BB373E02}"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06400" y="228600"/>
            <a:ext cx="8204200" cy="1143000"/>
          </a:xfrm>
        </p:spPr>
        <p:txBody>
          <a:bodyPr/>
          <a:lstStyle/>
          <a:p>
            <a:r>
              <a:rPr lang="zh-CN" altLang="en-US"/>
              <a:t>单击此处编辑母版标题样式</a:t>
            </a:r>
            <a:endParaRPr lang="en-US"/>
          </a:p>
        </p:txBody>
      </p:sp>
      <p:sp>
        <p:nvSpPr>
          <p:cNvPr id="3" name="剪贴画占位符 2"/>
          <p:cNvSpPr>
            <a:spLocks noGrp="1"/>
          </p:cNvSpPr>
          <p:nvPr>
            <p:ph type="clipArt" sz="half" idx="1"/>
          </p:nvPr>
        </p:nvSpPr>
        <p:spPr>
          <a:xfrm>
            <a:off x="457200" y="1885950"/>
            <a:ext cx="4013200" cy="4171950"/>
          </a:xfrm>
        </p:spPr>
        <p:txBody>
          <a:bodyPr/>
          <a:lstStyle/>
          <a:p>
            <a:endParaRPr lang="en-US"/>
          </a:p>
        </p:txBody>
      </p:sp>
      <p:sp>
        <p:nvSpPr>
          <p:cNvPr id="4" name="文本占位符 3"/>
          <p:cNvSpPr>
            <a:spLocks noGrp="1"/>
          </p:cNvSpPr>
          <p:nvPr>
            <p:ph type="body" sz="half" idx="2"/>
          </p:nvPr>
        </p:nvSpPr>
        <p:spPr>
          <a:xfrm>
            <a:off x="4622800" y="1885950"/>
            <a:ext cx="4013200" cy="4171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431800" y="6229350"/>
            <a:ext cx="1905000" cy="457200"/>
          </a:xfrm>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a:xfrm>
            <a:off x="3124200" y="6229350"/>
            <a:ext cx="2895600" cy="457200"/>
          </a:xfrm>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a:xfrm>
            <a:off x="6731000" y="6229350"/>
            <a:ext cx="1905000" cy="457200"/>
          </a:xfrm>
        </p:spPr>
        <p:txBody>
          <a:bodyPr/>
          <a:lstStyle>
            <a:lvl1pPr>
              <a:defRPr/>
            </a:lvl1pPr>
          </a:lstStyle>
          <a:p>
            <a:fld id="{13093B3B-E81E-490B-8F1F-1C571ED82160}"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04DF7D1-4D51-4000-A8B3-8D20A340E8CD}" type="datetimeFigureOut">
              <a:rPr lang="en-US" smtClean="0"/>
              <a:pPr/>
              <a:t>6/10/2021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E04DF7D1-4D51-4000-A8B3-8D20A340E8CD}" type="datetimeFigureOut">
              <a:rPr lang="en-US" smtClean="0"/>
              <a:pPr/>
              <a:t>6/10/2021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E04DF7D1-4D51-4000-A8B3-8D20A340E8CD}" type="datetimeFigureOut">
              <a:rPr lang="en-US" smtClean="0"/>
              <a:pPr/>
              <a:t>6/10/2021</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E04DF7D1-4D51-4000-A8B3-8D20A340E8CD}" type="datetimeFigureOut">
              <a:rPr lang="en-US" smtClean="0"/>
              <a:pPr/>
              <a:t>6/10/2021</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4DF7D1-4D51-4000-A8B3-8D20A340E8CD}" type="datetimeFigureOut">
              <a:rPr lang="en-US" smtClean="0"/>
              <a:pPr/>
              <a:t>6/10/2021</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04DF7D1-4D51-4000-A8B3-8D20A340E8CD}" type="datetimeFigureOut">
              <a:rPr lang="en-US" smtClean="0"/>
              <a:pPr/>
              <a:t>6/10/2021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04DF7D1-4D51-4000-A8B3-8D20A340E8CD}" type="datetimeFigureOut">
              <a:rPr lang="en-US" smtClean="0"/>
              <a:pPr/>
              <a:t>6/10/2021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DF7D1-4D51-4000-A8B3-8D20A340E8CD}" type="datetimeFigureOut">
              <a:rPr lang="en-US" smtClean="0"/>
              <a:pPr/>
              <a:t>6/10/2021</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1A8D2-BA59-47FB-96E1-911D86B22B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406400" y="228600"/>
            <a:ext cx="8204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65539" name="Rectangle 3"/>
          <p:cNvSpPr>
            <a:spLocks noGrp="1" noChangeArrowheads="1"/>
          </p:cNvSpPr>
          <p:nvPr>
            <p:ph type="body" idx="1"/>
          </p:nvPr>
        </p:nvSpPr>
        <p:spPr bwMode="auto">
          <a:xfrm>
            <a:off x="457200" y="1885950"/>
            <a:ext cx="8178800" cy="4171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5540"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eaLnBrk="0" fontAlgn="base" hangingPunct="0">
              <a:spcAft>
                <a:spcPct val="0"/>
              </a:spcAft>
            </a:pPr>
            <a:endParaRPr lang="en-US">
              <a:solidFill>
                <a:srgbClr val="5E574E"/>
              </a:solidFill>
            </a:endParaRPr>
          </a:p>
        </p:txBody>
      </p:sp>
      <p:sp>
        <p:nvSpPr>
          <p:cNvPr id="65541"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eaLnBrk="0" fontAlgn="base" hangingPunct="0">
              <a:spcAft>
                <a:spcPct val="0"/>
              </a:spcAft>
            </a:pPr>
            <a:endParaRPr lang="en-US">
              <a:solidFill>
                <a:srgbClr val="5E574E"/>
              </a:solidFill>
            </a:endParaRPr>
          </a:p>
        </p:txBody>
      </p:sp>
      <p:sp>
        <p:nvSpPr>
          <p:cNvPr id="65542"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pPr eaLnBrk="0" fontAlgn="base" hangingPunct="0">
              <a:spcAft>
                <a:spcPct val="0"/>
              </a:spcAft>
            </a:pPr>
            <a:fld id="{6B1821FE-FA4C-47C1-B685-876E6334E4D6}" type="slidenum">
              <a:rPr lang="en-US" smtClean="0">
                <a:solidFill>
                  <a:srgbClr val="5E574E"/>
                </a:solidFill>
              </a:rPr>
              <a:pPr eaLnBrk="0" fontAlgn="base" hangingPunct="0">
                <a:spcAft>
                  <a:spcPct val="0"/>
                </a:spcAft>
              </a:pPr>
              <a:t>‹#›</a:t>
            </a:fld>
            <a:endParaRPr lang="en-US">
              <a:solidFill>
                <a:srgbClr val="5E574E"/>
              </a:solidFill>
            </a:endParaRPr>
          </a:p>
        </p:txBody>
      </p:sp>
      <p:sp>
        <p:nvSpPr>
          <p:cNvPr id="65543" name="Line 7"/>
          <p:cNvSpPr>
            <a:spLocks noChangeShapeType="1"/>
          </p:cNvSpPr>
          <p:nvPr/>
        </p:nvSpPr>
        <p:spPr bwMode="auto">
          <a:xfrm>
            <a:off x="457200" y="1600200"/>
            <a:ext cx="8153400" cy="0"/>
          </a:xfrm>
          <a:prstGeom prst="line">
            <a:avLst/>
          </a:prstGeom>
          <a:noFill/>
          <a:ln w="76200">
            <a:solidFill>
              <a:srgbClr val="FF0000"/>
            </a:solidFill>
            <a:round/>
            <a:headEnd/>
            <a:tailEnd/>
          </a:ln>
          <a:effectLst/>
        </p:spPr>
        <p:txBody>
          <a:bodyPr wrap="none" lIns="90000" tIns="46800" rIns="90000" bIns="46800" anchor="ctr"/>
          <a:lstStyle/>
          <a:p>
            <a:pPr eaLnBrk="0" fontAlgn="base" hangingPunct="0">
              <a:spcBef>
                <a:spcPct val="0"/>
              </a:spcBef>
              <a:spcAft>
                <a:spcPct val="0"/>
              </a:spcAft>
            </a:pPr>
            <a:endParaRPr lang="en-US" sz="2400">
              <a:solidFill>
                <a:srgbClr val="000000"/>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Arial Black" pitchFamily="34" charset="0"/>
        </a:defRPr>
      </a:lvl2pPr>
      <a:lvl3pPr algn="l" rtl="0" eaLnBrk="0" fontAlgn="base" hangingPunct="0">
        <a:spcBef>
          <a:spcPct val="0"/>
        </a:spcBef>
        <a:spcAft>
          <a:spcPct val="0"/>
        </a:spcAft>
        <a:defRPr kumimoji="1" sz="3600">
          <a:solidFill>
            <a:schemeClr val="tx2"/>
          </a:solidFill>
          <a:latin typeface="Arial Black" pitchFamily="34" charset="0"/>
        </a:defRPr>
      </a:lvl3pPr>
      <a:lvl4pPr algn="l" rtl="0" eaLnBrk="0" fontAlgn="base" hangingPunct="0">
        <a:spcBef>
          <a:spcPct val="0"/>
        </a:spcBef>
        <a:spcAft>
          <a:spcPct val="0"/>
        </a:spcAft>
        <a:defRPr kumimoji="1" sz="3600">
          <a:solidFill>
            <a:schemeClr val="tx2"/>
          </a:solidFill>
          <a:latin typeface="Arial Black" pitchFamily="34" charset="0"/>
        </a:defRPr>
      </a:lvl4pPr>
      <a:lvl5pPr algn="l" rtl="0" eaLnBrk="0" fontAlgn="base" hangingPunct="0">
        <a:spcBef>
          <a:spcPct val="0"/>
        </a:spcBef>
        <a:spcAft>
          <a:spcPct val="0"/>
        </a:spcAft>
        <a:defRPr kumimoji="1" sz="3600">
          <a:solidFill>
            <a:schemeClr val="tx2"/>
          </a:solidFill>
          <a:latin typeface="Arial Black" pitchFamily="34" charset="0"/>
        </a:defRPr>
      </a:lvl5pPr>
      <a:lvl6pPr marL="457200" algn="l" rtl="0" eaLnBrk="0" fontAlgn="base" hangingPunct="0">
        <a:spcBef>
          <a:spcPct val="0"/>
        </a:spcBef>
        <a:spcAft>
          <a:spcPct val="0"/>
        </a:spcAft>
        <a:defRPr kumimoji="1" sz="3600">
          <a:solidFill>
            <a:schemeClr val="tx2"/>
          </a:solidFill>
          <a:latin typeface="Arial Black" pitchFamily="34" charset="0"/>
        </a:defRPr>
      </a:lvl6pPr>
      <a:lvl7pPr marL="914400" algn="l" rtl="0" eaLnBrk="0" fontAlgn="base" hangingPunct="0">
        <a:spcBef>
          <a:spcPct val="0"/>
        </a:spcBef>
        <a:spcAft>
          <a:spcPct val="0"/>
        </a:spcAft>
        <a:defRPr kumimoji="1" sz="3600">
          <a:solidFill>
            <a:schemeClr val="tx2"/>
          </a:solidFill>
          <a:latin typeface="Arial Black" pitchFamily="34" charset="0"/>
        </a:defRPr>
      </a:lvl7pPr>
      <a:lvl8pPr marL="1371600" algn="l" rtl="0" eaLnBrk="0" fontAlgn="base" hangingPunct="0">
        <a:spcBef>
          <a:spcPct val="0"/>
        </a:spcBef>
        <a:spcAft>
          <a:spcPct val="0"/>
        </a:spcAft>
        <a:defRPr kumimoji="1" sz="3600">
          <a:solidFill>
            <a:schemeClr val="tx2"/>
          </a:solidFill>
          <a:latin typeface="Arial Black" pitchFamily="34" charset="0"/>
        </a:defRPr>
      </a:lvl8pPr>
      <a:lvl9pPr marL="1828800" algn="l" rtl="0" eaLnBrk="0" fontAlgn="base" hangingPunct="0">
        <a:spcBef>
          <a:spcPct val="0"/>
        </a:spcBef>
        <a:spcAft>
          <a:spcPct val="0"/>
        </a:spcAft>
        <a:defRPr kumimoji="1"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FF0000"/>
        </a:buClr>
        <a:buFont typeface="Monotype Sorts" pitchFamily="2" charset="2"/>
        <a:buChar char="z"/>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Monotype Sorts" pitchFamily="2" charset="2"/>
        <a:buChar char="y"/>
        <a:defRPr kumimoji="1" sz="2400">
          <a:solidFill>
            <a:schemeClr val="tx1"/>
          </a:solidFill>
          <a:latin typeface="+mn-lt"/>
        </a:defRPr>
      </a:lvl2pPr>
      <a:lvl3pPr marL="1143000" indent="-228600" algn="l" rtl="0" eaLnBrk="0" fontAlgn="base" hangingPunct="0">
        <a:spcBef>
          <a:spcPct val="20000"/>
        </a:spcBef>
        <a:spcAft>
          <a:spcPct val="0"/>
        </a:spcAft>
        <a:buClr>
          <a:srgbClr val="FF0000"/>
        </a:buClr>
        <a:buFont typeface="Monotype Sorts" pitchFamily="2" charset="2"/>
        <a:buChar char="x"/>
        <a:defRPr kumimoji="1" sz="2000">
          <a:solidFill>
            <a:schemeClr val="tx1"/>
          </a:solidFill>
          <a:latin typeface="+mn-lt"/>
        </a:defRPr>
      </a:lvl3pPr>
      <a:lvl4pPr marL="1600200" indent="-228600" algn="l" rtl="0" eaLnBrk="0" fontAlgn="base" hangingPunct="0">
        <a:spcBef>
          <a:spcPct val="20000"/>
        </a:spcBef>
        <a:spcAft>
          <a:spcPct val="0"/>
        </a:spcAft>
        <a:buClr>
          <a:srgbClr val="FF0000"/>
        </a:buClr>
        <a:buChar char="•"/>
        <a:defRPr kumimoji="1">
          <a:solidFill>
            <a:schemeClr val="tx1"/>
          </a:solidFill>
          <a:latin typeface="+mn-lt"/>
        </a:defRPr>
      </a:lvl4pPr>
      <a:lvl5pPr marL="2057400" indent="-228600" algn="l" rtl="0" eaLnBrk="0" fontAlgn="base" hangingPunct="0">
        <a:spcBef>
          <a:spcPct val="20000"/>
        </a:spcBef>
        <a:spcAft>
          <a:spcPct val="0"/>
        </a:spcAft>
        <a:buClr>
          <a:srgbClr val="FF0000"/>
        </a:buClr>
        <a:buChar char="–"/>
        <a:defRPr kumimoji="1">
          <a:solidFill>
            <a:schemeClr val="tx1"/>
          </a:solidFill>
          <a:latin typeface="+mn-lt"/>
        </a:defRPr>
      </a:lvl5pPr>
      <a:lvl6pPr marL="2514600" indent="-228600" algn="l" rtl="0" eaLnBrk="0" fontAlgn="base" hangingPunct="0">
        <a:spcBef>
          <a:spcPct val="20000"/>
        </a:spcBef>
        <a:spcAft>
          <a:spcPct val="0"/>
        </a:spcAft>
        <a:buClr>
          <a:srgbClr val="FF0000"/>
        </a:buClr>
        <a:buChar char="–"/>
        <a:defRPr kumimoji="1">
          <a:solidFill>
            <a:schemeClr val="tx1"/>
          </a:solidFill>
          <a:latin typeface="+mn-lt"/>
        </a:defRPr>
      </a:lvl6pPr>
      <a:lvl7pPr marL="2971800" indent="-228600" algn="l" rtl="0" eaLnBrk="0" fontAlgn="base" hangingPunct="0">
        <a:spcBef>
          <a:spcPct val="20000"/>
        </a:spcBef>
        <a:spcAft>
          <a:spcPct val="0"/>
        </a:spcAft>
        <a:buClr>
          <a:srgbClr val="FF0000"/>
        </a:buClr>
        <a:buChar char="–"/>
        <a:defRPr kumimoji="1">
          <a:solidFill>
            <a:schemeClr val="tx1"/>
          </a:solidFill>
          <a:latin typeface="+mn-lt"/>
        </a:defRPr>
      </a:lvl7pPr>
      <a:lvl8pPr marL="3429000" indent="-228600" algn="l" rtl="0" eaLnBrk="0" fontAlgn="base" hangingPunct="0">
        <a:spcBef>
          <a:spcPct val="20000"/>
        </a:spcBef>
        <a:spcAft>
          <a:spcPct val="0"/>
        </a:spcAft>
        <a:buClr>
          <a:srgbClr val="FF0000"/>
        </a:buClr>
        <a:buChar char="–"/>
        <a:defRPr kumimoji="1">
          <a:solidFill>
            <a:schemeClr val="tx1"/>
          </a:solidFill>
          <a:latin typeface="+mn-lt"/>
        </a:defRPr>
      </a:lvl8pPr>
      <a:lvl9pPr marL="3886200" indent="-228600" algn="l" rtl="0" eaLnBrk="0" fontAlgn="base" hangingPunct="0">
        <a:spcBef>
          <a:spcPct val="20000"/>
        </a:spcBef>
        <a:spcAft>
          <a:spcPct val="0"/>
        </a:spcAft>
        <a:buClr>
          <a:srgbClr val="FF0000"/>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2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2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28.emf"/><Relationship Id="rId5" Type="http://schemas.openxmlformats.org/officeDocument/2006/relationships/oleObject" Target="../embeddings/oleObject7.bin"/><Relationship Id="rId4" Type="http://schemas.openxmlformats.org/officeDocument/2006/relationships/image" Target="../media/image27.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2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30.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31.emf"/></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35.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image" Target="../media/image35.emf"/><Relationship Id="rId4"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04800" y="1295400"/>
            <a:ext cx="8153400" cy="3048000"/>
          </a:xfrm>
        </p:spPr>
        <p:txBody>
          <a:bodyPr/>
          <a:lstStyle/>
          <a:p>
            <a:r>
              <a:rPr lang="en-US" altLang="zh-CN" sz="3200" b="1" dirty="0">
                <a:solidFill>
                  <a:srgbClr val="A50021"/>
                </a:solidFill>
              </a:rPr>
              <a:t>Lecture 08: 8253/4 Timer</a:t>
            </a:r>
            <a:endParaRPr lang="en-US" altLang="zh-CN" sz="3200" dirty="0">
              <a:solidFill>
                <a:srgbClr val="A5002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06400" y="228600"/>
            <a:ext cx="8204200" cy="1143000"/>
          </a:xfrm>
        </p:spPr>
        <p:txBody>
          <a:bodyPr/>
          <a:lstStyle/>
          <a:p>
            <a:r>
              <a:rPr lang="en-US" dirty="0">
                <a:solidFill>
                  <a:srgbClr val="7030A0"/>
                </a:solidFill>
              </a:rPr>
              <a:t>Example: Setting Up a Counter</a:t>
            </a:r>
            <a:endParaRPr lang="en-US" dirty="0">
              <a:solidFill>
                <a:srgbClr val="FF0000"/>
              </a:solidFill>
            </a:endParaRPr>
          </a:p>
        </p:txBody>
      </p:sp>
      <p:pic>
        <p:nvPicPr>
          <p:cNvPr id="117762" name="Picture 2"/>
          <p:cNvPicPr>
            <a:picLocks noChangeAspect="1" noChangeArrowheads="1"/>
          </p:cNvPicPr>
          <p:nvPr/>
        </p:nvPicPr>
        <p:blipFill>
          <a:blip r:embed="rId2"/>
          <a:srcRect/>
          <a:stretch>
            <a:fillRect/>
          </a:stretch>
        </p:blipFill>
        <p:spPr bwMode="auto">
          <a:xfrm>
            <a:off x="357158" y="1785926"/>
            <a:ext cx="5253045" cy="1138261"/>
          </a:xfrm>
          <a:prstGeom prst="rect">
            <a:avLst/>
          </a:prstGeom>
          <a:noFill/>
          <a:ln w="9525">
            <a:noFill/>
            <a:miter lim="800000"/>
            <a:headEnd/>
            <a:tailEnd/>
          </a:ln>
          <a:effectLst/>
        </p:spPr>
      </p:pic>
      <p:pic>
        <p:nvPicPr>
          <p:cNvPr id="117764" name="Picture 4"/>
          <p:cNvPicPr>
            <a:picLocks noChangeAspect="1" noChangeArrowheads="1"/>
          </p:cNvPicPr>
          <p:nvPr/>
        </p:nvPicPr>
        <p:blipFill>
          <a:blip r:embed="rId3"/>
          <a:srcRect/>
          <a:stretch>
            <a:fillRect/>
          </a:stretch>
        </p:blipFill>
        <p:spPr bwMode="auto">
          <a:xfrm>
            <a:off x="285720" y="3000372"/>
            <a:ext cx="8191517" cy="802434"/>
          </a:xfrm>
          <a:prstGeom prst="rect">
            <a:avLst/>
          </a:prstGeom>
          <a:noFill/>
          <a:ln w="9525">
            <a:noFill/>
            <a:miter lim="800000"/>
            <a:headEnd/>
            <a:tailEnd/>
          </a:ln>
          <a:effectLst/>
        </p:spPr>
      </p:pic>
      <p:pic>
        <p:nvPicPr>
          <p:cNvPr id="117765" name="Picture 5"/>
          <p:cNvPicPr>
            <a:picLocks noChangeAspect="1" noChangeArrowheads="1"/>
          </p:cNvPicPr>
          <p:nvPr/>
        </p:nvPicPr>
        <p:blipFill>
          <a:blip r:embed="rId4"/>
          <a:srcRect/>
          <a:stretch>
            <a:fillRect/>
          </a:stretch>
        </p:blipFill>
        <p:spPr bwMode="auto">
          <a:xfrm>
            <a:off x="357158" y="3863460"/>
            <a:ext cx="1143008" cy="279920"/>
          </a:xfrm>
          <a:prstGeom prst="rect">
            <a:avLst/>
          </a:prstGeom>
          <a:noFill/>
          <a:ln w="9525">
            <a:noFill/>
            <a:miter lim="800000"/>
            <a:headEnd/>
            <a:tailEnd/>
          </a:ln>
          <a:effectLst/>
        </p:spPr>
      </p:pic>
      <p:pic>
        <p:nvPicPr>
          <p:cNvPr id="117766" name="Picture 6"/>
          <p:cNvPicPr>
            <a:picLocks noChangeAspect="1" noChangeArrowheads="1"/>
          </p:cNvPicPr>
          <p:nvPr/>
        </p:nvPicPr>
        <p:blipFill>
          <a:blip r:embed="rId5"/>
          <a:srcRect/>
          <a:stretch>
            <a:fillRect/>
          </a:stretch>
        </p:blipFill>
        <p:spPr bwMode="auto">
          <a:xfrm>
            <a:off x="500034" y="4286256"/>
            <a:ext cx="8068679" cy="1928826"/>
          </a:xfrm>
          <a:prstGeom prst="rect">
            <a:avLst/>
          </a:prstGeom>
          <a:noFill/>
          <a:ln w="9525">
            <a:noFill/>
            <a:miter lim="800000"/>
            <a:headEnd/>
            <a:tailEnd/>
          </a:ln>
          <a:effectLst/>
        </p:spPr>
      </p:pic>
      <p:pic>
        <p:nvPicPr>
          <p:cNvPr id="117767" name="Picture 7"/>
          <p:cNvPicPr>
            <a:picLocks noChangeAspect="1" noChangeArrowheads="1"/>
          </p:cNvPicPr>
          <p:nvPr/>
        </p:nvPicPr>
        <p:blipFill>
          <a:blip r:embed="rId6"/>
          <a:srcRect/>
          <a:stretch>
            <a:fillRect/>
          </a:stretch>
        </p:blipFill>
        <p:spPr bwMode="auto">
          <a:xfrm>
            <a:off x="500034" y="4286256"/>
            <a:ext cx="6500829" cy="1972665"/>
          </a:xfrm>
          <a:prstGeom prst="rect">
            <a:avLst/>
          </a:prstGeom>
          <a:noFill/>
          <a:ln w="9525">
            <a:noFill/>
            <a:miter lim="800000"/>
            <a:headEnd/>
            <a:tailEnd/>
          </a:ln>
          <a:effectLst/>
        </p:spPr>
      </p:pic>
      <p:pic>
        <p:nvPicPr>
          <p:cNvPr id="117768" name="Picture 8"/>
          <p:cNvPicPr>
            <a:picLocks noChangeAspect="1" noChangeArrowheads="1"/>
          </p:cNvPicPr>
          <p:nvPr/>
        </p:nvPicPr>
        <p:blipFill>
          <a:blip r:embed="rId7"/>
          <a:srcRect/>
          <a:stretch>
            <a:fillRect/>
          </a:stretch>
        </p:blipFill>
        <p:spPr bwMode="auto">
          <a:xfrm>
            <a:off x="285720" y="4286256"/>
            <a:ext cx="8753422" cy="114300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776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177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1776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17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Features of 8253</a:t>
            </a:r>
          </a:p>
        </p:txBody>
      </p:sp>
      <p:sp>
        <p:nvSpPr>
          <p:cNvPr id="3" name="内容占位符 2"/>
          <p:cNvSpPr>
            <a:spLocks noGrp="1"/>
          </p:cNvSpPr>
          <p:nvPr>
            <p:ph idx="1"/>
          </p:nvPr>
        </p:nvSpPr>
        <p:spPr>
          <a:xfrm>
            <a:off x="457200" y="1628800"/>
            <a:ext cx="8178800" cy="4171950"/>
          </a:xfrm>
        </p:spPr>
        <p:txBody>
          <a:bodyPr/>
          <a:lstStyle/>
          <a:p>
            <a:r>
              <a:rPr lang="en-US" dirty="0"/>
              <a:t>8253 takes one CLK pulse to convey the count from CR to CE</a:t>
            </a:r>
          </a:p>
          <a:p>
            <a:r>
              <a:rPr lang="en-US" dirty="0"/>
              <a:t>CE will start to count only when GATE = 1</a:t>
            </a:r>
          </a:p>
          <a:p>
            <a:pPr lvl="1"/>
            <a:r>
              <a:rPr lang="en-US" i="1" dirty="0"/>
              <a:t>When to check the GATE?  </a:t>
            </a:r>
          </a:p>
          <a:p>
            <a:pPr lvl="1">
              <a:buNone/>
            </a:pPr>
            <a:r>
              <a:rPr lang="en-US" dirty="0"/>
              <a:t>On every CLK pulse’s rising (0-to-1) edge</a:t>
            </a:r>
          </a:p>
          <a:p>
            <a:pPr lvl="1"/>
            <a:r>
              <a:rPr lang="en-US" i="1" dirty="0"/>
              <a:t>When to count down?   </a:t>
            </a:r>
          </a:p>
          <a:p>
            <a:pPr lvl="1">
              <a:buNone/>
            </a:pPr>
            <a:r>
              <a:rPr lang="en-US" dirty="0"/>
              <a:t>On every CLK pulse’s falling (1-to-0) 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7030A0"/>
                </a:solidFill>
              </a:rPr>
              <a:t>Mode 0 </a:t>
            </a:r>
            <a:r>
              <a:rPr lang="en-US" dirty="0"/>
              <a:t>: </a:t>
            </a:r>
            <a:r>
              <a:rPr lang="en-US" b="1" dirty="0"/>
              <a:t>Interrupt on Terminal Count (1)</a:t>
            </a:r>
            <a:endParaRPr lang="en-US" dirty="0">
              <a:solidFill>
                <a:srgbClr val="FF0000"/>
              </a:solidFill>
            </a:endParaRPr>
          </a:p>
        </p:txBody>
      </p:sp>
      <p:sp>
        <p:nvSpPr>
          <p:cNvPr id="3" name="内容占位符 2"/>
          <p:cNvSpPr>
            <a:spLocks noGrp="1"/>
          </p:cNvSpPr>
          <p:nvPr>
            <p:ph idx="1"/>
          </p:nvPr>
        </p:nvSpPr>
        <p:spPr>
          <a:xfrm>
            <a:off x="0" y="1628800"/>
            <a:ext cx="6215074" cy="4429100"/>
          </a:xfrm>
        </p:spPr>
        <p:txBody>
          <a:bodyPr/>
          <a:lstStyle/>
          <a:p>
            <a:r>
              <a:rPr lang="en-US" dirty="0"/>
              <a:t>Normal Operation:</a:t>
            </a:r>
          </a:p>
          <a:p>
            <a:pPr lvl="1"/>
            <a:r>
              <a:rPr lang="en-US" dirty="0">
                <a:latin typeface="Helvetica" pitchFamily="34" charset="0"/>
              </a:rPr>
              <a:t>The output will be initially </a:t>
            </a:r>
            <a:r>
              <a:rPr lang="en-US" b="1" dirty="0">
                <a:latin typeface="Helvetica" pitchFamily="34" charset="0"/>
              </a:rPr>
              <a:t>low</a:t>
            </a:r>
            <a:r>
              <a:rPr lang="en-US" dirty="0">
                <a:latin typeface="Helvetica" pitchFamily="34" charset="0"/>
              </a:rPr>
              <a:t> after the mode set operation;</a:t>
            </a:r>
          </a:p>
          <a:p>
            <a:pPr lvl="1"/>
            <a:r>
              <a:rPr lang="en-US" dirty="0">
                <a:latin typeface="Helvetica" pitchFamily="34" charset="0"/>
              </a:rPr>
              <a:t>After the count is loaded into the selected CR the output will remain </a:t>
            </a:r>
            <a:r>
              <a:rPr lang="en-US" b="1" dirty="0">
                <a:latin typeface="Helvetica" pitchFamily="34" charset="0"/>
              </a:rPr>
              <a:t>low</a:t>
            </a:r>
          </a:p>
          <a:p>
            <a:pPr lvl="1"/>
            <a:r>
              <a:rPr lang="en-US" dirty="0">
                <a:latin typeface="Helvetica" pitchFamily="34" charset="0"/>
              </a:rPr>
              <a:t>When the terminal count is reached, the output will go </a:t>
            </a:r>
            <a:r>
              <a:rPr lang="en-US" b="1" dirty="0">
                <a:latin typeface="Helvetica" pitchFamily="34" charset="0"/>
              </a:rPr>
              <a:t>high</a:t>
            </a:r>
            <a:r>
              <a:rPr lang="en-US" dirty="0">
                <a:latin typeface="Helvetica" pitchFamily="34" charset="0"/>
              </a:rPr>
              <a:t> and remain high until the selected counter is reloaded</a:t>
            </a:r>
          </a:p>
          <a:p>
            <a:pPr lvl="1"/>
            <a:r>
              <a:rPr lang="en-US" b="1" dirty="0">
                <a:solidFill>
                  <a:srgbClr val="7030A0"/>
                </a:solidFill>
                <a:latin typeface="Helvetica" pitchFamily="34" charset="0"/>
              </a:rPr>
              <a:t>Output: N clock pulses low and high afterwards after writing a count</a:t>
            </a:r>
            <a:endParaRPr lang="en-US" dirty="0">
              <a:latin typeface="Helvetica" pitchFamily="34" charset="0"/>
            </a:endParaRPr>
          </a:p>
        </p:txBody>
      </p:sp>
      <p:graphicFrame>
        <p:nvGraphicFramePr>
          <p:cNvPr id="86017" name="Object 3"/>
          <p:cNvGraphicFramePr>
            <a:graphicFrameLocks noChangeAspect="1"/>
          </p:cNvGraphicFramePr>
          <p:nvPr/>
        </p:nvGraphicFramePr>
        <p:xfrm>
          <a:off x="6209041" y="2204864"/>
          <a:ext cx="2934991" cy="2955876"/>
        </p:xfrm>
        <a:graphic>
          <a:graphicData uri="http://schemas.openxmlformats.org/presentationml/2006/ole">
            <mc:AlternateContent xmlns:mc="http://schemas.openxmlformats.org/markup-compatibility/2006">
              <mc:Choice xmlns:v="urn:schemas-microsoft-com:vml" Requires="v">
                <p:oleObj spid="_x0000_s86031" name="Visio" r:id="rId3" imgW="2015010" imgH="1930969" progId="">
                  <p:embed/>
                </p:oleObj>
              </mc:Choice>
              <mc:Fallback>
                <p:oleObj name="Visio" r:id="rId3" imgW="2015010" imgH="1930969"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9041" y="2204864"/>
                        <a:ext cx="2934991" cy="2955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7030A0"/>
                </a:solidFill>
              </a:rPr>
              <a:t>Mode 0 </a:t>
            </a:r>
            <a:r>
              <a:rPr lang="en-US" dirty="0"/>
              <a:t>: </a:t>
            </a:r>
            <a:r>
              <a:rPr lang="en-US" b="1" dirty="0"/>
              <a:t>Interrupt on Terminal Count (2)</a:t>
            </a:r>
            <a:endParaRPr lang="en-US" dirty="0">
              <a:solidFill>
                <a:srgbClr val="FF0000"/>
              </a:solidFill>
            </a:endParaRPr>
          </a:p>
        </p:txBody>
      </p:sp>
      <p:sp>
        <p:nvSpPr>
          <p:cNvPr id="3" name="内容占位符 2"/>
          <p:cNvSpPr>
            <a:spLocks noGrp="1"/>
          </p:cNvSpPr>
          <p:nvPr>
            <p:ph idx="1"/>
          </p:nvPr>
        </p:nvSpPr>
        <p:spPr>
          <a:xfrm>
            <a:off x="179512" y="1628800"/>
            <a:ext cx="8964488" cy="4429100"/>
          </a:xfrm>
        </p:spPr>
        <p:txBody>
          <a:bodyPr/>
          <a:lstStyle/>
          <a:p>
            <a:r>
              <a:rPr lang="en-US" dirty="0"/>
              <a:t>Gate disable:</a:t>
            </a:r>
          </a:p>
          <a:p>
            <a:pPr lvl="1"/>
            <a:r>
              <a:rPr lang="en-US" dirty="0">
                <a:latin typeface="Helvetica" pitchFamily="34" charset="0"/>
              </a:rPr>
              <a:t>Gate = 1 enables counting</a:t>
            </a:r>
          </a:p>
          <a:p>
            <a:pPr lvl="1"/>
            <a:r>
              <a:rPr lang="en-US" dirty="0">
                <a:latin typeface="Helvetica" pitchFamily="34" charset="0"/>
              </a:rPr>
              <a:t>Gate = 0 disables counting</a:t>
            </a:r>
          </a:p>
          <a:p>
            <a:r>
              <a:rPr lang="en-US" dirty="0"/>
              <a:t>New count:</a:t>
            </a:r>
          </a:p>
          <a:p>
            <a:pPr lvl="1"/>
            <a:r>
              <a:rPr lang="en-US" dirty="0">
                <a:latin typeface="Helvetica" pitchFamily="34" charset="0"/>
              </a:rPr>
              <a:t>If a new count is written to the counter, it will be loaded on the next CLK pulse and counting will continue from the new count</a:t>
            </a:r>
          </a:p>
          <a:p>
            <a:pPr lvl="1"/>
            <a:r>
              <a:rPr lang="en-US" dirty="0">
                <a:latin typeface="Helvetica" pitchFamily="34" charset="0"/>
              </a:rPr>
              <a:t>In case of two byte count:</a:t>
            </a:r>
          </a:p>
          <a:p>
            <a:pPr lvl="2"/>
            <a:r>
              <a:rPr lang="en-US" sz="1800" dirty="0"/>
              <a:t>Writing the first byte disables the current counting</a:t>
            </a:r>
          </a:p>
          <a:p>
            <a:pPr lvl="2"/>
            <a:r>
              <a:rPr lang="en-US" sz="1800" dirty="0"/>
              <a:t>Writing the second byte loads the new count on the next CLK pulse and counting will continue from the new count</a:t>
            </a:r>
          </a:p>
          <a:p>
            <a:endParaRPr lang="en-US" dirty="0">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7030A0"/>
                </a:solidFill>
              </a:rPr>
              <a:t>Mode 0</a:t>
            </a:r>
            <a:r>
              <a:rPr lang="en-US" dirty="0"/>
              <a:t>: </a:t>
            </a:r>
            <a:r>
              <a:rPr lang="en-US" b="1" dirty="0"/>
              <a:t>Interrupt on Terminal Count (3)</a:t>
            </a:r>
            <a:endParaRPr lang="en-US" dirty="0">
              <a:solidFill>
                <a:srgbClr val="FF0000"/>
              </a:solidFill>
            </a:endParaRPr>
          </a:p>
        </p:txBody>
      </p:sp>
      <p:graphicFrame>
        <p:nvGraphicFramePr>
          <p:cNvPr id="83969" name="Object 3"/>
          <p:cNvGraphicFramePr>
            <a:graphicFrameLocks noChangeAspect="1"/>
          </p:cNvGraphicFramePr>
          <p:nvPr/>
        </p:nvGraphicFramePr>
        <p:xfrm>
          <a:off x="683568" y="1772816"/>
          <a:ext cx="3622483" cy="4823247"/>
        </p:xfrm>
        <a:graphic>
          <a:graphicData uri="http://schemas.openxmlformats.org/presentationml/2006/ole">
            <mc:AlternateContent xmlns:mc="http://schemas.openxmlformats.org/markup-compatibility/2006">
              <mc:Choice xmlns:v="urn:schemas-microsoft-com:vml" Requires="v">
                <p:oleObj spid="_x0000_s83983" name="Visio" r:id="rId3" imgW="3301594" imgH="4403446" progId="">
                  <p:embed/>
                </p:oleObj>
              </mc:Choice>
              <mc:Fallback>
                <p:oleObj name="Visio" r:id="rId3" imgW="3301594" imgH="440344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772816"/>
                        <a:ext cx="3622483" cy="4823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矩形 18"/>
          <p:cNvSpPr/>
          <p:nvPr/>
        </p:nvSpPr>
        <p:spPr>
          <a:xfrm>
            <a:off x="4572000" y="2924944"/>
            <a:ext cx="4572000" cy="1200329"/>
          </a:xfrm>
          <a:prstGeom prst="rect">
            <a:avLst/>
          </a:prstGeom>
        </p:spPr>
        <p:txBody>
          <a:bodyPr>
            <a:spAutoFit/>
          </a:bodyPr>
          <a:lstStyle/>
          <a:p>
            <a:r>
              <a:rPr lang="en-US" dirty="0"/>
              <a:t>When loading a new count </a:t>
            </a:r>
            <a:r>
              <a:rPr lang="en-US" i="1" dirty="0"/>
              <a:t>N</a:t>
            </a:r>
            <a:r>
              <a:rPr lang="en-US" dirty="0"/>
              <a:t>, the actual number of CLK pulses in OUT is </a:t>
            </a:r>
            <a:r>
              <a:rPr lang="en-US" i="1" dirty="0"/>
              <a:t>N</a:t>
            </a:r>
            <a:r>
              <a:rPr lang="en-US" dirty="0"/>
              <a:t>+1</a:t>
            </a:r>
          </a:p>
          <a:p>
            <a:endParaRPr lang="en-US" dirty="0"/>
          </a:p>
          <a:p>
            <a:r>
              <a:rPr lang="en-US" b="1" dirty="0">
                <a:solidFill>
                  <a:srgbClr val="FF0000"/>
                </a:solidFill>
              </a:rPr>
              <a:t>Does not automatically repeat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00B0F0"/>
                </a:solidFill>
              </a:rPr>
              <a:t>Mode 1</a:t>
            </a:r>
            <a:r>
              <a:rPr lang="en-US" dirty="0"/>
              <a:t>: </a:t>
            </a:r>
            <a:r>
              <a:rPr lang="en-US" b="1" dirty="0"/>
              <a:t>Hardware Retriggerable One-shot (1)</a:t>
            </a:r>
            <a:endParaRPr lang="en-US" dirty="0">
              <a:solidFill>
                <a:srgbClr val="FF0000"/>
              </a:solidFill>
            </a:endParaRPr>
          </a:p>
        </p:txBody>
      </p:sp>
      <p:sp>
        <p:nvSpPr>
          <p:cNvPr id="3" name="内容占位符 2"/>
          <p:cNvSpPr>
            <a:spLocks noGrp="1"/>
          </p:cNvSpPr>
          <p:nvPr>
            <p:ph idx="1"/>
          </p:nvPr>
        </p:nvSpPr>
        <p:spPr>
          <a:xfrm>
            <a:off x="0" y="1628800"/>
            <a:ext cx="9144000" cy="4429100"/>
          </a:xfrm>
        </p:spPr>
        <p:txBody>
          <a:bodyPr/>
          <a:lstStyle/>
          <a:p>
            <a:r>
              <a:rPr lang="en-US" dirty="0"/>
              <a:t>Normal Operation:</a:t>
            </a:r>
          </a:p>
          <a:p>
            <a:pPr lvl="1"/>
            <a:r>
              <a:rPr lang="en-US" dirty="0">
                <a:latin typeface="Helvetica" pitchFamily="34" charset="0"/>
              </a:rPr>
              <a:t>The output will be initially </a:t>
            </a:r>
            <a:r>
              <a:rPr lang="en-US" b="1" dirty="0">
                <a:latin typeface="Helvetica" pitchFamily="34" charset="0"/>
              </a:rPr>
              <a:t>high </a:t>
            </a:r>
            <a:r>
              <a:rPr lang="en-US" dirty="0">
                <a:latin typeface="Helvetica" pitchFamily="34" charset="0"/>
              </a:rPr>
              <a:t>after the mode set operation;</a:t>
            </a:r>
          </a:p>
          <a:p>
            <a:pPr lvl="1"/>
            <a:r>
              <a:rPr lang="en-US" dirty="0">
                <a:latin typeface="Helvetica" pitchFamily="34" charset="0"/>
              </a:rPr>
              <a:t>The output will go </a:t>
            </a:r>
            <a:r>
              <a:rPr lang="en-US" b="1" dirty="0">
                <a:latin typeface="Helvetica" pitchFamily="34" charset="0"/>
              </a:rPr>
              <a:t>low</a:t>
            </a:r>
            <a:r>
              <a:rPr lang="en-US" dirty="0">
                <a:latin typeface="Helvetica" pitchFamily="34" charset="0"/>
              </a:rPr>
              <a:t> on the CLK pulse following the rising (0-to-1) edge of the gate input;</a:t>
            </a:r>
          </a:p>
          <a:p>
            <a:pPr lvl="1"/>
            <a:r>
              <a:rPr lang="en-US" dirty="0">
                <a:latin typeface="Helvetica" pitchFamily="34" charset="0"/>
              </a:rPr>
              <a:t>The output will go </a:t>
            </a:r>
            <a:r>
              <a:rPr lang="en-US" b="1" dirty="0">
                <a:latin typeface="Helvetica" pitchFamily="34" charset="0"/>
              </a:rPr>
              <a:t>high</a:t>
            </a:r>
            <a:r>
              <a:rPr lang="en-US" dirty="0">
                <a:latin typeface="Helvetica" pitchFamily="34" charset="0"/>
              </a:rPr>
              <a:t> on the terminal count and remain high until the next rising edge of the gate input.</a:t>
            </a:r>
          </a:p>
          <a:p>
            <a:pPr lvl="1"/>
            <a:r>
              <a:rPr lang="en-US" b="1" dirty="0">
                <a:solidFill>
                  <a:srgbClr val="7030A0"/>
                </a:solidFill>
                <a:latin typeface="Helvetica" pitchFamily="34" charset="0"/>
              </a:rPr>
              <a:t>Output: one-shot of N clock pulses on every trigger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00B0F0"/>
                </a:solidFill>
              </a:rPr>
              <a:t>Mode 1 </a:t>
            </a:r>
            <a:r>
              <a:rPr lang="en-US" dirty="0"/>
              <a:t>: </a:t>
            </a:r>
            <a:r>
              <a:rPr lang="en-US" b="1" dirty="0"/>
              <a:t>Hardware Retriggerable One-shot (2)</a:t>
            </a:r>
            <a:endParaRPr lang="en-US" dirty="0">
              <a:solidFill>
                <a:srgbClr val="FF0000"/>
              </a:solidFill>
            </a:endParaRPr>
          </a:p>
        </p:txBody>
      </p:sp>
      <p:sp>
        <p:nvSpPr>
          <p:cNvPr id="3" name="内容占位符 2"/>
          <p:cNvSpPr>
            <a:spLocks noGrp="1"/>
          </p:cNvSpPr>
          <p:nvPr>
            <p:ph idx="1"/>
          </p:nvPr>
        </p:nvSpPr>
        <p:spPr>
          <a:xfrm>
            <a:off x="179512" y="1628800"/>
            <a:ext cx="8964488" cy="4429100"/>
          </a:xfrm>
        </p:spPr>
        <p:txBody>
          <a:bodyPr/>
          <a:lstStyle/>
          <a:p>
            <a:r>
              <a:rPr lang="en-US" dirty="0"/>
              <a:t>Retriggering:</a:t>
            </a:r>
          </a:p>
          <a:p>
            <a:pPr lvl="1"/>
            <a:r>
              <a:rPr lang="en-US" dirty="0">
                <a:latin typeface="Helvetica" pitchFamily="34" charset="0"/>
              </a:rPr>
              <a:t>retriggerable, hence the output will remain low for the full count after any rising edge of the gate input</a:t>
            </a:r>
          </a:p>
          <a:p>
            <a:r>
              <a:rPr lang="en-US" dirty="0"/>
              <a:t>New count:</a:t>
            </a:r>
          </a:p>
          <a:p>
            <a:pPr lvl="1"/>
            <a:r>
              <a:rPr lang="en-US" dirty="0">
                <a:latin typeface="Helvetica" pitchFamily="34" charset="0"/>
              </a:rPr>
              <a:t>If the counter is loaded during one shot pulse, the current one shot is not affected unless the counter is retriggered</a:t>
            </a:r>
          </a:p>
          <a:p>
            <a:pPr lvl="1"/>
            <a:r>
              <a:rPr lang="en-US" dirty="0">
                <a:latin typeface="Helvetica" pitchFamily="34" charset="0"/>
              </a:rPr>
              <a:t>If retriggered, the counter is loaded with the new count and the one-shot pulse continues until the new count expires</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00B0F0"/>
                </a:solidFill>
              </a:rPr>
              <a:t>Mode 1 </a:t>
            </a:r>
            <a:r>
              <a:rPr lang="en-US" dirty="0"/>
              <a:t>: </a:t>
            </a:r>
            <a:r>
              <a:rPr lang="en-US" b="1" dirty="0"/>
              <a:t>Hardware Retriggerable One-shot (3)</a:t>
            </a:r>
            <a:endParaRPr lang="en-US" dirty="0">
              <a:solidFill>
                <a:srgbClr val="FF0000"/>
              </a:solidFill>
            </a:endParaRPr>
          </a:p>
        </p:txBody>
      </p:sp>
      <p:graphicFrame>
        <p:nvGraphicFramePr>
          <p:cNvPr id="104449" name="Object 3"/>
          <p:cNvGraphicFramePr>
            <a:graphicFrameLocks noChangeAspect="1"/>
          </p:cNvGraphicFramePr>
          <p:nvPr/>
        </p:nvGraphicFramePr>
        <p:xfrm>
          <a:off x="611560" y="1700808"/>
          <a:ext cx="3640852" cy="4896272"/>
        </p:xfrm>
        <a:graphic>
          <a:graphicData uri="http://schemas.openxmlformats.org/presentationml/2006/ole">
            <mc:AlternateContent xmlns:mc="http://schemas.openxmlformats.org/markup-compatibility/2006">
              <mc:Choice xmlns:v="urn:schemas-microsoft-com:vml" Requires="v">
                <p:oleObj spid="_x0000_s104463" name="Visio" r:id="rId3" imgW="3311652" imgH="4455262" progId="">
                  <p:embed/>
                </p:oleObj>
              </mc:Choice>
              <mc:Fallback>
                <p:oleObj name="Visio" r:id="rId3" imgW="3311652" imgH="445526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700808"/>
                        <a:ext cx="3640852" cy="4896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矩形 27"/>
          <p:cNvSpPr/>
          <p:nvPr/>
        </p:nvSpPr>
        <p:spPr>
          <a:xfrm>
            <a:off x="4572000" y="3429000"/>
            <a:ext cx="4104456" cy="1200329"/>
          </a:xfrm>
          <a:prstGeom prst="rect">
            <a:avLst/>
          </a:prstGeom>
        </p:spPr>
        <p:txBody>
          <a:bodyPr wrap="square">
            <a:spAutoFit/>
          </a:bodyPr>
          <a:lstStyle/>
          <a:p>
            <a:r>
              <a:rPr lang="en-US" dirty="0"/>
              <a:t>When loading a new count </a:t>
            </a:r>
            <a:r>
              <a:rPr lang="en-US" i="1" dirty="0"/>
              <a:t>N</a:t>
            </a:r>
            <a:r>
              <a:rPr lang="en-US" dirty="0"/>
              <a:t>, the current counting will not be affected</a:t>
            </a:r>
          </a:p>
          <a:p>
            <a:endParaRPr lang="en-US" dirty="0"/>
          </a:p>
          <a:p>
            <a:r>
              <a:rPr lang="en-US" dirty="0"/>
              <a:t>Does not automatically repeat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chemeClr val="accent2">
                    <a:lumMod val="75000"/>
                  </a:schemeClr>
                </a:solidFill>
              </a:rPr>
              <a:t>Mode 2</a:t>
            </a:r>
            <a:r>
              <a:rPr lang="en-US" dirty="0"/>
              <a:t>: </a:t>
            </a:r>
            <a:r>
              <a:rPr lang="en-US" b="1" dirty="0"/>
              <a:t>Rate Generator (1)</a:t>
            </a:r>
            <a:endParaRPr lang="en-US" dirty="0">
              <a:solidFill>
                <a:srgbClr val="FF0000"/>
              </a:solidFill>
            </a:endParaRPr>
          </a:p>
        </p:txBody>
      </p:sp>
      <p:sp>
        <p:nvSpPr>
          <p:cNvPr id="3" name="内容占位符 2"/>
          <p:cNvSpPr>
            <a:spLocks noGrp="1"/>
          </p:cNvSpPr>
          <p:nvPr>
            <p:ph idx="1"/>
          </p:nvPr>
        </p:nvSpPr>
        <p:spPr>
          <a:xfrm>
            <a:off x="0" y="1628800"/>
            <a:ext cx="9144000" cy="4429100"/>
          </a:xfrm>
        </p:spPr>
        <p:txBody>
          <a:bodyPr/>
          <a:lstStyle/>
          <a:p>
            <a:r>
              <a:rPr lang="en-US" dirty="0"/>
              <a:t>Normal Operation:</a:t>
            </a:r>
          </a:p>
          <a:p>
            <a:pPr lvl="1"/>
            <a:r>
              <a:rPr lang="en-US" dirty="0">
                <a:latin typeface="Helvetica" pitchFamily="34" charset="0"/>
              </a:rPr>
              <a:t>The output will be initially </a:t>
            </a:r>
            <a:r>
              <a:rPr lang="en-US" b="1" dirty="0">
                <a:latin typeface="Helvetica" pitchFamily="34" charset="0"/>
              </a:rPr>
              <a:t>high</a:t>
            </a:r>
            <a:r>
              <a:rPr lang="en-US" dirty="0">
                <a:latin typeface="Helvetica" pitchFamily="34" charset="0"/>
              </a:rPr>
              <a:t>;</a:t>
            </a:r>
          </a:p>
          <a:p>
            <a:pPr lvl="1"/>
            <a:r>
              <a:rPr lang="en-US" dirty="0">
                <a:latin typeface="Helvetica" pitchFamily="34" charset="0"/>
              </a:rPr>
              <a:t>The output will go </a:t>
            </a:r>
            <a:r>
              <a:rPr lang="en-US" b="1" dirty="0">
                <a:latin typeface="Helvetica" pitchFamily="34" charset="0"/>
              </a:rPr>
              <a:t>low</a:t>
            </a:r>
            <a:r>
              <a:rPr lang="en-US" dirty="0">
                <a:latin typeface="Helvetica" pitchFamily="34" charset="0"/>
              </a:rPr>
              <a:t> for one clock pulse before the terminal count;</a:t>
            </a:r>
          </a:p>
          <a:p>
            <a:pPr lvl="1"/>
            <a:r>
              <a:rPr lang="en-US" dirty="0">
                <a:latin typeface="Helvetica" pitchFamily="34" charset="0"/>
              </a:rPr>
              <a:t>The output then goes </a:t>
            </a:r>
            <a:r>
              <a:rPr lang="en-US" b="1" dirty="0">
                <a:latin typeface="Helvetica" pitchFamily="34" charset="0"/>
              </a:rPr>
              <a:t>high</a:t>
            </a:r>
            <a:r>
              <a:rPr lang="en-US" dirty="0">
                <a:latin typeface="Helvetica" pitchFamily="34" charset="0"/>
              </a:rPr>
              <a:t>, the counter reloads the initial count and the process is repeated</a:t>
            </a:r>
            <a:endParaRPr lang="en-US" sz="6600" dirty="0">
              <a:latin typeface="Helvetica" pitchFamily="34" charset="0"/>
            </a:endParaRPr>
          </a:p>
          <a:p>
            <a:pPr lvl="1"/>
            <a:r>
              <a:rPr lang="en-US" b="1" dirty="0">
                <a:solidFill>
                  <a:srgbClr val="7030A0"/>
                </a:solidFill>
                <a:latin typeface="Helvetica" pitchFamily="34" charset="0"/>
              </a:rPr>
              <a:t>Output: periodical signal with a period of N-1 clock pulses high and 1 clock pulse 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chemeClr val="accent2">
                    <a:lumMod val="75000"/>
                  </a:schemeClr>
                </a:solidFill>
              </a:rPr>
              <a:t>Mode 2</a:t>
            </a:r>
            <a:r>
              <a:rPr lang="en-US" dirty="0"/>
              <a:t>: </a:t>
            </a:r>
            <a:r>
              <a:rPr lang="en-US" b="1" dirty="0"/>
              <a:t>Rate Generator (2)</a:t>
            </a:r>
            <a:endParaRPr lang="en-US" dirty="0">
              <a:solidFill>
                <a:srgbClr val="FF0000"/>
              </a:solidFill>
            </a:endParaRPr>
          </a:p>
        </p:txBody>
      </p:sp>
      <p:sp>
        <p:nvSpPr>
          <p:cNvPr id="3" name="内容占位符 2"/>
          <p:cNvSpPr>
            <a:spLocks noGrp="1"/>
          </p:cNvSpPr>
          <p:nvPr>
            <p:ph idx="1"/>
          </p:nvPr>
        </p:nvSpPr>
        <p:spPr>
          <a:xfrm>
            <a:off x="0" y="1628800"/>
            <a:ext cx="9144000" cy="4429100"/>
          </a:xfrm>
        </p:spPr>
        <p:txBody>
          <a:bodyPr/>
          <a:lstStyle/>
          <a:p>
            <a:r>
              <a:rPr lang="en-US" sz="2400" dirty="0"/>
              <a:t>Gate disable:</a:t>
            </a:r>
          </a:p>
          <a:p>
            <a:pPr lvl="1"/>
            <a:r>
              <a:rPr lang="en-US" sz="2000" dirty="0">
                <a:latin typeface="Helvetica" pitchFamily="34" charset="0"/>
              </a:rPr>
              <a:t>If Gate=1 it enables a counting otherwise it disables counting (Gate=0)</a:t>
            </a:r>
          </a:p>
          <a:p>
            <a:pPr lvl="1"/>
            <a:r>
              <a:rPr lang="en-US" sz="2000" dirty="0">
                <a:latin typeface="Helvetica" pitchFamily="34" charset="0"/>
              </a:rPr>
              <a:t>If Gate goes low during an low output pulse, output is set immediately high</a:t>
            </a:r>
          </a:p>
          <a:p>
            <a:r>
              <a:rPr lang="en-US" sz="2400" dirty="0"/>
              <a:t>New count:</a:t>
            </a:r>
          </a:p>
          <a:p>
            <a:pPr lvl="1"/>
            <a:r>
              <a:rPr lang="en-US" sz="2000" dirty="0">
                <a:latin typeface="Helvetica" pitchFamily="34" charset="0"/>
              </a:rPr>
              <a:t>The current counting sequence is not affected when the new count is written</a:t>
            </a:r>
          </a:p>
          <a:p>
            <a:pPr lvl="1"/>
            <a:r>
              <a:rPr lang="en-US" sz="2000" dirty="0">
                <a:latin typeface="Helvetica" pitchFamily="34" charset="0"/>
              </a:rPr>
              <a:t>If a trigger (a rising edge of GATE) is received after writing a new count but before the end of the current period, the new count will be loaded with the new count on the next CLK pulse and counting will continue from the new count</a:t>
            </a:r>
          </a:p>
          <a:p>
            <a:pPr lvl="1"/>
            <a:r>
              <a:rPr lang="en-US" sz="2000" dirty="0">
                <a:latin typeface="Helvetica" pitchFamily="34" charset="0"/>
              </a:rPr>
              <a:t>Otherwise, the new count will be loaded at the end of the current counting cycle</a:t>
            </a:r>
          </a:p>
          <a:p>
            <a:pPr lvl="1"/>
            <a:r>
              <a:rPr lang="en-US" sz="2000" b="1" dirty="0"/>
              <a:t>Note : In mode 2, a count of 1 is illegal. </a:t>
            </a:r>
            <a:r>
              <a:rPr lang="en-US" sz="2000" b="1" i="1" dirty="0">
                <a:solidFill>
                  <a:srgbClr val="FF0000"/>
                </a:solidFill>
              </a:rPr>
              <a:t>Why?</a:t>
            </a:r>
            <a:endParaRPr lang="en-US" sz="2000" b="1" i="1" dirty="0">
              <a:solidFill>
                <a:srgbClr val="FF0000"/>
              </a:solidFill>
              <a:latin typeface="Helvetica" pitchFamily="34" charset="0"/>
            </a:endParaRPr>
          </a:p>
          <a:p>
            <a:endParaRPr lang="en-US" dirty="0">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lvl="0">
              <a:spcBef>
                <a:spcPts val="0"/>
              </a:spcBef>
              <a:spcAft>
                <a:spcPts val="1200"/>
              </a:spcAft>
              <a:defRPr/>
            </a:pPr>
            <a:r>
              <a:rPr lang="en-US" kern="1200" dirty="0">
                <a:solidFill>
                  <a:srgbClr val="FF0000"/>
                </a:solidFill>
                <a:latin typeface="Arial Black" pitchFamily="34" charset="0"/>
              </a:rPr>
              <a:t>Reference Book:</a:t>
            </a:r>
          </a:p>
        </p:txBody>
      </p:sp>
      <p:sp>
        <p:nvSpPr>
          <p:cNvPr id="7171" name="Rectangle 3"/>
          <p:cNvSpPr>
            <a:spLocks noGrp="1" noChangeArrowheads="1"/>
          </p:cNvSpPr>
          <p:nvPr>
            <p:ph type="body" idx="1"/>
          </p:nvPr>
        </p:nvSpPr>
        <p:spPr>
          <a:xfrm>
            <a:off x="323528" y="1885950"/>
            <a:ext cx="6732321" cy="4171950"/>
          </a:xfrm>
        </p:spPr>
        <p:txBody>
          <a:bodyPr/>
          <a:lstStyle/>
          <a:p>
            <a:pPr>
              <a:spcBef>
                <a:spcPct val="0"/>
              </a:spcBef>
            </a:pPr>
            <a:r>
              <a:rPr lang="en-GB" altLang="zh-CN" dirty="0">
                <a:solidFill>
                  <a:srgbClr val="000000"/>
                </a:solidFill>
                <a:latin typeface="Arial Black" pitchFamily="34" charset="0"/>
              </a:rPr>
              <a:t>The 80x86 IBM PC and Compatible Computers</a:t>
            </a:r>
          </a:p>
          <a:p>
            <a:pPr lvl="1"/>
            <a:r>
              <a:rPr lang="en-GB" dirty="0"/>
              <a:t>Chapter </a:t>
            </a:r>
            <a:r>
              <a:rPr lang="en-US" altLang="zh-CN" dirty="0"/>
              <a:t>13</a:t>
            </a:r>
            <a:r>
              <a:rPr lang="zh-CN" altLang="en-US" dirty="0"/>
              <a:t> </a:t>
            </a:r>
            <a:r>
              <a:rPr lang="en-US" altLang="zh-CN" dirty="0"/>
              <a:t>8253/4 Timer and Music</a:t>
            </a:r>
            <a:endParaRPr lang="en-GB" dirty="0"/>
          </a:p>
          <a:p>
            <a:pPr marL="457200" lvl="1" indent="0">
              <a:buNone/>
            </a:pPr>
            <a:endParaRPr lang="en-GB" dirty="0"/>
          </a:p>
          <a:p>
            <a:r>
              <a:rPr lang="zh-CN" altLang="en-US" dirty="0"/>
              <a:t>微型计算机原理与接口技术（第四版）</a:t>
            </a:r>
            <a:endParaRPr lang="en-US" altLang="zh-CN" dirty="0"/>
          </a:p>
          <a:p>
            <a:pPr lvl="1"/>
            <a:r>
              <a:rPr lang="zh-CN" altLang="en-US" dirty="0"/>
              <a:t>第</a:t>
            </a:r>
            <a:r>
              <a:rPr lang="en-US" altLang="zh-CN" dirty="0"/>
              <a:t>8</a:t>
            </a:r>
            <a:r>
              <a:rPr lang="zh-CN" altLang="en-US" dirty="0"/>
              <a:t>章　可编程计数器／定时器</a:t>
            </a:r>
            <a:r>
              <a:rPr lang="en-US" altLang="zh-CN" dirty="0"/>
              <a:t>8253/8254</a:t>
            </a:r>
            <a:r>
              <a:rPr lang="zh-CN" altLang="en-US" dirty="0"/>
              <a:t>及其应用</a:t>
            </a:r>
          </a:p>
          <a:p>
            <a:pPr lvl="1"/>
            <a:endParaRPr lang="zh-CN" altLang="en-US" dirty="0"/>
          </a:p>
        </p:txBody>
      </p:sp>
      <p:pic>
        <p:nvPicPr>
          <p:cNvPr id="3" name="Picture 2">
            <a:extLst>
              <a:ext uri="{FF2B5EF4-FFF2-40B4-BE49-F238E27FC236}">
                <a16:creationId xmlns:a16="http://schemas.microsoft.com/office/drawing/2014/main" id="{A1CA6F40-2664-AD4F-9C9E-31AA383751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5849" y="4221088"/>
            <a:ext cx="1677990" cy="2281312"/>
          </a:xfrm>
          <a:prstGeom prst="rect">
            <a:avLst/>
          </a:prstGeom>
          <a:effectLst>
            <a:outerShdw blurRad="63500" sx="102000" sy="102000" algn="ctr" rotWithShape="0">
              <a:prstClr val="black">
                <a:alpha val="40000"/>
              </a:prstClr>
            </a:outerShdw>
          </a:effectLst>
        </p:spPr>
      </p:pic>
      <p:pic>
        <p:nvPicPr>
          <p:cNvPr id="6" name="图片 1">
            <a:extLst>
              <a:ext uri="{FF2B5EF4-FFF2-40B4-BE49-F238E27FC236}">
                <a16:creationId xmlns:a16="http://schemas.microsoft.com/office/drawing/2014/main" id="{9EAA71B6-8025-EF42-9EA5-95FE45768A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4419" y="1842542"/>
            <a:ext cx="1600849" cy="212938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79223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chemeClr val="accent2">
                    <a:lumMod val="75000"/>
                  </a:schemeClr>
                </a:solidFill>
              </a:rPr>
              <a:t>Mode 2</a:t>
            </a:r>
            <a:r>
              <a:rPr lang="en-US" dirty="0"/>
              <a:t>: </a:t>
            </a:r>
            <a:r>
              <a:rPr lang="en-US" b="1" dirty="0"/>
              <a:t>Rate Generator (3)</a:t>
            </a:r>
            <a:endParaRPr lang="en-US" dirty="0">
              <a:solidFill>
                <a:srgbClr val="FF0000"/>
              </a:solidFill>
            </a:endParaRPr>
          </a:p>
        </p:txBody>
      </p:sp>
      <p:graphicFrame>
        <p:nvGraphicFramePr>
          <p:cNvPr id="99329" name="Object 3"/>
          <p:cNvGraphicFramePr>
            <a:graphicFrameLocks noChangeAspect="1"/>
          </p:cNvGraphicFramePr>
          <p:nvPr/>
        </p:nvGraphicFramePr>
        <p:xfrm>
          <a:off x="251520" y="1700808"/>
          <a:ext cx="3720455" cy="4966916"/>
        </p:xfrm>
        <a:graphic>
          <a:graphicData uri="http://schemas.openxmlformats.org/presentationml/2006/ole">
            <mc:AlternateContent xmlns:mc="http://schemas.openxmlformats.org/markup-compatibility/2006">
              <mc:Choice xmlns:v="urn:schemas-microsoft-com:vml" Requires="v">
                <p:oleObj spid="_x0000_s99343" name="Visio" r:id="rId3" imgW="3292754" imgH="4403446" progId="">
                  <p:embed/>
                </p:oleObj>
              </mc:Choice>
              <mc:Fallback>
                <p:oleObj name="Visio" r:id="rId3" imgW="3292754" imgH="440344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700808"/>
                        <a:ext cx="3720455" cy="49669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矩形 17"/>
          <p:cNvSpPr/>
          <p:nvPr/>
        </p:nvSpPr>
        <p:spPr>
          <a:xfrm>
            <a:off x="4572000" y="3429000"/>
            <a:ext cx="4104456" cy="1200329"/>
          </a:xfrm>
          <a:prstGeom prst="rect">
            <a:avLst/>
          </a:prstGeom>
        </p:spPr>
        <p:txBody>
          <a:bodyPr wrap="square">
            <a:spAutoFit/>
          </a:bodyPr>
          <a:lstStyle/>
          <a:p>
            <a:r>
              <a:rPr lang="en-US" dirty="0"/>
              <a:t>When loading a new count </a:t>
            </a:r>
            <a:r>
              <a:rPr lang="en-US" i="1" dirty="0"/>
              <a:t>N</a:t>
            </a:r>
            <a:r>
              <a:rPr lang="en-US" dirty="0"/>
              <a:t>, the current counting will not be affected</a:t>
            </a:r>
          </a:p>
          <a:p>
            <a:endParaRPr lang="en-US" dirty="0"/>
          </a:p>
          <a:p>
            <a:r>
              <a:rPr lang="en-US" dirty="0"/>
              <a:t>Automatically repeat on terminal count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0070C0"/>
                </a:solidFill>
              </a:rPr>
              <a:t>Mode 3</a:t>
            </a:r>
            <a:r>
              <a:rPr lang="en-US" dirty="0"/>
              <a:t>: </a:t>
            </a:r>
            <a:r>
              <a:rPr lang="en-US" b="1" dirty="0"/>
              <a:t>Square Wave Rate Generator (1)</a:t>
            </a:r>
            <a:endParaRPr lang="en-US" dirty="0">
              <a:solidFill>
                <a:srgbClr val="FF0000"/>
              </a:solidFill>
            </a:endParaRPr>
          </a:p>
        </p:txBody>
      </p:sp>
      <p:sp>
        <p:nvSpPr>
          <p:cNvPr id="3" name="内容占位符 2"/>
          <p:cNvSpPr>
            <a:spLocks noGrp="1"/>
          </p:cNvSpPr>
          <p:nvPr>
            <p:ph idx="1"/>
          </p:nvPr>
        </p:nvSpPr>
        <p:spPr>
          <a:xfrm>
            <a:off x="0" y="1628800"/>
            <a:ext cx="9144000" cy="4429100"/>
          </a:xfrm>
        </p:spPr>
        <p:txBody>
          <a:bodyPr/>
          <a:lstStyle/>
          <a:p>
            <a:r>
              <a:rPr lang="en-US" sz="2400" dirty="0"/>
              <a:t>Normal Operation:</a:t>
            </a:r>
          </a:p>
          <a:p>
            <a:pPr lvl="1"/>
            <a:r>
              <a:rPr lang="en-US" sz="1800" dirty="0">
                <a:latin typeface="Helvetica" pitchFamily="34" charset="0"/>
              </a:rPr>
              <a:t>The output will be initially high;</a:t>
            </a:r>
          </a:p>
          <a:p>
            <a:pPr lvl="1"/>
            <a:r>
              <a:rPr lang="en-US" sz="1800" dirty="0">
                <a:latin typeface="Helvetica" pitchFamily="34" charset="0"/>
              </a:rPr>
              <a:t>For even count, counter is decremented by 2 on the falling edge of each clock pulse; when reaches terminal count, the state of the output is changed and the counter is reloaded with the full count and the whole process is repeated</a:t>
            </a:r>
          </a:p>
          <a:p>
            <a:pPr lvl="1"/>
            <a:r>
              <a:rPr lang="en-US" sz="1800" dirty="0">
                <a:latin typeface="Helvetica" pitchFamily="34" charset="0"/>
              </a:rPr>
              <a:t>For odd count, the first clock pulse decrements the count by 1. Subsequent clock pulses decrement the clock by 2. After timeout, the output goes low and the full count is reloaded. The first clock pulse (following the reload) decrements the count by 3 and subsequent clock pulse decrement the count by two. Then the whole process is repeated.</a:t>
            </a:r>
          </a:p>
          <a:p>
            <a:pPr lvl="1"/>
            <a:r>
              <a:rPr lang="en-US" sz="2000" b="1" dirty="0">
                <a:solidFill>
                  <a:srgbClr val="7030A0"/>
                </a:solidFill>
                <a:latin typeface="Helvetica" pitchFamily="34" charset="0"/>
              </a:rPr>
              <a:t> Output: if the count is odd, the output will be high for (n+1)/2 clock cycles and low for (n-1)/2 clock cycles.</a:t>
            </a:r>
          </a:p>
        </p:txBody>
      </p:sp>
      <p:graphicFrame>
        <p:nvGraphicFramePr>
          <p:cNvPr id="76804" name="Object 4"/>
          <p:cNvGraphicFramePr>
            <a:graphicFrameLocks noChangeAspect="1"/>
          </p:cNvGraphicFramePr>
          <p:nvPr/>
        </p:nvGraphicFramePr>
        <p:xfrm>
          <a:off x="827584" y="5323401"/>
          <a:ext cx="3403550" cy="1534599"/>
        </p:xfrm>
        <a:graphic>
          <a:graphicData uri="http://schemas.openxmlformats.org/presentationml/2006/ole">
            <mc:AlternateContent xmlns:mc="http://schemas.openxmlformats.org/markup-compatibility/2006">
              <mc:Choice xmlns:v="urn:schemas-microsoft-com:vml" Requires="v">
                <p:oleObj spid="_x0000_s76833" name="Visio" r:id="rId3" imgW="3328560" imgH="1495605" progId="">
                  <p:embed/>
                </p:oleObj>
              </mc:Choice>
              <mc:Fallback>
                <p:oleObj name="Visio" r:id="rId3" imgW="3328560" imgH="1495605"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323401"/>
                        <a:ext cx="3403550" cy="1534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6" name="Object 4"/>
          <p:cNvGraphicFramePr>
            <a:graphicFrameLocks noChangeAspect="1"/>
          </p:cNvGraphicFramePr>
          <p:nvPr/>
        </p:nvGraphicFramePr>
        <p:xfrm>
          <a:off x="4932040" y="5288185"/>
          <a:ext cx="3336156" cy="1569815"/>
        </p:xfrm>
        <a:graphic>
          <a:graphicData uri="http://schemas.openxmlformats.org/presentationml/2006/ole">
            <mc:AlternateContent xmlns:mc="http://schemas.openxmlformats.org/markup-compatibility/2006">
              <mc:Choice xmlns:v="urn:schemas-microsoft-com:vml" Requires="v">
                <p:oleObj spid="_x0000_s76834" name="Visio" r:id="rId5" imgW="3328560" imgH="1509083" progId="">
                  <p:embed/>
                </p:oleObj>
              </mc:Choice>
              <mc:Fallback>
                <p:oleObj name="Visio" r:id="rId5" imgW="3328560" imgH="1509083"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040" y="5288185"/>
                        <a:ext cx="3336156" cy="1569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0070C0"/>
                </a:solidFill>
              </a:rPr>
              <a:t>Mode 3</a:t>
            </a:r>
            <a:r>
              <a:rPr lang="en-US" dirty="0"/>
              <a:t>: </a:t>
            </a:r>
            <a:r>
              <a:rPr lang="en-US" b="1" dirty="0"/>
              <a:t>Square Wave Rate Generator (2)</a:t>
            </a:r>
            <a:endParaRPr lang="en-US" dirty="0">
              <a:solidFill>
                <a:srgbClr val="FF0000"/>
              </a:solidFill>
            </a:endParaRPr>
          </a:p>
        </p:txBody>
      </p:sp>
      <p:sp>
        <p:nvSpPr>
          <p:cNvPr id="3" name="内容占位符 2"/>
          <p:cNvSpPr>
            <a:spLocks noGrp="1"/>
          </p:cNvSpPr>
          <p:nvPr>
            <p:ph idx="1"/>
          </p:nvPr>
        </p:nvSpPr>
        <p:spPr>
          <a:xfrm>
            <a:off x="179512" y="1628800"/>
            <a:ext cx="8964488" cy="4429100"/>
          </a:xfrm>
        </p:spPr>
        <p:txBody>
          <a:bodyPr/>
          <a:lstStyle/>
          <a:p>
            <a:r>
              <a:rPr lang="en-US" sz="2400" dirty="0"/>
              <a:t>Gate disable:</a:t>
            </a:r>
          </a:p>
          <a:p>
            <a:pPr lvl="1"/>
            <a:r>
              <a:rPr lang="en-US" sz="2000" dirty="0">
                <a:latin typeface="Helvetica" pitchFamily="34" charset="0"/>
              </a:rPr>
              <a:t>If Gate is 1 counting is enabled otherwise it is disabled. </a:t>
            </a:r>
          </a:p>
          <a:p>
            <a:pPr lvl="1"/>
            <a:r>
              <a:rPr lang="en-US" sz="2000" dirty="0">
                <a:latin typeface="Helvetica" pitchFamily="34" charset="0"/>
              </a:rPr>
              <a:t>If Gate goes low while output is low, output is set high immediately. After this, When Gate goes high, the counter is loaded with the initial count on the next clock pulse and the sequence is repeated.</a:t>
            </a:r>
            <a:endParaRPr lang="en-US" sz="6000" dirty="0">
              <a:latin typeface="Helvetica" pitchFamily="34" charset="0"/>
            </a:endParaRPr>
          </a:p>
        </p:txBody>
      </p:sp>
      <p:graphicFrame>
        <p:nvGraphicFramePr>
          <p:cNvPr id="77828" name="Object 4"/>
          <p:cNvGraphicFramePr>
            <a:graphicFrameLocks noChangeAspect="1"/>
          </p:cNvGraphicFramePr>
          <p:nvPr/>
        </p:nvGraphicFramePr>
        <p:xfrm>
          <a:off x="1907704" y="3717032"/>
          <a:ext cx="5179107" cy="2448272"/>
        </p:xfrm>
        <a:graphic>
          <a:graphicData uri="http://schemas.openxmlformats.org/presentationml/2006/ole">
            <mc:AlternateContent xmlns:mc="http://schemas.openxmlformats.org/markup-compatibility/2006">
              <mc:Choice xmlns:v="urn:schemas-microsoft-com:vml" Requires="v">
                <p:oleObj spid="_x0000_s77842" name="Visio" r:id="rId3" imgW="3328560" imgH="1575129" progId="">
                  <p:embed/>
                </p:oleObj>
              </mc:Choice>
              <mc:Fallback>
                <p:oleObj name="Visio" r:id="rId3" imgW="3328560" imgH="1575129"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3717032"/>
                        <a:ext cx="5179107" cy="2448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0070C0"/>
                </a:solidFill>
              </a:rPr>
              <a:t>Mode 3</a:t>
            </a:r>
            <a:r>
              <a:rPr lang="en-US" dirty="0"/>
              <a:t>: </a:t>
            </a:r>
            <a:r>
              <a:rPr lang="en-US" b="1" dirty="0"/>
              <a:t>Square Wave Rate Generator (3)</a:t>
            </a:r>
            <a:endParaRPr lang="en-US" dirty="0">
              <a:solidFill>
                <a:srgbClr val="FF0000"/>
              </a:solidFill>
            </a:endParaRPr>
          </a:p>
        </p:txBody>
      </p:sp>
      <p:sp>
        <p:nvSpPr>
          <p:cNvPr id="3" name="内容占位符 2"/>
          <p:cNvSpPr>
            <a:spLocks noGrp="1"/>
          </p:cNvSpPr>
          <p:nvPr>
            <p:ph idx="1"/>
          </p:nvPr>
        </p:nvSpPr>
        <p:spPr>
          <a:xfrm>
            <a:off x="179512" y="1628800"/>
            <a:ext cx="8964488" cy="4429100"/>
          </a:xfrm>
        </p:spPr>
        <p:txBody>
          <a:bodyPr/>
          <a:lstStyle/>
          <a:p>
            <a:r>
              <a:rPr lang="en-US" sz="2400" dirty="0"/>
              <a:t>New count:</a:t>
            </a:r>
          </a:p>
          <a:p>
            <a:pPr lvl="1"/>
            <a:r>
              <a:rPr lang="en-US" sz="2000" dirty="0">
                <a:latin typeface="Helvetica" pitchFamily="34" charset="0"/>
              </a:rPr>
              <a:t>The current counting sequence does not affect when the new count is written. </a:t>
            </a:r>
          </a:p>
          <a:p>
            <a:pPr lvl="1"/>
            <a:r>
              <a:rPr lang="en-US" sz="2000" dirty="0">
                <a:latin typeface="Helvetica" pitchFamily="34" charset="0"/>
              </a:rPr>
              <a:t>If a trigger is received after writing a new count but before the end of the current half-cycle of the square wave, the counter will be loaded with the new count on the next CLK pulse and counting will continue from the new count. </a:t>
            </a:r>
          </a:p>
          <a:p>
            <a:pPr lvl="1"/>
            <a:r>
              <a:rPr lang="en-US" sz="2000" dirty="0">
                <a:latin typeface="Helvetica" pitchFamily="34" charset="0"/>
              </a:rPr>
              <a:t>Otherwise, the new count will be loaded at end of the current half-cycle.</a:t>
            </a:r>
            <a:endParaRPr lang="en-US" sz="6000" dirty="0">
              <a:latin typeface="Helvetica" pitchFamily="34" charset="0"/>
            </a:endParaRPr>
          </a:p>
        </p:txBody>
      </p:sp>
      <p:sp>
        <p:nvSpPr>
          <p:cNvPr id="4" name="矩形 3"/>
          <p:cNvSpPr/>
          <p:nvPr/>
        </p:nvSpPr>
        <p:spPr>
          <a:xfrm>
            <a:off x="755576" y="5085184"/>
            <a:ext cx="4104456" cy="1200329"/>
          </a:xfrm>
          <a:prstGeom prst="rect">
            <a:avLst/>
          </a:prstGeom>
        </p:spPr>
        <p:txBody>
          <a:bodyPr wrap="square">
            <a:spAutoFit/>
          </a:bodyPr>
          <a:lstStyle/>
          <a:p>
            <a:r>
              <a:rPr lang="en-US" dirty="0"/>
              <a:t>When loading a new count </a:t>
            </a:r>
            <a:r>
              <a:rPr lang="en-US" i="1" dirty="0"/>
              <a:t>N</a:t>
            </a:r>
            <a:r>
              <a:rPr lang="en-US" dirty="0"/>
              <a:t>, the current half will not be affected</a:t>
            </a:r>
          </a:p>
          <a:p>
            <a:endParaRPr lang="en-US" dirty="0"/>
          </a:p>
          <a:p>
            <a:r>
              <a:rPr lang="en-US" dirty="0"/>
              <a:t>Automatically repeat on terminal count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FF0000"/>
                </a:solidFill>
              </a:rPr>
              <a:t>Mode 4</a:t>
            </a:r>
            <a:r>
              <a:rPr lang="en-US" dirty="0"/>
              <a:t>: </a:t>
            </a:r>
            <a:r>
              <a:rPr lang="en-US" b="1" dirty="0"/>
              <a:t>Software Triggered Strobe (1)</a:t>
            </a:r>
            <a:endParaRPr lang="en-US" dirty="0">
              <a:solidFill>
                <a:srgbClr val="FF0000"/>
              </a:solidFill>
            </a:endParaRPr>
          </a:p>
        </p:txBody>
      </p:sp>
      <p:sp>
        <p:nvSpPr>
          <p:cNvPr id="3" name="内容占位符 2"/>
          <p:cNvSpPr>
            <a:spLocks noGrp="1"/>
          </p:cNvSpPr>
          <p:nvPr>
            <p:ph idx="1"/>
          </p:nvPr>
        </p:nvSpPr>
        <p:spPr>
          <a:xfrm>
            <a:off x="0" y="1628800"/>
            <a:ext cx="9144000" cy="4429100"/>
          </a:xfrm>
        </p:spPr>
        <p:txBody>
          <a:bodyPr/>
          <a:lstStyle/>
          <a:p>
            <a:r>
              <a:rPr lang="en-US" dirty="0"/>
              <a:t>Normal Operation:</a:t>
            </a:r>
          </a:p>
          <a:p>
            <a:pPr lvl="1"/>
            <a:r>
              <a:rPr lang="en-US" sz="2000" dirty="0">
                <a:latin typeface="Helvetica" pitchFamily="34" charset="0"/>
              </a:rPr>
              <a:t>The output will be initially </a:t>
            </a:r>
            <a:r>
              <a:rPr lang="en-US" sz="2000" b="1" dirty="0">
                <a:latin typeface="Helvetica" pitchFamily="34" charset="0"/>
              </a:rPr>
              <a:t>high</a:t>
            </a:r>
            <a:r>
              <a:rPr lang="en-US" sz="2000" dirty="0">
                <a:latin typeface="Helvetica" pitchFamily="34" charset="0"/>
              </a:rPr>
              <a:t>;</a:t>
            </a:r>
          </a:p>
          <a:p>
            <a:pPr lvl="1"/>
            <a:r>
              <a:rPr lang="en-US" sz="2000" dirty="0">
                <a:latin typeface="Helvetica" pitchFamily="34" charset="0"/>
              </a:rPr>
              <a:t>The output will go </a:t>
            </a:r>
            <a:r>
              <a:rPr lang="en-US" sz="2000" b="1" dirty="0">
                <a:latin typeface="Helvetica" pitchFamily="34" charset="0"/>
              </a:rPr>
              <a:t>low</a:t>
            </a:r>
            <a:r>
              <a:rPr lang="en-US" sz="2000" dirty="0">
                <a:latin typeface="Helvetica" pitchFamily="34" charset="0"/>
              </a:rPr>
              <a:t> for one CLK pulse after the terminal count</a:t>
            </a:r>
          </a:p>
          <a:p>
            <a:r>
              <a:rPr lang="en-US" sz="2400" dirty="0">
                <a:latin typeface="Helvetica" pitchFamily="34" charset="0"/>
              </a:rPr>
              <a:t>Gate disable:</a:t>
            </a:r>
          </a:p>
          <a:p>
            <a:pPr lvl="1"/>
            <a:r>
              <a:rPr lang="en-US" sz="2000" dirty="0">
                <a:latin typeface="Helvetica" pitchFamily="34" charset="0"/>
              </a:rPr>
              <a:t>If Gate is one, the counting is enabled; otherwise, it is disabled</a:t>
            </a:r>
          </a:p>
          <a:p>
            <a:r>
              <a:rPr lang="en-US" sz="2400" dirty="0">
                <a:latin typeface="Helvetica" pitchFamily="34" charset="0"/>
              </a:rPr>
              <a:t>New count:</a:t>
            </a:r>
          </a:p>
          <a:p>
            <a:pPr lvl="1"/>
            <a:r>
              <a:rPr lang="en-US" sz="2000" dirty="0">
                <a:latin typeface="Helvetica" pitchFamily="34" charset="0"/>
              </a:rPr>
              <a:t>If a new count is written during counting, it will be loaded on the next CLK pulse and counting will continue from the new count. If the count is two byte then:</a:t>
            </a:r>
          </a:p>
          <a:p>
            <a:pPr lvl="2"/>
            <a:r>
              <a:rPr lang="en-US" sz="1600" dirty="0"/>
              <a:t>Writing the first byte has no effect on counting</a:t>
            </a:r>
          </a:p>
          <a:p>
            <a:pPr lvl="2"/>
            <a:r>
              <a:rPr lang="en-US" sz="1600" dirty="0"/>
              <a:t>Writing the second byte allows the new count to be loaded on the next CLK pulse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FF0000"/>
                </a:solidFill>
              </a:rPr>
              <a:t>Mode 4</a:t>
            </a:r>
            <a:r>
              <a:rPr lang="en-US" dirty="0"/>
              <a:t>: </a:t>
            </a:r>
            <a:r>
              <a:rPr lang="en-US" b="1" dirty="0"/>
              <a:t>Software Triggered Strobe (2)</a:t>
            </a:r>
            <a:endParaRPr lang="en-US" dirty="0">
              <a:solidFill>
                <a:srgbClr val="FF0000"/>
              </a:solidFill>
            </a:endParaRPr>
          </a:p>
        </p:txBody>
      </p:sp>
      <p:graphicFrame>
        <p:nvGraphicFramePr>
          <p:cNvPr id="79875" name="Object 3"/>
          <p:cNvGraphicFramePr>
            <a:graphicFrameLocks noChangeAspect="1"/>
          </p:cNvGraphicFramePr>
          <p:nvPr>
            <p:extLst>
              <p:ext uri="{D42A27DB-BD31-4B8C-83A1-F6EECF244321}">
                <p14:modId xmlns:p14="http://schemas.microsoft.com/office/powerpoint/2010/main" val="4267387627"/>
              </p:ext>
            </p:extLst>
          </p:nvPr>
        </p:nvGraphicFramePr>
        <p:xfrm>
          <a:off x="611560" y="1772816"/>
          <a:ext cx="3713450" cy="4896842"/>
        </p:xfrm>
        <a:graphic>
          <a:graphicData uri="http://schemas.openxmlformats.org/presentationml/2006/ole">
            <mc:AlternateContent xmlns:mc="http://schemas.openxmlformats.org/markup-compatibility/2006">
              <mc:Choice xmlns:v="urn:schemas-microsoft-com:vml" Requires="v">
                <p:oleObj spid="_x0000_s79889" name="Visio" r:id="rId3" imgW="3305053" imgH="4362331" progId="Visio.Drawing.11">
                  <p:embed/>
                </p:oleObj>
              </mc:Choice>
              <mc:Fallback>
                <p:oleObj name="Visio" r:id="rId3" imgW="3305053" imgH="4362331" progId="Visio.Drawing.11">
                  <p:embed/>
                  <p:pic>
                    <p:nvPicPr>
                      <p:cNvPr id="0" name="Picture 4"/>
                      <p:cNvPicPr>
                        <a:picLocks noChangeAspect="1" noChangeArrowheads="1"/>
                      </p:cNvPicPr>
                      <p:nvPr/>
                    </p:nvPicPr>
                    <p:blipFill>
                      <a:blip r:embed="rId4"/>
                      <a:srcRect/>
                      <a:stretch>
                        <a:fillRect/>
                      </a:stretch>
                    </p:blipFill>
                    <p:spPr bwMode="auto">
                      <a:xfrm>
                        <a:off x="611560" y="1772816"/>
                        <a:ext cx="3713450" cy="48968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4572000" y="2924944"/>
            <a:ext cx="4572000" cy="1200329"/>
          </a:xfrm>
          <a:prstGeom prst="rect">
            <a:avLst/>
          </a:prstGeom>
        </p:spPr>
        <p:txBody>
          <a:bodyPr>
            <a:spAutoFit/>
          </a:bodyPr>
          <a:lstStyle/>
          <a:p>
            <a:r>
              <a:rPr lang="en-US" dirty="0"/>
              <a:t>When loading a new count </a:t>
            </a:r>
            <a:r>
              <a:rPr lang="en-US" i="1" dirty="0"/>
              <a:t>N</a:t>
            </a:r>
            <a:r>
              <a:rPr lang="en-US" dirty="0"/>
              <a:t>, the actual number of CLK pulses in OUT is </a:t>
            </a:r>
            <a:r>
              <a:rPr lang="en-US" i="1" dirty="0"/>
              <a:t>N</a:t>
            </a:r>
            <a:r>
              <a:rPr lang="en-US" dirty="0"/>
              <a:t>+1</a:t>
            </a:r>
          </a:p>
          <a:p>
            <a:endParaRPr lang="en-US" dirty="0"/>
          </a:p>
          <a:p>
            <a:r>
              <a:rPr lang="en-US" dirty="0" smtClean="0"/>
              <a:t>Does not automatically </a:t>
            </a:r>
            <a:r>
              <a:rPr lang="en-US" dirty="0"/>
              <a:t>repeat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FFC000"/>
                </a:solidFill>
              </a:rPr>
              <a:t>Mode 5</a:t>
            </a:r>
            <a:r>
              <a:rPr lang="en-US" dirty="0"/>
              <a:t>: </a:t>
            </a:r>
            <a:r>
              <a:rPr lang="en-US" b="1" dirty="0"/>
              <a:t>Hardware Triggered Strobe (Retriggerable) (1)</a:t>
            </a:r>
            <a:endParaRPr lang="en-US" dirty="0">
              <a:solidFill>
                <a:srgbClr val="FF0000"/>
              </a:solidFill>
            </a:endParaRPr>
          </a:p>
        </p:txBody>
      </p:sp>
      <p:sp>
        <p:nvSpPr>
          <p:cNvPr id="3" name="内容占位符 2"/>
          <p:cNvSpPr>
            <a:spLocks noGrp="1"/>
          </p:cNvSpPr>
          <p:nvPr>
            <p:ph idx="1"/>
          </p:nvPr>
        </p:nvSpPr>
        <p:spPr>
          <a:xfrm>
            <a:off x="0" y="1628800"/>
            <a:ext cx="9144000" cy="4429100"/>
          </a:xfrm>
        </p:spPr>
        <p:txBody>
          <a:bodyPr/>
          <a:lstStyle/>
          <a:p>
            <a:r>
              <a:rPr lang="en-US" dirty="0"/>
              <a:t>Normal Operation:</a:t>
            </a:r>
          </a:p>
          <a:p>
            <a:pPr lvl="1"/>
            <a:r>
              <a:rPr lang="en-US" sz="2000" dirty="0">
                <a:latin typeface="Helvetica" pitchFamily="34" charset="0"/>
              </a:rPr>
              <a:t>The output will be initially </a:t>
            </a:r>
            <a:r>
              <a:rPr lang="en-US" sz="2000" b="1" dirty="0">
                <a:latin typeface="Helvetica" pitchFamily="34" charset="0"/>
              </a:rPr>
              <a:t>high</a:t>
            </a:r>
            <a:r>
              <a:rPr lang="en-US" sz="2000" dirty="0">
                <a:latin typeface="Helvetica" pitchFamily="34" charset="0"/>
              </a:rPr>
              <a:t>;</a:t>
            </a:r>
          </a:p>
          <a:p>
            <a:pPr lvl="1"/>
            <a:r>
              <a:rPr lang="en-US" sz="2000" dirty="0">
                <a:latin typeface="Helvetica" pitchFamily="34" charset="0"/>
              </a:rPr>
              <a:t>The counting is triggered by the rising edge of the Gate</a:t>
            </a:r>
          </a:p>
          <a:p>
            <a:pPr lvl="1"/>
            <a:r>
              <a:rPr lang="en-US" sz="2000" dirty="0">
                <a:latin typeface="Helvetica" pitchFamily="34" charset="0"/>
              </a:rPr>
              <a:t>The output will go </a:t>
            </a:r>
            <a:r>
              <a:rPr lang="en-US" sz="2000" b="1" dirty="0">
                <a:latin typeface="Helvetica" pitchFamily="34" charset="0"/>
              </a:rPr>
              <a:t>low</a:t>
            </a:r>
            <a:r>
              <a:rPr lang="en-US" sz="2000" dirty="0">
                <a:latin typeface="Helvetica" pitchFamily="34" charset="0"/>
              </a:rPr>
              <a:t> for one CLK pulse after the terminal count</a:t>
            </a:r>
          </a:p>
          <a:p>
            <a:r>
              <a:rPr lang="en-US" dirty="0"/>
              <a:t>Retriggering:</a:t>
            </a:r>
          </a:p>
          <a:p>
            <a:pPr lvl="1"/>
            <a:r>
              <a:rPr lang="en-US" sz="2000" dirty="0">
                <a:latin typeface="Helvetica" pitchFamily="34" charset="0"/>
              </a:rPr>
              <a:t>If the triggering occurs during the counting, the initial count is loaded on the next CLK pulse and the counting will be continued until the terminal count is reached</a:t>
            </a:r>
          </a:p>
          <a:p>
            <a:r>
              <a:rPr lang="en-US" sz="2400" dirty="0">
                <a:latin typeface="Helvetica" pitchFamily="34" charset="0"/>
              </a:rPr>
              <a:t>New count:</a:t>
            </a:r>
          </a:p>
          <a:p>
            <a:pPr lvl="1"/>
            <a:r>
              <a:rPr lang="en-US" sz="2000" dirty="0">
                <a:latin typeface="Helvetica" pitchFamily="34" charset="0"/>
              </a:rPr>
              <a:t>the current counting sequence will not be affected. If the trigger occurs after the new count but before the terminal count, the counter will be loaded with the new count on the next CLK pulse and counting will continue from there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FFC000"/>
                </a:solidFill>
              </a:rPr>
              <a:t>Mode 5</a:t>
            </a:r>
            <a:r>
              <a:rPr lang="en-US" dirty="0"/>
              <a:t>: </a:t>
            </a:r>
            <a:r>
              <a:rPr lang="en-US" b="1" dirty="0"/>
              <a:t>Hardware Triggered Strobe (Retriggerable) (2)</a:t>
            </a:r>
            <a:endParaRPr lang="en-US" dirty="0">
              <a:solidFill>
                <a:srgbClr val="FF0000"/>
              </a:solidFill>
            </a:endParaRPr>
          </a:p>
        </p:txBody>
      </p:sp>
      <p:graphicFrame>
        <p:nvGraphicFramePr>
          <p:cNvPr id="80899" name="Object 3"/>
          <p:cNvGraphicFramePr>
            <a:graphicFrameLocks noChangeAspect="1"/>
          </p:cNvGraphicFramePr>
          <p:nvPr>
            <p:extLst>
              <p:ext uri="{D42A27DB-BD31-4B8C-83A1-F6EECF244321}">
                <p14:modId xmlns:p14="http://schemas.microsoft.com/office/powerpoint/2010/main" val="3961952714"/>
              </p:ext>
            </p:extLst>
          </p:nvPr>
        </p:nvGraphicFramePr>
        <p:xfrm>
          <a:off x="539552" y="1816790"/>
          <a:ext cx="3797795" cy="5041210"/>
        </p:xfrm>
        <a:graphic>
          <a:graphicData uri="http://schemas.openxmlformats.org/presentationml/2006/ole">
            <mc:AlternateContent xmlns:mc="http://schemas.openxmlformats.org/markup-compatibility/2006">
              <mc:Choice xmlns:v="urn:schemas-microsoft-com:vml" Requires="v">
                <p:oleObj spid="_x0000_s80913" name="Visio" r:id="rId3" imgW="3305053" imgH="4395907" progId="Visio.Drawing.11">
                  <p:embed/>
                </p:oleObj>
              </mc:Choice>
              <mc:Fallback>
                <p:oleObj name="Visio" r:id="rId3" imgW="3305053" imgH="4395907" progId="Visio.Drawing.11">
                  <p:embed/>
                  <p:pic>
                    <p:nvPicPr>
                      <p:cNvPr id="0" name="Picture 4"/>
                      <p:cNvPicPr>
                        <a:picLocks noChangeAspect="1" noChangeArrowheads="1"/>
                      </p:cNvPicPr>
                      <p:nvPr/>
                    </p:nvPicPr>
                    <p:blipFill>
                      <a:blip r:embed="rId4"/>
                      <a:srcRect/>
                      <a:stretch>
                        <a:fillRect/>
                      </a:stretch>
                    </p:blipFill>
                    <p:spPr bwMode="auto">
                      <a:xfrm>
                        <a:off x="539552" y="1816790"/>
                        <a:ext cx="3797795" cy="5041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4788024" y="2780928"/>
            <a:ext cx="4104456" cy="1200329"/>
          </a:xfrm>
          <a:prstGeom prst="rect">
            <a:avLst/>
          </a:prstGeom>
        </p:spPr>
        <p:txBody>
          <a:bodyPr wrap="square">
            <a:spAutoFit/>
          </a:bodyPr>
          <a:lstStyle/>
          <a:p>
            <a:r>
              <a:rPr lang="en-US" dirty="0"/>
              <a:t>When loading a new count </a:t>
            </a:r>
            <a:r>
              <a:rPr lang="en-US" i="1" dirty="0"/>
              <a:t>N</a:t>
            </a:r>
            <a:r>
              <a:rPr lang="en-US" dirty="0"/>
              <a:t>, the current counting will not be affected</a:t>
            </a:r>
          </a:p>
          <a:p>
            <a:endParaRPr lang="en-US" dirty="0"/>
          </a:p>
          <a:p>
            <a:r>
              <a:rPr lang="en-US" dirty="0" smtClean="0"/>
              <a:t>Does not automatically repeat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Programming Example</a:t>
            </a:r>
          </a:p>
        </p:txBody>
      </p:sp>
      <p:pic>
        <p:nvPicPr>
          <p:cNvPr id="81922" name="Picture 2"/>
          <p:cNvPicPr>
            <a:picLocks noChangeAspect="1" noChangeArrowheads="1"/>
          </p:cNvPicPr>
          <p:nvPr/>
        </p:nvPicPr>
        <p:blipFill>
          <a:blip r:embed="rId2" cstate="print"/>
          <a:srcRect/>
          <a:stretch>
            <a:fillRect/>
          </a:stretch>
        </p:blipFill>
        <p:spPr bwMode="auto">
          <a:xfrm>
            <a:off x="35496" y="1772816"/>
            <a:ext cx="8845075" cy="864096"/>
          </a:xfrm>
          <a:prstGeom prst="rect">
            <a:avLst/>
          </a:prstGeom>
          <a:noFill/>
          <a:ln w="9525">
            <a:noFill/>
            <a:miter lim="800000"/>
            <a:headEnd/>
            <a:tailEnd/>
          </a:ln>
        </p:spPr>
      </p:pic>
      <p:pic>
        <p:nvPicPr>
          <p:cNvPr id="81923" name="Picture 3"/>
          <p:cNvPicPr>
            <a:picLocks noChangeAspect="1" noChangeArrowheads="1"/>
          </p:cNvPicPr>
          <p:nvPr/>
        </p:nvPicPr>
        <p:blipFill>
          <a:blip r:embed="rId3" cstate="print"/>
          <a:srcRect/>
          <a:stretch>
            <a:fillRect/>
          </a:stretch>
        </p:blipFill>
        <p:spPr bwMode="auto">
          <a:xfrm>
            <a:off x="120383" y="2708920"/>
            <a:ext cx="6696744" cy="1553400"/>
          </a:xfrm>
          <a:prstGeom prst="rect">
            <a:avLst/>
          </a:prstGeom>
          <a:noFill/>
          <a:ln w="9525">
            <a:noFill/>
            <a:miter lim="800000"/>
            <a:headEnd/>
            <a:tailEnd/>
          </a:ln>
        </p:spPr>
      </p:pic>
      <p:pic>
        <p:nvPicPr>
          <p:cNvPr id="81924" name="Picture 4"/>
          <p:cNvPicPr>
            <a:picLocks noGrp="1" noChangeAspect="1" noChangeArrowheads="1"/>
          </p:cNvPicPr>
          <p:nvPr>
            <p:ph idx="1"/>
          </p:nvPr>
        </p:nvPicPr>
        <p:blipFill>
          <a:blip r:embed="rId4" cstate="print"/>
          <a:srcRect/>
          <a:stretch>
            <a:fillRect/>
          </a:stretch>
        </p:blipFill>
        <p:spPr bwMode="auto">
          <a:xfrm>
            <a:off x="107504" y="4243447"/>
            <a:ext cx="7890768" cy="25852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chemeClr val="tx1"/>
                </a:solidFill>
              </a:rPr>
              <a:t>Example</a:t>
            </a:r>
            <a:r>
              <a:rPr lang="en-US" dirty="0">
                <a:solidFill>
                  <a:srgbClr val="FF0000"/>
                </a:solidFill>
              </a:rPr>
              <a:t> </a:t>
            </a:r>
            <a:r>
              <a:rPr lang="en-US" dirty="0">
                <a:solidFill>
                  <a:schemeClr val="tx1"/>
                </a:solidFill>
              </a:rPr>
              <a:t>&amp;</a:t>
            </a:r>
            <a:r>
              <a:rPr lang="en-US" dirty="0">
                <a:solidFill>
                  <a:srgbClr val="FF0000"/>
                </a:solidFill>
              </a:rPr>
              <a:t> Quiz</a:t>
            </a:r>
          </a:p>
        </p:txBody>
      </p:sp>
      <p:sp>
        <p:nvSpPr>
          <p:cNvPr id="3" name="内容占位符 2"/>
          <p:cNvSpPr>
            <a:spLocks noGrp="1"/>
          </p:cNvSpPr>
          <p:nvPr>
            <p:ph idx="1"/>
          </p:nvPr>
        </p:nvSpPr>
        <p:spPr>
          <a:xfrm>
            <a:off x="0" y="1772816"/>
            <a:ext cx="3707904" cy="4680520"/>
          </a:xfrm>
        </p:spPr>
        <p:txBody>
          <a:bodyPr/>
          <a:lstStyle/>
          <a:p>
            <a:r>
              <a:rPr lang="en-US" sz="2000" dirty="0">
                <a:latin typeface="Arial" pitchFamily="34" charset="0"/>
                <a:cs typeface="Arial" pitchFamily="34" charset="0"/>
              </a:rPr>
              <a:t>The frequency of CLK is 2MHz, write initiation program to let counter 0 generate an interruption request after 100</a:t>
            </a:r>
            <a:r>
              <a:rPr lang="el-GR" sz="2000" dirty="0">
                <a:latin typeface="Arial" pitchFamily="34" charset="0"/>
                <a:cs typeface="Arial" pitchFamily="34" charset="0"/>
              </a:rPr>
              <a:t>μ</a:t>
            </a:r>
            <a:r>
              <a:rPr lang="en-US" sz="2000" dirty="0">
                <a:latin typeface="Arial" pitchFamily="34" charset="0"/>
                <a:cs typeface="Arial" pitchFamily="34" charset="0"/>
              </a:rPr>
              <a:t>s, let counter 1 generate 50% duty cycle square wave with a period of 10</a:t>
            </a:r>
            <a:r>
              <a:rPr lang="el-GR" sz="2000" dirty="0">
                <a:latin typeface="Arial" pitchFamily="34" charset="0"/>
                <a:cs typeface="Arial" pitchFamily="34" charset="0"/>
              </a:rPr>
              <a:t>μ</a:t>
            </a:r>
            <a:r>
              <a:rPr lang="en-US" sz="2000" dirty="0">
                <a:latin typeface="Arial" pitchFamily="34" charset="0"/>
                <a:cs typeface="Arial" pitchFamily="34" charset="0"/>
              </a:rPr>
              <a:t>s, </a:t>
            </a:r>
            <a:r>
              <a:rPr lang="en-US" sz="2000" dirty="0">
                <a:solidFill>
                  <a:srgbClr val="00B0F0"/>
                </a:solidFill>
                <a:latin typeface="Arial" pitchFamily="34" charset="0"/>
                <a:cs typeface="Arial" pitchFamily="34" charset="0"/>
              </a:rPr>
              <a:t>and let counter 2 generate a negative pulse every 1ms.</a:t>
            </a:r>
          </a:p>
        </p:txBody>
      </p:sp>
      <p:graphicFrame>
        <p:nvGraphicFramePr>
          <p:cNvPr id="107522" name="Object 4"/>
          <p:cNvGraphicFramePr>
            <a:graphicFrameLocks noChangeAspect="1"/>
          </p:cNvGraphicFramePr>
          <p:nvPr/>
        </p:nvGraphicFramePr>
        <p:xfrm>
          <a:off x="3707904" y="1840128"/>
          <a:ext cx="5147171" cy="4397160"/>
        </p:xfrm>
        <a:graphic>
          <a:graphicData uri="http://schemas.openxmlformats.org/presentationml/2006/ole">
            <mc:AlternateContent xmlns:mc="http://schemas.openxmlformats.org/markup-compatibility/2006">
              <mc:Choice xmlns:v="urn:schemas-microsoft-com:vml" Requires="v">
                <p:oleObj spid="_x0000_s107536" name="Visio" r:id="rId3" imgW="2808270" imgH="2398952" progId="">
                  <p:embed/>
                </p:oleObj>
              </mc:Choice>
              <mc:Fallback>
                <p:oleObj name="Visio" r:id="rId3" imgW="2808270" imgH="2398952"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1840128"/>
                        <a:ext cx="5147171" cy="4397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z="3200" dirty="0"/>
              <a:t>Package &amp; Internal Structure</a:t>
            </a:r>
          </a:p>
        </p:txBody>
      </p:sp>
      <p:graphicFrame>
        <p:nvGraphicFramePr>
          <p:cNvPr id="1029" name="Object 5"/>
          <p:cNvGraphicFramePr>
            <a:graphicFrameLocks noChangeAspect="1"/>
          </p:cNvGraphicFramePr>
          <p:nvPr/>
        </p:nvGraphicFramePr>
        <p:xfrm>
          <a:off x="971600" y="2276872"/>
          <a:ext cx="3313112" cy="3386138"/>
        </p:xfrm>
        <a:graphic>
          <a:graphicData uri="http://schemas.openxmlformats.org/presentationml/2006/ole">
            <mc:AlternateContent xmlns:mc="http://schemas.openxmlformats.org/markup-compatibility/2006">
              <mc:Choice xmlns:v="urn:schemas-microsoft-com:vml" Requires="v">
                <p:oleObj spid="_x0000_s1043" name="Visio" r:id="rId4" imgW="1727606" imgH="1766011" progId="">
                  <p:embed/>
                </p:oleObj>
              </mc:Choice>
              <mc:Fallback>
                <p:oleObj name="Visio" r:id="rId4" imgW="1727606" imgH="1766011"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2276872"/>
                        <a:ext cx="3313112" cy="338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 name="矩形 78"/>
          <p:cNvSpPr/>
          <p:nvPr/>
        </p:nvSpPr>
        <p:spPr>
          <a:xfrm>
            <a:off x="4716016" y="1700808"/>
            <a:ext cx="3384376" cy="4955203"/>
          </a:xfrm>
          <a:prstGeom prst="rect">
            <a:avLst/>
          </a:prstGeom>
        </p:spPr>
        <p:txBody>
          <a:bodyPr wrap="square">
            <a:spAutoFit/>
          </a:bodyPr>
          <a:lstStyle/>
          <a:p>
            <a:r>
              <a:rPr lang="en-US" dirty="0"/>
              <a:t>The 8253/54 Programmable interval timer is used to generate a lower frequency for various uses</a:t>
            </a:r>
          </a:p>
          <a:p>
            <a:r>
              <a:rPr lang="en-US" dirty="0"/>
              <a:t>e.g.,</a:t>
            </a:r>
          </a:p>
          <a:p>
            <a:r>
              <a:rPr lang="en-US" dirty="0">
                <a:solidFill>
                  <a:srgbClr val="00B0F0"/>
                </a:solidFill>
              </a:rPr>
              <a:t>Event counter</a:t>
            </a:r>
          </a:p>
          <a:p>
            <a:r>
              <a:rPr lang="en-US" dirty="0">
                <a:solidFill>
                  <a:srgbClr val="00B0F0"/>
                </a:solidFill>
              </a:rPr>
              <a:t>Accurate time delays</a:t>
            </a:r>
          </a:p>
          <a:p>
            <a:endParaRPr lang="en-US" i="1" dirty="0">
              <a:solidFill>
                <a:srgbClr val="7030A0"/>
              </a:solidFill>
            </a:endParaRPr>
          </a:p>
          <a:p>
            <a:r>
              <a:rPr lang="en-US" b="1" dirty="0"/>
              <a:t>Software</a:t>
            </a:r>
            <a:r>
              <a:rPr lang="en-US" dirty="0"/>
              <a:t>:</a:t>
            </a:r>
          </a:p>
          <a:p>
            <a:r>
              <a:rPr lang="en-US" dirty="0"/>
              <a:t>    setting up a timing loop</a:t>
            </a:r>
          </a:p>
          <a:p>
            <a:endParaRPr lang="en-US" dirty="0"/>
          </a:p>
          <a:p>
            <a:endParaRPr lang="en-US" dirty="0"/>
          </a:p>
          <a:p>
            <a:endParaRPr lang="en-US" dirty="0"/>
          </a:p>
          <a:p>
            <a:r>
              <a:rPr lang="en-US" b="1" dirty="0"/>
              <a:t>Hardware</a:t>
            </a:r>
            <a:r>
              <a:rPr lang="en-US" dirty="0"/>
              <a:t>:</a:t>
            </a:r>
          </a:p>
          <a:p>
            <a:r>
              <a:rPr lang="en-US" dirty="0"/>
              <a:t>    using 8253 to count out the delay and interrupt the CPU</a:t>
            </a:r>
          </a:p>
          <a:p>
            <a:endParaRPr lang="en-US" sz="1000" b="1" i="1" dirty="0">
              <a:solidFill>
                <a:srgbClr val="FF0000"/>
              </a:solidFill>
            </a:endParaRPr>
          </a:p>
          <a:p>
            <a:r>
              <a:rPr lang="en-US" b="1" i="1" dirty="0">
                <a:solidFill>
                  <a:srgbClr val="FF0000"/>
                </a:solidFill>
              </a:rPr>
              <a:t>Pros and cons?</a:t>
            </a:r>
            <a:endParaRPr lang="en-US" dirty="0"/>
          </a:p>
        </p:txBody>
      </p:sp>
      <p:sp>
        <p:nvSpPr>
          <p:cNvPr id="81" name="圆角矩形 80"/>
          <p:cNvSpPr/>
          <p:nvPr/>
        </p:nvSpPr>
        <p:spPr bwMode="auto">
          <a:xfrm>
            <a:off x="4932040" y="4581128"/>
            <a:ext cx="2880320" cy="576064"/>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r>
              <a:rPr lang="en-US" sz="1600" dirty="0">
                <a:latin typeface="Consolas" pitchFamily="49" charset="0"/>
                <a:cs typeface="Consolas" pitchFamily="49" charset="0"/>
              </a:rPr>
              <a:t>        MOV  CX, N</a:t>
            </a:r>
          </a:p>
          <a:p>
            <a:r>
              <a:rPr lang="en-US" sz="1600" dirty="0">
                <a:latin typeface="Consolas" pitchFamily="49" charset="0"/>
                <a:cs typeface="Consolas" pitchFamily="49" charset="0"/>
              </a:rPr>
              <a:t> AGAIN: LOOP AGAIN</a:t>
            </a:r>
            <a:endParaRPr kumimoji="0" lang="en-US" sz="1600" i="0" u="none" strike="noStrike" cap="none" normalizeH="0" baseline="0" dirty="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9">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323528" y="1340768"/>
            <a:ext cx="8568952" cy="432048"/>
          </a:xfrm>
          <a:prstGeom prst="roundRect">
            <a:avLst/>
          </a:prstGeom>
          <a:solidFill>
            <a:schemeClr val="bg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 name="矩形 3"/>
          <p:cNvSpPr/>
          <p:nvPr/>
        </p:nvSpPr>
        <p:spPr>
          <a:xfrm>
            <a:off x="72008" y="404664"/>
            <a:ext cx="8604448" cy="6186309"/>
          </a:xfrm>
          <a:prstGeom prst="rect">
            <a:avLst/>
          </a:prstGeom>
        </p:spPr>
        <p:txBody>
          <a:bodyPr wrap="square">
            <a:spAutoFit/>
          </a:bodyPr>
          <a:lstStyle/>
          <a:p>
            <a:r>
              <a:rPr lang="en-US" altLang="zh-CN" dirty="0">
                <a:solidFill>
                  <a:schemeClr val="tx2"/>
                </a:solidFill>
                <a:latin typeface="华文中宋" pitchFamily="2" charset="-122"/>
                <a:ea typeface="华文中宋" pitchFamily="2" charset="-122"/>
              </a:rPr>
              <a:t>    MOV DX, 0FF07H</a:t>
            </a:r>
          </a:p>
          <a:p>
            <a:r>
              <a:rPr lang="en-US" altLang="zh-CN" dirty="0">
                <a:solidFill>
                  <a:schemeClr val="tx2"/>
                </a:solidFill>
                <a:latin typeface="华文中宋" pitchFamily="2" charset="-122"/>
                <a:ea typeface="华文中宋" pitchFamily="2" charset="-122"/>
              </a:rPr>
              <a:t>    MOV AL, 00010000B 		;counter 0, write LSB only, mode 0, binary</a:t>
            </a:r>
            <a:endParaRPr lang="zh-CN" altLang="en-US" dirty="0">
              <a:solidFill>
                <a:schemeClr val="tx2"/>
              </a:solidFill>
              <a:latin typeface="华文中宋" pitchFamily="2" charset="-122"/>
              <a:ea typeface="华文中宋" pitchFamily="2" charset="-122"/>
            </a:endParaRPr>
          </a:p>
          <a:p>
            <a:r>
              <a:rPr lang="zh-CN" altLang="en-US" dirty="0">
                <a:solidFill>
                  <a:schemeClr val="tx2"/>
                </a:solidFill>
                <a:latin typeface="华文中宋" pitchFamily="2" charset="-122"/>
                <a:ea typeface="华文中宋" pitchFamily="2" charset="-122"/>
              </a:rPr>
              <a:t>    </a:t>
            </a:r>
            <a:r>
              <a:rPr lang="en-US" altLang="zh-CN" dirty="0">
                <a:solidFill>
                  <a:schemeClr val="tx2"/>
                </a:solidFill>
                <a:latin typeface="华文中宋" pitchFamily="2" charset="-122"/>
                <a:ea typeface="华文中宋" pitchFamily="2" charset="-122"/>
              </a:rPr>
              <a:t>OUT DX, AL</a:t>
            </a:r>
          </a:p>
          <a:p>
            <a:r>
              <a:rPr lang="en-US" altLang="zh-CN" dirty="0">
                <a:solidFill>
                  <a:schemeClr val="tx2"/>
                </a:solidFill>
                <a:latin typeface="华文中宋" pitchFamily="2" charset="-122"/>
                <a:ea typeface="华文中宋" pitchFamily="2" charset="-122"/>
              </a:rPr>
              <a:t>    MOV AL, 01010110B    	;counter 1, write LSB only, mode 3, binary</a:t>
            </a:r>
          </a:p>
          <a:p>
            <a:r>
              <a:rPr lang="zh-CN" altLang="en-US" dirty="0">
                <a:solidFill>
                  <a:schemeClr val="tx2"/>
                </a:solidFill>
                <a:latin typeface="华文中宋" pitchFamily="2" charset="-122"/>
                <a:ea typeface="华文中宋" pitchFamily="2" charset="-122"/>
              </a:rPr>
              <a:t>    </a:t>
            </a:r>
            <a:r>
              <a:rPr lang="en-US" altLang="zh-CN" dirty="0">
                <a:solidFill>
                  <a:schemeClr val="tx2"/>
                </a:solidFill>
                <a:latin typeface="华文中宋" pitchFamily="2" charset="-122"/>
                <a:ea typeface="华文中宋" pitchFamily="2" charset="-122"/>
              </a:rPr>
              <a:t>OUT DX, AL</a:t>
            </a:r>
          </a:p>
          <a:p>
            <a:endParaRPr lang="en-US" altLang="zh-CN" dirty="0">
              <a:solidFill>
                <a:schemeClr val="tx2"/>
              </a:solidFill>
              <a:latin typeface="华文中宋" pitchFamily="2" charset="-122"/>
              <a:ea typeface="华文中宋" pitchFamily="2" charset="-122"/>
            </a:endParaRPr>
          </a:p>
          <a:p>
            <a:r>
              <a:rPr lang="en-US" altLang="zh-CN" dirty="0">
                <a:solidFill>
                  <a:schemeClr val="tx2"/>
                </a:solidFill>
                <a:latin typeface="华文中宋" pitchFamily="2" charset="-122"/>
                <a:ea typeface="华文中宋" pitchFamily="2" charset="-122"/>
              </a:rPr>
              <a:t>    MOV DX, 0FF04H</a:t>
            </a:r>
          </a:p>
          <a:p>
            <a:r>
              <a:rPr lang="en-US" altLang="zh-CN" dirty="0">
                <a:solidFill>
                  <a:schemeClr val="tx2"/>
                </a:solidFill>
                <a:latin typeface="华文中宋" pitchFamily="2" charset="-122"/>
                <a:ea typeface="华文中宋" pitchFamily="2" charset="-122"/>
              </a:rPr>
              <a:t>    MOV AL, 200    		; initial count for counter 0</a:t>
            </a:r>
            <a:endParaRPr lang="zh-CN" altLang="en-US" dirty="0">
              <a:solidFill>
                <a:schemeClr val="tx2"/>
              </a:solidFill>
              <a:latin typeface="华文中宋" pitchFamily="2" charset="-122"/>
              <a:ea typeface="华文中宋" pitchFamily="2" charset="-122"/>
            </a:endParaRPr>
          </a:p>
          <a:p>
            <a:r>
              <a:rPr lang="zh-CN" altLang="en-US" dirty="0">
                <a:solidFill>
                  <a:schemeClr val="tx2"/>
                </a:solidFill>
                <a:latin typeface="华文中宋" pitchFamily="2" charset="-122"/>
                <a:ea typeface="华文中宋" pitchFamily="2" charset="-122"/>
              </a:rPr>
              <a:t>    </a:t>
            </a:r>
            <a:r>
              <a:rPr lang="en-US" altLang="zh-CN" dirty="0">
                <a:solidFill>
                  <a:schemeClr val="tx2"/>
                </a:solidFill>
                <a:latin typeface="华文中宋" pitchFamily="2" charset="-122"/>
                <a:ea typeface="华文中宋" pitchFamily="2" charset="-122"/>
              </a:rPr>
              <a:t>OUT DX, AL</a:t>
            </a:r>
          </a:p>
          <a:p>
            <a:r>
              <a:rPr lang="en-US" altLang="zh-CN" dirty="0">
                <a:solidFill>
                  <a:schemeClr val="tx2"/>
                </a:solidFill>
                <a:latin typeface="华文中宋" pitchFamily="2" charset="-122"/>
                <a:ea typeface="华文中宋" pitchFamily="2" charset="-122"/>
              </a:rPr>
              <a:t>    MOV DX, 0FF05H</a:t>
            </a:r>
          </a:p>
          <a:p>
            <a:r>
              <a:rPr lang="en-US" altLang="zh-CN" dirty="0">
                <a:solidFill>
                  <a:schemeClr val="tx2"/>
                </a:solidFill>
                <a:latin typeface="华文中宋" pitchFamily="2" charset="-122"/>
                <a:ea typeface="华文中宋" pitchFamily="2" charset="-122"/>
              </a:rPr>
              <a:t>    MOV AL, 20 			;initial count for counter 1</a:t>
            </a:r>
            <a:endParaRPr lang="zh-CN" altLang="en-US" dirty="0">
              <a:solidFill>
                <a:schemeClr val="tx2"/>
              </a:solidFill>
              <a:latin typeface="华文中宋" pitchFamily="2" charset="-122"/>
              <a:ea typeface="华文中宋" pitchFamily="2" charset="-122"/>
            </a:endParaRPr>
          </a:p>
          <a:p>
            <a:r>
              <a:rPr lang="zh-CN" altLang="en-US" dirty="0">
                <a:solidFill>
                  <a:schemeClr val="tx2"/>
                </a:solidFill>
                <a:latin typeface="华文中宋" pitchFamily="2" charset="-122"/>
                <a:ea typeface="华文中宋" pitchFamily="2" charset="-122"/>
              </a:rPr>
              <a:t>    </a:t>
            </a:r>
            <a:r>
              <a:rPr lang="en-US" altLang="zh-CN" dirty="0">
                <a:solidFill>
                  <a:schemeClr val="tx2"/>
                </a:solidFill>
                <a:latin typeface="华文中宋" pitchFamily="2" charset="-122"/>
                <a:ea typeface="华文中宋" pitchFamily="2" charset="-122"/>
              </a:rPr>
              <a:t>OUT DX, AL</a:t>
            </a:r>
          </a:p>
          <a:p>
            <a:endParaRPr lang="en-US" altLang="zh-CN" dirty="0">
              <a:solidFill>
                <a:schemeClr val="tx2"/>
              </a:solidFill>
              <a:latin typeface="华文中宋" pitchFamily="2" charset="-122"/>
              <a:ea typeface="华文中宋" pitchFamily="2" charset="-122"/>
            </a:endParaRPr>
          </a:p>
          <a:p>
            <a:r>
              <a:rPr lang="en-US" altLang="zh-CN" dirty="0">
                <a:solidFill>
                  <a:srgbClr val="00B0F0"/>
                </a:solidFill>
                <a:latin typeface="华文中宋" pitchFamily="2" charset="-122"/>
                <a:ea typeface="华文中宋" pitchFamily="2" charset="-122"/>
              </a:rPr>
              <a:t>    MOV DX, 0FF07H</a:t>
            </a:r>
          </a:p>
          <a:p>
            <a:r>
              <a:rPr lang="en-US" altLang="zh-CN" dirty="0">
                <a:solidFill>
                  <a:srgbClr val="00B0F0"/>
                </a:solidFill>
                <a:latin typeface="华文中宋" pitchFamily="2" charset="-122"/>
                <a:ea typeface="华文中宋" pitchFamily="2" charset="-122"/>
              </a:rPr>
              <a:t>    MOV AL, 10110100B  	;counter 2, write LSB and MSB, mode 2</a:t>
            </a:r>
            <a:endParaRPr lang="zh-CN" altLang="en-US" dirty="0">
              <a:solidFill>
                <a:srgbClr val="00B0F0"/>
              </a:solidFill>
              <a:latin typeface="华文中宋" pitchFamily="2" charset="-122"/>
              <a:ea typeface="华文中宋" pitchFamily="2" charset="-122"/>
            </a:endParaRPr>
          </a:p>
          <a:p>
            <a:r>
              <a:rPr lang="zh-CN" altLang="en-US" dirty="0">
                <a:solidFill>
                  <a:srgbClr val="00B0F0"/>
                </a:solidFill>
                <a:latin typeface="华文中宋" pitchFamily="2" charset="-122"/>
                <a:ea typeface="华文中宋" pitchFamily="2" charset="-122"/>
              </a:rPr>
              <a:t>    </a:t>
            </a:r>
            <a:r>
              <a:rPr lang="en-US" altLang="zh-CN" dirty="0">
                <a:solidFill>
                  <a:srgbClr val="00B0F0"/>
                </a:solidFill>
                <a:latin typeface="华文中宋" pitchFamily="2" charset="-122"/>
                <a:ea typeface="华文中宋" pitchFamily="2" charset="-122"/>
              </a:rPr>
              <a:t>OUT DX, AL</a:t>
            </a:r>
          </a:p>
          <a:p>
            <a:endParaRPr lang="en-US" altLang="zh-CN" dirty="0">
              <a:solidFill>
                <a:srgbClr val="00B0F0"/>
              </a:solidFill>
              <a:latin typeface="华文中宋" pitchFamily="2" charset="-122"/>
              <a:ea typeface="华文中宋" pitchFamily="2" charset="-122"/>
            </a:endParaRPr>
          </a:p>
          <a:p>
            <a:r>
              <a:rPr lang="en-US" altLang="zh-CN" dirty="0">
                <a:solidFill>
                  <a:srgbClr val="00B0F0"/>
                </a:solidFill>
                <a:latin typeface="华文中宋" pitchFamily="2" charset="-122"/>
                <a:ea typeface="华文中宋" pitchFamily="2" charset="-122"/>
              </a:rPr>
              <a:t>    MOV DX, 0FF06H</a:t>
            </a:r>
          </a:p>
          <a:p>
            <a:r>
              <a:rPr lang="en-US" altLang="zh-CN" dirty="0">
                <a:solidFill>
                  <a:srgbClr val="00B0F0"/>
                </a:solidFill>
                <a:latin typeface="华文中宋" pitchFamily="2" charset="-122"/>
                <a:ea typeface="华文中宋" pitchFamily="2" charset="-122"/>
              </a:rPr>
              <a:t>    MOV AX, 2000 		; initial count for counter 2</a:t>
            </a:r>
            <a:endParaRPr lang="zh-CN" altLang="en-US" dirty="0">
              <a:solidFill>
                <a:srgbClr val="00B0F0"/>
              </a:solidFill>
              <a:latin typeface="华文中宋" pitchFamily="2" charset="-122"/>
              <a:ea typeface="华文中宋" pitchFamily="2" charset="-122"/>
            </a:endParaRPr>
          </a:p>
          <a:p>
            <a:r>
              <a:rPr lang="zh-CN" altLang="en-US" dirty="0">
                <a:solidFill>
                  <a:srgbClr val="00B0F0"/>
                </a:solidFill>
                <a:latin typeface="华文中宋" pitchFamily="2" charset="-122"/>
                <a:ea typeface="华文中宋" pitchFamily="2" charset="-122"/>
              </a:rPr>
              <a:t>    </a:t>
            </a:r>
            <a:r>
              <a:rPr lang="en-US" altLang="zh-CN" dirty="0">
                <a:solidFill>
                  <a:srgbClr val="00B0F0"/>
                </a:solidFill>
                <a:latin typeface="华文中宋" pitchFamily="2" charset="-122"/>
                <a:ea typeface="华文中宋" pitchFamily="2" charset="-122"/>
              </a:rPr>
              <a:t>OUT DX, AL</a:t>
            </a:r>
          </a:p>
          <a:p>
            <a:r>
              <a:rPr lang="en-US" altLang="zh-CN" dirty="0">
                <a:solidFill>
                  <a:srgbClr val="00B0F0"/>
                </a:solidFill>
                <a:latin typeface="华文中宋" pitchFamily="2" charset="-122"/>
                <a:ea typeface="华文中宋" pitchFamily="2" charset="-122"/>
              </a:rPr>
              <a:t>    MOV AL, AH</a:t>
            </a:r>
          </a:p>
          <a:p>
            <a:r>
              <a:rPr lang="en-US" altLang="zh-CN" dirty="0">
                <a:solidFill>
                  <a:srgbClr val="00B0F0"/>
                </a:solidFill>
                <a:latin typeface="华文中宋" pitchFamily="2" charset="-122"/>
                <a:ea typeface="华文中宋" pitchFamily="2" charset="-122"/>
              </a:rPr>
              <a:t>    OUT DX, 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7" end="1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8" end="1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9" end="1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0" end="2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FF0000"/>
                </a:solidFill>
              </a:rPr>
              <a:t>Quiz</a:t>
            </a:r>
          </a:p>
        </p:txBody>
      </p:sp>
      <p:sp>
        <p:nvSpPr>
          <p:cNvPr id="3" name="内容占位符 2"/>
          <p:cNvSpPr>
            <a:spLocks noGrp="1"/>
          </p:cNvSpPr>
          <p:nvPr>
            <p:ph idx="1"/>
          </p:nvPr>
        </p:nvSpPr>
        <p:spPr>
          <a:xfrm>
            <a:off x="0" y="1772816"/>
            <a:ext cx="3707904" cy="4680520"/>
          </a:xfrm>
        </p:spPr>
        <p:txBody>
          <a:bodyPr/>
          <a:lstStyle/>
          <a:p>
            <a:r>
              <a:rPr lang="en-US" sz="2000" dirty="0">
                <a:latin typeface="Arial" pitchFamily="34" charset="0"/>
                <a:cs typeface="Arial" pitchFamily="34" charset="0"/>
              </a:rPr>
              <a:t>The frequency of CLK is 2MHz, write initiation program to let counter 1 generate 50% duty cycle square wave with a period of 1s.</a:t>
            </a:r>
            <a:endParaRPr lang="en-US" sz="2000" dirty="0">
              <a:solidFill>
                <a:srgbClr val="00B0F0"/>
              </a:solidFill>
              <a:latin typeface="Arial" pitchFamily="34" charset="0"/>
              <a:cs typeface="Arial" pitchFamily="34" charset="0"/>
            </a:endParaRPr>
          </a:p>
        </p:txBody>
      </p:sp>
      <p:graphicFrame>
        <p:nvGraphicFramePr>
          <p:cNvPr id="107522" name="Object 4"/>
          <p:cNvGraphicFramePr>
            <a:graphicFrameLocks noChangeAspect="1"/>
          </p:cNvGraphicFramePr>
          <p:nvPr/>
        </p:nvGraphicFramePr>
        <p:xfrm>
          <a:off x="3707904" y="1840128"/>
          <a:ext cx="5147171" cy="4397160"/>
        </p:xfrm>
        <a:graphic>
          <a:graphicData uri="http://schemas.openxmlformats.org/presentationml/2006/ole">
            <mc:AlternateContent xmlns:mc="http://schemas.openxmlformats.org/markup-compatibility/2006">
              <mc:Choice xmlns:v="urn:schemas-microsoft-com:vml" Requires="v">
                <p:oleObj spid="_x0000_s115728" name="Visio" r:id="rId4" imgW="2808270" imgH="2398952" progId="">
                  <p:embed/>
                </p:oleObj>
              </mc:Choice>
              <mc:Fallback>
                <p:oleObj name="Visio" r:id="rId4" imgW="2808270" imgH="2398952"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1840128"/>
                        <a:ext cx="5147171" cy="4397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9512" y="1988840"/>
            <a:ext cx="8703083" cy="4113002"/>
          </a:xfrm>
          <a:prstGeom prst="rect">
            <a:avLst/>
          </a:prstGeom>
        </p:spPr>
      </p:pic>
    </p:spTree>
    <p:extLst>
      <p:ext uri="{BB962C8B-B14F-4D97-AF65-F5344CB8AC3E}">
        <p14:creationId xmlns:p14="http://schemas.microsoft.com/office/powerpoint/2010/main" val="97146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z="3200" dirty="0"/>
              <a:t>Interface to the System</a:t>
            </a:r>
          </a:p>
        </p:txBody>
      </p:sp>
      <p:pic>
        <p:nvPicPr>
          <p:cNvPr id="57348" name="Picture 4"/>
          <p:cNvPicPr>
            <a:picLocks noChangeAspect="1" noChangeArrowheads="1"/>
          </p:cNvPicPr>
          <p:nvPr/>
        </p:nvPicPr>
        <p:blipFill>
          <a:blip r:embed="rId3" cstate="print"/>
          <a:srcRect/>
          <a:stretch>
            <a:fillRect/>
          </a:stretch>
        </p:blipFill>
        <p:spPr bwMode="auto">
          <a:xfrm>
            <a:off x="251520" y="1772816"/>
            <a:ext cx="3402210" cy="2799735"/>
          </a:xfrm>
          <a:prstGeom prst="rect">
            <a:avLst/>
          </a:prstGeom>
          <a:noFill/>
          <a:ln w="9525">
            <a:noFill/>
            <a:miter lim="800000"/>
            <a:headEnd/>
            <a:tailEnd/>
          </a:ln>
        </p:spPr>
      </p:pic>
      <p:sp>
        <p:nvSpPr>
          <p:cNvPr id="75" name="矩形 74"/>
          <p:cNvSpPr/>
          <p:nvPr/>
        </p:nvSpPr>
        <p:spPr>
          <a:xfrm>
            <a:off x="3923928" y="1700808"/>
            <a:ext cx="5112568" cy="2031325"/>
          </a:xfrm>
          <a:prstGeom prst="rect">
            <a:avLst/>
          </a:prstGeom>
        </p:spPr>
        <p:txBody>
          <a:bodyPr wrap="square">
            <a:spAutoFit/>
          </a:bodyPr>
          <a:lstStyle/>
          <a:p>
            <a:pPr>
              <a:buFont typeface="Wingdings" pitchFamily="2" charset="2"/>
              <a:buChar char="Ø"/>
            </a:pPr>
            <a:r>
              <a:rPr lang="en-US" dirty="0">
                <a:latin typeface="Helvetica" pitchFamily="34" charset="0"/>
              </a:rPr>
              <a:t>There are </a:t>
            </a:r>
            <a:r>
              <a:rPr lang="en-US" dirty="0">
                <a:solidFill>
                  <a:srgbClr val="7030A0"/>
                </a:solidFill>
                <a:latin typeface="Helvetica" pitchFamily="34" charset="0"/>
              </a:rPr>
              <a:t>three</a:t>
            </a:r>
            <a:r>
              <a:rPr lang="en-US" dirty="0">
                <a:latin typeface="Helvetica" pitchFamily="34" charset="0"/>
              </a:rPr>
              <a:t> </a:t>
            </a:r>
            <a:r>
              <a:rPr lang="en-US" dirty="0">
                <a:solidFill>
                  <a:srgbClr val="FF0000"/>
                </a:solidFill>
                <a:latin typeface="Helvetica" pitchFamily="34" charset="0"/>
              </a:rPr>
              <a:t>independent</a:t>
            </a:r>
            <a:r>
              <a:rPr lang="en-US" dirty="0">
                <a:latin typeface="Helvetica" pitchFamily="34" charset="0"/>
              </a:rPr>
              <a:t> counters.</a:t>
            </a:r>
          </a:p>
          <a:p>
            <a:pPr>
              <a:buFont typeface="Wingdings" pitchFamily="2" charset="2"/>
              <a:buChar char="Ø"/>
            </a:pPr>
            <a:r>
              <a:rPr lang="en-US" dirty="0">
                <a:latin typeface="Helvetica" pitchFamily="34" charset="0"/>
              </a:rPr>
              <a:t>The input frequency can be divided from 1 to 65536 (Binary), or from 1 to 10000 (BCD)</a:t>
            </a:r>
          </a:p>
          <a:p>
            <a:pPr>
              <a:buFont typeface="Wingdings" pitchFamily="2" charset="2"/>
              <a:buChar char="Ø"/>
            </a:pPr>
            <a:r>
              <a:rPr lang="en-US" dirty="0">
                <a:latin typeface="Helvetica" pitchFamily="34" charset="0"/>
              </a:rPr>
              <a:t>Shape of the output frequency:</a:t>
            </a:r>
          </a:p>
          <a:p>
            <a:pPr lvl="1">
              <a:buFont typeface="Wingdings" pitchFamily="2" charset="2"/>
              <a:buChar char="v"/>
            </a:pPr>
            <a:r>
              <a:rPr lang="en-US" dirty="0">
                <a:latin typeface="Helvetica" pitchFamily="34" charset="0"/>
              </a:rPr>
              <a:t>Square-wave</a:t>
            </a:r>
          </a:p>
          <a:p>
            <a:pPr lvl="1">
              <a:buFont typeface="Wingdings" pitchFamily="2" charset="2"/>
              <a:buChar char="v"/>
            </a:pPr>
            <a:r>
              <a:rPr lang="en-US" dirty="0">
                <a:latin typeface="Helvetica" pitchFamily="34" charset="0"/>
              </a:rPr>
              <a:t>One-shot</a:t>
            </a:r>
          </a:p>
          <a:p>
            <a:pPr lvl="1">
              <a:buFont typeface="Wingdings" pitchFamily="2" charset="2"/>
              <a:buChar char="v"/>
            </a:pPr>
            <a:r>
              <a:rPr lang="en-US" dirty="0">
                <a:latin typeface="Helvetica" pitchFamily="34" charset="0"/>
              </a:rPr>
              <a:t>Square-wave with various duty cycles.</a:t>
            </a:r>
          </a:p>
        </p:txBody>
      </p:sp>
      <p:pic>
        <p:nvPicPr>
          <p:cNvPr id="57353" name="Picture 9" descr="http://arduino.cc/en/uploads/Tutorial/pwm.gif"/>
          <p:cNvPicPr>
            <a:picLocks noChangeAspect="1" noChangeArrowheads="1"/>
          </p:cNvPicPr>
          <p:nvPr/>
        </p:nvPicPr>
        <p:blipFill>
          <a:blip r:embed="rId4" cstate="print"/>
          <a:srcRect/>
          <a:stretch>
            <a:fillRect/>
          </a:stretch>
        </p:blipFill>
        <p:spPr bwMode="auto">
          <a:xfrm>
            <a:off x="5357818" y="3807239"/>
            <a:ext cx="2786082" cy="3050761"/>
          </a:xfrm>
          <a:prstGeom prst="rect">
            <a:avLst/>
          </a:prstGeom>
          <a:noFill/>
        </p:spPr>
      </p:pic>
      <p:sp>
        <p:nvSpPr>
          <p:cNvPr id="7" name="矩形 6"/>
          <p:cNvSpPr/>
          <p:nvPr/>
        </p:nvSpPr>
        <p:spPr>
          <a:xfrm>
            <a:off x="285720" y="4786322"/>
            <a:ext cx="4572000" cy="1477328"/>
          </a:xfrm>
          <a:prstGeom prst="rect">
            <a:avLst/>
          </a:prstGeom>
        </p:spPr>
        <p:txBody>
          <a:bodyPr>
            <a:spAutoFit/>
          </a:bodyPr>
          <a:lstStyle/>
          <a:p>
            <a:pPr>
              <a:buFont typeface="Wingdings" pitchFamily="2" charset="2"/>
              <a:buChar char="Ø"/>
            </a:pPr>
            <a:r>
              <a:rPr lang="en-US" dirty="0">
                <a:latin typeface="Helvetica" pitchFamily="34" charset="0"/>
              </a:rPr>
              <a:t>Gate is used to enable (High) or disable (Low) the counter.</a:t>
            </a:r>
          </a:p>
          <a:p>
            <a:pPr>
              <a:buFont typeface="Wingdings" pitchFamily="2" charset="2"/>
              <a:buChar char="Ø"/>
            </a:pPr>
            <a:r>
              <a:rPr lang="en-US" dirty="0">
                <a:latin typeface="Helvetica" pitchFamily="34" charset="0"/>
              </a:rPr>
              <a:t>If bidirectional bus D0-D7 is connected to D0-D7 of the system bus, even addresses in 8086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35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573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2" name="Picture 4"/>
          <p:cNvPicPr>
            <a:picLocks noChangeAspect="1" noChangeArrowheads="1"/>
          </p:cNvPicPr>
          <p:nvPr/>
        </p:nvPicPr>
        <p:blipFill>
          <a:blip r:embed="rId3" cstate="print"/>
          <a:srcRect/>
          <a:stretch>
            <a:fillRect/>
          </a:stretch>
        </p:blipFill>
        <p:spPr bwMode="auto">
          <a:xfrm>
            <a:off x="179512" y="2202929"/>
            <a:ext cx="4340486" cy="3746351"/>
          </a:xfrm>
          <a:prstGeom prst="rect">
            <a:avLst/>
          </a:prstGeom>
          <a:noFill/>
          <a:ln w="9525">
            <a:noFill/>
            <a:miter lim="800000"/>
            <a:headEnd/>
            <a:tailEnd/>
          </a:ln>
        </p:spPr>
      </p:pic>
      <p:sp>
        <p:nvSpPr>
          <p:cNvPr id="7170" name="Rectangle 2"/>
          <p:cNvSpPr>
            <a:spLocks noGrp="1" noChangeArrowheads="1"/>
          </p:cNvSpPr>
          <p:nvPr>
            <p:ph type="title"/>
          </p:nvPr>
        </p:nvSpPr>
        <p:spPr/>
        <p:txBody>
          <a:bodyPr/>
          <a:lstStyle/>
          <a:p>
            <a:r>
              <a:rPr lang="en-GB" sz="3200" dirty="0"/>
              <a:t>Internal Structure</a:t>
            </a:r>
          </a:p>
        </p:txBody>
      </p:sp>
      <p:sp>
        <p:nvSpPr>
          <p:cNvPr id="80" name="矩形 79"/>
          <p:cNvSpPr/>
          <p:nvPr/>
        </p:nvSpPr>
        <p:spPr>
          <a:xfrm>
            <a:off x="4644008" y="4581128"/>
            <a:ext cx="4248472" cy="1169551"/>
          </a:xfrm>
          <a:prstGeom prst="rect">
            <a:avLst/>
          </a:prstGeom>
        </p:spPr>
        <p:txBody>
          <a:bodyPr wrap="square">
            <a:spAutoFit/>
          </a:bodyPr>
          <a:lstStyle/>
          <a:p>
            <a:r>
              <a:rPr lang="en-US" sz="1400" b="1" dirty="0"/>
              <a:t>To operate a 16-bit down counter</a:t>
            </a:r>
          </a:p>
          <a:p>
            <a:pPr>
              <a:buFont typeface="Wingdings" pitchFamily="2" charset="2"/>
              <a:buChar char="v"/>
            </a:pPr>
            <a:r>
              <a:rPr lang="en-US" sz="1400" dirty="0"/>
              <a:t>a 16-bit count is loaded in the counter</a:t>
            </a:r>
          </a:p>
          <a:p>
            <a:pPr>
              <a:buFont typeface="Wingdings" pitchFamily="2" charset="2"/>
              <a:buChar char="v"/>
            </a:pPr>
            <a:r>
              <a:rPr lang="en-US" sz="1400" dirty="0"/>
              <a:t>begins to decrement the count until it reaches 0</a:t>
            </a:r>
          </a:p>
          <a:p>
            <a:pPr>
              <a:buFont typeface="Wingdings" pitchFamily="2" charset="2"/>
              <a:buChar char="v"/>
            </a:pPr>
            <a:r>
              <a:rPr lang="en-US" sz="1400" dirty="0"/>
              <a:t>generates a pulse that can be used to interrupt the CPU</a:t>
            </a:r>
            <a:endParaRPr lang="en-US" sz="1400" b="1" dirty="0"/>
          </a:p>
        </p:txBody>
      </p:sp>
      <p:sp>
        <p:nvSpPr>
          <p:cNvPr id="81" name="矩形 80"/>
          <p:cNvSpPr/>
          <p:nvPr/>
        </p:nvSpPr>
        <p:spPr bwMode="auto">
          <a:xfrm>
            <a:off x="2843808" y="2060848"/>
            <a:ext cx="1080120" cy="1440160"/>
          </a:xfrm>
          <a:prstGeom prst="rect">
            <a:avLst/>
          </a:prstGeom>
          <a:noFill/>
          <a:ln w="38100" cap="flat" cmpd="sng" algn="ctr">
            <a:solidFill>
              <a:srgbClr val="FF0000"/>
            </a:solidFill>
            <a:prstDash val="sysDot"/>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pic>
        <p:nvPicPr>
          <p:cNvPr id="58374" name="Picture 6"/>
          <p:cNvPicPr>
            <a:picLocks noChangeAspect="1" noChangeArrowheads="1"/>
          </p:cNvPicPr>
          <p:nvPr/>
        </p:nvPicPr>
        <p:blipFill>
          <a:blip r:embed="rId4" cstate="print"/>
          <a:srcRect/>
          <a:stretch>
            <a:fillRect/>
          </a:stretch>
        </p:blipFill>
        <p:spPr bwMode="auto">
          <a:xfrm>
            <a:off x="4932040" y="2310755"/>
            <a:ext cx="3457575" cy="1838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z="3200" dirty="0"/>
              <a:t>Features</a:t>
            </a:r>
          </a:p>
        </p:txBody>
      </p:sp>
      <p:sp>
        <p:nvSpPr>
          <p:cNvPr id="4" name="Rectangle 3"/>
          <p:cNvSpPr txBox="1">
            <a:spLocks noChangeArrowheads="1"/>
          </p:cNvSpPr>
          <p:nvPr/>
        </p:nvSpPr>
        <p:spPr bwMode="auto">
          <a:xfrm>
            <a:off x="428596" y="1628800"/>
            <a:ext cx="8542784"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fontAlgn="base" hangingPunct="0">
              <a:spcBef>
                <a:spcPct val="20000"/>
              </a:spcBef>
              <a:spcAft>
                <a:spcPct val="0"/>
              </a:spcAft>
              <a:buClr>
                <a:srgbClr val="FF0000"/>
              </a:buClr>
              <a:buFont typeface="Monotype Sorts" pitchFamily="2" charset="2"/>
              <a:buChar char="z"/>
              <a:defRPr/>
            </a:pPr>
            <a:r>
              <a:rPr lang="en-US" sz="2400" dirty="0"/>
              <a:t>Three independent 16-bit down counters</a:t>
            </a:r>
          </a:p>
          <a:p>
            <a:pPr marL="342900" indent="-342900" eaLnBrk="0" fontAlgn="base" hangingPunct="0">
              <a:spcBef>
                <a:spcPct val="20000"/>
              </a:spcBef>
              <a:spcAft>
                <a:spcPct val="0"/>
              </a:spcAft>
              <a:buClr>
                <a:srgbClr val="FF0000"/>
              </a:buClr>
              <a:buFont typeface="Monotype Sorts" pitchFamily="2" charset="2"/>
              <a:buChar char="z"/>
              <a:defRPr/>
            </a:pPr>
            <a:r>
              <a:rPr lang="en-US" sz="2400" dirty="0"/>
              <a:t>8254 can handle inputs from DC to 10 MHz (5MHz 8254-5 8MHz 8254 10MHz 8254-2) whereas 8253 can operate up to 2.6 MHz</a:t>
            </a:r>
          </a:p>
          <a:p>
            <a:pPr marL="342900" indent="-342900" eaLnBrk="0" fontAlgn="base" hangingPunct="0">
              <a:spcBef>
                <a:spcPct val="20000"/>
              </a:spcBef>
              <a:spcAft>
                <a:spcPct val="0"/>
              </a:spcAft>
              <a:buClr>
                <a:srgbClr val="FF0000"/>
              </a:buClr>
              <a:buFont typeface="Monotype Sorts" pitchFamily="2" charset="2"/>
              <a:buChar char="z"/>
              <a:defRPr/>
            </a:pPr>
            <a:r>
              <a:rPr lang="en-US" sz="2400" dirty="0"/>
              <a:t>Three counters are identical and pre-settable, and can be programmed for either binary or BCD count</a:t>
            </a:r>
          </a:p>
          <a:p>
            <a:pPr marL="342900" indent="-342900" eaLnBrk="0" fontAlgn="base" hangingPunct="0">
              <a:spcBef>
                <a:spcPct val="20000"/>
              </a:spcBef>
              <a:spcAft>
                <a:spcPct val="0"/>
              </a:spcAft>
              <a:buClr>
                <a:srgbClr val="FF0000"/>
              </a:buClr>
              <a:buFont typeface="Monotype Sorts" pitchFamily="2" charset="2"/>
              <a:buChar char="z"/>
              <a:defRPr/>
            </a:pPr>
            <a:r>
              <a:rPr lang="en-US" sz="2400" dirty="0"/>
              <a:t>Counter can be programmed in six different modes</a:t>
            </a:r>
          </a:p>
          <a:p>
            <a:pPr marL="342900" indent="-342900" eaLnBrk="0" fontAlgn="base" hangingPunct="0">
              <a:spcBef>
                <a:spcPct val="20000"/>
              </a:spcBef>
              <a:spcAft>
                <a:spcPct val="0"/>
              </a:spcAft>
              <a:buClr>
                <a:srgbClr val="FF0000"/>
              </a:buClr>
              <a:buFont typeface="Monotype Sorts" pitchFamily="2" charset="2"/>
              <a:buChar char="z"/>
              <a:defRPr/>
            </a:pPr>
            <a:r>
              <a:rPr lang="en-US" sz="2400" dirty="0"/>
              <a:t>Compatible with all Intel and most other microprocessors</a:t>
            </a:r>
          </a:p>
          <a:p>
            <a:pPr marL="342900" indent="-342900" eaLnBrk="0" fontAlgn="base" hangingPunct="0">
              <a:spcBef>
                <a:spcPct val="20000"/>
              </a:spcBef>
              <a:spcAft>
                <a:spcPct val="0"/>
              </a:spcAft>
              <a:buClr>
                <a:srgbClr val="FF0000"/>
              </a:buClr>
              <a:buFont typeface="Monotype Sorts" pitchFamily="2" charset="2"/>
              <a:buChar char="z"/>
              <a:defRPr/>
            </a:pPr>
            <a:r>
              <a:rPr lang="en-US" sz="2400" dirty="0"/>
              <a:t>8254 has powerful command called READ BACK command which allows the user to check the count value, programmed mode and current mode and current status of the counter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z="3200" dirty="0"/>
              <a:t>Internal Structure &amp; Pins</a:t>
            </a:r>
          </a:p>
        </p:txBody>
      </p:sp>
      <p:sp>
        <p:nvSpPr>
          <p:cNvPr id="4" name="Rectangle 3"/>
          <p:cNvSpPr txBox="1">
            <a:spLocks noChangeArrowheads="1"/>
          </p:cNvSpPr>
          <p:nvPr/>
        </p:nvSpPr>
        <p:spPr bwMode="auto">
          <a:xfrm>
            <a:off x="214282" y="1643050"/>
            <a:ext cx="4392488"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tabLst/>
              <a:defRPr/>
            </a:pPr>
            <a:r>
              <a:rPr kumimoji="1" lang="en-GB" b="1" kern="0" dirty="0"/>
              <a:t>Data bus buffer</a:t>
            </a:r>
          </a:p>
          <a:p>
            <a:pPr marL="742950" lvl="1" indent="-285750" eaLnBrk="0" fontAlgn="base" hangingPunct="0">
              <a:spcBef>
                <a:spcPct val="20000"/>
              </a:spcBef>
              <a:spcAft>
                <a:spcPct val="0"/>
              </a:spcAft>
              <a:buClr>
                <a:srgbClr val="FF0000"/>
              </a:buClr>
              <a:buFont typeface="Monotype Sorts" pitchFamily="2" charset="2"/>
              <a:buChar char="y"/>
            </a:pPr>
            <a:r>
              <a:rPr kumimoji="1" lang="en-GB" sz="1600" kern="0" dirty="0"/>
              <a:t>interface the 8253/4 to the system data bus</a:t>
            </a:r>
          </a:p>
          <a:p>
            <a:pPr marL="742950" lvl="1" indent="-285750" eaLnBrk="0" fontAlgn="base" hangingPunct="0">
              <a:spcBef>
                <a:spcPct val="20000"/>
              </a:spcBef>
              <a:spcAft>
                <a:spcPct val="0"/>
              </a:spcAft>
              <a:buClr>
                <a:srgbClr val="FF0000"/>
              </a:buClr>
              <a:buFont typeface="Monotype Sorts" pitchFamily="2" charset="2"/>
              <a:buChar char="y"/>
            </a:pPr>
            <a:r>
              <a:rPr kumimoji="1" lang="en-GB" sz="1600" kern="0" dirty="0"/>
              <a:t>Bi-directional, tri-state, 8-bit</a:t>
            </a:r>
          </a:p>
          <a:p>
            <a:pPr marL="742950" lvl="1" indent="-285750" eaLnBrk="0" fontAlgn="base" hangingPunct="0">
              <a:spcBef>
                <a:spcPct val="20000"/>
              </a:spcBef>
              <a:spcAft>
                <a:spcPct val="0"/>
              </a:spcAft>
              <a:buClr>
                <a:srgbClr val="FF0000"/>
              </a:buClr>
              <a:buFont typeface="Monotype Sorts" pitchFamily="2" charset="2"/>
              <a:buChar char="y"/>
            </a:pPr>
            <a:endParaRPr kumimoji="1" lang="en-GB" sz="2000" kern="0" dirty="0"/>
          </a:p>
          <a:p>
            <a:pPr marL="342900" indent="-342900" eaLnBrk="0" fontAlgn="base" hangingPunct="0">
              <a:spcBef>
                <a:spcPct val="20000"/>
              </a:spcBef>
              <a:spcAft>
                <a:spcPct val="0"/>
              </a:spcAft>
              <a:buClr>
                <a:srgbClr val="FF0000"/>
              </a:buClr>
              <a:buFont typeface="Monotype Sorts" pitchFamily="2" charset="2"/>
              <a:buChar char="z"/>
            </a:pPr>
            <a:r>
              <a:rPr kumimoji="1" lang="en-GB" b="1" kern="0" dirty="0"/>
              <a:t>Read/Write control logic</a:t>
            </a:r>
          </a:p>
          <a:p>
            <a:pPr marL="742950" marR="0" lvl="1" indent="-285750" algn="l" defTabSz="914400" rtl="0" eaLnBrk="0" fontAlgn="base" latinLnBrk="0" hangingPunct="0">
              <a:lnSpc>
                <a:spcPct val="100000"/>
              </a:lnSpc>
              <a:spcBef>
                <a:spcPct val="20000"/>
              </a:spcBef>
              <a:spcAft>
                <a:spcPct val="0"/>
              </a:spcAft>
              <a:buClr>
                <a:srgbClr val="FF0000"/>
              </a:buClr>
              <a:buSzTx/>
              <a:buFont typeface="Monotype Sorts" pitchFamily="2" charset="2"/>
              <a:buChar char="y"/>
              <a:tabLst/>
              <a:defRPr/>
            </a:pPr>
            <a:r>
              <a:rPr kumimoji="1" lang="en-GB" sz="1600" b="1" kern="0" baseline="0" noProof="0" dirty="0"/>
              <a:t>~CS</a:t>
            </a:r>
          </a:p>
          <a:p>
            <a:pPr marL="1200150" lvl="2" indent="-285750" eaLnBrk="0" fontAlgn="base" hangingPunct="0">
              <a:spcBef>
                <a:spcPct val="20000"/>
              </a:spcBef>
              <a:spcAft>
                <a:spcPct val="0"/>
              </a:spcAft>
              <a:buClr>
                <a:srgbClr val="FF0000"/>
              </a:buClr>
              <a:buFont typeface="Monotype Sorts" pitchFamily="2" charset="2"/>
              <a:buChar char="y"/>
              <a:defRPr/>
            </a:pPr>
            <a:r>
              <a:rPr kumimoji="1" lang="en-GB" sz="1600" kern="0" dirty="0"/>
              <a:t>Tied to a decoded address</a:t>
            </a:r>
            <a:endParaRPr kumimoji="1" lang="en-GB" sz="1600" kern="0" baseline="0" noProof="0" dirty="0"/>
          </a:p>
          <a:p>
            <a:pPr marL="742950" marR="0" lvl="1" indent="-285750" algn="l" defTabSz="914400" rtl="0" eaLnBrk="0" fontAlgn="base" latinLnBrk="0" hangingPunct="0">
              <a:lnSpc>
                <a:spcPct val="100000"/>
              </a:lnSpc>
              <a:spcBef>
                <a:spcPct val="20000"/>
              </a:spcBef>
              <a:spcAft>
                <a:spcPct val="0"/>
              </a:spcAft>
              <a:buClr>
                <a:srgbClr val="FF0000"/>
              </a:buClr>
              <a:buSzTx/>
              <a:buFont typeface="Monotype Sorts" pitchFamily="2" charset="2"/>
              <a:buChar char="y"/>
              <a:tabLst/>
              <a:defRPr/>
            </a:pPr>
            <a:r>
              <a:rPr kumimoji="1" lang="en-GB" sz="1600" b="1" kern="0" baseline="0" noProof="0" dirty="0"/>
              <a:t>~RD</a:t>
            </a:r>
            <a:r>
              <a:rPr kumimoji="1" lang="en-GB" sz="1600" kern="0" baseline="0" noProof="0" dirty="0"/>
              <a:t>, </a:t>
            </a:r>
            <a:r>
              <a:rPr kumimoji="1" lang="en-GB" sz="1600" b="1" kern="0" baseline="0" noProof="0" dirty="0"/>
              <a:t>~WR</a:t>
            </a:r>
          </a:p>
          <a:p>
            <a:pPr marL="1200150" lvl="2" indent="-285750" eaLnBrk="0" fontAlgn="base" hangingPunct="0">
              <a:spcBef>
                <a:spcPct val="20000"/>
              </a:spcBef>
              <a:spcAft>
                <a:spcPct val="0"/>
              </a:spcAft>
              <a:buClr>
                <a:srgbClr val="FF0000"/>
              </a:buClr>
              <a:buFont typeface="Monotype Sorts" pitchFamily="2" charset="2"/>
              <a:buChar char="y"/>
              <a:defRPr/>
            </a:pPr>
            <a:r>
              <a:rPr kumimoji="1" lang="en-GB" sz="1600" kern="0" noProof="0" dirty="0"/>
              <a:t>In isolated I/O: ~IOR, ~IOW</a:t>
            </a:r>
          </a:p>
          <a:p>
            <a:pPr marL="1200150" lvl="2" indent="-285750" eaLnBrk="0" fontAlgn="base" hangingPunct="0">
              <a:spcBef>
                <a:spcPct val="20000"/>
              </a:spcBef>
              <a:spcAft>
                <a:spcPct val="0"/>
              </a:spcAft>
              <a:buClr>
                <a:srgbClr val="FF0000"/>
              </a:buClr>
              <a:buFont typeface="Monotype Sorts" pitchFamily="2" charset="2"/>
              <a:buChar char="y"/>
              <a:defRPr/>
            </a:pPr>
            <a:r>
              <a:rPr kumimoji="1" lang="en-GB" sz="1600" kern="0" baseline="0" dirty="0"/>
              <a:t>Memory-mapped I/O: ~MEMR, ~MEMW</a:t>
            </a:r>
            <a:endParaRPr kumimoji="1" lang="en-GB" sz="1600" kern="0" baseline="0" noProof="0" dirty="0"/>
          </a:p>
          <a:p>
            <a:pPr marL="742950" lvl="1" indent="-285750" eaLnBrk="0" fontAlgn="base" hangingPunct="0">
              <a:spcBef>
                <a:spcPct val="20000"/>
              </a:spcBef>
              <a:spcAft>
                <a:spcPct val="0"/>
              </a:spcAft>
              <a:buClr>
                <a:srgbClr val="FF0000"/>
              </a:buClr>
              <a:buFont typeface="Monotype Sorts" pitchFamily="2" charset="2"/>
              <a:buChar char="y"/>
            </a:pPr>
            <a:r>
              <a:rPr kumimoji="1" lang="en-GB" sz="1600" b="1" kern="0" dirty="0"/>
              <a:t>A</a:t>
            </a:r>
            <a:r>
              <a:rPr kumimoji="1" lang="en-GB" sz="1600" b="1" kern="0" baseline="-25000" dirty="0"/>
              <a:t>1</a:t>
            </a:r>
            <a:r>
              <a:rPr kumimoji="1" lang="en-GB" sz="1600" b="1" kern="0" dirty="0"/>
              <a:t>, A</a:t>
            </a:r>
            <a:r>
              <a:rPr kumimoji="1" lang="en-GB" sz="1600" b="1" kern="0" baseline="-25000" dirty="0"/>
              <a:t>0</a:t>
            </a:r>
            <a:endParaRPr kumimoji="1" lang="en-GB" sz="1600" b="1" kern="0" dirty="0"/>
          </a:p>
          <a:p>
            <a:pPr marL="1200150" lvl="2" indent="-285750" eaLnBrk="0" fontAlgn="base" hangingPunct="0">
              <a:spcBef>
                <a:spcPct val="20000"/>
              </a:spcBef>
              <a:spcAft>
                <a:spcPct val="0"/>
              </a:spcAft>
              <a:buClr>
                <a:srgbClr val="FF0000"/>
              </a:buClr>
              <a:buFont typeface="Monotype Sorts" pitchFamily="2" charset="2"/>
              <a:buChar char="y"/>
            </a:pPr>
            <a:r>
              <a:rPr kumimoji="1" lang="en-GB" sz="1600" kern="0" dirty="0"/>
              <a:t>Select the control word register and counters</a:t>
            </a:r>
          </a:p>
          <a:p>
            <a:pPr marL="1200150" lvl="2" indent="-285750" eaLnBrk="0" fontAlgn="base" hangingPunct="0">
              <a:spcBef>
                <a:spcPct val="20000"/>
              </a:spcBef>
              <a:spcAft>
                <a:spcPct val="0"/>
              </a:spcAft>
              <a:buClr>
                <a:srgbClr val="FF0000"/>
              </a:buClr>
              <a:buFont typeface="Monotype Sorts" pitchFamily="2" charset="2"/>
              <a:buChar char="y"/>
            </a:pPr>
            <a:r>
              <a:rPr kumimoji="1" lang="en-GB" sz="1600" kern="0" dirty="0"/>
              <a:t>usually connected to address lines A</a:t>
            </a:r>
            <a:r>
              <a:rPr kumimoji="1" lang="en-GB" sz="1600" kern="0" baseline="-25000" dirty="0"/>
              <a:t>1</a:t>
            </a:r>
            <a:r>
              <a:rPr kumimoji="1" lang="en-GB" sz="1600" kern="0" dirty="0"/>
              <a:t>, A</a:t>
            </a:r>
            <a:r>
              <a:rPr kumimoji="1" lang="en-GB" sz="1600" kern="0" baseline="-25000" dirty="0"/>
              <a:t>0</a:t>
            </a:r>
            <a:endParaRPr kumimoji="1" lang="en-GB" sz="1600" kern="0" dirty="0"/>
          </a:p>
          <a:p>
            <a:pPr marL="1200150" lvl="2" indent="-285750" eaLnBrk="0" fontAlgn="base" hangingPunct="0">
              <a:spcBef>
                <a:spcPct val="20000"/>
              </a:spcBef>
              <a:spcAft>
                <a:spcPct val="0"/>
              </a:spcAft>
              <a:buClr>
                <a:srgbClr val="FF0000"/>
              </a:buClr>
              <a:buFont typeface="Monotype Sorts" pitchFamily="2" charset="2"/>
              <a:buChar char="y"/>
            </a:pPr>
            <a:endParaRPr kumimoji="1" lang="en-GB" sz="1600" kern="0" dirty="0"/>
          </a:p>
        </p:txBody>
      </p:sp>
      <p:pic>
        <p:nvPicPr>
          <p:cNvPr id="33794" name="Picture 2"/>
          <p:cNvPicPr>
            <a:picLocks noChangeAspect="1" noChangeArrowheads="1"/>
          </p:cNvPicPr>
          <p:nvPr/>
        </p:nvPicPr>
        <p:blipFill>
          <a:blip r:embed="rId3" cstate="print"/>
          <a:srcRect/>
          <a:stretch>
            <a:fillRect/>
          </a:stretch>
        </p:blipFill>
        <p:spPr bwMode="auto">
          <a:xfrm>
            <a:off x="5076056" y="1844824"/>
            <a:ext cx="3335487" cy="1417501"/>
          </a:xfrm>
          <a:prstGeom prst="rect">
            <a:avLst/>
          </a:prstGeom>
          <a:noFill/>
          <a:ln w="9525">
            <a:noFill/>
            <a:miter lim="800000"/>
            <a:headEnd/>
            <a:tailEnd/>
          </a:ln>
        </p:spPr>
      </p:pic>
      <p:graphicFrame>
        <p:nvGraphicFramePr>
          <p:cNvPr id="7" name="Group 5"/>
          <p:cNvGraphicFramePr>
            <a:graphicFrameLocks noGrp="1"/>
          </p:cNvGraphicFramePr>
          <p:nvPr/>
        </p:nvGraphicFramePr>
        <p:xfrm>
          <a:off x="4643438" y="3717032"/>
          <a:ext cx="4429124" cy="2697430"/>
        </p:xfrm>
        <a:graphic>
          <a:graphicData uri="http://schemas.openxmlformats.org/drawingml/2006/table">
            <a:tbl>
              <a:tblPr/>
              <a:tblGrid>
                <a:gridCol w="500321">
                  <a:extLst>
                    <a:ext uri="{9D8B030D-6E8A-4147-A177-3AD203B41FA5}">
                      <a16:colId xmlns:a16="http://schemas.microsoft.com/office/drawing/2014/main" val="20000"/>
                    </a:ext>
                  </a:extLst>
                </a:gridCol>
                <a:gridCol w="538483">
                  <a:extLst>
                    <a:ext uri="{9D8B030D-6E8A-4147-A177-3AD203B41FA5}">
                      <a16:colId xmlns:a16="http://schemas.microsoft.com/office/drawing/2014/main" val="20001"/>
                    </a:ext>
                  </a:extLst>
                </a:gridCol>
                <a:gridCol w="538483">
                  <a:extLst>
                    <a:ext uri="{9D8B030D-6E8A-4147-A177-3AD203B41FA5}">
                      <a16:colId xmlns:a16="http://schemas.microsoft.com/office/drawing/2014/main" val="20002"/>
                    </a:ext>
                  </a:extLst>
                </a:gridCol>
                <a:gridCol w="656384">
                  <a:extLst>
                    <a:ext uri="{9D8B030D-6E8A-4147-A177-3AD203B41FA5}">
                      <a16:colId xmlns:a16="http://schemas.microsoft.com/office/drawing/2014/main" val="20003"/>
                    </a:ext>
                  </a:extLst>
                </a:gridCol>
                <a:gridCol w="2195453">
                  <a:extLst>
                    <a:ext uri="{9D8B030D-6E8A-4147-A177-3AD203B41FA5}">
                      <a16:colId xmlns:a16="http://schemas.microsoft.com/office/drawing/2014/main" val="20004"/>
                    </a:ext>
                  </a:extLst>
                </a:gridCol>
              </a:tblGrid>
              <a:tr h="29501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dirty="0">
                          <a:ln>
                            <a:noFill/>
                          </a:ln>
                          <a:solidFill>
                            <a:schemeClr val="tx1"/>
                          </a:solidFill>
                          <a:effectLst/>
                          <a:latin typeface="Arial" charset="0"/>
                          <a:ea typeface="楷体_GB2312" pitchFamily="49" charset="-122"/>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/WR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A1A0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810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1</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1</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1</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01</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10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dirty="0">
                          <a:ln>
                            <a:noFill/>
                          </a:ln>
                          <a:solidFill>
                            <a:schemeClr val="tx1"/>
                          </a:solidFill>
                          <a:effectLst/>
                          <a:latin typeface="Arial" charset="0"/>
                          <a:ea typeface="楷体_GB2312" pitchFamily="49" charset="-122"/>
                        </a:rPr>
                        <a:t>Write counter0 (to CR0)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dirty="0">
                          <a:ln>
                            <a:noFill/>
                          </a:ln>
                          <a:solidFill>
                            <a:schemeClr val="tx1"/>
                          </a:solidFill>
                          <a:effectLst/>
                          <a:latin typeface="Arial" charset="0"/>
                          <a:ea typeface="楷体_GB2312" pitchFamily="49" charset="-122"/>
                        </a:rPr>
                        <a:t>Write counter1 (to CR1)</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dirty="0">
                          <a:ln>
                            <a:noFill/>
                          </a:ln>
                          <a:solidFill>
                            <a:schemeClr val="tx1"/>
                          </a:solidFill>
                          <a:effectLst/>
                          <a:latin typeface="Arial" charset="0"/>
                          <a:ea typeface="楷体_GB2312" pitchFamily="49" charset="-122"/>
                        </a:rPr>
                        <a:t>Write counter2 (to CR2)</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dirty="0">
                          <a:ln>
                            <a:noFill/>
                          </a:ln>
                          <a:solidFill>
                            <a:schemeClr val="tx1"/>
                          </a:solidFill>
                          <a:effectLst/>
                          <a:latin typeface="Arial" charset="0"/>
                          <a:ea typeface="楷体_GB2312" pitchFamily="49" charset="-122"/>
                        </a:rPr>
                        <a:t>Write control 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8109">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1</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1</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1</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01</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10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a:ln>
                            <a:noFill/>
                          </a:ln>
                          <a:solidFill>
                            <a:schemeClr val="tx1"/>
                          </a:solidFill>
                          <a:effectLst/>
                          <a:latin typeface="Arial" charset="0"/>
                          <a:ea typeface="楷体_GB2312"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dirty="0">
                          <a:ln>
                            <a:noFill/>
                          </a:ln>
                          <a:solidFill>
                            <a:schemeClr val="tx1"/>
                          </a:solidFill>
                          <a:effectLst/>
                          <a:latin typeface="Arial" charset="0"/>
                          <a:ea typeface="楷体_GB2312" pitchFamily="49" charset="-122"/>
                        </a:rPr>
                        <a:t>Read counter0 (from OL0)</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dirty="0">
                          <a:ln>
                            <a:noFill/>
                          </a:ln>
                          <a:solidFill>
                            <a:schemeClr val="tx1"/>
                          </a:solidFill>
                          <a:effectLst/>
                          <a:latin typeface="Arial" charset="0"/>
                          <a:ea typeface="楷体_GB2312" pitchFamily="49" charset="-122"/>
                        </a:rPr>
                        <a:t>Read counter1 (from OL1)</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dirty="0">
                          <a:ln>
                            <a:noFill/>
                          </a:ln>
                          <a:solidFill>
                            <a:schemeClr val="tx1"/>
                          </a:solidFill>
                          <a:effectLst/>
                          <a:latin typeface="Arial" charset="0"/>
                          <a:ea typeface="楷体_GB2312" pitchFamily="49" charset="-122"/>
                        </a:rPr>
                        <a:t>Read counter2 (from OL2)</a:t>
                      </a:r>
                    </a:p>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dirty="0">
                          <a:ln>
                            <a:noFill/>
                          </a:ln>
                          <a:solidFill>
                            <a:schemeClr val="tx1"/>
                          </a:solidFill>
                          <a:effectLst/>
                          <a:latin typeface="Arial" charset="0"/>
                          <a:ea typeface="楷体_GB2312" pitchFamily="49" charset="-122"/>
                        </a:rPr>
                        <a:t>Read control port (for </a:t>
                      </a:r>
                      <a:r>
                        <a:rPr kumimoji="1" lang="en-US" altLang="zh-CN" sz="1200" b="1" i="1" u="none" strike="noStrike" cap="none" normalizeH="0" baseline="0" dirty="0">
                          <a:ln>
                            <a:noFill/>
                          </a:ln>
                          <a:solidFill>
                            <a:schemeClr val="tx1"/>
                          </a:solidFill>
                          <a:effectLst/>
                          <a:latin typeface="Arial" charset="0"/>
                          <a:ea typeface="楷体_GB2312" pitchFamily="49" charset="-122"/>
                        </a:rPr>
                        <a:t>8254</a:t>
                      </a:r>
                      <a:r>
                        <a:rPr kumimoji="1" lang="en-US" altLang="zh-CN" sz="1200" b="1" i="0" u="none" strike="noStrike" cap="none" normalizeH="0" baseline="0" dirty="0">
                          <a:ln>
                            <a:noFill/>
                          </a:ln>
                          <a:solidFill>
                            <a:schemeClr val="tx1"/>
                          </a:solidFill>
                          <a:effectLst/>
                          <a:latin typeface="Arial" charset="0"/>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703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dirty="0">
                          <a:ln>
                            <a:noFill/>
                          </a:ln>
                          <a:solidFill>
                            <a:schemeClr val="tx1"/>
                          </a:solidFill>
                          <a:effectLst/>
                          <a:latin typeface="Arial"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dirty="0">
                          <a:ln>
                            <a:noFill/>
                          </a:ln>
                          <a:solidFill>
                            <a:schemeClr val="tx1"/>
                          </a:solidFill>
                          <a:effectLst/>
                          <a:latin typeface="Arial" charset="0"/>
                          <a:ea typeface="楷体_GB2312"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dirty="0">
                          <a:ln>
                            <a:noFill/>
                          </a:ln>
                          <a:solidFill>
                            <a:schemeClr val="tx1"/>
                          </a:solidFill>
                          <a:effectLst/>
                          <a:latin typeface="Arial" charset="0"/>
                          <a:ea typeface="楷体_GB2312"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dirty="0">
                          <a:ln>
                            <a:noFill/>
                          </a:ln>
                          <a:solidFill>
                            <a:schemeClr val="tx1"/>
                          </a:solidFill>
                          <a:effectLst/>
                          <a:latin typeface="Arial" charset="0"/>
                          <a:ea typeface="楷体_GB2312" pitchFamily="49" charset="-122"/>
                        </a:rPr>
                        <a:t>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200" b="1" i="0" u="none" strike="noStrike" cap="none" normalizeH="0" baseline="0" dirty="0">
                          <a:ln>
                            <a:noFill/>
                          </a:ln>
                          <a:solidFill>
                            <a:schemeClr val="tx1"/>
                          </a:solidFill>
                          <a:effectLst/>
                          <a:latin typeface="Arial" charset="0"/>
                          <a:ea typeface="楷体_GB2312" pitchFamily="49" charset="-122"/>
                        </a:rPr>
                        <a:t>Not available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z="3200" dirty="0"/>
              <a:t>Internal Structure &amp; Pins</a:t>
            </a:r>
          </a:p>
        </p:txBody>
      </p:sp>
      <p:sp>
        <p:nvSpPr>
          <p:cNvPr id="4" name="Rectangle 3"/>
          <p:cNvSpPr txBox="1">
            <a:spLocks noChangeArrowheads="1"/>
          </p:cNvSpPr>
          <p:nvPr/>
        </p:nvSpPr>
        <p:spPr bwMode="auto">
          <a:xfrm>
            <a:off x="179512" y="1700808"/>
            <a:ext cx="468052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tabLst/>
              <a:defRPr/>
            </a:pPr>
            <a:r>
              <a:rPr kumimoji="1" lang="en-GB" sz="2000" b="1" kern="0" dirty="0"/>
              <a:t>Control Word Register:</a:t>
            </a:r>
          </a:p>
          <a:p>
            <a:pPr marL="742950" lvl="1" indent="-285750" eaLnBrk="0" fontAlgn="base" hangingPunct="0">
              <a:spcBef>
                <a:spcPct val="20000"/>
              </a:spcBef>
              <a:spcAft>
                <a:spcPct val="0"/>
              </a:spcAft>
              <a:buClr>
                <a:srgbClr val="FF0000"/>
              </a:buClr>
              <a:buFont typeface="Monotype Sorts" pitchFamily="2" charset="2"/>
              <a:buChar char="y"/>
            </a:pPr>
            <a:r>
              <a:rPr kumimoji="1" lang="en-GB" kern="0" dirty="0"/>
              <a:t>Selected when A</a:t>
            </a:r>
            <a:r>
              <a:rPr kumimoji="1" lang="en-GB" kern="0" baseline="-25000" dirty="0"/>
              <a:t>1</a:t>
            </a:r>
            <a:r>
              <a:rPr kumimoji="1" lang="en-GB" kern="0" dirty="0"/>
              <a:t>=1, A</a:t>
            </a:r>
            <a:r>
              <a:rPr kumimoji="1" lang="en-GB" kern="0" baseline="-25000" dirty="0"/>
              <a:t>0</a:t>
            </a:r>
            <a:r>
              <a:rPr kumimoji="1" lang="en-GB" kern="0" dirty="0"/>
              <a:t>=1</a:t>
            </a:r>
          </a:p>
          <a:p>
            <a:pPr marL="742950" lvl="1" indent="-285750" eaLnBrk="0" fontAlgn="base" hangingPunct="0">
              <a:spcBef>
                <a:spcPct val="20000"/>
              </a:spcBef>
              <a:spcAft>
                <a:spcPct val="0"/>
              </a:spcAft>
              <a:buClr>
                <a:srgbClr val="FF0000"/>
              </a:buClr>
              <a:buFont typeface="Monotype Sorts" pitchFamily="2" charset="2"/>
              <a:buChar char="y"/>
            </a:pPr>
            <a:r>
              <a:rPr kumimoji="1" lang="en-GB" kern="0" dirty="0"/>
              <a:t>Used to specify which counter to be used, its mode, and a read or write operation</a:t>
            </a:r>
          </a:p>
          <a:p>
            <a:pPr marL="742950" lvl="1" indent="-285750" eaLnBrk="0" fontAlgn="base" hangingPunct="0">
              <a:spcBef>
                <a:spcPct val="20000"/>
              </a:spcBef>
              <a:spcAft>
                <a:spcPct val="0"/>
              </a:spcAft>
              <a:buClr>
                <a:srgbClr val="FF0000"/>
              </a:buClr>
              <a:buFont typeface="Monotype Sorts" pitchFamily="2" charset="2"/>
              <a:buChar char="y"/>
            </a:pPr>
            <a:endParaRPr kumimoji="1" lang="en-GB" sz="2400" kern="0" dirty="0"/>
          </a:p>
          <a:p>
            <a:pPr marL="342900" indent="-342900" eaLnBrk="0" fontAlgn="base" hangingPunct="0">
              <a:spcBef>
                <a:spcPct val="20000"/>
              </a:spcBef>
              <a:spcAft>
                <a:spcPct val="0"/>
              </a:spcAft>
              <a:buClr>
                <a:srgbClr val="FF0000"/>
              </a:buClr>
              <a:buFont typeface="Monotype Sorts" pitchFamily="2" charset="2"/>
              <a:buChar char="z"/>
            </a:pPr>
            <a:r>
              <a:rPr kumimoji="1" lang="en-GB" sz="2000" b="1" kern="0" dirty="0"/>
              <a:t>Counters:</a:t>
            </a:r>
          </a:p>
          <a:p>
            <a:pPr marL="742950" lvl="1" indent="-285750" eaLnBrk="0" fontAlgn="base" hangingPunct="0">
              <a:spcBef>
                <a:spcPct val="20000"/>
              </a:spcBef>
              <a:spcAft>
                <a:spcPct val="0"/>
              </a:spcAft>
              <a:buClr>
                <a:srgbClr val="FF0000"/>
              </a:buClr>
              <a:buFont typeface="Monotype Sorts" pitchFamily="2" charset="2"/>
              <a:buChar char="y"/>
            </a:pPr>
            <a:r>
              <a:rPr kumimoji="1" lang="en-GB" kern="0" dirty="0"/>
              <a:t>Each consists of a single, 16-bit, pre-settable, down counter</a:t>
            </a:r>
          </a:p>
          <a:p>
            <a:pPr marL="742950" lvl="1" indent="-285750" eaLnBrk="0" fontAlgn="base" hangingPunct="0">
              <a:spcBef>
                <a:spcPct val="20000"/>
              </a:spcBef>
              <a:spcAft>
                <a:spcPct val="0"/>
              </a:spcAft>
              <a:buClr>
                <a:srgbClr val="FF0000"/>
              </a:buClr>
              <a:buFont typeface="Monotype Sorts" pitchFamily="2" charset="2"/>
              <a:buChar char="y"/>
            </a:pPr>
            <a:r>
              <a:rPr kumimoji="1" lang="en-GB" kern="0" dirty="0"/>
              <a:t>Can operate in either binary or BCD</a:t>
            </a:r>
          </a:p>
          <a:p>
            <a:pPr marL="742950" lvl="1" indent="-285750" eaLnBrk="0" fontAlgn="base" hangingPunct="0">
              <a:spcBef>
                <a:spcPct val="20000"/>
              </a:spcBef>
              <a:spcAft>
                <a:spcPct val="0"/>
              </a:spcAft>
              <a:buClr>
                <a:srgbClr val="FF0000"/>
              </a:buClr>
              <a:buFont typeface="Monotype Sorts" pitchFamily="2" charset="2"/>
              <a:buChar char="y"/>
            </a:pPr>
            <a:r>
              <a:rPr kumimoji="1" lang="en-GB" kern="0" dirty="0"/>
              <a:t>Input, gate and output are configured by the selection of modes</a:t>
            </a:r>
          </a:p>
          <a:p>
            <a:pPr marL="742950" lvl="1" indent="-285750" eaLnBrk="0" fontAlgn="base" hangingPunct="0">
              <a:spcBef>
                <a:spcPct val="20000"/>
              </a:spcBef>
              <a:spcAft>
                <a:spcPct val="0"/>
              </a:spcAft>
              <a:buClr>
                <a:srgbClr val="FF0000"/>
              </a:buClr>
              <a:buFont typeface="Monotype Sorts" pitchFamily="2" charset="2"/>
              <a:buChar char="y"/>
            </a:pPr>
            <a:r>
              <a:rPr kumimoji="1" lang="en-GB" kern="0" dirty="0"/>
              <a:t>Reading from a counter does not disturb the actual count in process</a:t>
            </a:r>
          </a:p>
        </p:txBody>
      </p:sp>
      <p:pic>
        <p:nvPicPr>
          <p:cNvPr id="67586" name="Picture 2"/>
          <p:cNvPicPr>
            <a:picLocks noChangeAspect="1" noChangeArrowheads="1"/>
          </p:cNvPicPr>
          <p:nvPr/>
        </p:nvPicPr>
        <p:blipFill>
          <a:blip r:embed="rId3" cstate="print"/>
          <a:srcRect/>
          <a:stretch>
            <a:fillRect/>
          </a:stretch>
        </p:blipFill>
        <p:spPr bwMode="auto">
          <a:xfrm>
            <a:off x="5129874" y="1637308"/>
            <a:ext cx="3417845" cy="487636"/>
          </a:xfrm>
          <a:prstGeom prst="rect">
            <a:avLst/>
          </a:prstGeom>
          <a:noFill/>
          <a:ln w="9525">
            <a:noFill/>
            <a:miter lim="800000"/>
            <a:headEnd/>
            <a:tailEnd/>
          </a:ln>
        </p:spPr>
      </p:pic>
      <p:grpSp>
        <p:nvGrpSpPr>
          <p:cNvPr id="12" name="组合 11"/>
          <p:cNvGrpSpPr/>
          <p:nvPr/>
        </p:nvGrpSpPr>
        <p:grpSpPr>
          <a:xfrm>
            <a:off x="5146575" y="2154064"/>
            <a:ext cx="2736304" cy="1461368"/>
            <a:chOff x="5148064" y="2399680"/>
            <a:chExt cx="2853849" cy="1555874"/>
          </a:xfrm>
        </p:grpSpPr>
        <p:pic>
          <p:nvPicPr>
            <p:cNvPr id="67588" name="Picture 4"/>
            <p:cNvPicPr>
              <a:picLocks noChangeAspect="1" noChangeArrowheads="1"/>
            </p:cNvPicPr>
            <p:nvPr/>
          </p:nvPicPr>
          <p:blipFill>
            <a:blip r:embed="rId4" cstate="print"/>
            <a:srcRect/>
            <a:stretch>
              <a:fillRect/>
            </a:stretch>
          </p:blipFill>
          <p:spPr bwMode="auto">
            <a:xfrm>
              <a:off x="5148064" y="2420888"/>
              <a:ext cx="2853849" cy="1534666"/>
            </a:xfrm>
            <a:prstGeom prst="rect">
              <a:avLst/>
            </a:prstGeom>
            <a:noFill/>
            <a:ln w="9525">
              <a:noFill/>
              <a:miter lim="800000"/>
              <a:headEnd/>
              <a:tailEnd/>
            </a:ln>
          </p:spPr>
        </p:pic>
        <p:pic>
          <p:nvPicPr>
            <p:cNvPr id="67589" name="Picture 5"/>
            <p:cNvPicPr>
              <a:picLocks noChangeAspect="1" noChangeArrowheads="1"/>
            </p:cNvPicPr>
            <p:nvPr/>
          </p:nvPicPr>
          <p:blipFill>
            <a:blip r:embed="rId5" cstate="print"/>
            <a:srcRect/>
            <a:stretch>
              <a:fillRect/>
            </a:stretch>
          </p:blipFill>
          <p:spPr bwMode="auto">
            <a:xfrm>
              <a:off x="6058768" y="2399680"/>
              <a:ext cx="1358454" cy="223745"/>
            </a:xfrm>
            <a:prstGeom prst="rect">
              <a:avLst/>
            </a:prstGeom>
            <a:noFill/>
            <a:ln w="9525">
              <a:noFill/>
              <a:miter lim="800000"/>
              <a:headEnd/>
              <a:tailEnd/>
            </a:ln>
          </p:spPr>
        </p:pic>
      </p:grpSp>
      <p:grpSp>
        <p:nvGrpSpPr>
          <p:cNvPr id="13" name="组合 12"/>
          <p:cNvGrpSpPr/>
          <p:nvPr/>
        </p:nvGrpSpPr>
        <p:grpSpPr>
          <a:xfrm>
            <a:off x="5112667" y="5301208"/>
            <a:ext cx="1618084" cy="1471800"/>
            <a:chOff x="5148064" y="4045432"/>
            <a:chExt cx="1796058" cy="1652946"/>
          </a:xfrm>
        </p:grpSpPr>
        <p:pic>
          <p:nvPicPr>
            <p:cNvPr id="67590" name="Picture 6"/>
            <p:cNvPicPr>
              <a:picLocks noChangeAspect="1" noChangeArrowheads="1"/>
            </p:cNvPicPr>
            <p:nvPr/>
          </p:nvPicPr>
          <p:blipFill>
            <a:blip r:embed="rId6" cstate="print"/>
            <a:srcRect/>
            <a:stretch>
              <a:fillRect/>
            </a:stretch>
          </p:blipFill>
          <p:spPr bwMode="auto">
            <a:xfrm>
              <a:off x="5148064" y="4077072"/>
              <a:ext cx="1796058" cy="1621306"/>
            </a:xfrm>
            <a:prstGeom prst="rect">
              <a:avLst/>
            </a:prstGeom>
            <a:noFill/>
            <a:ln w="9525">
              <a:noFill/>
              <a:miter lim="800000"/>
              <a:headEnd/>
              <a:tailEnd/>
            </a:ln>
          </p:spPr>
        </p:pic>
        <p:pic>
          <p:nvPicPr>
            <p:cNvPr id="67591" name="Picture 7"/>
            <p:cNvPicPr>
              <a:picLocks noChangeAspect="1" noChangeArrowheads="1"/>
            </p:cNvPicPr>
            <p:nvPr/>
          </p:nvPicPr>
          <p:blipFill>
            <a:blip r:embed="rId7" cstate="print"/>
            <a:srcRect/>
            <a:stretch>
              <a:fillRect/>
            </a:stretch>
          </p:blipFill>
          <p:spPr bwMode="auto">
            <a:xfrm>
              <a:off x="6103590" y="4045432"/>
              <a:ext cx="772666" cy="216581"/>
            </a:xfrm>
            <a:prstGeom prst="rect">
              <a:avLst/>
            </a:prstGeom>
            <a:noFill/>
            <a:ln w="9525">
              <a:noFill/>
              <a:miter lim="800000"/>
              <a:headEnd/>
              <a:tailEnd/>
            </a:ln>
          </p:spPr>
        </p:pic>
      </p:grpSp>
      <p:grpSp>
        <p:nvGrpSpPr>
          <p:cNvPr id="16" name="组合 15"/>
          <p:cNvGrpSpPr/>
          <p:nvPr/>
        </p:nvGrpSpPr>
        <p:grpSpPr>
          <a:xfrm>
            <a:off x="5087267" y="3695824"/>
            <a:ext cx="3019996" cy="1461368"/>
            <a:chOff x="4788024" y="5207087"/>
            <a:chExt cx="3019996" cy="1461368"/>
          </a:xfrm>
        </p:grpSpPr>
        <p:pic>
          <p:nvPicPr>
            <p:cNvPr id="67592" name="Picture 8"/>
            <p:cNvPicPr>
              <a:picLocks noChangeAspect="1" noChangeArrowheads="1"/>
            </p:cNvPicPr>
            <p:nvPr/>
          </p:nvPicPr>
          <p:blipFill>
            <a:blip r:embed="rId8" cstate="print"/>
            <a:srcRect/>
            <a:stretch>
              <a:fillRect/>
            </a:stretch>
          </p:blipFill>
          <p:spPr bwMode="auto">
            <a:xfrm>
              <a:off x="4788024" y="5229200"/>
              <a:ext cx="3019996" cy="1439255"/>
            </a:xfrm>
            <a:prstGeom prst="rect">
              <a:avLst/>
            </a:prstGeom>
            <a:noFill/>
            <a:ln w="9525">
              <a:noFill/>
              <a:miter lim="800000"/>
              <a:headEnd/>
              <a:tailEnd/>
            </a:ln>
          </p:spPr>
        </p:pic>
        <p:pic>
          <p:nvPicPr>
            <p:cNvPr id="67593" name="Picture 9"/>
            <p:cNvPicPr>
              <a:picLocks noChangeAspect="1" noChangeArrowheads="1"/>
            </p:cNvPicPr>
            <p:nvPr/>
          </p:nvPicPr>
          <p:blipFill>
            <a:blip r:embed="rId9" cstate="print"/>
            <a:srcRect/>
            <a:stretch>
              <a:fillRect/>
            </a:stretch>
          </p:blipFill>
          <p:spPr bwMode="auto">
            <a:xfrm>
              <a:off x="5652120" y="5207087"/>
              <a:ext cx="1277491" cy="225440"/>
            </a:xfrm>
            <a:prstGeom prst="rect">
              <a:avLst/>
            </a:prstGeom>
            <a:noFill/>
            <a:ln w="9525">
              <a:noFill/>
              <a:miter lim="800000"/>
              <a:headEnd/>
              <a:tailEnd/>
            </a:ln>
          </p:spPr>
        </p:pic>
      </p:grpSp>
      <p:pic>
        <p:nvPicPr>
          <p:cNvPr id="67594" name="Picture 10"/>
          <p:cNvPicPr>
            <a:picLocks noChangeAspect="1" noChangeArrowheads="1"/>
          </p:cNvPicPr>
          <p:nvPr/>
        </p:nvPicPr>
        <p:blipFill>
          <a:blip r:embed="rId10" cstate="print"/>
          <a:srcRect/>
          <a:stretch>
            <a:fillRect/>
          </a:stretch>
        </p:blipFill>
        <p:spPr bwMode="auto">
          <a:xfrm>
            <a:off x="6887467" y="5367014"/>
            <a:ext cx="2077021" cy="94230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5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Write/Read Operations</a:t>
            </a:r>
            <a:endParaRPr lang="en-US" dirty="0"/>
          </a:p>
        </p:txBody>
      </p:sp>
      <p:sp>
        <p:nvSpPr>
          <p:cNvPr id="17" name="内容占位符 2"/>
          <p:cNvSpPr>
            <a:spLocks noGrp="1"/>
          </p:cNvSpPr>
          <p:nvPr>
            <p:ph idx="1"/>
          </p:nvPr>
        </p:nvSpPr>
        <p:spPr>
          <a:xfrm>
            <a:off x="457200" y="1556792"/>
            <a:ext cx="8178800" cy="4357092"/>
          </a:xfrm>
        </p:spPr>
        <p:txBody>
          <a:bodyPr/>
          <a:lstStyle/>
          <a:p>
            <a:r>
              <a:rPr lang="en-US" sz="2400" dirty="0"/>
              <a:t>WRITE:</a:t>
            </a:r>
          </a:p>
          <a:p>
            <a:pPr lvl="1"/>
            <a:r>
              <a:rPr lang="en-US" sz="2000" dirty="0"/>
              <a:t>Write a control word into control register</a:t>
            </a:r>
          </a:p>
          <a:p>
            <a:pPr lvl="1"/>
            <a:r>
              <a:rPr lang="en-US" sz="2000" dirty="0"/>
              <a:t>Load the low-order byte of a count in the counter register</a:t>
            </a:r>
          </a:p>
          <a:p>
            <a:pPr lvl="1"/>
            <a:r>
              <a:rPr lang="en-US" sz="2000" dirty="0"/>
              <a:t>Load the high-order byte of a count in the counter register</a:t>
            </a:r>
          </a:p>
          <a:p>
            <a:pPr lvl="2"/>
            <a:endParaRPr lang="en-US" sz="400" dirty="0"/>
          </a:p>
          <a:p>
            <a:r>
              <a:rPr lang="en-US" sz="2400" dirty="0"/>
              <a:t>READ:</a:t>
            </a:r>
          </a:p>
          <a:p>
            <a:pPr lvl="1"/>
            <a:r>
              <a:rPr lang="en-US" sz="2000" b="1" dirty="0"/>
              <a:t>Simple Read</a:t>
            </a:r>
            <a:r>
              <a:rPr lang="en-US" sz="2000" dirty="0"/>
              <a:t>: </a:t>
            </a:r>
            <a:r>
              <a:rPr lang="en-US" sz="2000" dirty="0">
                <a:solidFill>
                  <a:srgbClr val="7030A0"/>
                </a:solidFill>
              </a:rPr>
              <a:t>two I/O read operations</a:t>
            </a:r>
            <a:r>
              <a:rPr lang="en-US" sz="2000" dirty="0"/>
              <a:t>, first one for low-order byte and last one for the high order byte</a:t>
            </a:r>
          </a:p>
          <a:p>
            <a:pPr lvl="1"/>
            <a:r>
              <a:rPr lang="en-US" sz="2000" b="1" dirty="0"/>
              <a:t>Counter Latch Command</a:t>
            </a:r>
            <a:r>
              <a:rPr lang="en-US" sz="2000" dirty="0"/>
              <a:t>: </a:t>
            </a:r>
            <a:r>
              <a:rPr lang="en-US" sz="2000" dirty="0">
                <a:solidFill>
                  <a:srgbClr val="7030A0"/>
                </a:solidFill>
              </a:rPr>
              <a:t>one I/O write operation </a:t>
            </a:r>
            <a:r>
              <a:rPr lang="en-US" sz="2000" dirty="0"/>
              <a:t>used to write a control word to the control register to latch a count in the output latch, then </a:t>
            </a:r>
            <a:r>
              <a:rPr lang="en-US" sz="2000" dirty="0">
                <a:solidFill>
                  <a:srgbClr val="7030A0"/>
                </a:solidFill>
              </a:rPr>
              <a:t>two I/O read operations </a:t>
            </a:r>
            <a:r>
              <a:rPr lang="en-US" sz="2000" dirty="0"/>
              <a:t>are used to read the latched count as in Simple Read.</a:t>
            </a:r>
          </a:p>
          <a:p>
            <a:pPr lvl="1"/>
            <a:r>
              <a:rPr lang="en-US" sz="2000" b="1" dirty="0">
                <a:solidFill>
                  <a:schemeClr val="bg1">
                    <a:lumMod val="65000"/>
                  </a:schemeClr>
                </a:solidFill>
              </a:rPr>
              <a:t>Read-Back Command</a:t>
            </a:r>
            <a:r>
              <a:rPr lang="en-US" sz="2000" dirty="0">
                <a:solidFill>
                  <a:schemeClr val="bg1">
                    <a:lumMod val="65000"/>
                  </a:schemeClr>
                </a:solidFill>
              </a:rPr>
              <a:t>: for 8254 only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tallings">
  <a:themeElements>
    <a:clrScheme name="stalling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stallings.po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llings.po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po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po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po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po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5802</TotalTime>
  <Words>2112</Words>
  <Application>Microsoft Office PowerPoint</Application>
  <PresentationFormat>全屏显示(4:3)</PresentationFormat>
  <Paragraphs>273</Paragraphs>
  <Slides>32</Slides>
  <Notes>8</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32</vt:i4>
      </vt:variant>
    </vt:vector>
  </HeadingPairs>
  <TitlesOfParts>
    <vt:vector size="48" baseType="lpstr">
      <vt:lpstr>Monotype Sorts</vt:lpstr>
      <vt:lpstr>华文中宋</vt:lpstr>
      <vt:lpstr>楷体_GB2312</vt:lpstr>
      <vt:lpstr>宋体</vt:lpstr>
      <vt:lpstr>Arial</vt:lpstr>
      <vt:lpstr>Arial Black</vt:lpstr>
      <vt:lpstr>Calibri</vt:lpstr>
      <vt:lpstr>Consolas</vt:lpstr>
      <vt:lpstr>Helvetica</vt:lpstr>
      <vt:lpstr>Tahoma</vt:lpstr>
      <vt:lpstr>Times New Roman</vt:lpstr>
      <vt:lpstr>Wingdings</vt:lpstr>
      <vt:lpstr>Office 主题</vt:lpstr>
      <vt:lpstr>1_stallings</vt:lpstr>
      <vt:lpstr>Visio</vt:lpstr>
      <vt:lpstr>Microsoft Visio 2003-2010 绘图</vt:lpstr>
      <vt:lpstr>Lecture 08: 8253/4 Timer</vt:lpstr>
      <vt:lpstr>Reference Book:</vt:lpstr>
      <vt:lpstr>Package &amp; Internal Structure</vt:lpstr>
      <vt:lpstr>Interface to the System</vt:lpstr>
      <vt:lpstr>Internal Structure</vt:lpstr>
      <vt:lpstr>Features</vt:lpstr>
      <vt:lpstr>Internal Structure &amp; Pins</vt:lpstr>
      <vt:lpstr>Internal Structure &amp; Pins</vt:lpstr>
      <vt:lpstr>Write/Read Operations</vt:lpstr>
      <vt:lpstr>Example: Setting Up a Counter</vt:lpstr>
      <vt:lpstr>Features of 8253</vt:lpstr>
      <vt:lpstr>Mode 0 : Interrupt on Terminal Count (1)</vt:lpstr>
      <vt:lpstr>Mode 0 : Interrupt on Terminal Count (2)</vt:lpstr>
      <vt:lpstr>Mode 0: Interrupt on Terminal Count (3)</vt:lpstr>
      <vt:lpstr>Mode 1: Hardware Retriggerable One-shot (1)</vt:lpstr>
      <vt:lpstr>Mode 1 : Hardware Retriggerable One-shot (2)</vt:lpstr>
      <vt:lpstr>Mode 1 : Hardware Retriggerable One-shot (3)</vt:lpstr>
      <vt:lpstr>Mode 2: Rate Generator (1)</vt:lpstr>
      <vt:lpstr>Mode 2: Rate Generator (2)</vt:lpstr>
      <vt:lpstr>Mode 2: Rate Generator (3)</vt:lpstr>
      <vt:lpstr>Mode 3: Square Wave Rate Generator (1)</vt:lpstr>
      <vt:lpstr>Mode 3: Square Wave Rate Generator (2)</vt:lpstr>
      <vt:lpstr>Mode 3: Square Wave Rate Generator (3)</vt:lpstr>
      <vt:lpstr>Mode 4: Software Triggered Strobe (1)</vt:lpstr>
      <vt:lpstr>Mode 4: Software Triggered Strobe (2)</vt:lpstr>
      <vt:lpstr>Mode 5: Hardware Triggered Strobe (Retriggerable) (1)</vt:lpstr>
      <vt:lpstr>Mode 5: Hardware Triggered Strobe (Retriggerable) (2)</vt:lpstr>
      <vt:lpstr>Programming Example</vt:lpstr>
      <vt:lpstr>Example &amp; Quiz</vt:lpstr>
      <vt:lpstr>PowerPoint 演示文稿</vt:lpstr>
      <vt:lpstr>Quiz</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More on I/O and Memory</dc:title>
  <dc:creator>archee</dc:creator>
  <cp:lastModifiedBy>Hongzi Zhu</cp:lastModifiedBy>
  <cp:revision>303</cp:revision>
  <dcterms:created xsi:type="dcterms:W3CDTF">2012-02-15T06:15:34Z</dcterms:created>
  <dcterms:modified xsi:type="dcterms:W3CDTF">2021-06-10T14:44:58Z</dcterms:modified>
</cp:coreProperties>
</file>