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</p:sldMasterIdLst>
  <p:notesMasterIdLst>
    <p:notesMasterId r:id="rId25"/>
  </p:notesMasterIdLst>
  <p:sldIdLst>
    <p:sldId id="257" r:id="rId3"/>
    <p:sldId id="479" r:id="rId4"/>
    <p:sldId id="393" r:id="rId5"/>
    <p:sldId id="439" r:id="rId6"/>
    <p:sldId id="421" r:id="rId7"/>
    <p:sldId id="463" r:id="rId8"/>
    <p:sldId id="462" r:id="rId9"/>
    <p:sldId id="422" r:id="rId10"/>
    <p:sldId id="464" r:id="rId11"/>
    <p:sldId id="429" r:id="rId12"/>
    <p:sldId id="465" r:id="rId13"/>
    <p:sldId id="466" r:id="rId14"/>
    <p:sldId id="468" r:id="rId15"/>
    <p:sldId id="467" r:id="rId16"/>
    <p:sldId id="469" r:id="rId17"/>
    <p:sldId id="471" r:id="rId18"/>
    <p:sldId id="472" r:id="rId19"/>
    <p:sldId id="473" r:id="rId20"/>
    <p:sldId id="477" r:id="rId21"/>
    <p:sldId id="475" r:id="rId22"/>
    <p:sldId id="476" r:id="rId23"/>
    <p:sldId id="4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97" autoAdjust="0"/>
    <p:restoredTop sz="73579" autoAdjust="0"/>
  </p:normalViewPr>
  <p:slideViewPr>
    <p:cSldViewPr>
      <p:cViewPr varScale="1">
        <p:scale>
          <a:sx n="69" d="100"/>
          <a:sy n="69" d="100"/>
        </p:scale>
        <p:origin x="1776" y="2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DF5332-2E67-4197-A9D6-96730940DD45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D3CE85-8A39-439B-A638-99B69752E8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49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C97659-6C04-48EA-B305-2919BD7837F2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703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要用放大镜显示各个程序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3CE85-8A39-439B-A638-99B69752E80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686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87E5E6-C63B-40EA-BA86-4CAB31B02106}" type="slidenum">
              <a:rPr lang="en-US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baseline="0" dirty="0" smtClean="0"/>
              <a:t>可以将全部的模块用汇编语言编写，各自测试通过后连接；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也可以把汇编编写的模块与</a:t>
            </a:r>
            <a:r>
              <a:rPr lang="en-US" altLang="zh-CN" baseline="0" dirty="0" smtClean="0"/>
              <a:t>C</a:t>
            </a:r>
            <a:r>
              <a:rPr lang="zh-CN" altLang="en-US" baseline="0" dirty="0" smtClean="0"/>
              <a:t>等高级语言编写的模块一起连接。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r>
              <a:rPr lang="zh-CN" altLang="en-US" baseline="0" dirty="0" smtClean="0"/>
              <a:t>可以提高程序开发的速度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632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87E5E6-C63B-40EA-BA86-4CAB31B02106}" type="slidenum">
              <a:rPr lang="en-US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zh-CN" altLang="en-US" dirty="0" smtClean="0"/>
              <a:t>可以把每个子程序都用一个单独的文件存储、汇编和测试，最后做连接。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68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87E5E6-C63B-40EA-BA86-4CAB31B02106}" type="slidenum">
              <a:rPr lang="en-US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 smtClean="0"/>
              <a:t>EXTERN</a:t>
            </a:r>
            <a:r>
              <a:rPr lang="zh-CN" altLang="en-US" dirty="0" smtClean="0"/>
              <a:t>伪指令指示汇编程序和连接程序所定义的名字没有在本模块中定义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该名字可以是变量名字（要告知类型），也可以是程序或者是过程的名字（要定义</a:t>
            </a:r>
            <a:r>
              <a:rPr lang="en-US" altLang="zh-CN" dirty="0" smtClean="0"/>
              <a:t>NEAR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FAR</a:t>
            </a:r>
            <a:r>
              <a:rPr lang="zh-CN" altLang="en-US" dirty="0" smtClean="0"/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621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87E5E6-C63B-40EA-BA86-4CAB31B02106}" type="slidenum">
              <a:rPr lang="en-US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zh-CN" altLang="en-US" dirty="0" smtClean="0"/>
              <a:t>指示所定义的名字要成为全局可见，让其它模块可以调用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193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87E5E6-C63B-40EA-BA86-4CAB31B02106}" type="slidenum">
              <a:rPr lang="en-US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 smtClean="0"/>
              <a:t>END</a:t>
            </a:r>
            <a:r>
              <a:rPr lang="zh-CN" altLang="en-US" dirty="0" smtClean="0"/>
              <a:t>后跟随标号的话就告诉连接程序该标号为程序的入口点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定义子程序的文件在最后需要加上</a:t>
            </a:r>
            <a:r>
              <a:rPr lang="en-US" altLang="zh-CN" dirty="0" smtClean="0"/>
              <a:t>END</a:t>
            </a:r>
            <a:r>
              <a:rPr lang="zh-CN" altLang="en-US" dirty="0" smtClean="0"/>
              <a:t>伪指令，并且该伪指令后不可以跟随标号。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47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第一个为主程序；后二个为子程序。要注意伪指令的定义关系和一致性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3CE85-8A39-439B-A638-99B69752E80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58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87E5E6-C63B-40EA-BA86-4CAB31B02106}" type="slidenum">
              <a:rPr lang="en-US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50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3CE85-8A39-439B-A638-99B69752E80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54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533400"/>
            <a:ext cx="7721600" cy="1905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02895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endParaRPr lang="en-US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spcBef>
                <a:spcPct val="0"/>
              </a:spcBef>
              <a:defRPr>
                <a:solidFill>
                  <a:srgbClr val="5E574E"/>
                </a:solidFill>
              </a:defRPr>
            </a:lvl1pPr>
          </a:lstStyle>
          <a:p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fld id="{916C66C5-7DFE-4220-9FE1-A3CA8EA0103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6567" name="Line 7"/>
          <p:cNvSpPr>
            <a:spLocks noChangeShapeType="1"/>
          </p:cNvSpPr>
          <p:nvPr/>
        </p:nvSpPr>
        <p:spPr bwMode="auto">
          <a:xfrm>
            <a:off x="457200" y="2514600"/>
            <a:ext cx="815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DFD222-E453-472C-B553-43E1189E21AE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D94EAD-3A0D-43D4-AD18-89E091F4326E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D81A84-347F-4DDF-BAE7-4AD7EF67DA1A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33EE4D-9D4E-4EF0-AD47-C324AD7553D9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AB8B5A-F46E-49EF-8E49-7D4823E30156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B12839-AB46-4EE9-A4EF-3FE952E895F7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F5C15F-19E2-41FF-8AF4-667E84177D41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altLang="zh-CN" sz="3400" b="1" kern="1200" dirty="0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418FE5-389E-4DA0-81AC-5EB98838DD89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BCC775-3ADC-47AB-BC2E-E60055130C74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BCE291-D8F3-4C90-A8DB-6733BB373E02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标题，剪贴画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82042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剪贴画占位符 2"/>
          <p:cNvSpPr>
            <a:spLocks noGrp="1"/>
          </p:cNvSpPr>
          <p:nvPr>
            <p:ph type="clipArt"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3093B3B-E81E-490B-8F1F-1C571ED82160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DF7D1-4D51-4000-A8B3-8D20A340E8CD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8204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endParaRPr lang="en-US" smtClean="0">
              <a:solidFill>
                <a:srgbClr val="5E574E"/>
              </a:solidFill>
            </a:endParaRP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endParaRPr lang="en-US" smtClean="0">
              <a:solidFill>
                <a:srgbClr val="5E574E"/>
              </a:solidFill>
            </a:endParaRP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fld id="{6B1821FE-FA4C-47C1-B685-876E6334E4D6}" type="slidenum">
              <a:rPr lang="en-US" smtClean="0">
                <a:solidFill>
                  <a:srgbClr val="5E574E"/>
                </a:solidFill>
              </a:rPr>
              <a:pPr eaLnBrk="0" fontAlgn="base" hangingPunct="0">
                <a:spcAft>
                  <a:spcPct val="0"/>
                </a:spcAft>
              </a:pPr>
              <a:t>‹#›</a:t>
            </a:fld>
            <a:endParaRPr lang="en-US" smtClean="0">
              <a:solidFill>
                <a:srgbClr val="5E574E"/>
              </a:solidFill>
            </a:endParaRPr>
          </a:p>
        </p:txBody>
      </p:sp>
      <p:sp>
        <p:nvSpPr>
          <p:cNvPr id="65543" name="Line 7"/>
          <p:cNvSpPr>
            <a:spLocks noChangeShapeType="1"/>
          </p:cNvSpPr>
          <p:nvPr/>
        </p:nvSpPr>
        <p:spPr bwMode="auto">
          <a:xfrm>
            <a:off x="457200" y="1600200"/>
            <a:ext cx="815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Monotype Sorts" pitchFamily="2" charset="2"/>
        <a:buChar char="z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Monotype Sorts" pitchFamily="2" charset="2"/>
        <a:buChar char="y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Monotype Sorts" pitchFamily="2" charset="2"/>
        <a:buChar char="x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295400"/>
            <a:ext cx="8153400" cy="3048000"/>
          </a:xfrm>
        </p:spPr>
        <p:txBody>
          <a:bodyPr/>
          <a:lstStyle/>
          <a:p>
            <a:r>
              <a:rPr lang="en-US" altLang="zh-CN" sz="3200" b="1" dirty="0" smtClean="0">
                <a:solidFill>
                  <a:srgbClr val="A50021"/>
                </a:solidFill>
              </a:rPr>
              <a:t>Lecture 8a: Modules, Modular and C Programming</a:t>
            </a:r>
            <a:endParaRPr lang="en-US" altLang="zh-CN" sz="3200" dirty="0" smtClean="0">
              <a:solidFill>
                <a:srgbClr val="A500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 Directive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only one of each segment of code, data and stack</a:t>
            </a:r>
          </a:p>
          <a:p>
            <a:pPr lvl="1"/>
            <a:r>
              <a:rPr lang="en-US" dirty="0" smtClean="0"/>
              <a:t>Normally we use simplified format: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Name SEGMENT</a:t>
            </a:r>
          </a:p>
          <a:p>
            <a:pPr lvl="1"/>
            <a:r>
              <a:rPr lang="en-US" dirty="0" smtClean="0"/>
              <a:t>In the case there are many modules to be linked together, the full segment definition has to be used.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 Directive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multiple of segment of code, data and stack</a:t>
            </a:r>
          </a:p>
          <a:p>
            <a:pPr lvl="1"/>
            <a:r>
              <a:rPr lang="en-US" dirty="0" smtClean="0"/>
              <a:t>Format: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Name SEGMENT alignment </a:t>
            </a:r>
            <a:r>
              <a:rPr lang="en-US" dirty="0" err="1" smtClean="0">
                <a:solidFill>
                  <a:srgbClr val="FF0000"/>
                </a:solidFill>
              </a:rPr>
              <a:t>combine_type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class_name</a:t>
            </a:r>
            <a:endParaRPr lang="en-US" dirty="0" smtClean="0">
              <a:solidFill>
                <a:srgbClr val="FF0000"/>
              </a:solidFill>
            </a:endParaRP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Alignment</a:t>
            </a:r>
            <a:r>
              <a:rPr lang="en-US" dirty="0" smtClean="0"/>
              <a:t>: indicate the segment boundary start from</a:t>
            </a:r>
          </a:p>
          <a:p>
            <a:pPr lvl="3"/>
            <a:r>
              <a:rPr lang="en-US" dirty="0" smtClean="0"/>
              <a:t>BYTE, WORD, or PARA (16-byte boundary) 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Combine_type</a:t>
            </a:r>
            <a:r>
              <a:rPr lang="en-US" dirty="0" smtClean="0"/>
              <a:t>: indicate the linker whether segments of the same type should be linked together</a:t>
            </a:r>
          </a:p>
          <a:p>
            <a:pPr lvl="3"/>
            <a:r>
              <a:rPr lang="en-US" dirty="0" smtClean="0"/>
              <a:t>Typical option: STACK, PUBLIC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Class_name</a:t>
            </a:r>
            <a:r>
              <a:rPr lang="en-US" dirty="0" smtClean="0"/>
              <a:t>: the class of the segment, used in combining segments of the same type from various modules.</a:t>
            </a:r>
          </a:p>
          <a:p>
            <a:pPr lvl="3"/>
            <a:r>
              <a:rPr lang="en-US" dirty="0" smtClean="0"/>
              <a:t>Options: ‘CODE’, ‘STACK’, ‘DATA’, and ‘EXTRA’</a:t>
            </a:r>
          </a:p>
        </p:txBody>
      </p:sp>
    </p:spTree>
    <p:extLst>
      <p:ext uri="{BB962C8B-B14F-4D97-AF65-F5344CB8AC3E}">
        <p14:creationId xmlns:p14="http://schemas.microsoft.com/office/powerpoint/2010/main" val="123336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 Directive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 stack segment definition</a:t>
            </a:r>
          </a:p>
          <a:p>
            <a:pPr lvl="1"/>
            <a:r>
              <a:rPr lang="en-US" dirty="0" smtClean="0"/>
              <a:t>Example:</a:t>
            </a:r>
          </a:p>
          <a:p>
            <a:pPr lvl="2"/>
            <a:r>
              <a:rPr lang="en-US" dirty="0" smtClean="0"/>
              <a:t>Name SEGMENT PARA STACK ‘STACK’</a:t>
            </a:r>
          </a:p>
          <a:p>
            <a:r>
              <a:rPr lang="en-US" dirty="0" smtClean="0"/>
              <a:t>Complete data and code segment definitions</a:t>
            </a:r>
          </a:p>
          <a:p>
            <a:pPr lvl="1"/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sz="1800" dirty="0"/>
              <a:t>n</a:t>
            </a:r>
            <a:r>
              <a:rPr lang="en-US" sz="1800" dirty="0" smtClean="0"/>
              <a:t>ame SEGMENT PARA ‘DATA’		; If no other module has 						;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defined any</a:t>
            </a:r>
            <a:r>
              <a:rPr lang="en-US" sz="1800" dirty="0" smtClean="0"/>
              <a:t> segment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n</a:t>
            </a:r>
            <a:r>
              <a:rPr lang="en-US" sz="1800" dirty="0" smtClean="0"/>
              <a:t>ame </a:t>
            </a:r>
            <a:r>
              <a:rPr lang="en-US" sz="1800" dirty="0"/>
              <a:t>SEGMENT PARA PUBLIC ‘CODE</a:t>
            </a:r>
            <a:r>
              <a:rPr lang="en-US" sz="1800" dirty="0" smtClean="0"/>
              <a:t>’	; in the case any other module 					; has defined a code segment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n</a:t>
            </a:r>
            <a:r>
              <a:rPr lang="en-US" sz="1800" dirty="0" smtClean="0"/>
              <a:t>ame </a:t>
            </a:r>
            <a:r>
              <a:rPr lang="en-US" sz="1800" dirty="0"/>
              <a:t>SEGMENT PARA PUBLIC ‘DATA</a:t>
            </a:r>
            <a:r>
              <a:rPr lang="en-US" sz="1800" dirty="0" smtClean="0"/>
              <a:t>’	; </a:t>
            </a:r>
            <a:r>
              <a:rPr lang="en-US" altLang="zh-CN" sz="1800" dirty="0" smtClean="0"/>
              <a:t>in </a:t>
            </a:r>
            <a:r>
              <a:rPr lang="en-US" altLang="zh-CN" sz="1800" dirty="0"/>
              <a:t>the case any other module 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en-US" altLang="zh-CN" sz="1800" dirty="0"/>
              <a:t>					; has defined a </a:t>
            </a:r>
            <a:r>
              <a:rPr lang="en-US" altLang="zh-CN" sz="1800" dirty="0" smtClean="0"/>
              <a:t>data </a:t>
            </a:r>
            <a:r>
              <a:rPr lang="en-US" altLang="zh-CN" sz="1800" dirty="0"/>
              <a:t>segment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3859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Directive Examples</a:t>
            </a:r>
            <a:endParaRPr lang="en-US" dirty="0"/>
          </a:p>
        </p:txBody>
      </p:sp>
      <p:sp>
        <p:nvSpPr>
          <p:cNvPr id="17" name="内容占位符 2"/>
          <p:cNvSpPr>
            <a:spLocks noGrp="1"/>
          </p:cNvSpPr>
          <p:nvPr>
            <p:ph idx="1"/>
          </p:nvPr>
        </p:nvSpPr>
        <p:spPr>
          <a:xfrm>
            <a:off x="251520" y="1772816"/>
            <a:ext cx="3096344" cy="4320480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 smtClean="0"/>
              <a:t>;1</a:t>
            </a:r>
            <a:r>
              <a:rPr lang="en-US" sz="1200" baseline="30000" dirty="0" smtClean="0"/>
              <a:t>st</a:t>
            </a:r>
            <a:r>
              <a:rPr lang="en-US" sz="1200" dirty="0" smtClean="0"/>
              <a:t> source code file</a:t>
            </a:r>
          </a:p>
          <a:p>
            <a:pPr marL="0" indent="0">
              <a:buNone/>
            </a:pPr>
            <a:r>
              <a:rPr lang="en-US" sz="1200" dirty="0" smtClean="0"/>
              <a:t>;===================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STSEG</a:t>
            </a:r>
            <a:r>
              <a:rPr lang="en-US" sz="1200" dirty="0" smtClean="0"/>
              <a:t>  SEGMENT PARA STACK ‘STACK’ </a:t>
            </a:r>
          </a:p>
          <a:p>
            <a:pPr marL="0" indent="0">
              <a:buNone/>
            </a:pPr>
            <a:r>
              <a:rPr lang="en-US" altLang="zh-CN" sz="1200" dirty="0" smtClean="0"/>
              <a:t>           ……</a:t>
            </a:r>
            <a:endParaRPr lang="en-US" altLang="zh-CN" sz="1200" dirty="0"/>
          </a:p>
          <a:p>
            <a:pPr marL="0" indent="0">
              <a:buNone/>
            </a:pPr>
            <a:r>
              <a:rPr lang="en-US" altLang="zh-CN" sz="1200" dirty="0" smtClean="0">
                <a:solidFill>
                  <a:srgbClr val="FF0000"/>
                </a:solidFill>
              </a:rPr>
              <a:t>STSEG</a:t>
            </a:r>
            <a:r>
              <a:rPr lang="en-US" altLang="zh-CN" sz="1200" dirty="0" smtClean="0"/>
              <a:t>  ENDS</a:t>
            </a:r>
          </a:p>
          <a:p>
            <a:pPr marL="0" indent="0">
              <a:buNone/>
            </a:pPr>
            <a:r>
              <a:rPr lang="en-US" altLang="zh-CN" sz="1200" dirty="0" smtClean="0">
                <a:solidFill>
                  <a:srgbClr val="FF0000"/>
                </a:solidFill>
              </a:rPr>
              <a:t>DTSEG</a:t>
            </a:r>
            <a:r>
              <a:rPr lang="en-US" altLang="zh-CN" sz="1200" dirty="0" smtClean="0"/>
              <a:t>  SEGMENT PARA ‘DATA’</a:t>
            </a:r>
          </a:p>
          <a:p>
            <a:pPr marL="0" indent="0">
              <a:buNone/>
            </a:pPr>
            <a:r>
              <a:rPr lang="en-US" altLang="zh-CN" sz="1200" dirty="0"/>
              <a:t> </a:t>
            </a:r>
            <a:r>
              <a:rPr lang="en-US" altLang="zh-CN" sz="1200" dirty="0" smtClean="0"/>
              <a:t>          ……</a:t>
            </a:r>
          </a:p>
          <a:p>
            <a:pPr marL="0" indent="0">
              <a:buNone/>
            </a:pPr>
            <a:r>
              <a:rPr lang="en-US" altLang="zh-CN" sz="1200" dirty="0" smtClean="0">
                <a:solidFill>
                  <a:srgbClr val="FF0000"/>
                </a:solidFill>
              </a:rPr>
              <a:t>DTSEG</a:t>
            </a:r>
            <a:r>
              <a:rPr lang="en-US" altLang="zh-CN" sz="1200" dirty="0" smtClean="0"/>
              <a:t>  ENDS</a:t>
            </a:r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r>
              <a:rPr lang="en-US" altLang="zh-CN" sz="1200" dirty="0" smtClean="0">
                <a:solidFill>
                  <a:srgbClr val="FF0000"/>
                </a:solidFill>
              </a:rPr>
              <a:t>CODSG_A</a:t>
            </a:r>
            <a:r>
              <a:rPr lang="en-US" altLang="zh-CN" sz="1200" dirty="0" smtClean="0"/>
              <a:t>  SEGMENT PATA ‘CODE’</a:t>
            </a:r>
          </a:p>
          <a:p>
            <a:pPr marL="0" indent="0">
              <a:buNone/>
            </a:pPr>
            <a:r>
              <a:rPr lang="en-US" altLang="zh-CN" sz="1200" dirty="0" smtClean="0"/>
              <a:t>MAIN    PROC  FAR </a:t>
            </a:r>
            <a:endParaRPr lang="en-US" altLang="zh-CN" sz="1200" dirty="0"/>
          </a:p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200" dirty="0" smtClean="0"/>
              <a:t>              ……</a:t>
            </a:r>
          </a:p>
          <a:p>
            <a:pPr marL="0" indent="0">
              <a:buNone/>
            </a:pPr>
            <a:r>
              <a:rPr lang="en-US" sz="1200" dirty="0" smtClean="0"/>
              <a:t>MAIN    ENDP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FF0000"/>
                </a:solidFill>
              </a:rPr>
              <a:t>CODSG_A</a:t>
            </a:r>
            <a:r>
              <a:rPr lang="en-US" sz="1200" dirty="0" smtClean="0"/>
              <a:t>  ENDS</a:t>
            </a:r>
          </a:p>
          <a:p>
            <a:pPr marL="0" indent="0">
              <a:buNone/>
            </a:pPr>
            <a:r>
              <a:rPr lang="en-US" sz="1200" dirty="0" smtClean="0"/>
              <a:t>            </a:t>
            </a:r>
            <a:r>
              <a:rPr lang="en-US" sz="1200" dirty="0" smtClean="0">
                <a:solidFill>
                  <a:srgbClr val="FF0000"/>
                </a:solidFill>
              </a:rPr>
              <a:t>END  MAIN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3203848" y="1769964"/>
            <a:ext cx="3024336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Monotype Sorts" pitchFamily="2" charset="2"/>
              <a:buNone/>
            </a:pPr>
            <a:r>
              <a:rPr lang="en-US" sz="1200" kern="0" dirty="0" smtClean="0"/>
              <a:t>;2</a:t>
            </a:r>
            <a:r>
              <a:rPr lang="en-US" sz="1200" kern="0" baseline="30000" dirty="0" smtClean="0"/>
              <a:t>nd</a:t>
            </a:r>
            <a:r>
              <a:rPr lang="en-US" sz="1200" kern="0" dirty="0" smtClean="0"/>
              <a:t> source code file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200" kern="0" dirty="0" smtClean="0"/>
              <a:t>;==================</a:t>
            </a:r>
          </a:p>
          <a:p>
            <a:pPr marL="0" indent="0">
              <a:buNone/>
            </a:pPr>
            <a:r>
              <a:rPr lang="en-US" altLang="zh-CN" sz="1200" dirty="0" smtClean="0">
                <a:solidFill>
                  <a:srgbClr val="FF0000"/>
                </a:solidFill>
              </a:rPr>
              <a:t>CODSG_B</a:t>
            </a:r>
            <a:r>
              <a:rPr lang="en-US" altLang="zh-CN" sz="1200" dirty="0" smtClean="0"/>
              <a:t>  </a:t>
            </a:r>
            <a:r>
              <a:rPr lang="en-US" altLang="zh-CN" sz="1200" dirty="0"/>
              <a:t>SEGMENT PATA ‘CODE’</a:t>
            </a:r>
          </a:p>
          <a:p>
            <a:pPr marL="0" indent="0">
              <a:buNone/>
            </a:pPr>
            <a:r>
              <a:rPr lang="en-US" altLang="zh-CN" sz="1200" dirty="0" smtClean="0"/>
              <a:t>SUBPROG1    </a:t>
            </a:r>
            <a:r>
              <a:rPr lang="en-US" altLang="zh-CN" sz="1200" dirty="0"/>
              <a:t>PROC  FAR </a:t>
            </a:r>
          </a:p>
          <a:p>
            <a:pPr marL="0" indent="0">
              <a:buNone/>
            </a:pPr>
            <a:r>
              <a:rPr lang="en-US" altLang="zh-CN" sz="1200" dirty="0"/>
              <a:t>             </a:t>
            </a:r>
            <a:r>
              <a:rPr lang="en-US" altLang="zh-CN" sz="1200" dirty="0" smtClean="0"/>
              <a:t>      </a:t>
            </a:r>
            <a:r>
              <a:rPr lang="en-US" altLang="zh-CN" sz="1200" dirty="0"/>
              <a:t>……</a:t>
            </a:r>
          </a:p>
          <a:p>
            <a:pPr marL="0" indent="0">
              <a:buNone/>
            </a:pPr>
            <a:r>
              <a:rPr lang="en-US" altLang="zh-CN" sz="1200" dirty="0" smtClean="0"/>
              <a:t>SUBPROG1    ENDP</a:t>
            </a:r>
          </a:p>
          <a:p>
            <a:pPr marL="0" indent="0">
              <a:buNone/>
            </a:pPr>
            <a:r>
              <a:rPr lang="en-US" altLang="zh-CN" sz="1200" dirty="0" smtClean="0">
                <a:solidFill>
                  <a:srgbClr val="FF0000"/>
                </a:solidFill>
              </a:rPr>
              <a:t>CODSG_B</a:t>
            </a:r>
            <a:r>
              <a:rPr lang="en-US" altLang="zh-CN" sz="1200" dirty="0" smtClean="0"/>
              <a:t>  ENDS</a:t>
            </a:r>
          </a:p>
          <a:p>
            <a:pPr marL="0" indent="0">
              <a:buNone/>
            </a:pPr>
            <a:r>
              <a:rPr lang="en-US" altLang="zh-CN" sz="1200" kern="0" dirty="0"/>
              <a:t> </a:t>
            </a:r>
            <a:r>
              <a:rPr lang="en-US" altLang="zh-CN" sz="1200" kern="0" dirty="0" smtClean="0"/>
              <a:t>           </a:t>
            </a:r>
            <a:r>
              <a:rPr lang="en-US" altLang="zh-CN" sz="1200" kern="0" dirty="0" smtClean="0">
                <a:solidFill>
                  <a:srgbClr val="FF0000"/>
                </a:solidFill>
              </a:rPr>
              <a:t>END</a:t>
            </a:r>
            <a:r>
              <a:rPr lang="en-US" altLang="zh-CN" sz="1200" kern="0" dirty="0">
                <a:solidFill>
                  <a:srgbClr val="FF0000"/>
                </a:solidFill>
              </a:rPr>
              <a:t>; 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6119664" y="1769964"/>
            <a:ext cx="3024336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200" kern="0" dirty="0" smtClean="0"/>
              <a:t>;3</a:t>
            </a:r>
            <a:r>
              <a:rPr lang="en-US" sz="1200" kern="0" baseline="30000" dirty="0" smtClean="0"/>
              <a:t>rd</a:t>
            </a:r>
            <a:r>
              <a:rPr lang="en-US" sz="1200" kern="0" dirty="0" smtClean="0"/>
              <a:t>  source code</a:t>
            </a:r>
          </a:p>
          <a:p>
            <a:pPr marL="0" indent="0">
              <a:buNone/>
            </a:pPr>
            <a:r>
              <a:rPr lang="en-US" altLang="zh-CN" sz="1200" kern="0" dirty="0" smtClean="0"/>
              <a:t>;==================</a:t>
            </a:r>
            <a:endParaRPr lang="en-US" altLang="zh-CN" sz="1200" kern="0" dirty="0"/>
          </a:p>
          <a:p>
            <a:pPr marL="0" indent="0">
              <a:buNone/>
            </a:pPr>
            <a:r>
              <a:rPr lang="en-US" altLang="zh-CN" sz="1200" dirty="0" smtClean="0">
                <a:solidFill>
                  <a:srgbClr val="FF0000"/>
                </a:solidFill>
              </a:rPr>
              <a:t>CODSG_C</a:t>
            </a:r>
            <a:r>
              <a:rPr lang="en-US" altLang="zh-CN" sz="1200" dirty="0" smtClean="0"/>
              <a:t>  </a:t>
            </a:r>
            <a:r>
              <a:rPr lang="en-US" altLang="zh-CN" sz="1200" dirty="0"/>
              <a:t>SEGMENT PATA ‘CODE’</a:t>
            </a:r>
          </a:p>
          <a:p>
            <a:pPr marL="0" indent="0">
              <a:buNone/>
            </a:pPr>
            <a:r>
              <a:rPr lang="en-US" altLang="zh-CN" sz="1200" dirty="0" smtClean="0"/>
              <a:t>SUBPROG2    </a:t>
            </a:r>
            <a:r>
              <a:rPr lang="en-US" altLang="zh-CN" sz="1200" dirty="0"/>
              <a:t>PROC  FAR </a:t>
            </a:r>
          </a:p>
          <a:p>
            <a:pPr marL="0" indent="0">
              <a:buNone/>
            </a:pPr>
            <a:r>
              <a:rPr lang="en-US" altLang="zh-CN" sz="1200" dirty="0"/>
              <a:t>                   ……</a:t>
            </a:r>
          </a:p>
          <a:p>
            <a:pPr marL="0" indent="0">
              <a:buNone/>
            </a:pPr>
            <a:r>
              <a:rPr lang="en-US" altLang="zh-CN" sz="1200" dirty="0" smtClean="0"/>
              <a:t>SUBPROG2    </a:t>
            </a:r>
            <a:r>
              <a:rPr lang="en-US" altLang="zh-CN" sz="1200" dirty="0"/>
              <a:t>ENDP</a:t>
            </a:r>
          </a:p>
          <a:p>
            <a:pPr marL="0" indent="0">
              <a:buNone/>
            </a:pPr>
            <a:r>
              <a:rPr lang="en-US" altLang="zh-CN" sz="1200" dirty="0" smtClean="0">
                <a:solidFill>
                  <a:srgbClr val="FF0000"/>
                </a:solidFill>
              </a:rPr>
              <a:t>CODSG_C</a:t>
            </a:r>
            <a:r>
              <a:rPr lang="en-US" altLang="zh-CN" sz="1200" dirty="0" smtClean="0"/>
              <a:t>  </a:t>
            </a:r>
            <a:r>
              <a:rPr lang="en-US" altLang="zh-CN" sz="1200" dirty="0"/>
              <a:t>ENDS</a:t>
            </a:r>
          </a:p>
          <a:p>
            <a:pPr marL="0" indent="0">
              <a:buNone/>
            </a:pPr>
            <a:r>
              <a:rPr lang="en-US" altLang="zh-CN" sz="1200" kern="0" dirty="0"/>
              <a:t>           </a:t>
            </a:r>
            <a:r>
              <a:rPr lang="en-US" altLang="zh-CN" sz="1200" kern="0" dirty="0" smtClean="0"/>
              <a:t>     </a:t>
            </a:r>
            <a:r>
              <a:rPr lang="en-US" altLang="zh-CN" sz="1200" kern="0" dirty="0">
                <a:solidFill>
                  <a:srgbClr val="FF0000"/>
                </a:solidFill>
              </a:rPr>
              <a:t>END; </a:t>
            </a:r>
          </a:p>
          <a:p>
            <a:pPr marL="0" indent="0">
              <a:buFont typeface="Monotype Sorts" pitchFamily="2" charset="2"/>
              <a:buNone/>
            </a:pPr>
            <a:endParaRPr lang="en-US" sz="1200" kern="0" dirty="0" smtClean="0"/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3203848" y="1628800"/>
            <a:ext cx="0" cy="4248472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直接连接符 8"/>
          <p:cNvCxnSpPr/>
          <p:nvPr/>
        </p:nvCxnSpPr>
        <p:spPr bwMode="auto">
          <a:xfrm>
            <a:off x="6119664" y="1556792"/>
            <a:ext cx="0" cy="432048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7057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SEGMENTs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700808"/>
            <a:ext cx="8178800" cy="4639394"/>
          </a:xfrm>
        </p:spPr>
        <p:txBody>
          <a:bodyPr/>
          <a:lstStyle/>
          <a:p>
            <a:r>
              <a:rPr lang="en-US" altLang="zh-CN" dirty="0" smtClean="0"/>
              <a:t>Assembled SEGMENT with PARA</a:t>
            </a:r>
            <a:endParaRPr lang="en-US" altLang="zh-CN" dirty="0"/>
          </a:p>
          <a:p>
            <a:pPr marL="533400" indent="0">
              <a:buNone/>
            </a:pPr>
            <a:r>
              <a:rPr lang="en-US" sz="2000" dirty="0" smtClean="0"/>
              <a:t>Start      Stop       Length      Name         Class</a:t>
            </a:r>
          </a:p>
          <a:p>
            <a:pPr marL="533400" indent="0">
              <a:buNone/>
            </a:pPr>
            <a:r>
              <a:rPr lang="en-US" sz="2000" dirty="0" smtClean="0"/>
              <a:t>00000H  00063H   00064H    </a:t>
            </a:r>
            <a:r>
              <a:rPr lang="en-US" sz="2000" dirty="0" smtClean="0">
                <a:solidFill>
                  <a:srgbClr val="FF0000"/>
                </a:solidFill>
              </a:rPr>
              <a:t>STSEG</a:t>
            </a:r>
            <a:r>
              <a:rPr lang="en-US" sz="2000" dirty="0" smtClean="0"/>
              <a:t>        STACK</a:t>
            </a:r>
          </a:p>
          <a:p>
            <a:pPr marL="533400" indent="0">
              <a:buNone/>
            </a:pPr>
            <a:r>
              <a:rPr lang="en-US" sz="2000" dirty="0" smtClean="0"/>
              <a:t>00070H  0007BH   0000CH    </a:t>
            </a:r>
            <a:r>
              <a:rPr lang="en-US" sz="2000" dirty="0" smtClean="0">
                <a:solidFill>
                  <a:srgbClr val="FF0000"/>
                </a:solidFill>
              </a:rPr>
              <a:t>DTSEG</a:t>
            </a:r>
            <a:r>
              <a:rPr lang="en-US" sz="2000" dirty="0" smtClean="0"/>
              <a:t>        DATA</a:t>
            </a:r>
          </a:p>
          <a:p>
            <a:pPr marL="533400" indent="0">
              <a:buNone/>
            </a:pPr>
            <a:r>
              <a:rPr lang="en-US" sz="2000" dirty="0" smtClean="0"/>
              <a:t>00080H  00092H   00013H    </a:t>
            </a:r>
            <a:r>
              <a:rPr lang="en-US" sz="2000" dirty="0" smtClean="0">
                <a:solidFill>
                  <a:srgbClr val="FF0000"/>
                </a:solidFill>
              </a:rPr>
              <a:t>CODSG_A</a:t>
            </a:r>
            <a:r>
              <a:rPr lang="en-US" sz="2000" dirty="0" smtClean="0"/>
              <a:t>    CODE</a:t>
            </a:r>
          </a:p>
          <a:p>
            <a:pPr marL="533400" indent="0">
              <a:buNone/>
            </a:pPr>
            <a:r>
              <a:rPr lang="en-US" sz="2000" dirty="0" smtClean="0"/>
              <a:t>000A0H  000B5H   00016H   </a:t>
            </a:r>
            <a:r>
              <a:rPr lang="en-US" sz="2000" dirty="0" smtClean="0">
                <a:solidFill>
                  <a:srgbClr val="FF0000"/>
                </a:solidFill>
              </a:rPr>
              <a:t> CODSG_B    </a:t>
            </a:r>
            <a:r>
              <a:rPr lang="en-US" sz="2000" dirty="0" smtClean="0"/>
              <a:t>CODE</a:t>
            </a:r>
          </a:p>
          <a:p>
            <a:pPr marL="533400" indent="0">
              <a:buNone/>
            </a:pPr>
            <a:r>
              <a:rPr lang="en-US" sz="2000" dirty="0" smtClean="0"/>
              <a:t>000C0H  000D0H   00011H    </a:t>
            </a:r>
            <a:r>
              <a:rPr lang="en-US" sz="2000" dirty="0" smtClean="0">
                <a:solidFill>
                  <a:srgbClr val="FF0000"/>
                </a:solidFill>
              </a:rPr>
              <a:t>CODSG_C</a:t>
            </a:r>
            <a:r>
              <a:rPr lang="en-US" sz="2000" dirty="0" smtClean="0"/>
              <a:t>    CODE</a:t>
            </a:r>
          </a:p>
          <a:p>
            <a:r>
              <a:rPr lang="en-US" altLang="zh-CN" dirty="0"/>
              <a:t>Linked </a:t>
            </a:r>
            <a:r>
              <a:rPr lang="en-US" altLang="zh-CN" dirty="0" smtClean="0"/>
              <a:t>SEGMENT with WORD</a:t>
            </a:r>
          </a:p>
          <a:p>
            <a:pPr marL="533400" indent="0">
              <a:buNone/>
            </a:pPr>
            <a:r>
              <a:rPr lang="en-US" altLang="zh-CN" sz="2000" dirty="0" smtClean="0"/>
              <a:t>Start      </a:t>
            </a:r>
            <a:r>
              <a:rPr lang="en-US" altLang="zh-CN" sz="2000" dirty="0"/>
              <a:t>Stop       Length      Name         Class</a:t>
            </a:r>
          </a:p>
          <a:p>
            <a:pPr marL="533400" indent="0">
              <a:buNone/>
            </a:pPr>
            <a:r>
              <a:rPr lang="en-US" altLang="zh-CN" sz="2000" dirty="0"/>
              <a:t>00000H  00063H   00064H    </a:t>
            </a:r>
            <a:r>
              <a:rPr lang="en-US" altLang="zh-CN" sz="2000" dirty="0">
                <a:solidFill>
                  <a:srgbClr val="FF0000"/>
                </a:solidFill>
              </a:rPr>
              <a:t>STSEG</a:t>
            </a:r>
            <a:r>
              <a:rPr lang="en-US" altLang="zh-CN" sz="2000" dirty="0"/>
              <a:t>        STACK</a:t>
            </a:r>
          </a:p>
          <a:p>
            <a:pPr marL="533400" indent="0">
              <a:buNone/>
            </a:pPr>
            <a:r>
              <a:rPr lang="en-US" altLang="zh-CN" sz="2000" dirty="0" smtClean="0"/>
              <a:t>00064H  0006FH   </a:t>
            </a:r>
            <a:r>
              <a:rPr lang="en-US" altLang="zh-CN" sz="2000" dirty="0"/>
              <a:t>0000CH    </a:t>
            </a:r>
            <a:r>
              <a:rPr lang="en-US" altLang="zh-CN" sz="2000" dirty="0">
                <a:solidFill>
                  <a:srgbClr val="FF0000"/>
                </a:solidFill>
              </a:rPr>
              <a:t>DTSEG</a:t>
            </a:r>
            <a:r>
              <a:rPr lang="en-US" altLang="zh-CN" sz="2000" dirty="0"/>
              <a:t>        DATA</a:t>
            </a:r>
          </a:p>
          <a:p>
            <a:pPr marL="533400" indent="0">
              <a:buNone/>
            </a:pPr>
            <a:r>
              <a:rPr lang="en-US" altLang="zh-CN" sz="2000" dirty="0" smtClean="0"/>
              <a:t>00070H  000AAH   </a:t>
            </a:r>
            <a:r>
              <a:rPr lang="en-US" altLang="zh-CN" sz="2000" dirty="0"/>
              <a:t>0003BH   </a:t>
            </a:r>
            <a:r>
              <a:rPr lang="en-US" altLang="zh-CN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CDSEG    </a:t>
            </a:r>
            <a:r>
              <a:rPr lang="en-US" altLang="zh-CN" sz="2000" dirty="0" smtClean="0"/>
              <a:t>    </a:t>
            </a:r>
            <a:r>
              <a:rPr lang="en-US" altLang="zh-CN" sz="2000" dirty="0"/>
              <a:t>CODE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83310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PARAMETERS in ASM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628800"/>
            <a:ext cx="8435280" cy="511256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sz="2400" dirty="0" smtClean="0"/>
              <a:t>Passing parameters among ASM modules, or ASM between BASIC, Pascal, or C.</a:t>
            </a:r>
          </a:p>
          <a:p>
            <a:r>
              <a:rPr lang="en-US" sz="2000" dirty="0" smtClean="0"/>
              <a:t>Via register</a:t>
            </a:r>
          </a:p>
          <a:p>
            <a:pPr lvl="1"/>
            <a:r>
              <a:rPr lang="en-US" sz="2000" dirty="0" smtClean="0"/>
              <a:t>Use CPU’s register, INT 21H DOS service for example.</a:t>
            </a:r>
          </a:p>
          <a:p>
            <a:r>
              <a:rPr lang="en-US" sz="2000" dirty="0" smtClean="0"/>
              <a:t>Via memory</a:t>
            </a:r>
          </a:p>
          <a:p>
            <a:pPr lvl="1"/>
            <a:r>
              <a:rPr lang="en-US" sz="2000" dirty="0"/>
              <a:t> </a:t>
            </a:r>
            <a:r>
              <a:rPr lang="en-US" sz="2000" dirty="0" smtClean="0"/>
              <a:t>There must be a universal agreement to the </a:t>
            </a:r>
            <a:r>
              <a:rPr lang="en-US" sz="2000" dirty="0" err="1" smtClean="0"/>
              <a:t>addres</a:t>
            </a:r>
            <a:r>
              <a:rPr lang="en-US" sz="2000" dirty="0" smtClean="0"/>
              <a:t> of the memory, this </a:t>
            </a:r>
            <a:r>
              <a:rPr lang="en-US" sz="2000" dirty="0" err="1" smtClean="0"/>
              <a:t>sind</a:t>
            </a:r>
            <a:r>
              <a:rPr lang="en-US" sz="2000" dirty="0" smtClean="0"/>
              <a:t> of standardization is hard to come by.</a:t>
            </a:r>
          </a:p>
          <a:p>
            <a:r>
              <a:rPr lang="en-US" sz="2000" dirty="0" smtClean="0"/>
              <a:t>Via the stack</a:t>
            </a:r>
          </a:p>
          <a:p>
            <a:pPr lvl="1"/>
            <a:r>
              <a:rPr lang="en-US" sz="2000" dirty="0" smtClean="0"/>
              <a:t>1) Caller stored parameters on the stack</a:t>
            </a:r>
          </a:p>
          <a:p>
            <a:pPr lvl="1"/>
            <a:r>
              <a:rPr lang="en-US" sz="2000" dirty="0" smtClean="0"/>
              <a:t>2) Callee gets the operands from the stack.</a:t>
            </a:r>
          </a:p>
          <a:p>
            <a:pPr lvl="1"/>
            <a:r>
              <a:rPr lang="en-US" sz="2000" dirty="0" smtClean="0"/>
              <a:t>3) Callee stored the </a:t>
            </a:r>
            <a:r>
              <a:rPr lang="en-US" altLang="zh-CN" sz="2000" dirty="0" smtClean="0"/>
              <a:t>return via registers, and </a:t>
            </a:r>
            <a:r>
              <a:rPr lang="en-US" sz="2000" dirty="0" smtClean="0"/>
              <a:t>uses the RET # to returns control to caller and recover the stored parameter space on the stack.</a:t>
            </a:r>
          </a:p>
          <a:p>
            <a:pPr lvl="1"/>
            <a:r>
              <a:rPr lang="en-US" sz="2000" dirty="0" smtClean="0"/>
              <a:t> 3) Caller gets control and the result in the CPU’s register.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63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Combining ASM and 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ASM is the fastest language available for a given CPU, it can not be run on different CPUs.</a:t>
            </a:r>
          </a:p>
          <a:p>
            <a:r>
              <a:rPr lang="en-US" sz="2400" dirty="0" smtClean="0"/>
              <a:t>C is portable, is universal among all the various CPUs, making it the dominant language of programmers.</a:t>
            </a:r>
          </a:p>
          <a:p>
            <a:endParaRPr lang="en-US" sz="2400" dirty="0" smtClean="0"/>
          </a:p>
          <a:p>
            <a:r>
              <a:rPr lang="en-US" sz="2400" dirty="0" smtClean="0"/>
              <a:t>Combining C and ASM takes advantage of C’s portability and ASM’s speed.</a:t>
            </a:r>
          </a:p>
          <a:p>
            <a:pPr lvl="1"/>
            <a:r>
              <a:rPr lang="en-US" sz="2000" dirty="0" smtClean="0"/>
              <a:t>Inserting 80x86 assembly code into C, referred to as in-line assembly</a:t>
            </a:r>
          </a:p>
          <a:p>
            <a:pPr lvl="1"/>
            <a:r>
              <a:rPr lang="en-US" sz="2000" dirty="0" smtClean="0"/>
              <a:t>C call an external ASM module</a:t>
            </a:r>
          </a:p>
        </p:txBody>
      </p:sp>
    </p:spTree>
    <p:extLst>
      <p:ext uri="{BB962C8B-B14F-4D97-AF65-F5344CB8AC3E}">
        <p14:creationId xmlns:p14="http://schemas.microsoft.com/office/powerpoint/2010/main" val="128297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Embedded In-line Assembly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1175" y="1633897"/>
            <a:ext cx="7820333" cy="822970"/>
          </a:xfrm>
        </p:spPr>
        <p:txBody>
          <a:bodyPr/>
          <a:lstStyle/>
          <a:p>
            <a:r>
              <a:rPr lang="en-US" sz="2400" dirty="0" smtClean="0"/>
              <a:t>Use keyword before each line of in-line code, depends on C complier</a:t>
            </a:r>
          </a:p>
          <a:p>
            <a:pPr marL="457200" lvl="1" indent="0">
              <a:buNone/>
            </a:pPr>
            <a:endParaRPr lang="en-US" sz="2000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05904" y="2424534"/>
            <a:ext cx="4454128" cy="1687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altLang="zh-CN" sz="2000" dirty="0"/>
              <a:t>Microsoft C use keyword </a:t>
            </a:r>
            <a:r>
              <a:rPr lang="en-US" altLang="zh-CN" sz="2000" dirty="0">
                <a:solidFill>
                  <a:srgbClr val="FF0000"/>
                </a:solidFill>
              </a:rPr>
              <a:t>‘_</a:t>
            </a:r>
            <a:r>
              <a:rPr lang="en-US" altLang="zh-CN" sz="2000" dirty="0" err="1">
                <a:solidFill>
                  <a:srgbClr val="FF0000"/>
                </a:solidFill>
              </a:rPr>
              <a:t>asm</a:t>
            </a:r>
            <a:r>
              <a:rPr lang="en-US" altLang="zh-CN" sz="2000" dirty="0"/>
              <a:t>’</a:t>
            </a:r>
          </a:p>
          <a:p>
            <a:pPr marL="914400" lvl="2" indent="0">
              <a:buNone/>
            </a:pPr>
            <a:r>
              <a:rPr lang="en-US" altLang="zh-CN" sz="1600" dirty="0"/>
              <a:t>Main () {</a:t>
            </a:r>
          </a:p>
          <a:p>
            <a:pPr marL="914400" lvl="2" indent="0">
              <a:buNone/>
            </a:pPr>
            <a:r>
              <a:rPr lang="en-US" altLang="zh-CN" sz="1600" dirty="0" smtClean="0">
                <a:solidFill>
                  <a:srgbClr val="FF0000"/>
                </a:solidFill>
              </a:rPr>
              <a:t>   _</a:t>
            </a:r>
            <a:r>
              <a:rPr lang="en-US" altLang="zh-CN" sz="1600" dirty="0" err="1">
                <a:solidFill>
                  <a:srgbClr val="FF0000"/>
                </a:solidFill>
              </a:rPr>
              <a:t>asm</a:t>
            </a:r>
            <a:r>
              <a:rPr lang="en-US" altLang="zh-CN" sz="1600" dirty="0">
                <a:solidFill>
                  <a:srgbClr val="FF0000"/>
                </a:solidFill>
              </a:rPr>
              <a:t>  </a:t>
            </a:r>
            <a:r>
              <a:rPr lang="en-US" altLang="zh-CN" sz="1600" dirty="0" err="1"/>
              <a:t>mov</a:t>
            </a:r>
            <a:r>
              <a:rPr lang="en-US" altLang="zh-CN" sz="1600" dirty="0"/>
              <a:t> ah, </a:t>
            </a:r>
            <a:r>
              <a:rPr lang="en-US" altLang="zh-CN" sz="1600" dirty="0" smtClean="0"/>
              <a:t>2</a:t>
            </a:r>
            <a:endParaRPr lang="en-US" altLang="zh-CN" sz="1600" dirty="0"/>
          </a:p>
          <a:p>
            <a:pPr marL="914400" lvl="2" indent="0">
              <a:buNone/>
            </a:pPr>
            <a:r>
              <a:rPr lang="en-US" altLang="zh-CN" sz="1600" dirty="0" smtClean="0">
                <a:solidFill>
                  <a:srgbClr val="FF0000"/>
                </a:solidFill>
              </a:rPr>
              <a:t>   _</a:t>
            </a:r>
            <a:r>
              <a:rPr lang="en-US" altLang="zh-CN" sz="1600" dirty="0" err="1">
                <a:solidFill>
                  <a:srgbClr val="FF0000"/>
                </a:solidFill>
              </a:rPr>
              <a:t>asm</a:t>
            </a:r>
            <a:r>
              <a:rPr lang="en-US" altLang="zh-CN" sz="1600" dirty="0">
                <a:solidFill>
                  <a:srgbClr val="FF0000"/>
                </a:solidFill>
              </a:rPr>
              <a:t>  </a:t>
            </a:r>
            <a:r>
              <a:rPr lang="en-US" altLang="zh-CN" sz="1600" dirty="0" err="1"/>
              <a:t>mov</a:t>
            </a:r>
            <a:r>
              <a:rPr lang="en-US" altLang="zh-CN" sz="1600" dirty="0"/>
              <a:t> </a:t>
            </a:r>
            <a:r>
              <a:rPr lang="en-US" altLang="zh-CN" sz="1600" dirty="0" err="1"/>
              <a:t>bh</a:t>
            </a:r>
            <a:r>
              <a:rPr lang="en-US" altLang="zh-CN" sz="1600" dirty="0"/>
              <a:t>, </a:t>
            </a:r>
            <a:r>
              <a:rPr lang="en-US" altLang="zh-CN" sz="1600" dirty="0" smtClean="0"/>
              <a:t>0</a:t>
            </a:r>
            <a:endParaRPr lang="en-US" altLang="zh-CN" sz="1600" dirty="0"/>
          </a:p>
          <a:p>
            <a:pPr marL="914400" lvl="2" indent="0">
              <a:buNone/>
            </a:pPr>
            <a:r>
              <a:rPr lang="en-US" altLang="zh-CN" sz="1600" dirty="0" smtClean="0"/>
              <a:t>}</a:t>
            </a:r>
            <a:endParaRPr lang="en-US" altLang="zh-CN" sz="16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598174" y="2424534"/>
            <a:ext cx="4294306" cy="1687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altLang="zh-CN" sz="2000" dirty="0"/>
              <a:t>Borland C </a:t>
            </a:r>
            <a:r>
              <a:rPr lang="en-US" altLang="zh-CN" sz="2000" dirty="0" smtClean="0"/>
              <a:t>use keyword </a:t>
            </a:r>
            <a:r>
              <a:rPr lang="en-US" altLang="zh-CN" sz="2000" dirty="0"/>
              <a:t>‘</a:t>
            </a:r>
            <a:r>
              <a:rPr lang="en-US" altLang="zh-CN" sz="2000" dirty="0" err="1">
                <a:solidFill>
                  <a:srgbClr val="FF0000"/>
                </a:solidFill>
              </a:rPr>
              <a:t>asm</a:t>
            </a:r>
            <a:r>
              <a:rPr lang="en-US" altLang="zh-CN" sz="2000" dirty="0"/>
              <a:t>’</a:t>
            </a:r>
          </a:p>
          <a:p>
            <a:pPr marL="914400" lvl="2" indent="0">
              <a:buNone/>
            </a:pPr>
            <a:r>
              <a:rPr lang="en-US" altLang="zh-CN" sz="1600" dirty="0"/>
              <a:t>Main () {</a:t>
            </a:r>
          </a:p>
          <a:p>
            <a:pPr marL="914400" lvl="2" indent="0">
              <a:buNone/>
            </a:pPr>
            <a:r>
              <a:rPr lang="en-US" altLang="zh-CN" sz="1600" dirty="0" smtClean="0">
                <a:solidFill>
                  <a:srgbClr val="FF0000"/>
                </a:solidFill>
              </a:rPr>
              <a:t>     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asm</a:t>
            </a:r>
            <a:r>
              <a:rPr lang="en-US" altLang="zh-CN" sz="1600" dirty="0" smtClean="0"/>
              <a:t>  </a:t>
            </a:r>
            <a:r>
              <a:rPr lang="en-US" altLang="zh-CN" sz="1600" dirty="0" err="1"/>
              <a:t>mov</a:t>
            </a:r>
            <a:r>
              <a:rPr lang="en-US" altLang="zh-CN" sz="1600" dirty="0"/>
              <a:t> ah, </a:t>
            </a:r>
            <a:r>
              <a:rPr lang="en-US" altLang="zh-CN" sz="1600" dirty="0" smtClean="0"/>
              <a:t>2</a:t>
            </a:r>
            <a:endParaRPr lang="en-US" altLang="zh-CN" sz="1600" dirty="0"/>
          </a:p>
          <a:p>
            <a:pPr marL="914400" lvl="2" indent="0">
              <a:buNone/>
            </a:pPr>
            <a:r>
              <a:rPr lang="en-US" altLang="zh-CN" sz="1600" dirty="0" smtClean="0">
                <a:solidFill>
                  <a:srgbClr val="FF0000"/>
                </a:solidFill>
              </a:rPr>
              <a:t>     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asm</a:t>
            </a:r>
            <a:r>
              <a:rPr lang="en-US" altLang="zh-CN" sz="1600" dirty="0" smtClean="0"/>
              <a:t>  </a:t>
            </a:r>
            <a:r>
              <a:rPr lang="en-US" altLang="zh-CN" sz="1600" dirty="0" err="1"/>
              <a:t>mov</a:t>
            </a:r>
            <a:r>
              <a:rPr lang="en-US" altLang="zh-CN" sz="1600" dirty="0"/>
              <a:t> </a:t>
            </a:r>
            <a:r>
              <a:rPr lang="en-US" altLang="zh-CN" sz="1600" dirty="0" err="1"/>
              <a:t>bh</a:t>
            </a:r>
            <a:r>
              <a:rPr lang="en-US" altLang="zh-CN" sz="1600" dirty="0"/>
              <a:t>, </a:t>
            </a:r>
            <a:r>
              <a:rPr lang="en-US" altLang="zh-CN" sz="1600" dirty="0" smtClean="0"/>
              <a:t>0</a:t>
            </a:r>
            <a:endParaRPr lang="en-US" altLang="zh-CN" sz="1600" dirty="0"/>
          </a:p>
          <a:p>
            <a:pPr marL="914400" lvl="2" indent="0">
              <a:buNone/>
            </a:pPr>
            <a:r>
              <a:rPr lang="en-US" altLang="zh-CN" sz="1600" dirty="0"/>
              <a:t>}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772383" y="4133552"/>
            <a:ext cx="7820333" cy="822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dirty="0" smtClean="0"/>
              <a:t>Use keyword preface a block of in-line code</a:t>
            </a:r>
          </a:p>
          <a:p>
            <a:pPr marL="457200" lvl="1" indent="0">
              <a:buFont typeface="Monotype Sorts" pitchFamily="2" charset="2"/>
              <a:buNone/>
            </a:pPr>
            <a:endParaRPr lang="en-US" sz="2000" kern="0" dirty="0" smtClean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770595" y="4545037"/>
            <a:ext cx="7927032" cy="1687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altLang="zh-CN" sz="2000" dirty="0"/>
              <a:t>Borland C </a:t>
            </a:r>
            <a:r>
              <a:rPr lang="en-US" altLang="zh-CN" sz="2000" dirty="0" smtClean="0"/>
              <a:t>and in-line assembly code</a:t>
            </a:r>
            <a:endParaRPr lang="en-US" altLang="zh-CN" sz="2000" dirty="0"/>
          </a:p>
          <a:p>
            <a:pPr marL="914400" lvl="2" indent="0">
              <a:buNone/>
            </a:pPr>
            <a:r>
              <a:rPr lang="en-US" altLang="zh-CN" sz="1600" dirty="0"/>
              <a:t>Main () </a:t>
            </a:r>
            <a:r>
              <a:rPr lang="en-US" altLang="zh-CN" sz="1600" dirty="0" smtClean="0"/>
              <a:t>{</a:t>
            </a:r>
          </a:p>
          <a:p>
            <a:pPr marL="914400" lvl="2" indent="0">
              <a:buNone/>
            </a:pPr>
            <a:r>
              <a:rPr lang="en-US" altLang="zh-CN" sz="1600" dirty="0" smtClean="0"/>
              <a:t>   </a:t>
            </a:r>
            <a:r>
              <a:rPr lang="en-US" altLang="zh-CN" sz="1600" dirty="0" err="1" smtClean="0">
                <a:solidFill>
                  <a:srgbClr val="FF0000"/>
                </a:solidFill>
              </a:rPr>
              <a:t>asm</a:t>
            </a:r>
            <a:r>
              <a:rPr lang="en-US" altLang="zh-CN" sz="1600" dirty="0" smtClean="0"/>
              <a:t> {</a:t>
            </a:r>
            <a:endParaRPr lang="en-US" altLang="zh-CN" sz="1600" dirty="0"/>
          </a:p>
          <a:p>
            <a:pPr marL="914400" lvl="2" indent="0">
              <a:buNone/>
            </a:pPr>
            <a:r>
              <a:rPr lang="en-US" altLang="zh-CN" sz="1600" dirty="0" smtClean="0">
                <a:solidFill>
                  <a:srgbClr val="FF0000"/>
                </a:solidFill>
              </a:rPr>
              <a:t>            </a:t>
            </a:r>
            <a:r>
              <a:rPr lang="en-US" altLang="zh-CN" sz="1600" dirty="0" smtClean="0"/>
              <a:t> </a:t>
            </a:r>
            <a:r>
              <a:rPr lang="en-US" altLang="zh-CN" sz="1600" dirty="0" err="1"/>
              <a:t>mov</a:t>
            </a:r>
            <a:r>
              <a:rPr lang="en-US" altLang="zh-CN" sz="1600" dirty="0"/>
              <a:t> ah, </a:t>
            </a:r>
            <a:r>
              <a:rPr lang="en-US" altLang="zh-CN" sz="1600" dirty="0" smtClean="0"/>
              <a:t>2</a:t>
            </a:r>
            <a:endParaRPr lang="en-US" altLang="zh-CN" sz="1600" dirty="0"/>
          </a:p>
          <a:p>
            <a:pPr marL="914400" lvl="2" indent="0">
              <a:buNone/>
            </a:pPr>
            <a:r>
              <a:rPr lang="en-US" altLang="zh-CN" sz="1600" dirty="0" smtClean="0">
                <a:solidFill>
                  <a:srgbClr val="FF0000"/>
                </a:solidFill>
              </a:rPr>
              <a:t>            </a:t>
            </a:r>
            <a:r>
              <a:rPr lang="en-US" altLang="zh-CN" sz="1600" dirty="0" smtClean="0"/>
              <a:t> </a:t>
            </a:r>
            <a:r>
              <a:rPr lang="en-US" altLang="zh-CN" sz="1600" dirty="0" err="1"/>
              <a:t>mov</a:t>
            </a:r>
            <a:r>
              <a:rPr lang="en-US" altLang="zh-CN" sz="1600" dirty="0"/>
              <a:t> </a:t>
            </a:r>
            <a:r>
              <a:rPr lang="en-US" altLang="zh-CN" sz="1600" dirty="0" err="1"/>
              <a:t>bh</a:t>
            </a:r>
            <a:r>
              <a:rPr lang="en-US" altLang="zh-CN" sz="1600" dirty="0"/>
              <a:t>, </a:t>
            </a:r>
            <a:r>
              <a:rPr lang="en-US" altLang="zh-CN" sz="1600" dirty="0" smtClean="0"/>
              <a:t>0</a:t>
            </a:r>
          </a:p>
          <a:p>
            <a:pPr marL="914400" lvl="2" indent="0"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}</a:t>
            </a:r>
            <a:endParaRPr lang="en-US" altLang="zh-CN" sz="1600" dirty="0"/>
          </a:p>
          <a:p>
            <a:pPr marL="914400" lvl="2" indent="0">
              <a:buNone/>
            </a:pPr>
            <a:r>
              <a:rPr lang="en-US" altLang="zh-C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5430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 calling convention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08520" y="1628800"/>
            <a:ext cx="9036496" cy="5112568"/>
          </a:xfrm>
        </p:spPr>
        <p:txBody>
          <a:bodyPr/>
          <a:lstStyle/>
          <a:p>
            <a:pPr marL="457200" lvl="1" indent="0">
              <a:buNone/>
            </a:pPr>
            <a:r>
              <a:rPr lang="en-US" sz="1800" dirty="0" smtClean="0"/>
              <a:t>1) The parameters are passed by value (except for array) to the stack in reverse order of encountering them</a:t>
            </a:r>
          </a:p>
          <a:p>
            <a:pPr marL="457200" lvl="1" indent="0">
              <a:buNone/>
            </a:pPr>
            <a:r>
              <a:rPr lang="en-US" sz="1800" dirty="0" smtClean="0"/>
              <a:t>2) C save the address to the stack. </a:t>
            </a:r>
          </a:p>
          <a:p>
            <a:pPr lvl="2"/>
            <a:r>
              <a:rPr lang="en-US" sz="1600" dirty="0" smtClean="0"/>
              <a:t>Only IP saved if compiled in SMALL or COMPACT memory model, or the procedure is NEAR.</a:t>
            </a:r>
          </a:p>
          <a:p>
            <a:pPr lvl="2"/>
            <a:r>
              <a:rPr lang="en-US" sz="1600" dirty="0" smtClean="0"/>
              <a:t>CS and IP (CS first, then IP) saved if compiled in MEDIUM, LARGE, or HUGE memory model, or the procedure is FAR.</a:t>
            </a:r>
          </a:p>
          <a:p>
            <a:pPr marL="457200" lvl="1" indent="0">
              <a:buNone/>
            </a:pPr>
            <a:r>
              <a:rPr lang="en-US" sz="1800" dirty="0" smtClean="0"/>
              <a:t>3) BP must be saved on the stack and then the parameters must be accessed by the BP register.</a:t>
            </a:r>
          </a:p>
          <a:p>
            <a:pPr marL="457200" lvl="1" indent="0">
              <a:buNone/>
            </a:pPr>
            <a:r>
              <a:rPr lang="en-US" sz="1800" dirty="0" smtClean="0"/>
              <a:t>4) The last instruction should be </a:t>
            </a:r>
            <a:r>
              <a:rPr lang="en-US" sz="1800" dirty="0" smtClean="0">
                <a:solidFill>
                  <a:srgbClr val="FF0000"/>
                </a:solidFill>
              </a:rPr>
              <a:t>RET </a:t>
            </a:r>
            <a:r>
              <a:rPr lang="en-US" sz="1800" dirty="0" smtClean="0"/>
              <a:t>with no number after it. 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 smtClean="0"/>
              <a:t>5) Any name shared publicly with C must be prefaced with an underscore, and the only the first eight characters of the name was recognized by C.</a:t>
            </a:r>
          </a:p>
          <a:p>
            <a:pPr marL="457200" lvl="1" indent="0">
              <a:buNone/>
            </a:pPr>
            <a:r>
              <a:rPr lang="en-US" sz="1800" dirty="0" smtClean="0"/>
              <a:t>6) C passes parameters by value except for arrays, which are passed </a:t>
            </a:r>
            <a:r>
              <a:rPr lang="en-US" sz="1800" dirty="0" smtClean="0">
                <a:solidFill>
                  <a:schemeClr val="accent1"/>
                </a:solidFill>
              </a:rPr>
              <a:t>by reference</a:t>
            </a:r>
            <a:r>
              <a:rPr lang="en-US" sz="1800" dirty="0" smtClean="0"/>
              <a:t>.</a:t>
            </a:r>
          </a:p>
          <a:p>
            <a:pPr marL="457200" lvl="1" indent="0">
              <a:buNone/>
            </a:pPr>
            <a:r>
              <a:rPr lang="en-US" sz="1800" dirty="0" smtClean="0"/>
              <a:t>If C is compiled in the MEDIUM, LARGE, or HUGE model, use the FAR option for the Assembly procedure; If C is compiled with the SMALL model, use the NEAR option for the Assembly procedure.</a:t>
            </a:r>
          </a:p>
        </p:txBody>
      </p:sp>
    </p:spTree>
    <p:extLst>
      <p:ext uri="{BB962C8B-B14F-4D97-AF65-F5344CB8AC3E}">
        <p14:creationId xmlns:p14="http://schemas.microsoft.com/office/powerpoint/2010/main" val="346906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8270056" cy="1143000"/>
          </a:xfrm>
        </p:spPr>
        <p:txBody>
          <a:bodyPr/>
          <a:lstStyle/>
          <a:p>
            <a:r>
              <a:rPr lang="en-US" altLang="zh-CN" dirty="0" smtClean="0"/>
              <a:t>C callable ASM module example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7196" y="2996952"/>
            <a:ext cx="8748464" cy="4104456"/>
          </a:xfrm>
        </p:spPr>
        <p:txBody>
          <a:bodyPr/>
          <a:lstStyle/>
          <a:p>
            <a:pPr marL="457200" lvl="1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.MODEL </a:t>
            </a:r>
            <a:r>
              <a:rPr lang="en-US" sz="1400" dirty="0" smtClean="0">
                <a:solidFill>
                  <a:srgbClr val="FF0000"/>
                </a:solidFill>
              </a:rPr>
              <a:t>SMALL</a:t>
            </a:r>
          </a:p>
          <a:p>
            <a:pPr marL="457200" lvl="1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.CODE</a:t>
            </a:r>
          </a:p>
          <a:p>
            <a:pPr marL="457200" lvl="1" indent="0">
              <a:buNone/>
            </a:pPr>
            <a:r>
              <a:rPr lang="en-US" sz="1400" dirty="0"/>
              <a:t>	</a:t>
            </a:r>
            <a:r>
              <a:rPr lang="en-US" sz="1400" dirty="0" smtClean="0">
                <a:solidFill>
                  <a:srgbClr val="FF0000"/>
                </a:solidFill>
              </a:rPr>
              <a:t>PUBLIC</a:t>
            </a:r>
            <a:r>
              <a:rPr lang="en-US" sz="1400" dirty="0" smtClean="0"/>
              <a:t> _CURSOR</a:t>
            </a:r>
          </a:p>
          <a:p>
            <a:pPr marL="457200" lvl="1" indent="0"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_CURSOR  </a:t>
            </a:r>
            <a:r>
              <a:rPr lang="en-US" sz="1400" dirty="0" smtClean="0"/>
              <a:t>PROC</a:t>
            </a:r>
          </a:p>
          <a:p>
            <a:pPr marL="457200" lvl="1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PUSH	BP		; SAVE THE BP SINCE CONTENTS ARE ALTERED</a:t>
            </a:r>
          </a:p>
          <a:p>
            <a:pPr marL="457200" lvl="1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MOV 	BP,SP		;</a:t>
            </a:r>
          </a:p>
          <a:p>
            <a:pPr marL="457200" lvl="1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PUSH	AX		; PUSH REGS ALTERED BY THIS MODULE</a:t>
            </a:r>
          </a:p>
          <a:p>
            <a:pPr marL="457200" lvl="1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MOV	DH, [BP+</a:t>
            </a:r>
            <a:r>
              <a:rPr lang="en-US" sz="1400" dirty="0" smtClean="0">
                <a:solidFill>
                  <a:srgbClr val="FF0000"/>
                </a:solidFill>
              </a:rPr>
              <a:t>4</a:t>
            </a:r>
            <a:r>
              <a:rPr lang="en-US" sz="1400" dirty="0" smtClean="0"/>
              <a:t>]	; GET FIRST PARAMETER (</a:t>
            </a:r>
            <a:r>
              <a:rPr lang="en-US" sz="1400" dirty="0" smtClean="0">
                <a:solidFill>
                  <a:srgbClr val="FF0000"/>
                </a:solidFill>
              </a:rPr>
              <a:t>NEAR Call</a:t>
            </a:r>
            <a:r>
              <a:rPr lang="en-US" sz="1400" dirty="0" smtClean="0"/>
              <a:t>)</a:t>
            </a:r>
          </a:p>
          <a:p>
            <a:pPr marL="457200" lvl="1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MOV	DL,  [BP+</a:t>
            </a:r>
            <a:r>
              <a:rPr lang="en-US" sz="1400" dirty="0" smtClean="0">
                <a:solidFill>
                  <a:srgbClr val="FF0000"/>
                </a:solidFill>
              </a:rPr>
              <a:t>6</a:t>
            </a:r>
            <a:r>
              <a:rPr lang="en-US" sz="1400" dirty="0" smtClean="0"/>
              <a:t>]	; GET SECOND PARAMETER</a:t>
            </a:r>
            <a:r>
              <a:rPr lang="en-US" altLang="zh-CN" sz="1400" dirty="0" smtClean="0"/>
              <a:t> </a:t>
            </a:r>
            <a:r>
              <a:rPr lang="en-US" altLang="zh-CN" sz="1400" dirty="0" smtClean="0">
                <a:solidFill>
                  <a:srgbClr val="FF0000"/>
                </a:solidFill>
              </a:rPr>
              <a:t>(NEAR </a:t>
            </a:r>
            <a:r>
              <a:rPr lang="en-US" altLang="zh-CN" sz="1400" dirty="0">
                <a:solidFill>
                  <a:srgbClr val="FF0000"/>
                </a:solidFill>
              </a:rPr>
              <a:t>Call</a:t>
            </a:r>
            <a:r>
              <a:rPr lang="en-US" altLang="zh-CN" sz="1400" dirty="0"/>
              <a:t>)</a:t>
            </a:r>
          </a:p>
          <a:p>
            <a:pPr marL="457200" lvl="1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……</a:t>
            </a:r>
          </a:p>
          <a:p>
            <a:pPr marL="457200" lvl="1" indent="0">
              <a:buNone/>
            </a:pPr>
            <a:r>
              <a:rPr lang="en-US" sz="1400" dirty="0" smtClean="0"/>
              <a:t>	POP	AX		; RESTORE REGS</a:t>
            </a:r>
          </a:p>
          <a:p>
            <a:pPr marL="457200" lvl="1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POP	BP	</a:t>
            </a:r>
          </a:p>
          <a:p>
            <a:pPr marL="457200" lvl="1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RET			; </a:t>
            </a:r>
            <a:r>
              <a:rPr lang="en-US" sz="1400" dirty="0" smtClean="0">
                <a:solidFill>
                  <a:srgbClr val="FF0000"/>
                </a:solidFill>
              </a:rPr>
              <a:t>NEAR</a:t>
            </a:r>
            <a:r>
              <a:rPr lang="en-US" sz="1400" dirty="0" smtClean="0"/>
              <a:t> return</a:t>
            </a:r>
          </a:p>
          <a:p>
            <a:pPr marL="457200" lvl="1" indent="0"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_CURSOR  </a:t>
            </a:r>
            <a:r>
              <a:rPr lang="en-US" sz="1400" dirty="0" smtClean="0"/>
              <a:t>ENDP</a:t>
            </a:r>
          </a:p>
          <a:p>
            <a:pPr marL="457200" lvl="1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END</a:t>
            </a:r>
          </a:p>
          <a:p>
            <a:pPr marL="457200" lvl="1" indent="0">
              <a:buNone/>
            </a:pPr>
            <a:r>
              <a:rPr lang="en-US" sz="1800" dirty="0"/>
              <a:t>	</a:t>
            </a:r>
            <a:endParaRPr lang="en-US" sz="1800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67196" y="1700808"/>
            <a:ext cx="7291052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0">
              <a:buFont typeface="Monotype Sorts" pitchFamily="2" charset="2"/>
              <a:buNone/>
            </a:pPr>
            <a:r>
              <a:rPr lang="en-US" sz="1400" kern="0" dirty="0" smtClean="0">
                <a:solidFill>
                  <a:srgbClr val="FF0000"/>
                </a:solidFill>
              </a:rPr>
              <a:t>extern</a:t>
            </a:r>
            <a:r>
              <a:rPr lang="en-US" sz="1400" kern="0" dirty="0" smtClean="0"/>
              <a:t> </a:t>
            </a:r>
            <a:r>
              <a:rPr lang="en-US" sz="1400" kern="0" dirty="0" smtClean="0">
                <a:solidFill>
                  <a:srgbClr val="FF0000"/>
                </a:solidFill>
              </a:rPr>
              <a:t>cursor</a:t>
            </a:r>
            <a:r>
              <a:rPr lang="en-US" sz="1400" kern="0" dirty="0" smtClean="0"/>
              <a:t>( </a:t>
            </a:r>
            <a:r>
              <a:rPr lang="en-US" sz="1400" kern="0" dirty="0" err="1" smtClean="0"/>
              <a:t>int</a:t>
            </a:r>
            <a:r>
              <a:rPr lang="en-US" sz="1400" kern="0" dirty="0" smtClean="0"/>
              <a:t>, </a:t>
            </a:r>
            <a:r>
              <a:rPr lang="en-US" sz="1400" kern="0" dirty="0" err="1" smtClean="0"/>
              <a:t>int</a:t>
            </a:r>
            <a:r>
              <a:rPr lang="en-US" sz="1400" kern="0" dirty="0" smtClean="0"/>
              <a:t>);</a:t>
            </a:r>
          </a:p>
          <a:p>
            <a:pPr marL="457200" lvl="1" indent="0">
              <a:buFont typeface="Monotype Sorts" pitchFamily="2" charset="2"/>
              <a:buNone/>
            </a:pPr>
            <a:r>
              <a:rPr lang="en-US" sz="1400" kern="0" dirty="0" smtClean="0"/>
              <a:t>Main () {</a:t>
            </a:r>
          </a:p>
          <a:p>
            <a:pPr marL="457200" lvl="1" indent="0">
              <a:buNone/>
            </a:pPr>
            <a:r>
              <a:rPr lang="en-US" sz="1400" kern="0" dirty="0"/>
              <a:t>	</a:t>
            </a:r>
            <a:r>
              <a:rPr lang="en-US" sz="1400" kern="0" dirty="0" smtClean="0">
                <a:solidFill>
                  <a:srgbClr val="FF0000"/>
                </a:solidFill>
              </a:rPr>
              <a:t>cursor</a:t>
            </a:r>
            <a:r>
              <a:rPr lang="en-US" sz="1400" kern="0" dirty="0" smtClean="0"/>
              <a:t>( 15, 12); </a:t>
            </a:r>
            <a:r>
              <a:rPr lang="en-US" altLang="zh-CN" sz="1400" kern="0" dirty="0"/>
              <a:t>);          /* IT IS A </a:t>
            </a:r>
            <a:r>
              <a:rPr lang="en-US" altLang="zh-CN" sz="1400" kern="0" dirty="0" smtClean="0"/>
              <a:t>NEAR </a:t>
            </a:r>
            <a:r>
              <a:rPr lang="en-US" altLang="zh-CN" sz="1400" kern="0" dirty="0"/>
              <a:t>CALL TO THE ASM PROCEDURE */</a:t>
            </a:r>
          </a:p>
          <a:p>
            <a:pPr marL="457200" lvl="1" indent="0">
              <a:buFont typeface="Monotype Sorts" pitchFamily="2" charset="2"/>
              <a:buNone/>
            </a:pPr>
            <a:endParaRPr lang="en-US" sz="1400" kern="0" dirty="0" smtClean="0"/>
          </a:p>
          <a:p>
            <a:pPr marL="457200" lvl="1" indent="0">
              <a:buFont typeface="Monotype Sorts" pitchFamily="2" charset="2"/>
              <a:buNone/>
            </a:pPr>
            <a:r>
              <a:rPr lang="en-US" sz="1400" kern="0" dirty="0"/>
              <a:t>}</a:t>
            </a:r>
            <a:endParaRPr lang="en-US" sz="1400" kern="0" dirty="0" smtClean="0"/>
          </a:p>
          <a:p>
            <a:pPr marL="457200" lvl="1" indent="0">
              <a:buFont typeface="Monotype Sorts" pitchFamily="2" charset="2"/>
              <a:buNone/>
            </a:pPr>
            <a:r>
              <a:rPr lang="en-US" sz="1400" kern="0" dirty="0" smtClean="0"/>
              <a:t>	</a:t>
            </a:r>
            <a:endParaRPr lang="en-US" sz="1800" kern="0" dirty="0" smtClean="0"/>
          </a:p>
        </p:txBody>
      </p:sp>
      <p:sp>
        <p:nvSpPr>
          <p:cNvPr id="5" name="右大括号 4"/>
          <p:cNvSpPr/>
          <p:nvPr/>
        </p:nvSpPr>
        <p:spPr bwMode="auto">
          <a:xfrm>
            <a:off x="7458248" y="1816571"/>
            <a:ext cx="360040" cy="936104"/>
          </a:xfrm>
          <a:prstGeom prst="rightBrac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i="0" u="none" strike="noStrike" normalizeH="0" baseline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6" name="右大括号 5"/>
          <p:cNvSpPr/>
          <p:nvPr/>
        </p:nvSpPr>
        <p:spPr bwMode="auto">
          <a:xfrm>
            <a:off x="7458248" y="3025279"/>
            <a:ext cx="576064" cy="3744416"/>
          </a:xfrm>
          <a:prstGeom prst="rightBrac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i="0" u="none" strike="noStrike" normalizeH="0" baseline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89296" y="1961458"/>
            <a:ext cx="1104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C Program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137013" y="4574321"/>
            <a:ext cx="1078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ASM SUB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Program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 bwMode="auto">
          <a:xfrm>
            <a:off x="406400" y="2852936"/>
            <a:ext cx="806489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49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467544" y="685800"/>
            <a:ext cx="8320856" cy="1807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Reference Book: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The 80x86 IBM PC and Compatible Computers</a:t>
            </a:r>
            <a:endParaRPr kumimoji="1" lang="en-GB" sz="3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467544" y="3212976"/>
            <a:ext cx="583264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None/>
            </a:pPr>
            <a:r>
              <a:rPr kumimoji="1" lang="en-GB" altLang="zh-CN" sz="2800" dirty="0">
                <a:solidFill>
                  <a:srgbClr val="000000"/>
                </a:solidFill>
                <a:latin typeface="Arial Black" pitchFamily="34" charset="0"/>
              </a:rPr>
              <a:t>Chapter 7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None/>
            </a:pPr>
            <a:r>
              <a:rPr kumimoji="1" lang="en-US" altLang="zh-CN" sz="2800" dirty="0">
                <a:solidFill>
                  <a:srgbClr val="000000"/>
                </a:solidFill>
                <a:latin typeface="Arial Black" pitchFamily="34" charset="0"/>
              </a:rPr>
              <a:t>Modules, Modular and C Programming</a:t>
            </a:r>
            <a:endParaRPr kumimoji="1" lang="en-GB" altLang="zh-CN" sz="2800" dirty="0">
              <a:solidFill>
                <a:srgbClr val="000000"/>
              </a:solidFill>
              <a:latin typeface="Arial Black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Monotype Sorts" pitchFamily="2" charset="2"/>
              <a:buNone/>
              <a:tabLst/>
              <a:defRPr/>
            </a:pPr>
            <a:endParaRPr kumimoji="1" lang="en-GB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Monotype Sorts" pitchFamily="2" charset="2"/>
              <a:buNone/>
              <a:tabLst/>
              <a:defRPr/>
            </a:pPr>
            <a:endParaRPr kumimoji="1" lang="en-GB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099" y="3068960"/>
            <a:ext cx="2401357" cy="319418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484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48464" cy="1143000"/>
          </a:xfrm>
        </p:spPr>
        <p:txBody>
          <a:bodyPr/>
          <a:lstStyle/>
          <a:p>
            <a:r>
              <a:rPr lang="en-US" dirty="0" smtClean="0"/>
              <a:t>How parameters are returned to 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745432"/>
            <a:ext cx="8316416" cy="4923928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 smtClean="0"/>
              <a:t>    C expects to find the returned value in certain register(s):</a:t>
            </a:r>
          </a:p>
          <a:p>
            <a:r>
              <a:rPr lang="en-US" sz="2200" dirty="0" smtClean="0"/>
              <a:t>If the returned value is a pointer (address),</a:t>
            </a:r>
          </a:p>
          <a:p>
            <a:pPr lvl="1"/>
            <a:r>
              <a:rPr lang="en-US" sz="1800" dirty="0" smtClean="0"/>
              <a:t> AX will hold IP if it is NEAR</a:t>
            </a:r>
          </a:p>
          <a:p>
            <a:pPr lvl="1"/>
            <a:r>
              <a:rPr lang="en-US" sz="1800" dirty="0"/>
              <a:t> </a:t>
            </a:r>
            <a:r>
              <a:rPr lang="en-US" sz="1800" dirty="0" smtClean="0"/>
              <a:t>DX:AX hold CS:IP if it is FAR</a:t>
            </a:r>
          </a:p>
          <a:p>
            <a:r>
              <a:rPr lang="en-US" altLang="zh-CN" sz="2200" dirty="0"/>
              <a:t>If the returned </a:t>
            </a:r>
            <a:r>
              <a:rPr lang="en-US" altLang="zh-CN" sz="2200" dirty="0" smtClean="0"/>
              <a:t>value is </a:t>
            </a:r>
            <a:r>
              <a:rPr lang="en-US" altLang="zh-CN" sz="2200" dirty="0"/>
              <a:t>a </a:t>
            </a:r>
            <a:r>
              <a:rPr lang="en-US" altLang="zh-CN" sz="2200" dirty="0" smtClean="0"/>
              <a:t>long integer(4 bytes),</a:t>
            </a:r>
            <a:endParaRPr lang="en-US" altLang="zh-CN" sz="2200" dirty="0"/>
          </a:p>
          <a:p>
            <a:pPr lvl="1"/>
            <a:r>
              <a:rPr lang="en-US" altLang="zh-CN" sz="1800" dirty="0" smtClean="0"/>
              <a:t>DX holds the higher order word</a:t>
            </a:r>
          </a:p>
          <a:p>
            <a:pPr lvl="1"/>
            <a:r>
              <a:rPr lang="en-US" altLang="zh-CN" sz="1800" dirty="0" smtClean="0"/>
              <a:t>AX holds the lower order word</a:t>
            </a:r>
            <a:endParaRPr lang="en-US" altLang="zh-CN" sz="1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305799"/>
              </p:ext>
            </p:extLst>
          </p:nvPr>
        </p:nvGraphicFramePr>
        <p:xfrm>
          <a:off x="683568" y="4437112"/>
          <a:ext cx="7560840" cy="223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806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Register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Size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 Data</a:t>
                      </a:r>
                      <a:r>
                        <a:rPr lang="en-US" altLang="zh-CN" baseline="0" dirty="0" smtClean="0"/>
                        <a:t> Type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06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 byte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char, short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06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 bytes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806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DX:AX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 bytes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long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677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8270056" cy="1143000"/>
          </a:xfrm>
        </p:spPr>
        <p:txBody>
          <a:bodyPr/>
          <a:lstStyle/>
          <a:p>
            <a:r>
              <a:rPr lang="en-US" altLang="zh-CN" dirty="0" smtClean="0"/>
              <a:t>C callable ASM module example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7196" y="2797572"/>
            <a:ext cx="8748464" cy="4104456"/>
          </a:xfrm>
        </p:spPr>
        <p:txBody>
          <a:bodyPr/>
          <a:lstStyle/>
          <a:p>
            <a:pPr marL="457200" lvl="1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.MODEL </a:t>
            </a:r>
            <a:r>
              <a:rPr lang="en-US" sz="1400" dirty="0" smtClean="0">
                <a:solidFill>
                  <a:srgbClr val="FF0000"/>
                </a:solidFill>
              </a:rPr>
              <a:t>MEDIUM		</a:t>
            </a:r>
          </a:p>
          <a:p>
            <a:pPr marL="457200" lvl="1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.CODE</a:t>
            </a:r>
          </a:p>
          <a:p>
            <a:pPr marL="457200" lvl="1" indent="0">
              <a:buNone/>
            </a:pPr>
            <a:r>
              <a:rPr lang="en-US" sz="1400" dirty="0"/>
              <a:t>	</a:t>
            </a:r>
            <a:r>
              <a:rPr lang="en-US" sz="1400" dirty="0" smtClean="0">
                <a:solidFill>
                  <a:srgbClr val="FF0000"/>
                </a:solidFill>
              </a:rPr>
              <a:t>PUBLIC</a:t>
            </a:r>
            <a:r>
              <a:rPr lang="en-US" sz="1400" dirty="0" smtClean="0"/>
              <a:t> _SUM</a:t>
            </a:r>
          </a:p>
          <a:p>
            <a:pPr marL="457200" lvl="1" indent="0"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_SUM  </a:t>
            </a:r>
            <a:r>
              <a:rPr lang="en-US" sz="1400" dirty="0" smtClean="0"/>
              <a:t>PROC  FAR</a:t>
            </a:r>
          </a:p>
          <a:p>
            <a:pPr marL="457200" lvl="1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PUSH	BP		; SAVE THE BP SINCE CONTENTS ARE ALTERED</a:t>
            </a:r>
          </a:p>
          <a:p>
            <a:pPr marL="457200" lvl="1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MOV 	BP,SP		; USE IT AS SP</a:t>
            </a:r>
          </a:p>
          <a:p>
            <a:pPr marL="457200" lvl="1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SUB	AX, AX		; </a:t>
            </a:r>
            <a:r>
              <a:rPr lang="en-US" altLang="zh-CN" sz="1400" dirty="0" smtClean="0"/>
              <a:t>AX = 0</a:t>
            </a:r>
            <a:endParaRPr lang="en-US" sz="1400" dirty="0" smtClean="0"/>
          </a:p>
          <a:p>
            <a:pPr marL="457200" lvl="1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MOV	DX, AX		; DX = 0</a:t>
            </a:r>
          </a:p>
          <a:p>
            <a:pPr marL="457200" lvl="1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ADD	AX, [BP+</a:t>
            </a:r>
            <a:r>
              <a:rPr lang="en-US" sz="1400" dirty="0" smtClean="0">
                <a:solidFill>
                  <a:srgbClr val="FF0000"/>
                </a:solidFill>
              </a:rPr>
              <a:t>6</a:t>
            </a:r>
            <a:r>
              <a:rPr lang="en-US" sz="1400" dirty="0" smtClean="0"/>
              <a:t>]		; ADD FIRST PARAMETER (</a:t>
            </a:r>
            <a:r>
              <a:rPr lang="en-US" sz="1400" dirty="0" smtClean="0">
                <a:solidFill>
                  <a:srgbClr val="FF0000"/>
                </a:solidFill>
              </a:rPr>
              <a:t>FAR Call</a:t>
            </a:r>
            <a:r>
              <a:rPr lang="en-US" sz="1400" dirty="0" smtClean="0"/>
              <a:t>)</a:t>
            </a:r>
          </a:p>
          <a:p>
            <a:pPr marL="457200" lvl="1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ADC	DX, 0		; ADD THE CARRY</a:t>
            </a:r>
          </a:p>
          <a:p>
            <a:pPr marL="457200" lvl="1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ADD	AX,  [BP+</a:t>
            </a:r>
            <a:r>
              <a:rPr lang="en-US" sz="1400" dirty="0" smtClean="0">
                <a:solidFill>
                  <a:srgbClr val="FF0000"/>
                </a:solidFill>
              </a:rPr>
              <a:t>8</a:t>
            </a:r>
            <a:r>
              <a:rPr lang="en-US" sz="1400" dirty="0" smtClean="0"/>
              <a:t>]	; ADD SECOND PARAMETER</a:t>
            </a:r>
            <a:r>
              <a:rPr lang="en-US" altLang="zh-CN" sz="1400" dirty="0" smtClean="0"/>
              <a:t> </a:t>
            </a:r>
            <a:r>
              <a:rPr lang="en-US" altLang="zh-CN" sz="1400" dirty="0" smtClean="0">
                <a:solidFill>
                  <a:srgbClr val="FF0000"/>
                </a:solidFill>
              </a:rPr>
              <a:t>(FAR </a:t>
            </a:r>
            <a:r>
              <a:rPr lang="en-US" altLang="zh-CN" sz="1400" dirty="0">
                <a:solidFill>
                  <a:srgbClr val="FF0000"/>
                </a:solidFill>
              </a:rPr>
              <a:t>Call</a:t>
            </a:r>
            <a:r>
              <a:rPr lang="en-US" altLang="zh-CN" sz="1400" dirty="0" smtClean="0"/>
              <a:t>)</a:t>
            </a:r>
          </a:p>
          <a:p>
            <a:pPr marL="457200" lvl="1" indent="0">
              <a:buNone/>
            </a:pPr>
            <a:r>
              <a:rPr lang="en-US" altLang="zh-CN" sz="1400" dirty="0"/>
              <a:t>	</a:t>
            </a:r>
            <a:r>
              <a:rPr lang="en-US" altLang="zh-CN" sz="1400" dirty="0" smtClean="0"/>
              <a:t>ADC	DX, 0		; ADD THE CARRY</a:t>
            </a:r>
            <a:endParaRPr lang="en-US" altLang="zh-CN" sz="1400" dirty="0"/>
          </a:p>
          <a:p>
            <a:pPr marL="457200" lvl="1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POP	BP	</a:t>
            </a:r>
          </a:p>
          <a:p>
            <a:pPr marL="457200" lvl="1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RET			; </a:t>
            </a:r>
            <a:r>
              <a:rPr lang="en-US" sz="1400" dirty="0" smtClean="0">
                <a:solidFill>
                  <a:srgbClr val="FF0000"/>
                </a:solidFill>
              </a:rPr>
              <a:t>FAR</a:t>
            </a:r>
            <a:r>
              <a:rPr lang="en-US" sz="1400" dirty="0" smtClean="0"/>
              <a:t> return</a:t>
            </a:r>
          </a:p>
          <a:p>
            <a:pPr marL="457200" lvl="1" indent="0"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_SUM  </a:t>
            </a:r>
            <a:r>
              <a:rPr lang="en-US" sz="1400" dirty="0" smtClean="0"/>
              <a:t>ENDP</a:t>
            </a:r>
          </a:p>
          <a:p>
            <a:pPr marL="457200" lvl="1" indent="0">
              <a:buNone/>
            </a:pPr>
            <a:r>
              <a:rPr lang="en-US" sz="1400" dirty="0"/>
              <a:t>	</a:t>
            </a:r>
            <a:r>
              <a:rPr lang="en-US" sz="1400" dirty="0" smtClean="0"/>
              <a:t>END</a:t>
            </a:r>
          </a:p>
          <a:p>
            <a:pPr marL="457200" lvl="1" indent="0">
              <a:buNone/>
            </a:pPr>
            <a:r>
              <a:rPr lang="en-US" sz="1800" dirty="0"/>
              <a:t>	</a:t>
            </a:r>
            <a:endParaRPr lang="en-US" sz="1800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67196" y="1700808"/>
            <a:ext cx="87484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0">
              <a:buFont typeface="Monotype Sorts" pitchFamily="2" charset="2"/>
              <a:buNone/>
            </a:pPr>
            <a:r>
              <a:rPr lang="en-US" sz="1400" kern="0" dirty="0" smtClean="0">
                <a:solidFill>
                  <a:srgbClr val="FF0000"/>
                </a:solidFill>
              </a:rPr>
              <a:t>extern</a:t>
            </a:r>
            <a:r>
              <a:rPr lang="en-US" sz="1400" kern="0" dirty="0" smtClean="0"/>
              <a:t> </a:t>
            </a:r>
            <a:r>
              <a:rPr lang="en-US" sz="1400" kern="0" dirty="0">
                <a:solidFill>
                  <a:srgbClr val="FF0000"/>
                </a:solidFill>
              </a:rPr>
              <a:t> </a:t>
            </a:r>
            <a:r>
              <a:rPr lang="en-US" sz="1400" kern="0" dirty="0" smtClean="0">
                <a:solidFill>
                  <a:srgbClr val="FF0000"/>
                </a:solidFill>
              </a:rPr>
              <a:t>unsigned long sum</a:t>
            </a:r>
            <a:r>
              <a:rPr lang="en-US" sz="1400" kern="0" dirty="0" smtClean="0"/>
              <a:t>( </a:t>
            </a:r>
            <a:r>
              <a:rPr lang="en-US" sz="1400" kern="0" dirty="0" err="1" smtClean="0"/>
              <a:t>int</a:t>
            </a:r>
            <a:r>
              <a:rPr lang="en-US" sz="1400" kern="0" dirty="0" smtClean="0"/>
              <a:t>, </a:t>
            </a:r>
            <a:r>
              <a:rPr lang="en-US" sz="1400" kern="0" dirty="0" err="1" smtClean="0"/>
              <a:t>int</a:t>
            </a:r>
            <a:r>
              <a:rPr lang="en-US" sz="1400" kern="0" dirty="0" smtClean="0"/>
              <a:t>);</a:t>
            </a:r>
          </a:p>
          <a:p>
            <a:pPr marL="457200" lvl="1" indent="0">
              <a:buFont typeface="Monotype Sorts" pitchFamily="2" charset="2"/>
              <a:buNone/>
            </a:pPr>
            <a:r>
              <a:rPr lang="en-US" sz="1400" kern="0" dirty="0" smtClean="0"/>
              <a:t>Main () {</a:t>
            </a:r>
          </a:p>
          <a:p>
            <a:pPr marL="457200" lvl="1" indent="0">
              <a:buFont typeface="Monotype Sorts" pitchFamily="2" charset="2"/>
              <a:buNone/>
            </a:pPr>
            <a:r>
              <a:rPr lang="en-US" sz="1400" kern="0" dirty="0"/>
              <a:t>	</a:t>
            </a:r>
            <a:r>
              <a:rPr lang="en-US" sz="1400" kern="0" dirty="0" smtClean="0">
                <a:solidFill>
                  <a:srgbClr val="FF0000"/>
                </a:solidFill>
              </a:rPr>
              <a:t>cursor</a:t>
            </a:r>
            <a:r>
              <a:rPr lang="en-US" sz="1400" kern="0" dirty="0" smtClean="0"/>
              <a:t>( 15, 12);          /* IT IS A FAR CALL TO THE ASM PROCEDURE */</a:t>
            </a:r>
          </a:p>
          <a:p>
            <a:pPr marL="457200" lvl="1" indent="0">
              <a:buFont typeface="Monotype Sorts" pitchFamily="2" charset="2"/>
              <a:buNone/>
            </a:pPr>
            <a:r>
              <a:rPr lang="en-US" sz="1400" kern="0" dirty="0"/>
              <a:t>}</a:t>
            </a:r>
            <a:endParaRPr lang="en-US" sz="1400" kern="0" dirty="0" smtClean="0"/>
          </a:p>
          <a:p>
            <a:pPr marL="457200" lvl="1" indent="0">
              <a:buFont typeface="Monotype Sorts" pitchFamily="2" charset="2"/>
              <a:buNone/>
            </a:pPr>
            <a:r>
              <a:rPr lang="en-US" sz="1400" kern="0" dirty="0" smtClean="0"/>
              <a:t>	</a:t>
            </a:r>
            <a:endParaRPr lang="en-US" sz="1800" kern="0" dirty="0" smtClean="0"/>
          </a:p>
        </p:txBody>
      </p:sp>
      <p:sp>
        <p:nvSpPr>
          <p:cNvPr id="5" name="右大括号 4"/>
          <p:cNvSpPr/>
          <p:nvPr/>
        </p:nvSpPr>
        <p:spPr bwMode="auto">
          <a:xfrm>
            <a:off x="7458248" y="1815665"/>
            <a:ext cx="360040" cy="936104"/>
          </a:xfrm>
          <a:prstGeom prst="rightBrac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i="0" u="none" strike="noStrike" normalizeH="0" baseline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6" name="右大括号 5"/>
          <p:cNvSpPr/>
          <p:nvPr/>
        </p:nvSpPr>
        <p:spPr bwMode="auto">
          <a:xfrm>
            <a:off x="7458248" y="2852936"/>
            <a:ext cx="576064" cy="3916759"/>
          </a:xfrm>
          <a:prstGeom prst="rightBrac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i="0" u="none" strike="noStrike" normalizeH="0" baseline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76838" y="1953706"/>
            <a:ext cx="1213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C Program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137013" y="4574321"/>
            <a:ext cx="1078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ASM SUB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Program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 bwMode="auto">
          <a:xfrm>
            <a:off x="406400" y="2797572"/>
            <a:ext cx="806489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8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Linking ASM routine with 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1852" y="1700808"/>
            <a:ext cx="8178800" cy="4171950"/>
          </a:xfrm>
        </p:spPr>
        <p:txBody>
          <a:bodyPr/>
          <a:lstStyle/>
          <a:p>
            <a:r>
              <a:rPr lang="en-US" dirty="0" smtClean="0"/>
              <a:t>Make sure that the ASM procedure</a:t>
            </a:r>
          </a:p>
          <a:p>
            <a:pPr lvl="1"/>
            <a:r>
              <a:rPr lang="en-US" sz="2000" dirty="0" smtClean="0"/>
              <a:t> declares the procedure as PUBLIC</a:t>
            </a:r>
          </a:p>
          <a:p>
            <a:pPr lvl="1"/>
            <a:r>
              <a:rPr lang="en-US" sz="2000" dirty="0" smtClean="0"/>
              <a:t> The procedure name begins with an underscore</a:t>
            </a:r>
          </a:p>
          <a:p>
            <a:pPr lvl="1"/>
            <a:r>
              <a:rPr lang="en-US" sz="2000" dirty="0"/>
              <a:t> </a:t>
            </a:r>
            <a:r>
              <a:rPr lang="en-US" sz="2000" dirty="0" smtClean="0"/>
              <a:t>NEAR for the small model and FAR for the medium model</a:t>
            </a:r>
          </a:p>
          <a:p>
            <a:r>
              <a:rPr lang="en-US" dirty="0" smtClean="0"/>
              <a:t>Make sure that the C program</a:t>
            </a:r>
          </a:p>
          <a:p>
            <a:pPr lvl="1"/>
            <a:r>
              <a:rPr lang="en-US" dirty="0" smtClean="0"/>
              <a:t>Declare the procedure as external</a:t>
            </a:r>
          </a:p>
          <a:p>
            <a:r>
              <a:rPr lang="en-US" dirty="0" smtClean="0"/>
              <a:t>Assemble the ASM program to produce the object file</a:t>
            </a:r>
          </a:p>
          <a:p>
            <a:r>
              <a:rPr lang="en-US" dirty="0" smtClean="0"/>
              <a:t>Compile the C to produce the object file</a:t>
            </a:r>
          </a:p>
          <a:p>
            <a:r>
              <a:rPr lang="en-US" dirty="0" smtClean="0"/>
              <a:t>Link the object file together to produce the executable file.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415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/>
              <a:t>Why Modules?</a:t>
            </a:r>
            <a:endParaRPr lang="en-GB" sz="3200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467544" y="1700808"/>
            <a:ext cx="8542784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z"/>
              <a:defRPr/>
            </a:pPr>
            <a:r>
              <a:rPr kumimoji="1" lang="en-GB" altLang="zh-CN" sz="2400" kern="0" dirty="0"/>
              <a:t>Each module can be written, debugged and tested individually</a:t>
            </a: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y"/>
              <a:defRPr/>
            </a:pPr>
            <a:r>
              <a:rPr kumimoji="1" lang="en-GB" altLang="zh-CN" sz="2000" kern="0" dirty="0"/>
              <a:t>Without modules, if one subroutine did not work properly, the entire program would have to be rewritten and </a:t>
            </a:r>
            <a:r>
              <a:rPr kumimoji="1" lang="en-GB" altLang="zh-CN" sz="2000" kern="0" dirty="0" smtClean="0"/>
              <a:t>reassembled.</a:t>
            </a:r>
            <a:endParaRPr kumimoji="1" lang="en-GB" sz="2000" kern="0" dirty="0"/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Monotype Sorts" pitchFamily="2" charset="2"/>
              <a:buChar char="z"/>
              <a:tabLst/>
              <a:defRPr/>
            </a:pPr>
            <a:r>
              <a:rPr kumimoji="1" lang="en-GB" sz="2400" kern="0" dirty="0" smtClean="0"/>
              <a:t>The Failure of one module does not stop the entire project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Monotype Sorts" pitchFamily="2" charset="2"/>
              <a:buChar char="z"/>
              <a:tabLst/>
              <a:defRPr/>
            </a:pPr>
            <a:r>
              <a:rPr kumimoji="1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</a:t>
            </a:r>
            <a:r>
              <a:rPr kumimoji="1" lang="en-GB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task of locating and isolating any problem is easier.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Monotype Sorts" pitchFamily="2" charset="2"/>
              <a:buChar char="z"/>
              <a:tabLst/>
              <a:defRPr/>
            </a:pPr>
            <a:r>
              <a:rPr kumimoji="1" lang="en-GB" sz="2400" kern="0" noProof="0" dirty="0" smtClean="0"/>
              <a:t>One can use the modules to link with high-level Language such as C, Pascal, or BASIC.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Monotype Sorts" pitchFamily="2" charset="2"/>
              <a:buChar char="z"/>
              <a:tabLst/>
              <a:defRPr/>
            </a:pPr>
            <a:r>
              <a:rPr kumimoji="1" lang="en-GB" sz="2400" kern="0" dirty="0" smtClean="0"/>
              <a:t>Parallel development shortens considerably the time required to complete a project.</a:t>
            </a:r>
            <a:endParaRPr kumimoji="1" lang="en-GB" sz="2400" kern="0" noProof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/>
              <a:t>Writing Modules</a:t>
            </a:r>
            <a:endParaRPr lang="en-GB" sz="32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83568" y="1791172"/>
            <a:ext cx="8542784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Monotype Sorts" pitchFamily="2" charset="2"/>
              <a:buChar char="z"/>
              <a:tabLst/>
              <a:defRPr/>
            </a:pPr>
            <a:r>
              <a:rPr kumimoji="1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more efficient way to develop</a:t>
            </a:r>
            <a:r>
              <a:rPr kumimoji="1" lang="en-GB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software is to treat each subroutine as a separate program (or module) with a separate filename.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Monotype Sorts" pitchFamily="2" charset="2"/>
              <a:buChar char="z"/>
              <a:tabLst/>
              <a:defRPr/>
            </a:pPr>
            <a:endParaRPr kumimoji="1" lang="en-GB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Monotype Sorts" pitchFamily="2" charset="2"/>
              <a:buChar char="z"/>
              <a:tabLst/>
              <a:defRPr/>
            </a:pPr>
            <a:r>
              <a:rPr kumimoji="1" lang="en-GB" sz="2400" kern="0" noProof="0" dirty="0" smtClean="0"/>
              <a:t>Assemble and test each module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Monotype Sorts" pitchFamily="2" charset="2"/>
              <a:buChar char="z"/>
              <a:tabLst/>
              <a:defRPr/>
            </a:pPr>
            <a:endParaRPr kumimoji="1" lang="en-GB" sz="2400" kern="0" noProof="0" dirty="0" smtClean="0"/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Monotype Sorts" pitchFamily="2" charset="2"/>
              <a:buChar char="z"/>
              <a:tabLst/>
              <a:defRPr/>
            </a:pPr>
            <a:r>
              <a:rPr kumimoji="1" lang="en-GB" sz="2400" kern="0" noProof="0" dirty="0" smtClean="0"/>
              <a:t>Link all modules together as all modules passed tests.</a:t>
            </a:r>
            <a:endParaRPr kumimoji="1" lang="en-GB" sz="2400" b="0" i="0" u="none" strike="noStrike" kern="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/>
              <a:t>Modular Programming Directives</a:t>
            </a:r>
            <a:endParaRPr lang="en-GB" sz="32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7544" y="1700808"/>
            <a:ext cx="8143056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Monotype Sorts" pitchFamily="2" charset="2"/>
              <a:buChar char="z"/>
              <a:tabLst/>
              <a:defRPr/>
            </a:pPr>
            <a:r>
              <a:rPr kumimoji="1" lang="en-GB" sz="2400" kern="0" dirty="0" smtClean="0"/>
              <a:t>EXTERN directives</a:t>
            </a:r>
            <a:endParaRPr kumimoji="1" lang="en-GB" sz="2400" kern="0" dirty="0"/>
          </a:p>
          <a:p>
            <a:pPr marL="355600"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tabLst/>
              <a:defRPr/>
            </a:pPr>
            <a:r>
              <a:rPr kumimoji="1" lang="en-GB" sz="2400" kern="0" dirty="0" smtClean="0"/>
              <a:t>Format:</a:t>
            </a:r>
          </a:p>
          <a:p>
            <a:pPr marL="1346200"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tabLst/>
              <a:defRPr/>
            </a:pPr>
            <a:r>
              <a:rPr kumimoji="1" lang="en-GB" sz="2400" kern="0" dirty="0" smtClean="0"/>
              <a:t>EXTRN	name1:type</a:t>
            </a:r>
          </a:p>
          <a:p>
            <a:pPr marL="1346200"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tabLst/>
              <a:defRPr/>
            </a:pPr>
            <a:r>
              <a:rPr kumimoji="1" lang="en-GB" sz="2400" kern="0" dirty="0" smtClean="0"/>
              <a:t>EXTRN	name1:type, name2:type, ……</a:t>
            </a: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y"/>
            </a:pPr>
            <a:r>
              <a:rPr kumimoji="1" lang="en-GB" sz="2000" kern="0" dirty="0" smtClean="0"/>
              <a:t>Notify the assembler and linker that certain names and variables which are not defined in the present module are defined externally somewhere else.</a:t>
            </a: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y"/>
            </a:pPr>
            <a:r>
              <a:rPr kumimoji="1" lang="en-GB" sz="2000" kern="0" dirty="0" smtClean="0"/>
              <a:t>External procedure name can be NEAR, FAR, or PROC</a:t>
            </a: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y"/>
            </a:pPr>
            <a:r>
              <a:rPr kumimoji="1" lang="en-GB" sz="2000" kern="0" dirty="0" smtClean="0"/>
              <a:t>Data type can be BYTE(1), WORD(2), DWORD(4), FWORD(6), QWORD(8), or TBYTE(10).</a:t>
            </a: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y"/>
            </a:pPr>
            <a:endParaRPr kumimoji="1" lang="en-GB" sz="2000" kern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/>
              <a:t>Modular Programming Directives</a:t>
            </a:r>
            <a:endParaRPr lang="en-GB" sz="32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7544" y="1700808"/>
            <a:ext cx="8143056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Monotype Sorts" pitchFamily="2" charset="2"/>
              <a:buChar char="z"/>
              <a:tabLst/>
              <a:defRPr/>
            </a:pPr>
            <a:r>
              <a:rPr kumimoji="1" lang="en-GB" sz="2400" kern="0" dirty="0" smtClean="0"/>
              <a:t>PUBLIC directives</a:t>
            </a:r>
            <a:endParaRPr kumimoji="1" lang="en-GB" sz="2400" kern="0" dirty="0"/>
          </a:p>
          <a:p>
            <a:pPr marL="355600"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tabLst/>
              <a:defRPr/>
            </a:pPr>
            <a:r>
              <a:rPr kumimoji="1" lang="en-GB" sz="2400" kern="0" dirty="0" smtClean="0"/>
              <a:t>Format:</a:t>
            </a:r>
          </a:p>
          <a:p>
            <a:pPr marL="1346200"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tabLst/>
              <a:defRPr/>
            </a:pPr>
            <a:r>
              <a:rPr kumimoji="1" lang="en-GB" sz="2400" kern="0" dirty="0" smtClean="0"/>
              <a:t>PUBLIC	name1</a:t>
            </a:r>
          </a:p>
          <a:p>
            <a:pPr marL="1346200"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tabLst/>
              <a:defRPr/>
            </a:pPr>
            <a:r>
              <a:rPr kumimoji="1" lang="en-GB" sz="2400" kern="0" dirty="0" smtClean="0"/>
              <a:t>PUBLIC	name1, name2, ……</a:t>
            </a: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y"/>
            </a:pPr>
            <a:endParaRPr kumimoji="1" lang="en-GB" sz="2000" kern="0" dirty="0" smtClean="0"/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y"/>
            </a:pPr>
            <a:r>
              <a:rPr kumimoji="1" lang="en-GB" sz="2000" kern="0" dirty="0" smtClean="0"/>
              <a:t>Those names or parameters defined as EXTRN mush be defined as PUBLIC in the module where they are defined.</a:t>
            </a: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y"/>
            </a:pPr>
            <a:r>
              <a:rPr kumimoji="1" lang="en-GB" sz="2000" kern="0" dirty="0" smtClean="0"/>
              <a:t>Allows the assembler and linker to match it with its EXTRN counterparts(s).</a:t>
            </a: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y"/>
            </a:pPr>
            <a:endParaRPr kumimoji="1" lang="en-GB" sz="2000" kern="0" dirty="0" smtClean="0"/>
          </a:p>
        </p:txBody>
      </p:sp>
    </p:spTree>
    <p:extLst>
      <p:ext uri="{BB962C8B-B14F-4D97-AF65-F5344CB8AC3E}">
        <p14:creationId xmlns:p14="http://schemas.microsoft.com/office/powerpoint/2010/main" val="51862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/>
              <a:t>Modular Programming Directives</a:t>
            </a:r>
            <a:endParaRPr lang="en-GB" sz="32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7544" y="1700808"/>
            <a:ext cx="8143056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Monotype Sorts" pitchFamily="2" charset="2"/>
              <a:buChar char="z"/>
              <a:tabLst/>
              <a:defRPr/>
            </a:pPr>
            <a:r>
              <a:rPr kumimoji="1" lang="en-GB" sz="2400" kern="0" dirty="0" smtClean="0"/>
              <a:t>END directives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Monotype Sorts" pitchFamily="2" charset="2"/>
              <a:buChar char="z"/>
              <a:tabLst/>
              <a:defRPr/>
            </a:pPr>
            <a:endParaRPr kumimoji="1" lang="en-GB" sz="2400" kern="0" dirty="0"/>
          </a:p>
          <a:p>
            <a:pPr marL="444500"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tabLst/>
              <a:defRPr/>
            </a:pPr>
            <a:r>
              <a:rPr kumimoji="1" lang="en-GB" sz="2400" kern="0" dirty="0" smtClean="0"/>
              <a:t>Format:</a:t>
            </a:r>
          </a:p>
          <a:p>
            <a:pPr marL="1435100" lv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/>
            </a:pPr>
            <a:r>
              <a:rPr kumimoji="1" lang="en-GB" sz="2400" kern="0" dirty="0" smtClean="0"/>
              <a:t>END 	Label</a:t>
            </a:r>
          </a:p>
          <a:p>
            <a:pPr lv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/>
            </a:pPr>
            <a:endParaRPr kumimoji="1" lang="en-GB" sz="2400" kern="0" dirty="0" smtClean="0"/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y"/>
            </a:pPr>
            <a:r>
              <a:rPr kumimoji="1" lang="en-GB" sz="2000" kern="0" dirty="0" smtClean="0"/>
              <a:t>Notice the entry and exit points of the program (Main Program)</a:t>
            </a: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y"/>
            </a:pPr>
            <a:endParaRPr kumimoji="1" lang="en-GB" sz="2000" kern="0" dirty="0" smtClean="0"/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y"/>
            </a:pPr>
            <a:r>
              <a:rPr kumimoji="1" lang="en-GB" sz="2000" kern="0" dirty="0" smtClean="0"/>
              <a:t>Modules that are called have the END directive with no labels after them.</a:t>
            </a:r>
          </a:p>
        </p:txBody>
      </p:sp>
    </p:spTree>
    <p:extLst>
      <p:ext uri="{BB962C8B-B14F-4D97-AF65-F5344CB8AC3E}">
        <p14:creationId xmlns:p14="http://schemas.microsoft.com/office/powerpoint/2010/main" val="99149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Directive Examples</a:t>
            </a:r>
            <a:endParaRPr lang="en-US" dirty="0"/>
          </a:p>
        </p:txBody>
      </p:sp>
      <p:sp>
        <p:nvSpPr>
          <p:cNvPr id="17" name="内容占位符 2"/>
          <p:cNvSpPr>
            <a:spLocks noGrp="1"/>
          </p:cNvSpPr>
          <p:nvPr>
            <p:ph idx="1"/>
          </p:nvPr>
        </p:nvSpPr>
        <p:spPr>
          <a:xfrm>
            <a:off x="251520" y="1772816"/>
            <a:ext cx="3096344" cy="432048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/>
              <a:t>;1</a:t>
            </a:r>
            <a:r>
              <a:rPr lang="en-US" sz="1600" baseline="30000" dirty="0" smtClean="0"/>
              <a:t>st</a:t>
            </a:r>
            <a:r>
              <a:rPr lang="en-US" sz="1600" dirty="0" smtClean="0"/>
              <a:t> source code file</a:t>
            </a:r>
          </a:p>
          <a:p>
            <a:pPr marL="0" indent="0">
              <a:buNone/>
            </a:pPr>
            <a:r>
              <a:rPr lang="en-US" sz="1600" dirty="0" smtClean="0"/>
              <a:t>;===================</a:t>
            </a:r>
          </a:p>
          <a:p>
            <a:pPr marL="0" indent="622300">
              <a:buNone/>
            </a:pPr>
            <a:r>
              <a:rPr lang="en-US" sz="1600" dirty="0" smtClean="0"/>
              <a:t>EXTRN SUBPROG1:FAR</a:t>
            </a:r>
          </a:p>
          <a:p>
            <a:pPr marL="0" indent="622300">
              <a:buNone/>
            </a:pPr>
            <a:r>
              <a:rPr lang="en-US" altLang="zh-CN" sz="1600" dirty="0" smtClean="0"/>
              <a:t>EXTRN SUBPROG2:FAR</a:t>
            </a:r>
          </a:p>
          <a:p>
            <a:pPr marL="0" indent="622300">
              <a:buNone/>
            </a:pPr>
            <a:r>
              <a:rPr lang="en-US" altLang="zh-CN" sz="1600" dirty="0" smtClean="0"/>
              <a:t>.MODEL  SMALL</a:t>
            </a:r>
          </a:p>
          <a:p>
            <a:pPr marL="0" indent="622300">
              <a:buNone/>
            </a:pPr>
            <a:r>
              <a:rPr lang="en-US" altLang="zh-CN" sz="1600" dirty="0" smtClean="0"/>
              <a:t>.CODE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 smtClean="0"/>
              <a:t>MAIN   PROC    FAR</a:t>
            </a:r>
          </a:p>
          <a:p>
            <a:pPr marL="0" indent="0">
              <a:buNone/>
            </a:pPr>
            <a:r>
              <a:rPr lang="en-US" altLang="zh-CN" sz="1600" dirty="0" smtClean="0"/>
              <a:t>           …</a:t>
            </a:r>
          </a:p>
          <a:p>
            <a:pPr marL="0" indent="622300">
              <a:buNone/>
            </a:pPr>
            <a:r>
              <a:rPr lang="en-US" altLang="zh-CN" sz="1600" dirty="0" smtClean="0"/>
              <a:t>CALL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 SUBPROG1;</a:t>
            </a:r>
          </a:p>
          <a:p>
            <a:pPr marL="0" indent="622300">
              <a:buNone/>
            </a:pPr>
            <a:r>
              <a:rPr lang="en-US" altLang="zh-CN" sz="1600" dirty="0" smtClean="0"/>
              <a:t>CALL  SUBPROG2;</a:t>
            </a:r>
          </a:p>
          <a:p>
            <a:pPr marL="0" indent="622300">
              <a:buNone/>
            </a:pPr>
            <a:r>
              <a:rPr lang="en-US" altLang="zh-CN" sz="1600" dirty="0" smtClean="0"/>
              <a:t>…</a:t>
            </a:r>
          </a:p>
          <a:p>
            <a:pPr marL="0" indent="0">
              <a:buNone/>
            </a:pPr>
            <a:r>
              <a:rPr lang="en-US" altLang="zh-CN" sz="1600" dirty="0" smtClean="0"/>
              <a:t>MAIN   ENDP</a:t>
            </a:r>
          </a:p>
          <a:p>
            <a:pPr marL="0" indent="622300">
              <a:buNone/>
            </a:pPr>
            <a:r>
              <a:rPr lang="en-US" altLang="zh-CN" sz="1600" dirty="0" smtClean="0"/>
              <a:t> END  MAIN; </a:t>
            </a:r>
            <a:endParaRPr lang="en-US" altLang="zh-CN" sz="1600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3203848" y="1769964"/>
            <a:ext cx="3024336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Monotype Sorts" pitchFamily="2" charset="2"/>
              <a:buNone/>
            </a:pPr>
            <a:r>
              <a:rPr lang="en-US" sz="1600" kern="0" dirty="0" smtClean="0"/>
              <a:t>;2</a:t>
            </a:r>
            <a:r>
              <a:rPr lang="en-US" sz="1600" kern="0" baseline="30000" dirty="0" smtClean="0"/>
              <a:t>nd</a:t>
            </a:r>
            <a:r>
              <a:rPr lang="en-US" sz="1600" kern="0" dirty="0" smtClean="0"/>
              <a:t> source code file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600" kern="0" dirty="0" smtClean="0"/>
              <a:t>;==================</a:t>
            </a:r>
          </a:p>
          <a:p>
            <a:pPr marL="0" indent="355600">
              <a:buFont typeface="Monotype Sorts" pitchFamily="2" charset="2"/>
              <a:buNone/>
            </a:pPr>
            <a:r>
              <a:rPr lang="en-US" sz="1600" kern="0" dirty="0"/>
              <a:t>PUBLIC </a:t>
            </a:r>
            <a:r>
              <a:rPr lang="en-US" sz="1600" kern="0" dirty="0" smtClean="0"/>
              <a:t>  SUBPROG1</a:t>
            </a:r>
            <a:endParaRPr lang="en-US" sz="1600" kern="0" dirty="0"/>
          </a:p>
          <a:p>
            <a:pPr marL="0" indent="355600">
              <a:buFont typeface="Monotype Sorts" pitchFamily="2" charset="2"/>
              <a:buNone/>
            </a:pPr>
            <a:r>
              <a:rPr lang="en-US" altLang="zh-CN" sz="1600" kern="0" dirty="0"/>
              <a:t>.</a:t>
            </a:r>
            <a:r>
              <a:rPr lang="en-US" altLang="zh-CN" sz="1600" kern="0" dirty="0" smtClean="0"/>
              <a:t>MODEL  SMALL</a:t>
            </a:r>
            <a:endParaRPr lang="en-US" altLang="zh-CN" sz="1600" kern="0" dirty="0"/>
          </a:p>
          <a:p>
            <a:pPr marL="0" indent="355600">
              <a:buFont typeface="Monotype Sorts" pitchFamily="2" charset="2"/>
              <a:buNone/>
            </a:pPr>
            <a:r>
              <a:rPr lang="en-US" altLang="zh-CN" sz="1600" kern="0" dirty="0" smtClean="0"/>
              <a:t>.</a:t>
            </a:r>
            <a:r>
              <a:rPr lang="en-US" altLang="zh-CN" sz="1600" kern="0" dirty="0"/>
              <a:t>CODE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1600" kern="0" dirty="0"/>
              <a:t>SUBPROG1 </a:t>
            </a:r>
            <a:r>
              <a:rPr lang="en-US" altLang="zh-CN" sz="1600" kern="0" dirty="0" smtClean="0"/>
              <a:t>PROC  FAR</a:t>
            </a:r>
            <a:r>
              <a:rPr lang="en-US" altLang="zh-CN" sz="1600" kern="0" dirty="0"/>
              <a:t>	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1600" kern="0" dirty="0"/>
              <a:t>	</a:t>
            </a:r>
            <a:r>
              <a:rPr lang="en-US" altLang="zh-CN" sz="1600" kern="0" dirty="0" smtClean="0"/>
              <a:t>   …</a:t>
            </a:r>
            <a:endParaRPr lang="en-US" altLang="zh-CN" sz="1600" kern="0" dirty="0"/>
          </a:p>
          <a:p>
            <a:pPr marL="0" indent="0">
              <a:buFont typeface="Monotype Sorts" pitchFamily="2" charset="2"/>
              <a:buNone/>
            </a:pPr>
            <a:r>
              <a:rPr lang="en-US" altLang="zh-CN" sz="1600" kern="0" dirty="0"/>
              <a:t>	</a:t>
            </a:r>
            <a:r>
              <a:rPr lang="en-US" altLang="zh-CN" sz="1600" kern="0" dirty="0" smtClean="0"/>
              <a:t>   RET</a:t>
            </a:r>
            <a:endParaRPr lang="en-US" altLang="zh-CN" sz="1600" kern="0" dirty="0"/>
          </a:p>
          <a:p>
            <a:pPr marL="0" indent="0">
              <a:buNone/>
            </a:pPr>
            <a:r>
              <a:rPr lang="en-US" altLang="zh-CN" sz="1600" kern="0" dirty="0"/>
              <a:t>SUBPROG1  ENDP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1600" kern="0" dirty="0"/>
              <a:t>	 </a:t>
            </a:r>
            <a:r>
              <a:rPr lang="en-US" altLang="zh-CN" sz="1600" kern="0" dirty="0" smtClean="0"/>
              <a:t>   END</a:t>
            </a:r>
            <a:r>
              <a:rPr lang="en-US" altLang="zh-CN" sz="1600" kern="0" dirty="0"/>
              <a:t>; 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6119664" y="1769964"/>
            <a:ext cx="3024336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z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y"/>
              <a:defRPr kumimoji="1"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x"/>
              <a:defRPr kumimoji="1"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kumimoji="1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–"/>
              <a:defRPr kumimoji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Monotype Sorts" pitchFamily="2" charset="2"/>
              <a:buNone/>
            </a:pPr>
            <a:r>
              <a:rPr lang="en-US" sz="1600" kern="0" dirty="0" smtClean="0"/>
              <a:t>;3</a:t>
            </a:r>
            <a:r>
              <a:rPr lang="en-US" sz="1600" kern="0" baseline="30000" dirty="0" smtClean="0"/>
              <a:t>rd</a:t>
            </a:r>
            <a:r>
              <a:rPr lang="en-US" sz="1600" kern="0" dirty="0" smtClean="0"/>
              <a:t>  source code file</a:t>
            </a:r>
          </a:p>
          <a:p>
            <a:pPr marL="0" indent="0">
              <a:buFont typeface="Monotype Sorts" pitchFamily="2" charset="2"/>
              <a:buNone/>
            </a:pPr>
            <a:r>
              <a:rPr lang="en-US" sz="1600" kern="0" dirty="0" smtClean="0"/>
              <a:t>;==================</a:t>
            </a:r>
          </a:p>
          <a:p>
            <a:pPr marL="0" indent="355600">
              <a:buFont typeface="Monotype Sorts" pitchFamily="2" charset="2"/>
              <a:buNone/>
            </a:pPr>
            <a:r>
              <a:rPr lang="en-US" sz="1600" kern="0" dirty="0"/>
              <a:t>PUBLIC </a:t>
            </a:r>
            <a:r>
              <a:rPr lang="en-US" sz="1600" kern="0" dirty="0" smtClean="0"/>
              <a:t>  SUBPROG2</a:t>
            </a:r>
            <a:endParaRPr lang="en-US" sz="1600" kern="0" dirty="0"/>
          </a:p>
          <a:p>
            <a:pPr marL="0" indent="355600">
              <a:buFont typeface="Monotype Sorts" pitchFamily="2" charset="2"/>
              <a:buNone/>
            </a:pPr>
            <a:r>
              <a:rPr lang="en-US" altLang="zh-CN" sz="1600" kern="0" dirty="0"/>
              <a:t>.</a:t>
            </a:r>
            <a:r>
              <a:rPr lang="en-US" altLang="zh-CN" sz="1600" kern="0" dirty="0" smtClean="0"/>
              <a:t>MODEL  SMALL</a:t>
            </a:r>
            <a:endParaRPr lang="en-US" altLang="zh-CN" sz="1600" kern="0" dirty="0"/>
          </a:p>
          <a:p>
            <a:pPr marL="0" indent="355600">
              <a:buFont typeface="Monotype Sorts" pitchFamily="2" charset="2"/>
              <a:buNone/>
            </a:pPr>
            <a:r>
              <a:rPr lang="en-US" altLang="zh-CN" sz="1600" kern="0" dirty="0" smtClean="0"/>
              <a:t>.</a:t>
            </a:r>
            <a:r>
              <a:rPr lang="en-US" altLang="zh-CN" sz="1600" kern="0" dirty="0"/>
              <a:t>CODE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1600" kern="0" dirty="0" smtClean="0"/>
              <a:t>SUBPROG2 PROC  FAR</a:t>
            </a:r>
            <a:r>
              <a:rPr lang="en-US" altLang="zh-CN" sz="1600" kern="0" dirty="0"/>
              <a:t>	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1600" kern="0" dirty="0"/>
              <a:t>	</a:t>
            </a:r>
            <a:r>
              <a:rPr lang="en-US" altLang="zh-CN" sz="1600" kern="0" dirty="0" smtClean="0"/>
              <a:t>   …</a:t>
            </a:r>
            <a:endParaRPr lang="en-US" altLang="zh-CN" sz="1600" kern="0" dirty="0"/>
          </a:p>
          <a:p>
            <a:pPr marL="0" indent="0">
              <a:buFont typeface="Monotype Sorts" pitchFamily="2" charset="2"/>
              <a:buNone/>
            </a:pPr>
            <a:r>
              <a:rPr lang="en-US" altLang="zh-CN" sz="1600" kern="0" dirty="0"/>
              <a:t>	</a:t>
            </a:r>
            <a:r>
              <a:rPr lang="en-US" altLang="zh-CN" sz="1600" kern="0" dirty="0" smtClean="0"/>
              <a:t>   RET</a:t>
            </a:r>
            <a:endParaRPr lang="en-US" altLang="zh-CN" sz="1600" kern="0" dirty="0"/>
          </a:p>
          <a:p>
            <a:pPr marL="0" indent="0">
              <a:buNone/>
            </a:pPr>
            <a:r>
              <a:rPr lang="en-US" altLang="zh-CN" sz="1600" kern="0" dirty="0" smtClean="0"/>
              <a:t>SUBPROG2  </a:t>
            </a:r>
            <a:r>
              <a:rPr lang="en-US" altLang="zh-CN" sz="1600" kern="0" dirty="0"/>
              <a:t>ENDP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zh-CN" sz="1600" kern="0" dirty="0"/>
              <a:t>	 </a:t>
            </a:r>
            <a:r>
              <a:rPr lang="en-US" altLang="zh-CN" sz="1600" kern="0" dirty="0" smtClean="0"/>
              <a:t>   END</a:t>
            </a:r>
            <a:r>
              <a:rPr lang="en-US" altLang="zh-CN" sz="1600" kern="0" dirty="0"/>
              <a:t>; </a:t>
            </a: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3203848" y="1628800"/>
            <a:ext cx="0" cy="4248472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直接连接符 8"/>
          <p:cNvCxnSpPr/>
          <p:nvPr/>
        </p:nvCxnSpPr>
        <p:spPr bwMode="auto">
          <a:xfrm>
            <a:off x="6119664" y="1556792"/>
            <a:ext cx="0" cy="432048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/>
              <a:t>Linking Modules Together</a:t>
            </a:r>
            <a:endParaRPr lang="en-GB" sz="32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7544" y="1700808"/>
            <a:ext cx="8143056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Monotype Sorts" pitchFamily="2" charset="2"/>
              <a:buChar char="z"/>
              <a:tabLst/>
              <a:defRPr/>
            </a:pPr>
            <a:r>
              <a:rPr kumimoji="1" lang="en-GB" sz="2400" kern="0" dirty="0" smtClean="0"/>
              <a:t>Use link command to bring all the OBJ files together.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Monotype Sorts" pitchFamily="2" charset="2"/>
              <a:buChar char="z"/>
              <a:tabLst/>
              <a:defRPr/>
            </a:pPr>
            <a:endParaRPr kumimoji="1" lang="en-GB" sz="2400" kern="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tabLst/>
              <a:defRPr/>
            </a:pPr>
            <a:r>
              <a:rPr kumimoji="1" lang="en-GB" sz="2400" kern="0" dirty="0" smtClean="0"/>
              <a:t>Format: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tabLst/>
              <a:defRPr/>
            </a:pPr>
            <a:r>
              <a:rPr kumimoji="1" lang="en-GB" sz="2400" kern="0" dirty="0" smtClean="0"/>
              <a:t>C:&gt;LINK EXAMPLE1.OBJ+PROG1.OBJ+PROG2.OBJ</a:t>
            </a:r>
          </a:p>
          <a:p>
            <a:pPr lvl="1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defRPr/>
            </a:pPr>
            <a:endParaRPr kumimoji="1" lang="en-GB" sz="2400" kern="0" dirty="0" smtClean="0"/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Char char="y"/>
            </a:pPr>
            <a:r>
              <a:rPr kumimoji="1" lang="en-GB" sz="2000" kern="0" dirty="0" smtClean="0"/>
              <a:t>Entry point is indicated by “END </a:t>
            </a:r>
            <a:r>
              <a:rPr kumimoji="1" lang="en-GB" sz="2000" kern="0" dirty="0" err="1" smtClean="0"/>
              <a:t>Lable</a:t>
            </a:r>
            <a:r>
              <a:rPr kumimoji="1" lang="en-GB" sz="2000" kern="0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478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tallings">
  <a:themeElements>
    <a:clrScheme name="stallings.po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stallings.po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tallings.po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llings.po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.po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.po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.po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.po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llings.po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4443</TotalTime>
  <Words>1493</Words>
  <Application>Microsoft Office PowerPoint</Application>
  <PresentationFormat>全屏显示(4:3)</PresentationFormat>
  <Paragraphs>305</Paragraphs>
  <Slides>22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Monotype Sorts</vt:lpstr>
      <vt:lpstr>宋体</vt:lpstr>
      <vt:lpstr>Arial</vt:lpstr>
      <vt:lpstr>Arial Black</vt:lpstr>
      <vt:lpstr>Calibri</vt:lpstr>
      <vt:lpstr>Tahoma</vt:lpstr>
      <vt:lpstr>Times New Roman</vt:lpstr>
      <vt:lpstr>Office 主题</vt:lpstr>
      <vt:lpstr>1_stallings</vt:lpstr>
      <vt:lpstr>Lecture 8a: Modules, Modular and C Programming</vt:lpstr>
      <vt:lpstr>PowerPoint 演示文稿</vt:lpstr>
      <vt:lpstr>Why Modules?</vt:lpstr>
      <vt:lpstr>Writing Modules</vt:lpstr>
      <vt:lpstr>Modular Programming Directives</vt:lpstr>
      <vt:lpstr>Modular Programming Directives</vt:lpstr>
      <vt:lpstr>Modular Programming Directives</vt:lpstr>
      <vt:lpstr>Directive Examples</vt:lpstr>
      <vt:lpstr>Linking Modules Together</vt:lpstr>
      <vt:lpstr>SEGMENT Directive</vt:lpstr>
      <vt:lpstr>SEGMENT Directive</vt:lpstr>
      <vt:lpstr>SEGMENT Directive</vt:lpstr>
      <vt:lpstr>Directive Examples</vt:lpstr>
      <vt:lpstr>Merge SEGMENTs</vt:lpstr>
      <vt:lpstr>PASSING PARAMETERS in ASM</vt:lpstr>
      <vt:lpstr>Combining ASM and C</vt:lpstr>
      <vt:lpstr>Embedded In-line Assembly</vt:lpstr>
      <vt:lpstr>C calling convention</vt:lpstr>
      <vt:lpstr>C callable ASM module example</vt:lpstr>
      <vt:lpstr>How parameters are returned to C</vt:lpstr>
      <vt:lpstr>C callable ASM module example</vt:lpstr>
      <vt:lpstr>Linking ASM routine with 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2: More on I/O and Memory</dc:title>
  <dc:creator>archee</dc:creator>
  <cp:lastModifiedBy>archee</cp:lastModifiedBy>
  <cp:revision>264</cp:revision>
  <cp:lastPrinted>2013-04-03T03:14:05Z</cp:lastPrinted>
  <dcterms:created xsi:type="dcterms:W3CDTF">2012-02-15T06:15:34Z</dcterms:created>
  <dcterms:modified xsi:type="dcterms:W3CDTF">2018-04-10T06:12:11Z</dcterms:modified>
</cp:coreProperties>
</file>