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6"/>
  </p:notesMasterIdLst>
  <p:sldIdLst>
    <p:sldId id="257" r:id="rId3"/>
    <p:sldId id="349" r:id="rId4"/>
    <p:sldId id="439" r:id="rId5"/>
    <p:sldId id="441" r:id="rId6"/>
    <p:sldId id="442" r:id="rId7"/>
    <p:sldId id="445" r:id="rId8"/>
    <p:sldId id="446" r:id="rId9"/>
    <p:sldId id="443" r:id="rId10"/>
    <p:sldId id="448" r:id="rId11"/>
    <p:sldId id="447" r:id="rId12"/>
    <p:sldId id="440" r:id="rId13"/>
    <p:sldId id="460" r:id="rId14"/>
    <p:sldId id="449" r:id="rId15"/>
    <p:sldId id="450" r:id="rId16"/>
    <p:sldId id="451" r:id="rId17"/>
    <p:sldId id="461" r:id="rId18"/>
    <p:sldId id="454" r:id="rId19"/>
    <p:sldId id="455" r:id="rId20"/>
    <p:sldId id="457" r:id="rId21"/>
    <p:sldId id="458" r:id="rId22"/>
    <p:sldId id="459" r:id="rId23"/>
    <p:sldId id="452" r:id="rId24"/>
    <p:sldId id="46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8" autoAdjust="0"/>
    <p:restoredTop sz="94660"/>
  </p:normalViewPr>
  <p:slideViewPr>
    <p:cSldViewPr>
      <p:cViewPr varScale="1">
        <p:scale>
          <a:sx n="94" d="100"/>
          <a:sy n="94" d="100"/>
        </p:scale>
        <p:origin x="115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97659-6C04-48EA-B305-2919BD7837F2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9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A50021"/>
                </a:solidFill>
              </a:rPr>
              <a:t>Lecture 09: </a:t>
            </a:r>
            <a:r>
              <a:rPr lang="en-US" altLang="zh-CN" sz="3200" b="1" dirty="0" smtClean="0">
                <a:solidFill>
                  <a:srgbClr val="A50021"/>
                </a:solidFill>
              </a:rPr>
              <a:t>Interrupts &amp; 8259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Interrupts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4824536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 xx </a:t>
            </a:r>
            <a:r>
              <a:rPr lang="en-US" dirty="0" smtClean="0"/>
              <a:t>instruction</a:t>
            </a:r>
          </a:p>
          <a:p>
            <a:pPr lvl="1"/>
            <a:r>
              <a:rPr lang="en-US" dirty="0" smtClean="0"/>
              <a:t>An ISR is called upon instruction such as “INT xx”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int</a:t>
            </a:r>
            <a:r>
              <a:rPr lang="en-US" dirty="0" smtClean="0"/>
              <a:t> 21h ; Dos service</a:t>
            </a:r>
          </a:p>
          <a:p>
            <a:pPr lvl="1"/>
            <a:r>
              <a:rPr lang="en-US" dirty="0" smtClean="0"/>
              <a:t>CPU always responds and goes execute the corresponding ISR</a:t>
            </a:r>
          </a:p>
          <a:p>
            <a:pPr lvl="2"/>
            <a:r>
              <a:rPr lang="en-US" altLang="zh-CN" dirty="0"/>
              <a:t>Not affected by the 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</a:p>
          <a:p>
            <a:pPr lvl="1"/>
            <a:r>
              <a:rPr lang="en-US" altLang="zh-CN" dirty="0" smtClean="0"/>
              <a:t>You can “CALL” any ISR by using the INT instruction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INT &amp; CALL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4824536"/>
          </a:xfrm>
        </p:spPr>
        <p:txBody>
          <a:bodyPr/>
          <a:lstStyle/>
          <a:p>
            <a:r>
              <a:rPr lang="en-US" dirty="0" smtClean="0"/>
              <a:t>CALL FAR can jump anywhere within 1MB vs. INT jumps to a fix location (finding the corresponding ISR)</a:t>
            </a:r>
          </a:p>
          <a:p>
            <a:r>
              <a:rPr lang="en-US" dirty="0" smtClean="0"/>
              <a:t>CALL FAR is in the sequence of instructions vs. an external interrupt can come in at any time</a:t>
            </a:r>
          </a:p>
          <a:p>
            <a:r>
              <a:rPr lang="en-US" dirty="0" smtClean="0"/>
              <a:t>CALL FAR cannot be masked (disabled) vs. an external interrupt can be masked</a:t>
            </a:r>
          </a:p>
          <a:p>
            <a:r>
              <a:rPr lang="en-US" dirty="0" smtClean="0"/>
              <a:t>CALL FAR saves CS:IP of next instruction vs. INT saves FR + CS:IP </a:t>
            </a:r>
            <a:r>
              <a:rPr lang="en-US" altLang="zh-CN" dirty="0"/>
              <a:t>of next instruction </a:t>
            </a:r>
            <a:endParaRPr lang="en-US" dirty="0" smtClean="0"/>
          </a:p>
          <a:p>
            <a:r>
              <a:rPr lang="en-US" dirty="0" smtClean="0"/>
              <a:t>last instruction: RETF vs. IRET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Interrupts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28800"/>
            <a:ext cx="6984776" cy="4824536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Predefined conditional interrupts</a:t>
            </a:r>
            <a:endParaRPr lang="en-US" dirty="0" smtClean="0"/>
          </a:p>
          <a:p>
            <a:pPr lvl="1"/>
            <a:r>
              <a:rPr lang="en-US" dirty="0" smtClean="0"/>
              <a:t>“INT 00” (divide error)</a:t>
            </a:r>
          </a:p>
          <a:p>
            <a:pPr lvl="2"/>
            <a:r>
              <a:rPr lang="en-US" dirty="0" smtClean="0"/>
              <a:t>Reason: dividing a number by zero, or quotient is too large</a:t>
            </a:r>
          </a:p>
          <a:p>
            <a:pPr lvl="1"/>
            <a:r>
              <a:rPr lang="en-US" dirty="0" smtClean="0"/>
              <a:t>“INT 01” (single step)</a:t>
            </a:r>
          </a:p>
          <a:p>
            <a:pPr lvl="2"/>
            <a:r>
              <a:rPr lang="en-US" dirty="0" smtClean="0"/>
              <a:t>If TF = 1, CPU will generates an INT 1 interrupt after executing each instruction for debugging</a:t>
            </a:r>
          </a:p>
          <a:p>
            <a:pPr lvl="1"/>
            <a:r>
              <a:rPr lang="en-US" altLang="zh-CN" dirty="0"/>
              <a:t>“INT 03” (breakpoint)</a:t>
            </a:r>
          </a:p>
          <a:p>
            <a:pPr lvl="2"/>
            <a:r>
              <a:rPr lang="en-US" altLang="zh-CN" dirty="0"/>
              <a:t>When CPU hits the breakpoint set in the program, CPU generates INT 3 interrupt for </a:t>
            </a:r>
            <a:r>
              <a:rPr lang="en-US" altLang="zh-CN" dirty="0" smtClean="0"/>
              <a:t>debugging</a:t>
            </a:r>
          </a:p>
          <a:p>
            <a:pPr lvl="1"/>
            <a:r>
              <a:rPr lang="en-US" altLang="zh-CN" dirty="0"/>
              <a:t>“INT 04” (signed number overflow)</a:t>
            </a:r>
          </a:p>
          <a:p>
            <a:pPr lvl="2"/>
            <a:r>
              <a:rPr lang="en-US" altLang="zh-CN" b="1" dirty="0">
                <a:solidFill>
                  <a:srgbClr val="7030A0"/>
                </a:solidFill>
              </a:rPr>
              <a:t>INTO</a:t>
            </a:r>
            <a:r>
              <a:rPr lang="en-US" altLang="zh-CN" dirty="0"/>
              <a:t> instruction</a:t>
            </a:r>
          </a:p>
          <a:p>
            <a:pPr lvl="2"/>
            <a:r>
              <a:rPr lang="en-US" altLang="zh-CN" dirty="0"/>
              <a:t>Check the OF after an arithmetic </a:t>
            </a:r>
            <a:r>
              <a:rPr lang="en-US" altLang="zh-CN" dirty="0" smtClean="0"/>
              <a:t>instruction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452592" y="3356992"/>
            <a:ext cx="2736304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5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</a:rPr>
              <a:t>;How to clear TF?</a:t>
            </a:r>
          </a:p>
          <a:p>
            <a:pPr lvl="1">
              <a:lnSpc>
                <a:spcPct val="9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</a:rPr>
              <a:t>	PUSHF</a:t>
            </a:r>
          </a:p>
          <a:p>
            <a:pPr lvl="1">
              <a:lnSpc>
                <a:spcPct val="9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</a:rPr>
              <a:t>	POP AX</a:t>
            </a:r>
          </a:p>
          <a:p>
            <a:pPr lvl="1">
              <a:lnSpc>
                <a:spcPct val="9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</a:rPr>
              <a:t>	AND AX 0FEFFH</a:t>
            </a:r>
          </a:p>
          <a:p>
            <a:pPr lvl="1">
              <a:lnSpc>
                <a:spcPct val="9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</a:rPr>
              <a:t>	PUSH AX</a:t>
            </a:r>
          </a:p>
          <a:p>
            <a:pPr lvl="1">
              <a:lnSpc>
                <a:spcPct val="9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</a:rPr>
              <a:t>	POPF</a:t>
            </a:r>
          </a:p>
        </p:txBody>
      </p:sp>
      <p:sp>
        <p:nvSpPr>
          <p:cNvPr id="5" name="矩形 4"/>
          <p:cNvSpPr/>
          <p:nvPr/>
        </p:nvSpPr>
        <p:spPr>
          <a:xfrm>
            <a:off x="6660232" y="5786914"/>
            <a:ext cx="2376264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</a:rPr>
              <a:t>MOV  AX,0009H</a:t>
            </a:r>
          </a:p>
          <a:p>
            <a:pPr lvl="1">
              <a:lnSpc>
                <a:spcPct val="9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</a:rPr>
              <a:t>ADD AX,0080H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</a:rPr>
              <a:t>INTO</a:t>
            </a:r>
            <a:endParaRPr lang="en-US" altLang="zh-CN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for Processing Non-Maskable &amp; Software Interrupts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NMI</a:t>
            </a:r>
            <a:endParaRPr lang="en-US" i="1" dirty="0" smtClean="0"/>
          </a:p>
          <a:p>
            <a:pPr lvl="1"/>
            <a:r>
              <a:rPr lang="en-US" dirty="0" smtClean="0"/>
              <a:t>CPU checks NMI, generates INT 02 interrupt automatically regardless of </a:t>
            </a:r>
            <a:r>
              <a:rPr lang="en-US" b="1" dirty="0" smtClean="0"/>
              <a:t>IF </a:t>
            </a:r>
            <a:r>
              <a:rPr lang="en-US" dirty="0" smtClean="0"/>
              <a:t>and executes to the ISR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For software (internal) interrupts</a:t>
            </a:r>
          </a:p>
          <a:p>
            <a:pPr lvl="1"/>
            <a:r>
              <a:rPr lang="en-US" dirty="0" smtClean="0"/>
              <a:t>CPU generates INT </a:t>
            </a:r>
            <a:r>
              <a:rPr lang="en-US" i="1" dirty="0" smtClean="0"/>
              <a:t>N</a:t>
            </a:r>
            <a:r>
              <a:rPr lang="en-US" dirty="0" smtClean="0"/>
              <a:t> interrupt automatically and executes to the corresponding ISR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 of 8086/8088</a:t>
            </a:r>
            <a:endParaRPr 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424" y="1700213"/>
            <a:ext cx="4456537" cy="4752975"/>
            <a:chOff x="-1012826" y="548536"/>
            <a:chExt cx="5466062" cy="590465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-703263" y="3932238"/>
              <a:ext cx="1677988" cy="2449512"/>
              <a:chOff x="-307" y="2477"/>
              <a:chExt cx="1057" cy="1633"/>
            </a:xfrm>
          </p:grpSpPr>
          <p:sp>
            <p:nvSpPr>
              <p:cNvPr id="6" name="AutoShape 4"/>
              <p:cNvSpPr>
                <a:spLocks/>
              </p:cNvSpPr>
              <p:nvPr/>
            </p:nvSpPr>
            <p:spPr bwMode="auto">
              <a:xfrm>
                <a:off x="659" y="2477"/>
                <a:ext cx="91" cy="1633"/>
              </a:xfrm>
              <a:prstGeom prst="leftBrace">
                <a:avLst>
                  <a:gd name="adj1" fmla="val 149542"/>
                  <a:gd name="adj2" fmla="val 48991"/>
                </a:avLst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-307" y="3084"/>
                <a:ext cx="946" cy="7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altLang="zh-CN" sz="1400" b="1" dirty="0" smtClean="0">
                    <a:solidFill>
                      <a:schemeClr val="hlink"/>
                    </a:solidFill>
                    <a:latin typeface="黑体" pitchFamily="2" charset="-122"/>
                    <a:ea typeface="黑体" pitchFamily="2" charset="-122"/>
                  </a:rPr>
                  <a:t>5 dedicated interrupts</a:t>
                </a:r>
                <a:endParaRPr lang="zh-CN" altLang="en-US" sz="1400" b="1" dirty="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-792161" y="2349503"/>
              <a:ext cx="1766886" cy="1241426"/>
              <a:chOff x="-363" y="1480"/>
              <a:chExt cx="1113" cy="782"/>
            </a:xfrm>
          </p:grpSpPr>
          <p:sp>
            <p:nvSpPr>
              <p:cNvPr id="9" name="AutoShape 7"/>
              <p:cNvSpPr>
                <a:spLocks/>
              </p:cNvSpPr>
              <p:nvPr/>
            </p:nvSpPr>
            <p:spPr bwMode="auto">
              <a:xfrm>
                <a:off x="659" y="1480"/>
                <a:ext cx="91" cy="725"/>
              </a:xfrm>
              <a:prstGeom prst="leftBrace">
                <a:avLst>
                  <a:gd name="adj1" fmla="val 66392"/>
                  <a:gd name="adj2" fmla="val 48991"/>
                </a:avLst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-363" y="1614"/>
                <a:ext cx="1113" cy="64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altLang="zh-CN" sz="1400" b="1" dirty="0" smtClean="0">
                    <a:solidFill>
                      <a:srgbClr val="FF33CC"/>
                    </a:solidFill>
                    <a:latin typeface="黑体" pitchFamily="2" charset="-122"/>
                    <a:ea typeface="黑体" pitchFamily="2" charset="-122"/>
                  </a:rPr>
                  <a:t>For system, </a:t>
                </a:r>
              </a:p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altLang="zh-CN" sz="1400" b="1" dirty="0" smtClean="0">
                    <a:solidFill>
                      <a:srgbClr val="FF33CC"/>
                    </a:solidFill>
                    <a:latin typeface="黑体" pitchFamily="2" charset="-122"/>
                    <a:ea typeface="黑体" pitchFamily="2" charset="-122"/>
                  </a:rPr>
                  <a:t>27 interrupts</a:t>
                </a:r>
                <a:endParaRPr lang="zh-CN" altLang="en-US" sz="1400" b="1" dirty="0">
                  <a:solidFill>
                    <a:srgbClr val="FF33CC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-1012826" y="765175"/>
              <a:ext cx="1954213" cy="1216026"/>
              <a:chOff x="-502" y="482"/>
              <a:chExt cx="1231" cy="766"/>
            </a:xfrm>
          </p:grpSpPr>
          <p:sp>
            <p:nvSpPr>
              <p:cNvPr id="12" name="AutoShape 10"/>
              <p:cNvSpPr>
                <a:spLocks/>
              </p:cNvSpPr>
              <p:nvPr/>
            </p:nvSpPr>
            <p:spPr bwMode="auto">
              <a:xfrm>
                <a:off x="638" y="482"/>
                <a:ext cx="91" cy="725"/>
              </a:xfrm>
              <a:prstGeom prst="leftBrace">
                <a:avLst>
                  <a:gd name="adj1" fmla="val 66392"/>
                  <a:gd name="adj2" fmla="val 48991"/>
                </a:avLst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-502" y="628"/>
                <a:ext cx="1196" cy="6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altLang="zh-CN" sz="1400" b="1" dirty="0" smtClean="0">
                    <a:solidFill>
                      <a:srgbClr val="FF9900"/>
                    </a:solidFill>
                    <a:latin typeface="黑体" pitchFamily="2" charset="-122"/>
                    <a:ea typeface="黑体" pitchFamily="2" charset="-122"/>
                  </a:rPr>
                  <a:t>For users,</a:t>
                </a:r>
              </a:p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altLang="zh-CN" sz="1400" b="1" dirty="0" smtClean="0">
                    <a:solidFill>
                      <a:srgbClr val="FF9900"/>
                    </a:solidFill>
                    <a:latin typeface="黑体" pitchFamily="2" charset="-122"/>
                    <a:ea typeface="黑体" pitchFamily="2" charset="-122"/>
                  </a:rPr>
                  <a:t> 224 interrupts</a:t>
                </a:r>
                <a:endParaRPr lang="zh-CN" altLang="en-US" sz="1400" b="1" dirty="0">
                  <a:solidFill>
                    <a:srgbClr val="FF99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aphicFrame>
          <p:nvGraphicFramePr>
            <p:cNvPr id="14" name="Object 13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913388" y="548536"/>
            <a:ext cx="3539848" cy="590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17" name="Visio" r:id="rId3" imgW="5606280" imgH="9234577" progId="Visio.Drawing.11">
                    <p:embed/>
                  </p:oleObj>
                </mc:Choice>
                <mc:Fallback>
                  <p:oleObj name="Visio" r:id="rId3" imgW="5606280" imgH="9234577" progId="Visio.Drawing.11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388" y="548536"/>
                          <a:ext cx="3539848" cy="590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572000" y="1700808"/>
            <a:ext cx="4572000" cy="2979277"/>
          </a:xfrm>
          <a:prstGeom prst="rect">
            <a:avLst/>
          </a:prstGeom>
          <a:noFill/>
          <a:ln w="9525" algn="ctr">
            <a:solidFill>
              <a:srgbClr val="99CC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75000"/>
              <a:buFont typeface="Wingdings" pitchFamily="2" charset="2"/>
              <a:buChar char="n"/>
            </a:pPr>
            <a:r>
              <a:rPr lang="en-US" altLang="zh-CN" sz="2400" b="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400" b="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256</a:t>
            </a:r>
            <a:r>
              <a:rPr lang="zh-CN" altLang="en-US" sz="2400" b="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en-US" altLang="zh-CN" sz="2400" b="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interrupts</a:t>
            </a:r>
            <a:endParaRPr lang="zh-CN" altLang="en-US" sz="2400" b="0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</a:t>
            </a:r>
            <a:r>
              <a:rPr lang="zh-CN" altLang="en-US" sz="2000" b="0" dirty="0">
                <a:solidFill>
                  <a:schemeClr val="folHlink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</a:t>
            </a:r>
            <a:r>
              <a:rPr lang="zh-CN" altLang="en-US" sz="2000" b="0" dirty="0">
                <a:solidFill>
                  <a:srgbClr val="00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0</a:t>
            </a:r>
            <a:r>
              <a:rPr lang="zh-CN" altLang="en-US" sz="20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～</a:t>
            </a:r>
            <a:r>
              <a:rPr lang="en-US" altLang="zh-CN" sz="2000" b="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en-US" altLang="zh-CN" sz="2000" dirty="0" smtClean="0">
                <a:latin typeface="Arial" charset="0"/>
                <a:ea typeface="楷体_GB2312" pitchFamily="49" charset="-122"/>
              </a:rPr>
              <a:t>dedicated</a:t>
            </a:r>
            <a:endParaRPr lang="zh-CN" altLang="en-US" sz="2000" dirty="0">
              <a:latin typeface="Arial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hlink"/>
                </a:solidFill>
                <a:latin typeface="Arial" charset="0"/>
                <a:ea typeface="楷体_GB2312" pitchFamily="49" charset="-122"/>
              </a:rPr>
              <a:t>    </a:t>
            </a:r>
            <a:r>
              <a:rPr lang="zh-CN" altLang="en-US" sz="2000" b="0" dirty="0">
                <a:solidFill>
                  <a:schemeClr val="folHlink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</a:t>
            </a:r>
            <a:r>
              <a:rPr lang="zh-CN" altLang="en-US" sz="2000" b="0" dirty="0">
                <a:solidFill>
                  <a:srgbClr val="00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0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～</a:t>
            </a:r>
            <a:r>
              <a:rPr lang="en-US" altLang="zh-CN" sz="2000" b="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31reserved for system use</a:t>
            </a:r>
            <a:endParaRPr lang="zh-CN" altLang="en-US" sz="2000" b="0" dirty="0">
              <a:solidFill>
                <a:srgbClr val="FF33CC"/>
              </a:solidFill>
              <a:latin typeface="Arial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zh-CN" altLang="en-US" sz="1600" b="0" dirty="0">
                <a:solidFill>
                  <a:schemeClr val="tx2"/>
                </a:solidFill>
                <a:latin typeface="Arial" charset="0"/>
                <a:ea typeface="楷体_GB2312" pitchFamily="49" charset="-122"/>
                <a:cs typeface="Times New Roman" pitchFamily="18" charset="0"/>
              </a:rPr>
              <a:t>□ </a:t>
            </a:r>
            <a:r>
              <a:rPr lang="en-US" altLang="zh-CN" sz="16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08H</a:t>
            </a:r>
            <a:r>
              <a:rPr lang="zh-CN" altLang="en-US" sz="16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～</a:t>
            </a:r>
            <a:r>
              <a:rPr lang="en-US" altLang="zh-CN" sz="16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0FH</a:t>
            </a:r>
            <a:r>
              <a:rPr lang="zh-CN" altLang="en-US" sz="16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：</a:t>
            </a:r>
            <a:r>
              <a:rPr lang="en-US" altLang="zh-CN" sz="1600" b="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8259A</a:t>
            </a:r>
            <a:endParaRPr lang="zh-CN" altLang="en-US" sz="1600" b="0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  </a:t>
            </a:r>
            <a:r>
              <a:rPr lang="zh-CN" altLang="en-US" sz="1600" b="0" dirty="0">
                <a:solidFill>
                  <a:schemeClr val="tx2"/>
                </a:solidFill>
                <a:latin typeface="Arial" charset="0"/>
                <a:ea typeface="楷体_GB2312" pitchFamily="49" charset="-122"/>
              </a:rPr>
              <a:t>□ </a:t>
            </a:r>
            <a:r>
              <a:rPr lang="en-US" altLang="zh-CN" sz="16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10H</a:t>
            </a:r>
            <a:r>
              <a:rPr lang="zh-CN" altLang="en-US" sz="16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～</a:t>
            </a:r>
            <a:r>
              <a:rPr lang="en-US" altLang="zh-CN" sz="16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1FH</a:t>
            </a:r>
            <a:r>
              <a:rPr lang="zh-CN" altLang="en-US" sz="16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：</a:t>
            </a:r>
            <a:r>
              <a:rPr lang="en-US" altLang="zh-CN" sz="1600" b="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BIOS</a:t>
            </a:r>
            <a:endParaRPr lang="zh-CN" altLang="en-US" sz="1600" b="0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</a:t>
            </a:r>
            <a:r>
              <a:rPr lang="zh-CN" altLang="en-US" sz="2000" b="0" dirty="0">
                <a:solidFill>
                  <a:schemeClr val="folHlink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</a:t>
            </a:r>
            <a:r>
              <a:rPr lang="zh-CN" altLang="en-US" sz="2000" b="0" dirty="0">
                <a:solidFill>
                  <a:srgbClr val="00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32</a:t>
            </a:r>
            <a:r>
              <a:rPr lang="zh-CN" altLang="en-US" sz="2000" b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～</a:t>
            </a:r>
            <a:r>
              <a:rPr lang="en-US" altLang="zh-CN" sz="2000" b="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255 reserved for users</a:t>
            </a:r>
            <a:endParaRPr lang="zh-CN" altLang="en-US" sz="2000" dirty="0">
              <a:solidFill>
                <a:srgbClr val="FF9900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75000"/>
            </a:pPr>
            <a:r>
              <a:rPr lang="zh-CN" altLang="en-US" sz="1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  □ </a:t>
            </a:r>
            <a:r>
              <a:rPr lang="en-US" altLang="zh-CN" sz="1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20H</a:t>
            </a:r>
            <a:r>
              <a:rPr lang="zh-CN" altLang="en-US" sz="1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～</a:t>
            </a:r>
            <a:r>
              <a:rPr lang="en-US" altLang="zh-CN" sz="1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3FH</a:t>
            </a:r>
            <a:r>
              <a:rPr lang="zh-CN" altLang="en-US" sz="1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DOS</a:t>
            </a:r>
            <a:endParaRPr lang="zh-CN" altLang="en-US" sz="1600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75000"/>
            </a:pPr>
            <a:r>
              <a:rPr lang="zh-CN" altLang="en-US" sz="1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  □ </a:t>
            </a:r>
            <a:r>
              <a:rPr lang="en-US" altLang="zh-CN" sz="1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40H</a:t>
            </a:r>
            <a:r>
              <a:rPr lang="zh-CN" altLang="en-US" sz="1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～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FFH</a:t>
            </a:r>
            <a:r>
              <a:rPr lang="zh-CN" altLang="en-US" sz="160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open</a:t>
            </a:r>
            <a:endParaRPr lang="zh-CN" altLang="en-US" sz="1600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Priority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 instruction has higher priority than INTR and NMI</a:t>
            </a:r>
          </a:p>
          <a:p>
            <a:r>
              <a:rPr lang="en-US" dirty="0" smtClean="0"/>
              <a:t>NMI has higher priority than INTR</a:t>
            </a:r>
          </a:p>
          <a:p>
            <a:r>
              <a:rPr lang="en-US" dirty="0" smtClean="0"/>
              <a:t>For different external interrupt requests, different strategies can be used to determine their priorities.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of INTR Interrupts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polling</a:t>
            </a:r>
          </a:p>
          <a:p>
            <a:pPr lvl="1"/>
            <a:r>
              <a:rPr lang="en-US" dirty="0" smtClean="0"/>
              <a:t>The sequence of checking determines the priority</a:t>
            </a:r>
          </a:p>
        </p:txBody>
      </p:sp>
      <p:graphicFrame>
        <p:nvGraphicFramePr>
          <p:cNvPr id="149506" name="Object 4"/>
          <p:cNvGraphicFramePr>
            <a:graphicFrameLocks noChangeAspect="1"/>
          </p:cNvGraphicFramePr>
          <p:nvPr/>
        </p:nvGraphicFramePr>
        <p:xfrm>
          <a:off x="2339752" y="2852936"/>
          <a:ext cx="4537075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1" name="Visio" r:id="rId3" imgW="2190510" imgH="1773267" progId="Visio.Drawing.11">
                  <p:embed/>
                </p:oleObj>
              </mc:Choice>
              <mc:Fallback>
                <p:oleObj name="Visio" r:id="rId3" imgW="2190510" imgH="17732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852936"/>
                        <a:ext cx="4537075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1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78399"/>
            <a:ext cx="6527801" cy="38796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of INTR Interrupts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checking</a:t>
            </a:r>
          </a:p>
          <a:p>
            <a:pPr lvl="1"/>
            <a:r>
              <a:rPr lang="en-US" dirty="0" smtClean="0"/>
              <a:t>The location in the daisy chain counts</a:t>
            </a:r>
          </a:p>
        </p:txBody>
      </p:sp>
      <p:graphicFrame>
        <p:nvGraphicFramePr>
          <p:cNvPr id="150531" name="Object 4">
            <a:hlinkClick r:id="" action="ppaction://ole?verb=0"/>
            <a:hlinkHover r:id="" action="ppaction://noaction" highlightClick="1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716312"/>
              </p:ext>
            </p:extLst>
          </p:nvPr>
        </p:nvGraphicFramePr>
        <p:xfrm>
          <a:off x="2741356" y="4725144"/>
          <a:ext cx="10081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6" name="演示文稿" r:id="rId4" imgW="4572180" imgH="3428899" progId="PowerPoint.Show.8">
                  <p:embed/>
                </p:oleObj>
              </mc:Choice>
              <mc:Fallback>
                <p:oleObj name="演示文稿" r:id="rId4" imgW="4572180" imgH="3428899" progId="PowerPoint.Show.8">
                  <p:embed/>
                  <p:pic>
                    <p:nvPicPr>
                      <p:cNvPr id="0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356" y="4725144"/>
                        <a:ext cx="1008113" cy="509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of INTR Interrupts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Vectored interrupt controller</a:t>
            </a:r>
          </a:p>
          <a:p>
            <a:pPr lvl="1"/>
            <a:r>
              <a:rPr lang="en-US" dirty="0" smtClean="0"/>
              <a:t>E.g., 8259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7772400" cy="609600"/>
          </a:xfrm>
          <a:noFill/>
        </p:spPr>
        <p:txBody>
          <a:bodyPr lIns="92075" tIns="46038" rIns="92075" bIns="46038"/>
          <a:lstStyle/>
          <a:p>
            <a:pPr defTabSz="762000"/>
            <a:r>
              <a:rPr lang="en-US" dirty="0" smtClean="0"/>
              <a:t>8259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00808"/>
            <a:ext cx="8991600" cy="5157192"/>
          </a:xfrm>
          <a:noFill/>
        </p:spPr>
        <p:txBody>
          <a:bodyPr lIns="92075" tIns="46038" rIns="92075" bIns="46038"/>
          <a:lstStyle/>
          <a:p>
            <a:pPr defTabSz="762000"/>
            <a:r>
              <a:rPr lang="en-US" sz="2400" dirty="0" smtClean="0"/>
              <a:t>8259 is Programmable Interrupt Controller (PIC)</a:t>
            </a:r>
          </a:p>
          <a:p>
            <a:pPr defTabSz="762000"/>
            <a:r>
              <a:rPr lang="en-US" sz="2400" dirty="0" smtClean="0"/>
              <a:t>It is a tool for managing the interrupt requests.</a:t>
            </a:r>
          </a:p>
          <a:p>
            <a:pPr defTabSz="762000"/>
            <a:r>
              <a:rPr lang="en-US" sz="2400" dirty="0" smtClean="0"/>
              <a:t>8259 is a very flexible peripheral controller chip:</a:t>
            </a:r>
          </a:p>
          <a:p>
            <a:pPr lvl="1" defTabSz="762000"/>
            <a:r>
              <a:rPr lang="en-US" sz="2000" dirty="0" smtClean="0"/>
              <a:t>PIC can deal with up to 64 interrupt inputs</a:t>
            </a:r>
          </a:p>
          <a:p>
            <a:pPr lvl="1" defTabSz="762000"/>
            <a:r>
              <a:rPr lang="en-US" sz="2000" dirty="0" smtClean="0"/>
              <a:t>interrupts can be masked</a:t>
            </a:r>
          </a:p>
          <a:p>
            <a:pPr lvl="1" defTabSz="762000"/>
            <a:r>
              <a:rPr lang="en-US" sz="2000" dirty="0" smtClean="0"/>
              <a:t>various priority schemes can also programmed.</a:t>
            </a:r>
          </a:p>
          <a:p>
            <a:pPr defTabSz="762000"/>
            <a:r>
              <a:rPr lang="en-US" sz="2400" dirty="0" smtClean="0"/>
              <a:t>originally (in PC XT) it is available as a separate IC</a:t>
            </a:r>
          </a:p>
          <a:p>
            <a:pPr defTabSz="762000"/>
            <a:r>
              <a:rPr lang="en-US" sz="2400" dirty="0" smtClean="0"/>
              <a:t>Later the functionality of </a:t>
            </a:r>
            <a:r>
              <a:rPr lang="en-US" sz="2400" i="1" dirty="0" smtClean="0"/>
              <a:t>(two PICs)</a:t>
            </a:r>
            <a:r>
              <a:rPr lang="en-US" sz="2400" dirty="0" smtClean="0"/>
              <a:t>  is in the motherboards chipset.</a:t>
            </a:r>
          </a:p>
          <a:p>
            <a:pPr defTabSz="762000"/>
            <a:r>
              <a:rPr lang="en-US" sz="2400" dirty="0" smtClean="0"/>
              <a:t> In some of the modern processors, the functionality of the </a:t>
            </a:r>
            <a:r>
              <a:rPr lang="en-US" sz="2400" i="1" dirty="0" smtClean="0"/>
              <a:t>PIC  </a:t>
            </a:r>
            <a:r>
              <a:rPr lang="en-US" sz="2400" dirty="0" smtClean="0"/>
              <a:t>is built 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7544" y="685800"/>
            <a:ext cx="8320856" cy="180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Aft>
                <a:spcPts val="1200"/>
              </a:spcAft>
            </a:pPr>
            <a:r>
              <a:rPr kumimoji="1" lang="en-US" sz="3600" dirty="0" smtClean="0">
                <a:solidFill>
                  <a:srgbClr val="FF0000"/>
                </a:solidFill>
                <a:latin typeface="Arial Black" pitchFamily="34" charset="0"/>
              </a:rPr>
              <a:t>Reference Book: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3600" dirty="0" smtClean="0">
                <a:solidFill>
                  <a:srgbClr val="000000"/>
                </a:solidFill>
                <a:latin typeface="Arial Black" pitchFamily="34" charset="0"/>
              </a:rPr>
              <a:t>The 80x86 IBM PC and Compatible Computers</a:t>
            </a:r>
            <a:endParaRPr kumimoji="1" lang="en-GB" sz="3600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67544" y="3356992"/>
            <a:ext cx="58326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sz="2800" dirty="0" smtClean="0">
                <a:solidFill>
                  <a:srgbClr val="000000"/>
                </a:solidFill>
                <a:latin typeface="Arial Black" pitchFamily="34" charset="0"/>
              </a:rPr>
              <a:t>Chapter 14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sz="2800" dirty="0" smtClean="0">
                <a:solidFill>
                  <a:srgbClr val="000000"/>
                </a:solidFill>
                <a:latin typeface="Arial Black" pitchFamily="34" charset="0"/>
              </a:rPr>
              <a:t>Interrupts and the 8259 Chip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endParaRPr kumimoji="1" lang="en-GB" sz="2800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endParaRPr kumimoji="1" lang="en-GB" sz="2800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9" y="3068960"/>
            <a:ext cx="2401357" cy="31941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533400"/>
          </a:xfrm>
        </p:spPr>
        <p:txBody>
          <a:bodyPr/>
          <a:lstStyle/>
          <a:p>
            <a:pPr algn="l"/>
            <a:r>
              <a:rPr lang="en-US" altLang="en-US" sz="1200" b="1" dirty="0" smtClean="0"/>
              <a:t>FIGURE 1  </a:t>
            </a:r>
            <a:r>
              <a:rPr lang="en-US" altLang="en-US" sz="1200" dirty="0" smtClean="0"/>
              <a:t>Block diagram and pin definitions for the 8259A Programmable Interrupt Controller (PIC). (Courtesy of Intel Corporation.)</a:t>
            </a:r>
            <a:endParaRPr lang="en-US" altLang="en-US" dirty="0" smtClean="0"/>
          </a:p>
        </p:txBody>
      </p:sp>
      <p:pic>
        <p:nvPicPr>
          <p:cNvPr id="11269" name="Picture 5" descr="09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50912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533400"/>
          </a:xfrm>
        </p:spPr>
        <p:txBody>
          <a:bodyPr/>
          <a:lstStyle/>
          <a:p>
            <a:pPr algn="l"/>
            <a:r>
              <a:rPr lang="en-US" altLang="en-US" sz="1200" b="1" dirty="0" smtClean="0"/>
              <a:t>FIGURE 2</a:t>
            </a:r>
            <a:r>
              <a:rPr lang="en-US" altLang="en-US" sz="1200" dirty="0" smtClean="0"/>
              <a:t>    All interrupt requests must pass through the PIC’s interrupt request register (IRR) and interrupt mask register (IMR). If put in service, the appropriate bit of the in-service (IS) register is set.</a:t>
            </a:r>
            <a:endParaRPr lang="en-US" altLang="en-US" dirty="0" smtClean="0"/>
          </a:p>
        </p:txBody>
      </p:sp>
      <p:pic>
        <p:nvPicPr>
          <p:cNvPr id="13317" name="Picture 5" descr="09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94928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Nesting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priority interrupts can interrupt lower interrupts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67606" y="3184798"/>
            <a:ext cx="504825" cy="287337"/>
            <a:chOff x="1156" y="1661"/>
            <a:chExt cx="318" cy="181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1156" y="1842"/>
              <a:ext cx="18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338" y="1661"/>
              <a:ext cx="136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1440631" y="3832498"/>
            <a:ext cx="1800225" cy="8651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745681" y="3113360"/>
            <a:ext cx="719137" cy="358775"/>
            <a:chOff x="2654" y="1616"/>
            <a:chExt cx="453" cy="226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2654" y="1842"/>
              <a:ext cx="18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835" y="1616"/>
              <a:ext cx="272" cy="2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Line 11"/>
          <p:cNvSpPr>
            <a:spLocks noChangeShapeType="1"/>
          </p:cNvSpPr>
          <p:nvPr/>
        </p:nvSpPr>
        <p:spPr bwMode="auto">
          <a:xfrm flipH="1" flipV="1">
            <a:off x="3817118" y="3761060"/>
            <a:ext cx="1584325" cy="7207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672656" y="4264298"/>
            <a:ext cx="792162" cy="1081087"/>
            <a:chOff x="2608" y="2341"/>
            <a:chExt cx="680" cy="681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790" y="2341"/>
              <a:ext cx="317" cy="68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2608" y="2341"/>
              <a:ext cx="680" cy="681"/>
              <a:chOff x="2608" y="2341"/>
              <a:chExt cx="680" cy="681"/>
            </a:xfrm>
          </p:grpSpPr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2608" y="2341"/>
                <a:ext cx="182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825181" y="5517356"/>
            <a:ext cx="647700" cy="215900"/>
            <a:chOff x="3470" y="2931"/>
            <a:chExt cx="499" cy="227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3470" y="3158"/>
              <a:ext cx="18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3651" y="2931"/>
              <a:ext cx="318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041081" y="5272360"/>
            <a:ext cx="1943100" cy="504825"/>
            <a:chOff x="3165" y="2976"/>
            <a:chExt cx="1224" cy="318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165" y="2976"/>
              <a:ext cx="998" cy="31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162" y="2976"/>
              <a:ext cx="227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Line 23"/>
          <p:cNvSpPr>
            <a:spLocks noChangeShapeType="1"/>
          </p:cNvSpPr>
          <p:nvPr/>
        </p:nvSpPr>
        <p:spPr bwMode="auto">
          <a:xfrm flipH="1" flipV="1">
            <a:off x="4968056" y="5921648"/>
            <a:ext cx="1800225" cy="5762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3602806" y="4481785"/>
            <a:ext cx="788987" cy="2016125"/>
            <a:chOff x="2518" y="2478"/>
            <a:chExt cx="680" cy="1270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2518" y="2478"/>
              <a:ext cx="22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744" y="2478"/>
              <a:ext cx="181" cy="127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2925" y="3748"/>
              <a:ext cx="273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3961581" y="3329260"/>
            <a:ext cx="1511300" cy="287338"/>
            <a:chOff x="2790" y="1752"/>
            <a:chExt cx="952" cy="181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2790" y="1752"/>
              <a:ext cx="862" cy="18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652" y="1752"/>
              <a:ext cx="9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1440631" y="3256235"/>
            <a:ext cx="1873250" cy="360363"/>
            <a:chOff x="1202" y="1706"/>
            <a:chExt cx="1180" cy="227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1202" y="1706"/>
              <a:ext cx="1043" cy="22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246" y="1706"/>
              <a:ext cx="13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467493" y="2830785"/>
            <a:ext cx="1281114" cy="2298700"/>
            <a:chOff x="284" y="1438"/>
            <a:chExt cx="807" cy="1448"/>
          </a:xfrm>
        </p:grpSpPr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43" y="1661"/>
              <a:ext cx="544" cy="12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:</a:t>
              </a:r>
            </a:p>
            <a:p>
              <a:pPr algn="ctr"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:</a:t>
              </a:r>
            </a:p>
            <a:p>
              <a:pPr algn="ctr"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:</a:t>
              </a:r>
            </a:p>
            <a:p>
              <a:pPr algn="ctr"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: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84" y="1438"/>
              <a:ext cx="80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400" b="0" dirty="0" smtClean="0">
                  <a:solidFill>
                    <a:srgbClr val="000000"/>
                  </a:solidFill>
                  <a:ea typeface="楷体_GB2312" pitchFamily="49" charset="-122"/>
                </a:rPr>
                <a:t>Main Program</a:t>
              </a:r>
              <a:endParaRPr lang="zh-CN" altLang="en-US" sz="1400" b="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800993" y="2752998"/>
            <a:ext cx="10858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altLang="zh-CN" sz="1600" b="0" dirty="0" smtClean="0">
                <a:solidFill>
                  <a:srgbClr val="FF0000"/>
                </a:solidFill>
                <a:ea typeface="楷体_GB2312" pitchFamily="49" charset="-122"/>
              </a:rPr>
              <a:t>IR2</a:t>
            </a:r>
            <a:r>
              <a:rPr lang="zh-CN" altLang="en-US" sz="16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楷体_GB2312" pitchFamily="49" charset="-122"/>
              </a:rPr>
              <a:t>and </a:t>
            </a:r>
            <a:r>
              <a:rPr lang="en-US" altLang="zh-CN" sz="1600" b="0" dirty="0" smtClean="0">
                <a:solidFill>
                  <a:srgbClr val="FF0000"/>
                </a:solidFill>
                <a:ea typeface="楷体_GB2312" pitchFamily="49" charset="-122"/>
              </a:rPr>
              <a:t>IR4</a:t>
            </a:r>
            <a:r>
              <a:rPr lang="zh-CN" altLang="en-US" sz="1600" b="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楷体_GB2312" pitchFamily="49" charset="-122"/>
              </a:rPr>
              <a:t>INTR</a:t>
            </a:r>
            <a:endParaRPr lang="zh-CN" altLang="en-US" sz="1600" b="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3024957" y="2840310"/>
            <a:ext cx="1008063" cy="2071688"/>
            <a:chOff x="1895" y="1444"/>
            <a:chExt cx="635" cy="130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1986" y="1661"/>
              <a:ext cx="544" cy="10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STI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  :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(EOI)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  :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IRET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1895" y="1444"/>
              <a:ext cx="61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 dirty="0" smtClean="0">
                  <a:solidFill>
                    <a:srgbClr val="000000"/>
                  </a:solidFill>
                  <a:ea typeface="楷体_GB2312" pitchFamily="49" charset="-122"/>
                </a:rPr>
                <a:t>IR2</a:t>
              </a:r>
              <a:r>
                <a:rPr lang="zh-CN" altLang="en-US" sz="1800" b="0" dirty="0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0" dirty="0" smtClean="0">
                  <a:solidFill>
                    <a:srgbClr val="000000"/>
                  </a:solidFill>
                  <a:ea typeface="楷体_GB2312" pitchFamily="49" charset="-122"/>
                </a:rPr>
                <a:t>ISR</a:t>
              </a:r>
              <a:endParaRPr lang="zh-CN" altLang="en-US" sz="1800" b="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5183959" y="2897460"/>
            <a:ext cx="969963" cy="1727200"/>
            <a:chOff x="3255" y="1480"/>
            <a:chExt cx="611" cy="1088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347" y="1706"/>
              <a:ext cx="499" cy="8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 dirty="0">
                  <a:solidFill>
                    <a:srgbClr val="000000"/>
                  </a:solidFill>
                  <a:ea typeface="楷体_GB2312" pitchFamily="49" charset="-122"/>
                </a:rPr>
                <a:t>STI</a:t>
              </a:r>
            </a:p>
            <a:p>
              <a:pPr>
                <a:spcBef>
                  <a:spcPct val="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 dirty="0">
                  <a:solidFill>
                    <a:srgbClr val="000000"/>
                  </a:solidFill>
                  <a:ea typeface="楷体_GB2312" pitchFamily="49" charset="-122"/>
                </a:rPr>
                <a:t>  :</a:t>
              </a:r>
            </a:p>
            <a:p>
              <a:pPr>
                <a:spcBef>
                  <a:spcPct val="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 dirty="0">
                  <a:solidFill>
                    <a:srgbClr val="000000"/>
                  </a:solidFill>
                  <a:ea typeface="楷体_GB2312" pitchFamily="49" charset="-122"/>
                </a:rPr>
                <a:t>  :</a:t>
              </a:r>
            </a:p>
            <a:p>
              <a:pPr>
                <a:spcBef>
                  <a:spcPct val="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 dirty="0">
                  <a:solidFill>
                    <a:srgbClr val="000000"/>
                  </a:solidFill>
                  <a:ea typeface="楷体_GB2312" pitchFamily="49" charset="-122"/>
                </a:rPr>
                <a:t>(EOI)</a:t>
              </a:r>
            </a:p>
            <a:p>
              <a:pPr>
                <a:spcBef>
                  <a:spcPct val="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 dirty="0">
                  <a:solidFill>
                    <a:srgbClr val="000000"/>
                  </a:solidFill>
                  <a:ea typeface="楷体_GB2312" pitchFamily="49" charset="-122"/>
                </a:rPr>
                <a:t>IRET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3255" y="1480"/>
              <a:ext cx="61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 dirty="0" smtClean="0">
                  <a:solidFill>
                    <a:srgbClr val="000000"/>
                  </a:solidFill>
                  <a:ea typeface="楷体_GB2312" pitchFamily="49" charset="-122"/>
                </a:rPr>
                <a:t>IR1</a:t>
              </a:r>
              <a:r>
                <a:rPr lang="zh-CN" altLang="en-US" sz="1800" b="0" dirty="0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0" dirty="0" smtClean="0">
                  <a:solidFill>
                    <a:srgbClr val="000000"/>
                  </a:solidFill>
                  <a:ea typeface="楷体_GB2312" pitchFamily="49" charset="-122"/>
                </a:rPr>
                <a:t>ISR</a:t>
              </a:r>
              <a:endParaRPr lang="zh-CN" altLang="en-US" sz="1800" b="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4175895" y="4905648"/>
            <a:ext cx="969963" cy="1735137"/>
            <a:chOff x="2620" y="2745"/>
            <a:chExt cx="611" cy="1093"/>
          </a:xfrm>
        </p:grpSpPr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2711" y="2976"/>
              <a:ext cx="499" cy="8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/>
            <a:lstStyle/>
            <a:p>
              <a:pPr>
                <a:spcBef>
                  <a:spcPct val="1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 dirty="0">
                  <a:solidFill>
                    <a:srgbClr val="000000"/>
                  </a:solidFill>
                  <a:ea typeface="楷体_GB2312" pitchFamily="49" charset="-122"/>
                </a:rPr>
                <a:t>  :</a:t>
              </a:r>
            </a:p>
            <a:p>
              <a:pPr>
                <a:spcBef>
                  <a:spcPct val="1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 dirty="0">
                  <a:solidFill>
                    <a:srgbClr val="000000"/>
                  </a:solidFill>
                  <a:ea typeface="楷体_GB2312" pitchFamily="49" charset="-122"/>
                </a:rPr>
                <a:t>STI</a:t>
              </a:r>
            </a:p>
            <a:p>
              <a:pPr>
                <a:spcBef>
                  <a:spcPct val="20000"/>
                </a:spcBef>
                <a:spcAft>
                  <a:spcPct val="20000"/>
                </a:spcAft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 dirty="0">
                  <a:solidFill>
                    <a:srgbClr val="000000"/>
                  </a:solidFill>
                  <a:ea typeface="楷体_GB2312" pitchFamily="49" charset="-122"/>
                </a:rPr>
                <a:t>  :</a:t>
              </a:r>
            </a:p>
            <a:p>
              <a:pPr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 dirty="0">
                  <a:solidFill>
                    <a:srgbClr val="000000"/>
                  </a:solidFill>
                  <a:ea typeface="楷体_GB2312" pitchFamily="49" charset="-122"/>
                </a:rPr>
                <a:t>(EOI)</a:t>
              </a:r>
            </a:p>
            <a:p>
              <a:pPr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 dirty="0">
                  <a:solidFill>
                    <a:srgbClr val="000000"/>
                  </a:solidFill>
                  <a:ea typeface="楷体_GB2312" pitchFamily="49" charset="-122"/>
                </a:rPr>
                <a:t>IRET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620" y="2745"/>
              <a:ext cx="61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 dirty="0" smtClean="0">
                  <a:solidFill>
                    <a:srgbClr val="000000"/>
                  </a:solidFill>
                  <a:ea typeface="楷体_GB2312" pitchFamily="49" charset="-122"/>
                </a:rPr>
                <a:t>IR4 ISR</a:t>
              </a:r>
              <a:endParaRPr lang="zh-CN" altLang="en-US" sz="1800" b="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6550793" y="4769123"/>
            <a:ext cx="1009650" cy="1871662"/>
            <a:chOff x="4116" y="2659"/>
            <a:chExt cx="636" cy="1179"/>
          </a:xfrm>
        </p:grpSpPr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207" y="2886"/>
              <a:ext cx="545" cy="95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80000"/>
                </a:lnSpc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>
                  <a:solidFill>
                    <a:srgbClr val="000000"/>
                  </a:solidFill>
                  <a:ea typeface="楷体_GB2312" pitchFamily="49" charset="-122"/>
                </a:rPr>
                <a:t>  :</a:t>
              </a:r>
            </a:p>
            <a:p>
              <a:pPr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>
                  <a:solidFill>
                    <a:srgbClr val="000000"/>
                  </a:solidFill>
                  <a:ea typeface="楷体_GB2312" pitchFamily="49" charset="-122"/>
                </a:rPr>
                <a:t> STI</a:t>
              </a:r>
            </a:p>
            <a:p>
              <a:pPr>
                <a:lnSpc>
                  <a:spcPct val="90000"/>
                </a:lnSpc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>
                  <a:solidFill>
                    <a:srgbClr val="000000"/>
                  </a:solidFill>
                  <a:ea typeface="楷体_GB2312" pitchFamily="49" charset="-122"/>
                </a:rPr>
                <a:t>  :</a:t>
              </a:r>
            </a:p>
            <a:p>
              <a:pPr>
                <a:lnSpc>
                  <a:spcPct val="90000"/>
                </a:lnSpc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>
                  <a:solidFill>
                    <a:srgbClr val="000000"/>
                  </a:solidFill>
                  <a:ea typeface="楷体_GB2312" pitchFamily="49" charset="-122"/>
                </a:rPr>
                <a:t>  :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>
                  <a:solidFill>
                    <a:srgbClr val="000000"/>
                  </a:solidFill>
                  <a:ea typeface="楷体_GB2312" pitchFamily="49" charset="-122"/>
                </a:rPr>
                <a:t>(EOI)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>
                  <a:solidFill>
                    <a:srgbClr val="000000"/>
                  </a:solidFill>
                  <a:ea typeface="楷体_GB2312" pitchFamily="49" charset="-122"/>
                </a:rPr>
                <a:t> IRET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4116" y="2659"/>
              <a:ext cx="61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800" b="0" dirty="0" smtClean="0">
                  <a:solidFill>
                    <a:srgbClr val="000000"/>
                  </a:solidFill>
                  <a:ea typeface="楷体_GB2312" pitchFamily="49" charset="-122"/>
                </a:rPr>
                <a:t>IR3</a:t>
              </a:r>
              <a:r>
                <a:rPr lang="zh-CN" altLang="en-US" sz="1800" b="0" dirty="0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0" dirty="0" smtClean="0">
                  <a:solidFill>
                    <a:srgbClr val="000000"/>
                  </a:solidFill>
                  <a:ea typeface="楷体_GB2312" pitchFamily="49" charset="-122"/>
                </a:rPr>
                <a:t>ISR</a:t>
              </a:r>
              <a:endParaRPr lang="zh-CN" altLang="en-US" sz="1800" b="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4387031" y="2824435"/>
            <a:ext cx="9413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altLang="zh-CN" sz="1600" b="0" dirty="0" smtClean="0">
                <a:solidFill>
                  <a:srgbClr val="FF0000"/>
                </a:solidFill>
                <a:ea typeface="楷体_GB2312" pitchFamily="49" charset="-122"/>
              </a:rPr>
              <a:t>IR1 INTR</a:t>
            </a:r>
            <a:endParaRPr lang="zh-CN" altLang="en-US" sz="1600" b="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51" name="Group 51"/>
          <p:cNvGrpSpPr>
            <a:grpSpLocks/>
          </p:cNvGrpSpPr>
          <p:nvPr/>
        </p:nvGrpSpPr>
        <p:grpSpPr bwMode="auto">
          <a:xfrm>
            <a:off x="3817117" y="4121431"/>
            <a:ext cx="1619036" cy="646114"/>
            <a:chOff x="2394" y="2251"/>
            <a:chExt cx="899" cy="407"/>
          </a:xfrm>
        </p:grpSpPr>
        <p:grpSp>
          <p:nvGrpSpPr>
            <p:cNvPr id="52" name="Group 52"/>
            <p:cNvGrpSpPr>
              <a:grpSpLocks/>
            </p:cNvGrpSpPr>
            <p:nvPr/>
          </p:nvGrpSpPr>
          <p:grpSpPr bwMode="auto">
            <a:xfrm>
              <a:off x="2394" y="2251"/>
              <a:ext cx="272" cy="90"/>
              <a:chOff x="2699" y="2251"/>
              <a:chExt cx="272" cy="90"/>
            </a:xfrm>
          </p:grpSpPr>
          <p:sp>
            <p:nvSpPr>
              <p:cNvPr id="54" name="Line 53"/>
              <p:cNvSpPr>
                <a:spLocks noChangeShapeType="1"/>
              </p:cNvSpPr>
              <p:nvPr/>
            </p:nvSpPr>
            <p:spPr bwMode="auto">
              <a:xfrm flipH="1">
                <a:off x="2699" y="2251"/>
                <a:ext cx="18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54"/>
              <p:cNvSpPr>
                <a:spLocks noChangeShapeType="1"/>
              </p:cNvSpPr>
              <p:nvPr/>
            </p:nvSpPr>
            <p:spPr bwMode="auto">
              <a:xfrm>
                <a:off x="2881" y="2251"/>
                <a:ext cx="90" cy="9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Text Box 55"/>
            <p:cNvSpPr txBox="1">
              <a:spLocks noChangeArrowheads="1"/>
            </p:cNvSpPr>
            <p:nvPr/>
          </p:nvSpPr>
          <p:spPr bwMode="auto">
            <a:xfrm>
              <a:off x="2620" y="2251"/>
              <a:ext cx="673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200" b="1" dirty="0" smtClean="0">
                  <a:solidFill>
                    <a:srgbClr val="FF0000"/>
                  </a:solidFill>
                  <a:ea typeface="楷体_GB2312" pitchFamily="49" charset="-122"/>
                </a:rPr>
                <a:t>Allow lower priority interrupts</a:t>
              </a:r>
              <a:endParaRPr lang="zh-CN" altLang="en-US" sz="12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5380806" y="5228431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altLang="zh-CN" sz="1600" b="0" dirty="0" smtClean="0">
                <a:solidFill>
                  <a:srgbClr val="FF0000"/>
                </a:solidFill>
                <a:ea typeface="楷体_GB2312" pitchFamily="49" charset="-122"/>
              </a:rPr>
              <a:t>IR3</a:t>
            </a:r>
            <a:r>
              <a:rPr lang="zh-CN" altLang="en-US" sz="1600" b="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1600" b="0" dirty="0" smtClean="0">
                <a:solidFill>
                  <a:srgbClr val="FF0000"/>
                </a:solidFill>
                <a:ea typeface="楷体_GB2312" pitchFamily="49" charset="-122"/>
              </a:rPr>
              <a:t>INTR</a:t>
            </a:r>
            <a:endParaRPr lang="zh-CN" altLang="en-US" sz="1600" b="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4966468" y="6137548"/>
            <a:ext cx="1663700" cy="600075"/>
            <a:chOff x="3118" y="3521"/>
            <a:chExt cx="1048" cy="378"/>
          </a:xfrm>
        </p:grpSpPr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H="1" flipV="1">
              <a:off x="3118" y="3630"/>
              <a:ext cx="24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3346" y="3521"/>
              <a:ext cx="820" cy="3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>
                <a:spcBef>
                  <a:spcPct val="20000"/>
                </a:spcBef>
                <a:buClr>
                  <a:srgbClr val="FFFFFF"/>
                </a:buClr>
                <a:buSzPct val="100000"/>
              </a:pPr>
              <a:r>
                <a:rPr lang="en-US" altLang="zh-CN" sz="1100" b="1" dirty="0" smtClean="0">
                  <a:solidFill>
                    <a:srgbClr val="FF0000"/>
                  </a:solidFill>
                  <a:ea typeface="楷体_GB2312" pitchFamily="49" charset="-122"/>
                </a:rPr>
                <a:t>Allow lower priority interrupts</a:t>
              </a:r>
              <a:endParaRPr lang="zh-CN" altLang="en-US" sz="11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0" name="Group 60"/>
          <p:cNvGrpSpPr>
            <a:grpSpLocks/>
          </p:cNvGrpSpPr>
          <p:nvPr/>
        </p:nvGrpSpPr>
        <p:grpSpPr bwMode="auto">
          <a:xfrm>
            <a:off x="5977706" y="4121427"/>
            <a:ext cx="2122487" cy="430213"/>
            <a:chOff x="3755" y="2251"/>
            <a:chExt cx="1337" cy="271"/>
          </a:xfrm>
        </p:grpSpPr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3755" y="2341"/>
              <a:ext cx="3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4072" y="2251"/>
              <a:ext cx="1020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100" b="1" dirty="0" smtClean="0">
                  <a:solidFill>
                    <a:srgbClr val="FF0000"/>
                  </a:solidFill>
                  <a:ea typeface="楷体_GB2312" pitchFamily="49" charset="-122"/>
                </a:rPr>
                <a:t>Allow lower priority interrupts in </a:t>
              </a:r>
              <a:r>
                <a:rPr lang="en-US" altLang="zh-CN" sz="1100" b="1" dirty="0" smtClean="0">
                  <a:solidFill>
                    <a:srgbClr val="7030A0"/>
                  </a:solidFill>
                  <a:ea typeface="楷体_GB2312" pitchFamily="49" charset="-122"/>
                </a:rPr>
                <a:t>8259</a:t>
              </a:r>
              <a:endParaRPr lang="zh-CN" altLang="en-US" sz="1100" b="1" dirty="0">
                <a:solidFill>
                  <a:srgbClr val="7030A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5977706" y="3472135"/>
            <a:ext cx="1798637" cy="336550"/>
            <a:chOff x="3755" y="1842"/>
            <a:chExt cx="1133" cy="212"/>
          </a:xfrm>
        </p:grpSpPr>
        <p:sp>
          <p:nvSpPr>
            <p:cNvPr id="64" name="Line 64"/>
            <p:cNvSpPr>
              <a:spLocks noChangeShapeType="1"/>
            </p:cNvSpPr>
            <p:nvPr/>
          </p:nvSpPr>
          <p:spPr bwMode="auto">
            <a:xfrm flipH="1">
              <a:off x="3755" y="1933"/>
              <a:ext cx="317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4068" y="1842"/>
              <a:ext cx="82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 dirty="0" smtClean="0">
                  <a:solidFill>
                    <a:schemeClr val="hlink"/>
                  </a:solidFill>
                  <a:ea typeface="楷体_GB2312" pitchFamily="49" charset="-122"/>
                </a:rPr>
                <a:t>Set IF = 1</a:t>
              </a:r>
              <a:endParaRPr lang="zh-CN" altLang="en-US" sz="1600" b="0" dirty="0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6" name="Group 66"/>
          <p:cNvGrpSpPr>
            <a:grpSpLocks/>
          </p:cNvGrpSpPr>
          <p:nvPr/>
        </p:nvGrpSpPr>
        <p:grpSpPr bwMode="auto">
          <a:xfrm>
            <a:off x="7344543" y="6088344"/>
            <a:ext cx="1547813" cy="600076"/>
            <a:chOff x="4616" y="3490"/>
            <a:chExt cx="975" cy="378"/>
          </a:xfrm>
        </p:grpSpPr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H="1">
              <a:off x="4616" y="3612"/>
              <a:ext cx="3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4888" y="3490"/>
              <a:ext cx="703" cy="3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buClr>
                  <a:srgbClr val="FFFFFF"/>
                </a:buClr>
                <a:buSzPct val="100000"/>
              </a:pPr>
              <a:r>
                <a:rPr lang="en-US" altLang="zh-CN" sz="1100" b="1" dirty="0" smtClean="0">
                  <a:solidFill>
                    <a:srgbClr val="FF0000"/>
                  </a:solidFill>
                  <a:ea typeface="楷体_GB2312" pitchFamily="49" charset="-122"/>
                </a:rPr>
                <a:t>Allow lower priority interrupts</a:t>
              </a:r>
              <a:endParaRPr lang="zh-CN" altLang="en-US" sz="11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9" name="Group 69"/>
          <p:cNvGrpSpPr>
            <a:grpSpLocks/>
          </p:cNvGrpSpPr>
          <p:nvPr/>
        </p:nvGrpSpPr>
        <p:grpSpPr bwMode="auto">
          <a:xfrm>
            <a:off x="7344543" y="5272360"/>
            <a:ext cx="1331913" cy="336550"/>
            <a:chOff x="4616" y="2976"/>
            <a:chExt cx="839" cy="212"/>
          </a:xfrm>
        </p:grpSpPr>
        <p:sp>
          <p:nvSpPr>
            <p:cNvPr id="70" name="Line 70"/>
            <p:cNvSpPr>
              <a:spLocks noChangeShapeType="1"/>
            </p:cNvSpPr>
            <p:nvPr/>
          </p:nvSpPr>
          <p:spPr bwMode="auto">
            <a:xfrm flipH="1">
              <a:off x="4616" y="3113"/>
              <a:ext cx="317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4888" y="2976"/>
              <a:ext cx="56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zh-CN" sz="1600" b="0" dirty="0" smtClean="0">
                  <a:solidFill>
                    <a:schemeClr val="hlink"/>
                  </a:solidFill>
                  <a:ea typeface="楷体_GB2312" pitchFamily="49" charset="-122"/>
                </a:rPr>
                <a:t>IF = 1</a:t>
              </a:r>
              <a:endParaRPr lang="zh-CN" altLang="en-US" sz="1600" b="0" dirty="0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3" grpId="0" animBg="1"/>
      <p:bldP spid="37" grpId="0"/>
      <p:bldP spid="50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Exp. 3: Interrupts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4248472" cy="3844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16832"/>
            <a:ext cx="426220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Interrupts in 8086/8088 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1700808"/>
            <a:ext cx="49685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256 </a:t>
            </a:r>
            <a:r>
              <a:rPr lang="en-US" sz="2400" b="1" dirty="0" smtClean="0">
                <a:solidFill>
                  <a:srgbClr val="FF0000"/>
                </a:solidFill>
                <a:latin typeface="Times" pitchFamily="18" charset="0"/>
              </a:rPr>
              <a:t>interrupt types </a:t>
            </a:r>
            <a:r>
              <a:rPr lang="en-US" sz="2400" dirty="0" smtClean="0">
                <a:latin typeface="Times" pitchFamily="18" charset="0"/>
              </a:rPr>
              <a:t>in total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INT 00 ~ INT 0FFh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Type * 4 = PA of </a:t>
            </a:r>
            <a:r>
              <a:rPr lang="en-US" sz="2400" b="1" dirty="0" smtClean="0">
                <a:solidFill>
                  <a:srgbClr val="7030A0"/>
                </a:solidFill>
                <a:latin typeface="Times" pitchFamily="18" charset="0"/>
              </a:rPr>
              <a:t>interrupt vector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The first 1KB is used to store interrupt vectors, called </a:t>
            </a:r>
            <a:r>
              <a:rPr lang="en-US" sz="2400" b="1" dirty="0" smtClean="0">
                <a:solidFill>
                  <a:srgbClr val="7030A0"/>
                </a:solidFill>
                <a:latin typeface="Times" pitchFamily="18" charset="0"/>
              </a:rPr>
              <a:t>Interrupt Vector Table </a:t>
            </a:r>
            <a:r>
              <a:rPr lang="en-US" sz="2400" dirty="0" smtClean="0">
                <a:latin typeface="Times" pitchFamily="18" charset="0"/>
              </a:rPr>
              <a:t>(IVT)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Interrupt vector points the entrance address of the corresponding </a:t>
            </a:r>
            <a:r>
              <a:rPr lang="en-US" sz="2400" b="1" dirty="0" smtClean="0">
                <a:latin typeface="Times" pitchFamily="18" charset="0"/>
              </a:rPr>
              <a:t>interrupt service routine (ISR)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endParaRPr lang="en-US" sz="2400" dirty="0" smtClean="0">
              <a:latin typeface="Times" pitchFamily="18" charset="0"/>
            </a:endParaRPr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700808"/>
            <a:ext cx="176778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060848"/>
            <a:ext cx="3600400" cy="451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Main Program and ISR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23528" y="1052736"/>
          <a:ext cx="8372475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9" name="Visio" r:id="rId3" imgW="6124410" imgH="4092695" progId="Visio.Drawing.11">
                  <p:embed/>
                </p:oleObj>
              </mc:Choice>
              <mc:Fallback>
                <p:oleObj name="Visio" r:id="rId3" imgW="6124410" imgH="40926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052736"/>
                        <a:ext cx="8372475" cy="559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323528" y="594928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An ISR is </a:t>
            </a:r>
            <a:r>
              <a:rPr lang="en-US" altLang="zh-CN" dirty="0"/>
              <a:t>launched </a:t>
            </a:r>
            <a:r>
              <a:rPr lang="en-US" altLang="zh-CN" dirty="0" smtClean="0"/>
              <a:t>by an </a:t>
            </a:r>
            <a:r>
              <a:rPr lang="en-US" altLang="zh-CN" dirty="0"/>
              <a:t>interrupt </a:t>
            </a:r>
            <a:r>
              <a:rPr lang="en-US" altLang="zh-CN" dirty="0" smtClean="0"/>
              <a:t>event (</a:t>
            </a:r>
            <a:r>
              <a:rPr lang="en-US" altLang="zh-CN" dirty="0"/>
              <a:t>internal ‘</a:t>
            </a:r>
            <a:r>
              <a:rPr lang="en-US" altLang="zh-CN" dirty="0" err="1"/>
              <a:t>int</a:t>
            </a:r>
            <a:r>
              <a:rPr lang="en-US" altLang="zh-CN" dirty="0"/>
              <a:t> xx</a:t>
            </a:r>
            <a:r>
              <a:rPr lang="en-US" altLang="zh-CN" dirty="0" smtClean="0"/>
              <a:t>’ </a:t>
            </a:r>
            <a:r>
              <a:rPr lang="en-US" altLang="zh-CN" b="1" dirty="0" smtClean="0">
                <a:solidFill>
                  <a:srgbClr val="FF0000"/>
                </a:solidFill>
              </a:rPr>
              <a:t>or</a:t>
            </a:r>
            <a:r>
              <a:rPr lang="en-US" altLang="zh-CN" dirty="0" smtClean="0"/>
              <a:t> </a:t>
            </a:r>
            <a:r>
              <a:rPr lang="en-US" altLang="zh-CN" dirty="0"/>
              <a:t>external NMI and INTR) . So ISR is ‘separated’ from main.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Interrupts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4824536"/>
          </a:xfrm>
        </p:spPr>
        <p:txBody>
          <a:bodyPr/>
          <a:lstStyle/>
          <a:p>
            <a:r>
              <a:rPr lang="en-US" dirty="0" smtClean="0"/>
              <a:t>Hardware (external) interrupts</a:t>
            </a:r>
          </a:p>
          <a:p>
            <a:pPr lvl="1"/>
            <a:r>
              <a:rPr lang="en-US" dirty="0" err="1" smtClean="0"/>
              <a:t>Maskable</a:t>
            </a:r>
            <a:r>
              <a:rPr lang="en-US" dirty="0" smtClean="0"/>
              <a:t> (from INTR)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maskable</a:t>
            </a:r>
            <a:r>
              <a:rPr lang="en-US" dirty="0" smtClean="0"/>
              <a:t> (from NMI)</a:t>
            </a:r>
          </a:p>
          <a:p>
            <a:r>
              <a:rPr lang="en-US" dirty="0" smtClean="0"/>
              <a:t>Software (internal) interrupts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/>
              <a:t>instruction</a:t>
            </a:r>
            <a:endParaRPr lang="en-US" dirty="0" smtClean="0"/>
          </a:p>
          <a:p>
            <a:pPr lvl="1"/>
            <a:r>
              <a:rPr lang="en-US" dirty="0" smtClean="0"/>
              <a:t>Predefined </a:t>
            </a:r>
            <a:r>
              <a:rPr lang="en-US" i="1" dirty="0" smtClean="0"/>
              <a:t>conditional </a:t>
            </a:r>
            <a:r>
              <a:rPr lang="en-US" dirty="0" smtClean="0"/>
              <a:t>(</a:t>
            </a:r>
            <a:r>
              <a:rPr lang="en-US" i="1" dirty="0" smtClean="0"/>
              <a:t>exception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Interrupts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4824536"/>
          </a:xfrm>
        </p:spPr>
        <p:txBody>
          <a:bodyPr/>
          <a:lstStyle/>
          <a:p>
            <a:r>
              <a:rPr lang="en-US" dirty="0" smtClean="0"/>
              <a:t>Non-maskable interrupt</a:t>
            </a:r>
          </a:p>
          <a:p>
            <a:pPr lvl="1"/>
            <a:r>
              <a:rPr lang="en-US" dirty="0" smtClean="0"/>
              <a:t>Trigger: NMI pin, input-signal, rising edge and two-cycle high activate</a:t>
            </a:r>
          </a:p>
          <a:p>
            <a:pPr lvl="1"/>
            <a:r>
              <a:rPr lang="en-US" dirty="0" smtClean="0"/>
              <a:t>TYPE: INT 02</a:t>
            </a:r>
          </a:p>
          <a:p>
            <a:pPr lvl="1"/>
            <a:r>
              <a:rPr lang="en-US" dirty="0" smtClean="0"/>
              <a:t>Not affected by the 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</a:p>
          <a:p>
            <a:pPr lvl="1"/>
            <a:r>
              <a:rPr lang="en-US" dirty="0" smtClean="0"/>
              <a:t> Reasons:</a:t>
            </a:r>
          </a:p>
          <a:p>
            <a:pPr lvl="2"/>
            <a:r>
              <a:rPr lang="en-US" dirty="0" smtClean="0"/>
              <a:t>E.g., RAM parity check error, interrupt request from co-CPU 8087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Interrupts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4824536"/>
          </a:xfrm>
        </p:spPr>
        <p:txBody>
          <a:bodyPr/>
          <a:lstStyle/>
          <a:p>
            <a:r>
              <a:rPr lang="en-US" dirty="0" smtClean="0"/>
              <a:t>Maskable interrupt</a:t>
            </a:r>
          </a:p>
          <a:p>
            <a:pPr lvl="1"/>
            <a:r>
              <a:rPr lang="en-US" dirty="0" smtClean="0"/>
              <a:t>Trigger: INTR pin, input-signal, high active</a:t>
            </a:r>
          </a:p>
          <a:p>
            <a:pPr lvl="1"/>
            <a:r>
              <a:rPr lang="en-US" dirty="0" smtClean="0"/>
              <a:t>TYPE: No predefined type </a:t>
            </a:r>
          </a:p>
          <a:p>
            <a:pPr lvl="1"/>
            <a:r>
              <a:rPr lang="en-US" dirty="0" smtClean="0"/>
              <a:t>IF = 1, enable; IF = 0, disable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STI</a:t>
            </a:r>
            <a:r>
              <a:rPr lang="en-US" dirty="0" smtClean="0"/>
              <a:t> sets IF, </a:t>
            </a:r>
            <a:r>
              <a:rPr lang="en-US" b="1" dirty="0" smtClean="0">
                <a:solidFill>
                  <a:srgbClr val="7030A0"/>
                </a:solidFill>
              </a:rPr>
              <a:t>CLI</a:t>
            </a:r>
            <a:r>
              <a:rPr lang="en-US" dirty="0" smtClean="0"/>
              <a:t> clears IF</a:t>
            </a:r>
          </a:p>
          <a:p>
            <a:pPr lvl="1"/>
            <a:r>
              <a:rPr lang="en-US" dirty="0" smtClean="0"/>
              <a:t>Reasons:</a:t>
            </a:r>
          </a:p>
          <a:p>
            <a:pPr lvl="2"/>
            <a:r>
              <a:rPr lang="en-US" dirty="0" smtClean="0"/>
              <a:t>Interrupt requests of external I/O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for Processing Maskable Interrupts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7931224" cy="4171950"/>
          </a:xfrm>
        </p:spPr>
        <p:txBody>
          <a:bodyPr/>
          <a:lstStyle/>
          <a:p>
            <a:r>
              <a:rPr lang="en-US" dirty="0" smtClean="0"/>
              <a:t>CPU responds to INTR interrupt requests</a:t>
            </a:r>
          </a:p>
          <a:p>
            <a:pPr lvl="1"/>
            <a:r>
              <a:rPr lang="en-US" dirty="0" smtClean="0"/>
              <a:t>External I/O devices send interrupt requests to CPU</a:t>
            </a:r>
          </a:p>
          <a:p>
            <a:pPr lvl="1"/>
            <a:r>
              <a:rPr lang="en-US" dirty="0" smtClean="0"/>
              <a:t>CPU will check INTR pin on the last cycle of an instruction: if the INTR is high and IF = 1, CPU responds to the interrupt request</a:t>
            </a:r>
          </a:p>
          <a:p>
            <a:pPr lvl="1"/>
            <a:r>
              <a:rPr lang="en-US" dirty="0" smtClean="0"/>
              <a:t>CPU sends </a:t>
            </a:r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 smtClean="0">
                <a:solidFill>
                  <a:srgbClr val="FF0000"/>
                </a:solidFill>
              </a:rPr>
              <a:t>negative pluses </a:t>
            </a:r>
            <a:r>
              <a:rPr lang="en-US" dirty="0" smtClean="0"/>
              <a:t>on the ~INTA pin </a:t>
            </a:r>
            <a:r>
              <a:rPr lang="en-US" dirty="0" smtClean="0"/>
              <a:t>to the I/O device</a:t>
            </a:r>
          </a:p>
          <a:p>
            <a:pPr lvl="1"/>
            <a:r>
              <a:rPr lang="en-US" dirty="0" smtClean="0"/>
              <a:t>After receiving the second ~INTA, I/O device sends the interrupt type </a:t>
            </a:r>
            <a:r>
              <a:rPr lang="en-US" i="1" dirty="0" smtClean="0"/>
              <a:t>N</a:t>
            </a:r>
            <a:r>
              <a:rPr lang="en-US" dirty="0" smtClean="0"/>
              <a:t> on the data bus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for Processing Maskable Interrupts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executes the ISR of INT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CPU reads the </a:t>
            </a:r>
            <a:r>
              <a:rPr lang="en-US" i="1" dirty="0" smtClean="0"/>
              <a:t>N </a:t>
            </a:r>
            <a:r>
              <a:rPr lang="en-US" dirty="0" smtClean="0"/>
              <a:t> from data bus</a:t>
            </a:r>
          </a:p>
          <a:p>
            <a:pPr lvl="1"/>
            <a:r>
              <a:rPr lang="en-US" dirty="0" smtClean="0"/>
              <a:t>Push the </a:t>
            </a:r>
            <a:r>
              <a:rPr lang="en-US" b="1" dirty="0" smtClean="0">
                <a:solidFill>
                  <a:srgbClr val="7030A0"/>
                </a:solidFill>
              </a:rPr>
              <a:t>FR</a:t>
            </a:r>
            <a:r>
              <a:rPr lang="en-US" dirty="0" smtClean="0"/>
              <a:t> in stack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Clear 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TF	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Push the CS and IP of the next instruction in stack</a:t>
            </a:r>
          </a:p>
          <a:p>
            <a:pPr lvl="1"/>
            <a:r>
              <a:rPr lang="en-US" dirty="0" smtClean="0"/>
              <a:t>Load the ISR entrance address and moves to the ISR</a:t>
            </a:r>
          </a:p>
          <a:p>
            <a:pPr lvl="1"/>
            <a:r>
              <a:rPr lang="en-US" dirty="0" smtClean="0"/>
              <a:t>At the end of the ISR, </a:t>
            </a:r>
            <a:r>
              <a:rPr lang="en-US" b="1" dirty="0" smtClean="0"/>
              <a:t>IRET </a:t>
            </a:r>
            <a:r>
              <a:rPr lang="en-US" dirty="0" smtClean="0"/>
              <a:t>will pop IP, CS and FR in turn, CPU returns to previous program and proceeds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1019</Words>
  <Application>Microsoft Office PowerPoint</Application>
  <PresentationFormat>全屏显示(4:3)</PresentationFormat>
  <Paragraphs>171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Monotype Sorts</vt:lpstr>
      <vt:lpstr>宋体</vt:lpstr>
      <vt:lpstr>楷体_GB2312</vt:lpstr>
      <vt:lpstr>黑体</vt:lpstr>
      <vt:lpstr>Arial</vt:lpstr>
      <vt:lpstr>Arial Black</vt:lpstr>
      <vt:lpstr>Calibri</vt:lpstr>
      <vt:lpstr>Tahoma</vt:lpstr>
      <vt:lpstr>Times</vt:lpstr>
      <vt:lpstr>Times New Roman</vt:lpstr>
      <vt:lpstr>Wingdings</vt:lpstr>
      <vt:lpstr>Office 主题</vt:lpstr>
      <vt:lpstr>1_stallings</vt:lpstr>
      <vt:lpstr>Visio</vt:lpstr>
      <vt:lpstr>演示文稿</vt:lpstr>
      <vt:lpstr>Lecture 09: Interrupts &amp; 8259</vt:lpstr>
      <vt:lpstr>PowerPoint 演示文稿</vt:lpstr>
      <vt:lpstr>Interrupts in 8086/8088 </vt:lpstr>
      <vt:lpstr>Main Program and ISR</vt:lpstr>
      <vt:lpstr>Categories of Interrupts</vt:lpstr>
      <vt:lpstr>Hardware Interrupts</vt:lpstr>
      <vt:lpstr>Hardware Interrupts</vt:lpstr>
      <vt:lpstr>Procedure for Processing Maskable Interrupts</vt:lpstr>
      <vt:lpstr>Procedure for Processing Maskable Interrupts</vt:lpstr>
      <vt:lpstr>Software Interrupts</vt:lpstr>
      <vt:lpstr>Difference between INT &amp; CALL</vt:lpstr>
      <vt:lpstr>Software Interrupts</vt:lpstr>
      <vt:lpstr>Procedure for Processing Non-Maskable &amp; Software Interrupts</vt:lpstr>
      <vt:lpstr>Interrupt Vector Table of 8086/8088</vt:lpstr>
      <vt:lpstr>Interrupt Priority</vt:lpstr>
      <vt:lpstr>Priority of INTR Interrupts</vt:lpstr>
      <vt:lpstr>Priority of INTR Interrupts</vt:lpstr>
      <vt:lpstr>Priority of INTR Interrupts</vt:lpstr>
      <vt:lpstr>8259</vt:lpstr>
      <vt:lpstr>FIGURE 1  Block diagram and pin definitions for the 8259A Programmable Interrupt Controller (PIC). (Courtesy of Intel Corporation.)</vt:lpstr>
      <vt:lpstr>FIGURE 2    All interrupt requests must pass through the PIC’s interrupt request register (IRR) and interrupt mask register (IMR). If put in service, the appropriate bit of the in-service (IS) register is set.</vt:lpstr>
      <vt:lpstr>Interrupt Nesting</vt:lpstr>
      <vt:lpstr>Exp. 3: Interrupts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archee</cp:lastModifiedBy>
  <cp:revision>310</cp:revision>
  <dcterms:created xsi:type="dcterms:W3CDTF">2012-02-15T06:15:34Z</dcterms:created>
  <dcterms:modified xsi:type="dcterms:W3CDTF">2018-04-10T06:49:58Z</dcterms:modified>
</cp:coreProperties>
</file>