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9" r:id="rId3"/>
    <p:sldId id="264" r:id="rId4"/>
    <p:sldId id="328" r:id="rId5"/>
    <p:sldId id="265" r:id="rId6"/>
    <p:sldId id="267" r:id="rId7"/>
    <p:sldId id="268" r:id="rId8"/>
    <p:sldId id="306" r:id="rId9"/>
    <p:sldId id="305" r:id="rId10"/>
    <p:sldId id="304" r:id="rId11"/>
    <p:sldId id="307" r:id="rId12"/>
    <p:sldId id="308" r:id="rId13"/>
    <p:sldId id="272" r:id="rId14"/>
    <p:sldId id="273" r:id="rId15"/>
    <p:sldId id="275" r:id="rId16"/>
    <p:sldId id="276" r:id="rId17"/>
    <p:sldId id="331" r:id="rId18"/>
    <p:sldId id="332" r:id="rId19"/>
    <p:sldId id="278" r:id="rId20"/>
    <p:sldId id="279" r:id="rId21"/>
    <p:sldId id="280" r:id="rId22"/>
    <p:sldId id="281" r:id="rId23"/>
    <p:sldId id="282" r:id="rId24"/>
    <p:sldId id="283" r:id="rId25"/>
    <p:sldId id="309" r:id="rId26"/>
    <p:sldId id="310" r:id="rId27"/>
    <p:sldId id="311" r:id="rId28"/>
    <p:sldId id="312" r:id="rId29"/>
    <p:sldId id="313" r:id="rId30"/>
    <p:sldId id="335" r:id="rId31"/>
    <p:sldId id="314" r:id="rId32"/>
    <p:sldId id="316" r:id="rId33"/>
    <p:sldId id="317" r:id="rId34"/>
    <p:sldId id="315" r:id="rId35"/>
    <p:sldId id="333" r:id="rId36"/>
    <p:sldId id="334" r:id="rId37"/>
    <p:sldId id="319" r:id="rId38"/>
    <p:sldId id="318" r:id="rId39"/>
    <p:sldId id="329" r:id="rId40"/>
    <p:sldId id="325" r:id="rId41"/>
    <p:sldId id="32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85" autoAdjust="0"/>
  </p:normalViewPr>
  <p:slideViewPr>
    <p:cSldViewPr>
      <p:cViewPr varScale="1">
        <p:scale>
          <a:sx n="78" d="100"/>
          <a:sy n="78" d="100"/>
        </p:scale>
        <p:origin x="135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1B15F-D0F1-4676-A533-5DFB55845A8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59FC89-C091-4ECB-92A0-61F4F7A59016}">
      <dgm:prSet phldrT="[文本]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Embedded systems</a:t>
          </a:r>
          <a:endParaRPr lang="zh-CN" altLang="en-US" dirty="0"/>
        </a:p>
      </dgm:t>
    </dgm:pt>
    <dgm:pt modelId="{B756653B-B35D-4563-9154-ABA377A0D960}" type="parTrans" cxnId="{F02FB1C2-2D9F-4A21-8DA0-0AE0E217C876}">
      <dgm:prSet/>
      <dgm:spPr/>
      <dgm:t>
        <a:bodyPr/>
        <a:lstStyle/>
        <a:p>
          <a:endParaRPr lang="zh-CN" altLang="en-US"/>
        </a:p>
      </dgm:t>
    </dgm:pt>
    <dgm:pt modelId="{714B12CF-28CC-42F7-9B23-29E043BC79DC}" type="sibTrans" cxnId="{F02FB1C2-2D9F-4A21-8DA0-0AE0E217C876}">
      <dgm:prSet/>
      <dgm:spPr/>
      <dgm:t>
        <a:bodyPr/>
        <a:lstStyle/>
        <a:p>
          <a:endParaRPr lang="zh-CN" altLang="en-US"/>
        </a:p>
      </dgm:t>
    </dgm:pt>
    <dgm:pt modelId="{077997CB-1BDF-4C4D-9733-DCD35B861309}">
      <dgm:prSet phldrT="[文本]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  <a:alpha val="9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few dedicated functions </a:t>
          </a:r>
          <a:endParaRPr lang="zh-CN" altLang="en-US" dirty="0"/>
        </a:p>
      </dgm:t>
    </dgm:pt>
    <dgm:pt modelId="{8401E877-2F20-4688-9077-2508DC560E42}" type="parTrans" cxnId="{524293A2-27E2-476D-A040-CD1819001686}">
      <dgm:prSet/>
      <dgm:spPr>
        <a:solidFill>
          <a:schemeClr val="accent5">
            <a:lumMod val="10000"/>
          </a:schemeClr>
        </a:solidFill>
      </dgm:spPr>
      <dgm:t>
        <a:bodyPr/>
        <a:lstStyle/>
        <a:p>
          <a:endParaRPr lang="zh-CN" altLang="en-US"/>
        </a:p>
      </dgm:t>
    </dgm:pt>
    <dgm:pt modelId="{A398FD95-C170-47DB-92C0-61567D2DCCC4}" type="sibTrans" cxnId="{524293A2-27E2-476D-A040-CD1819001686}">
      <dgm:prSet/>
      <dgm:spPr>
        <a:solidFill>
          <a:schemeClr val="accent5">
            <a:lumMod val="10000"/>
          </a:schemeClr>
        </a:solidFill>
      </dgm:spPr>
      <dgm:t>
        <a:bodyPr/>
        <a:lstStyle/>
        <a:p>
          <a:endParaRPr lang="zh-CN" altLang="en-US"/>
        </a:p>
      </dgm:t>
    </dgm:pt>
    <dgm:pt modelId="{BFD6CCD1-76BB-4BB1-A59C-719751931898}">
      <dgm:prSet phldrT="[文本]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  <a:alpha val="9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Under constrained conditions</a:t>
          </a:r>
          <a:endParaRPr lang="zh-CN" altLang="en-US" dirty="0"/>
        </a:p>
      </dgm:t>
    </dgm:pt>
    <dgm:pt modelId="{9CA6EDD2-D38F-42DA-AA1B-CFF79FC92467}" type="parTrans" cxnId="{DA8F3E9A-5740-40A7-86FB-3151E6C78BAD}">
      <dgm:prSet/>
      <dgm:spPr/>
      <dgm:t>
        <a:bodyPr/>
        <a:lstStyle/>
        <a:p>
          <a:endParaRPr lang="zh-CN" altLang="en-US"/>
        </a:p>
      </dgm:t>
    </dgm:pt>
    <dgm:pt modelId="{C4FD3F06-C7D1-4562-A0B2-0866F4500A4F}" type="sibTrans" cxnId="{DA8F3E9A-5740-40A7-86FB-3151E6C78BAD}">
      <dgm:prSet/>
      <dgm:spPr/>
      <dgm:t>
        <a:bodyPr/>
        <a:lstStyle/>
        <a:p>
          <a:endParaRPr lang="zh-CN" altLang="en-US"/>
        </a:p>
      </dgm:t>
    </dgm:pt>
    <dgm:pt modelId="{DAF4B517-AF71-42C7-9DA9-C01FCF5D928C}">
      <dgm:prSet phldrT="[文本]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General-purpose computers</a:t>
          </a:r>
          <a:endParaRPr lang="zh-CN" altLang="en-US" dirty="0"/>
        </a:p>
      </dgm:t>
    </dgm:pt>
    <dgm:pt modelId="{579491F7-91D3-46C7-814A-C2E1DAE5D6DC}" type="parTrans" cxnId="{E2167D6A-647E-4E0A-A480-6C23E5F80C87}">
      <dgm:prSet/>
      <dgm:spPr/>
      <dgm:t>
        <a:bodyPr/>
        <a:lstStyle/>
        <a:p>
          <a:endParaRPr lang="zh-CN" altLang="en-US"/>
        </a:p>
      </dgm:t>
    </dgm:pt>
    <dgm:pt modelId="{7785A91B-0277-4E76-99A3-43DFC153B276}" type="sibTrans" cxnId="{E2167D6A-647E-4E0A-A480-6C23E5F80C87}">
      <dgm:prSet/>
      <dgm:spPr/>
      <dgm:t>
        <a:bodyPr/>
        <a:lstStyle/>
        <a:p>
          <a:endParaRPr lang="zh-CN" altLang="en-US"/>
        </a:p>
      </dgm:t>
    </dgm:pt>
    <dgm:pt modelId="{ECF8EEE1-2E97-4A50-A0B2-FEFBD07C0178}">
      <dgm:prSet phldrT="[文本]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  <a:alpha val="9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/>
            <a:t>Flexible to meet a wide range of end-user needs</a:t>
          </a:r>
          <a:endParaRPr lang="zh-CN" altLang="en-US" dirty="0"/>
        </a:p>
      </dgm:t>
    </dgm:pt>
    <dgm:pt modelId="{04C6DCDF-B10C-4626-B9B8-B2471F65382C}" type="parTrans" cxnId="{CC1268E0-D7EC-4643-ADC3-6390B4F4A015}">
      <dgm:prSet/>
      <dgm:spPr>
        <a:solidFill>
          <a:schemeClr val="accent5">
            <a:lumMod val="10000"/>
          </a:schemeClr>
        </a:solidFill>
      </dgm:spPr>
      <dgm:t>
        <a:bodyPr/>
        <a:lstStyle/>
        <a:p>
          <a:endParaRPr lang="zh-CN" altLang="en-US"/>
        </a:p>
      </dgm:t>
    </dgm:pt>
    <dgm:pt modelId="{0B6F7457-00FE-4CCC-BA9F-B513360F1BB2}" type="sibTrans" cxnId="{CC1268E0-D7EC-4643-ADC3-6390B4F4A015}">
      <dgm:prSet/>
      <dgm:spPr>
        <a:solidFill>
          <a:schemeClr val="accent5">
            <a:lumMod val="10000"/>
          </a:schemeClr>
        </a:solidFill>
      </dgm:spPr>
      <dgm:t>
        <a:bodyPr/>
        <a:lstStyle/>
        <a:p>
          <a:endParaRPr lang="zh-CN" altLang="en-US"/>
        </a:p>
      </dgm:t>
    </dgm:pt>
    <dgm:pt modelId="{31B84E4B-0E5D-4809-9D03-051DE0FF3E28}">
      <dgm:prSet phldrT="[文本]"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accent6">
              <a:lumMod val="20000"/>
              <a:lumOff val="80000"/>
              <a:alpha val="9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such rigid constraints</a:t>
          </a:r>
          <a:endParaRPr lang="zh-CN" altLang="en-US" dirty="0"/>
        </a:p>
      </dgm:t>
    </dgm:pt>
    <dgm:pt modelId="{9850360A-071B-4F29-943A-E1F9C7A6DD1A}" type="parTrans" cxnId="{4F40AC86-8C7A-433E-94C2-6305012ABF3A}">
      <dgm:prSet/>
      <dgm:spPr/>
      <dgm:t>
        <a:bodyPr/>
        <a:lstStyle/>
        <a:p>
          <a:endParaRPr lang="zh-CN" altLang="en-US"/>
        </a:p>
      </dgm:t>
    </dgm:pt>
    <dgm:pt modelId="{1AC5E144-E16B-4F8D-88B3-6F3524B92E0D}" type="sibTrans" cxnId="{4F40AC86-8C7A-433E-94C2-6305012ABF3A}">
      <dgm:prSet/>
      <dgm:spPr/>
      <dgm:t>
        <a:bodyPr/>
        <a:lstStyle/>
        <a:p>
          <a:endParaRPr lang="zh-CN" altLang="en-US"/>
        </a:p>
      </dgm:t>
    </dgm:pt>
    <dgm:pt modelId="{C9772D59-B0AB-420B-8805-01701A1A4150}" type="pres">
      <dgm:prSet presAssocID="{1871B15F-D0F1-4676-A533-5DFB55845A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DE7DEB-1068-4017-BA95-33D1BCD18218}" type="pres">
      <dgm:prSet presAssocID="{BF59FC89-C091-4ECB-92A0-61F4F7A59016}" presName="vertFlow" presStyleCnt="0"/>
      <dgm:spPr/>
    </dgm:pt>
    <dgm:pt modelId="{B7C0AA3F-F5E1-487F-8FEC-34BCCBE5D179}" type="pres">
      <dgm:prSet presAssocID="{BF59FC89-C091-4ECB-92A0-61F4F7A59016}" presName="header" presStyleLbl="node1" presStyleIdx="0" presStyleCnt="2" custScaleY="119072"/>
      <dgm:spPr/>
      <dgm:t>
        <a:bodyPr/>
        <a:lstStyle/>
        <a:p>
          <a:endParaRPr lang="zh-CN" altLang="en-US"/>
        </a:p>
      </dgm:t>
    </dgm:pt>
    <dgm:pt modelId="{A5CA0F5E-EC7E-45D4-9C8D-642D51525977}" type="pres">
      <dgm:prSet presAssocID="{8401E877-2F20-4688-9077-2508DC560E42}" presName="parTrans" presStyleLbl="sibTrans2D1" presStyleIdx="0" presStyleCnt="4" custScaleX="121000" custScaleY="194872" custLinFactNeighborX="0"/>
      <dgm:spPr/>
      <dgm:t>
        <a:bodyPr/>
        <a:lstStyle/>
        <a:p>
          <a:endParaRPr lang="zh-CN" altLang="en-US"/>
        </a:p>
      </dgm:t>
    </dgm:pt>
    <dgm:pt modelId="{F8FE1CB2-5E8C-479D-A00C-83BFD5F1AD34}" type="pres">
      <dgm:prSet presAssocID="{077997CB-1BDF-4C4D-9733-DCD35B861309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48F9ED-E707-41FB-AC3D-765582DEFD3C}" type="pres">
      <dgm:prSet presAssocID="{A398FD95-C170-47DB-92C0-61567D2DCCC4}" presName="sibTrans" presStyleLbl="sibTrans2D1" presStyleIdx="1" presStyleCnt="4" custScaleX="121000" custScaleY="194872" custLinFactNeighborX="0"/>
      <dgm:spPr/>
      <dgm:t>
        <a:bodyPr/>
        <a:lstStyle/>
        <a:p>
          <a:endParaRPr lang="zh-CN" altLang="en-US"/>
        </a:p>
      </dgm:t>
    </dgm:pt>
    <dgm:pt modelId="{97B43BAD-EDDD-4C58-81E9-3EE2E9DD12A5}" type="pres">
      <dgm:prSet presAssocID="{BFD6CCD1-76BB-4BB1-A59C-719751931898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A65AA5-DCAE-4A87-80F3-92CE3B5CE90E}" type="pres">
      <dgm:prSet presAssocID="{BF59FC89-C091-4ECB-92A0-61F4F7A59016}" presName="hSp" presStyleCnt="0"/>
      <dgm:spPr/>
    </dgm:pt>
    <dgm:pt modelId="{AA1259E2-F60A-42C3-A6B7-D368E244810B}" type="pres">
      <dgm:prSet presAssocID="{DAF4B517-AF71-42C7-9DA9-C01FCF5D928C}" presName="vertFlow" presStyleCnt="0"/>
      <dgm:spPr/>
    </dgm:pt>
    <dgm:pt modelId="{DC85E958-4770-4C65-AFDC-257A1714FA30}" type="pres">
      <dgm:prSet presAssocID="{DAF4B517-AF71-42C7-9DA9-C01FCF5D928C}" presName="header" presStyleLbl="node1" presStyleIdx="1" presStyleCnt="2" custScaleY="119072"/>
      <dgm:spPr/>
      <dgm:t>
        <a:bodyPr/>
        <a:lstStyle/>
        <a:p>
          <a:endParaRPr lang="zh-CN" altLang="en-US"/>
        </a:p>
      </dgm:t>
    </dgm:pt>
    <dgm:pt modelId="{CC3F7BB6-A32B-4D94-AE53-4A1F2E550EF4}" type="pres">
      <dgm:prSet presAssocID="{04C6DCDF-B10C-4626-B9B8-B2471F65382C}" presName="parTrans" presStyleLbl="sibTrans2D1" presStyleIdx="2" presStyleCnt="4" custScaleX="121000" custScaleY="194872" custLinFactNeighborX="0"/>
      <dgm:spPr/>
      <dgm:t>
        <a:bodyPr/>
        <a:lstStyle/>
        <a:p>
          <a:endParaRPr lang="zh-CN" altLang="en-US"/>
        </a:p>
      </dgm:t>
    </dgm:pt>
    <dgm:pt modelId="{B7DDD52A-DB0C-42FF-9964-D7A9ED786596}" type="pres">
      <dgm:prSet presAssocID="{ECF8EEE1-2E97-4A50-A0B2-FEFBD07C0178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EB3FDF-9E57-4DD8-8B47-EBFF2FB8BE1D}" type="pres">
      <dgm:prSet presAssocID="{0B6F7457-00FE-4CCC-BA9F-B513360F1BB2}" presName="sibTrans" presStyleLbl="sibTrans2D1" presStyleIdx="3" presStyleCnt="4" custScaleX="121000" custScaleY="194872" custLinFactNeighborX="0"/>
      <dgm:spPr/>
      <dgm:t>
        <a:bodyPr/>
        <a:lstStyle/>
        <a:p>
          <a:endParaRPr lang="zh-CN" altLang="en-US"/>
        </a:p>
      </dgm:t>
    </dgm:pt>
    <dgm:pt modelId="{24204367-26FC-4506-8E4F-66F300AF6FCA}" type="pres">
      <dgm:prSet presAssocID="{31B84E4B-0E5D-4809-9D03-051DE0FF3E28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2FB1C2-2D9F-4A21-8DA0-0AE0E217C876}" srcId="{1871B15F-D0F1-4676-A533-5DFB55845A88}" destId="{BF59FC89-C091-4ECB-92A0-61F4F7A59016}" srcOrd="0" destOrd="0" parTransId="{B756653B-B35D-4563-9154-ABA377A0D960}" sibTransId="{714B12CF-28CC-42F7-9B23-29E043BC79DC}"/>
    <dgm:cxn modelId="{07F20CBC-44D3-4EF9-AD5A-8FAD9F0715E1}" type="presOf" srcId="{A398FD95-C170-47DB-92C0-61567D2DCCC4}" destId="{BB48F9ED-E707-41FB-AC3D-765582DEFD3C}" srcOrd="0" destOrd="0" presId="urn:microsoft.com/office/officeart/2005/8/layout/lProcess1"/>
    <dgm:cxn modelId="{CC1268E0-D7EC-4643-ADC3-6390B4F4A015}" srcId="{DAF4B517-AF71-42C7-9DA9-C01FCF5D928C}" destId="{ECF8EEE1-2E97-4A50-A0B2-FEFBD07C0178}" srcOrd="0" destOrd="0" parTransId="{04C6DCDF-B10C-4626-B9B8-B2471F65382C}" sibTransId="{0B6F7457-00FE-4CCC-BA9F-B513360F1BB2}"/>
    <dgm:cxn modelId="{D44559BB-BE7E-4539-9B94-391A4B2CEA4C}" type="presOf" srcId="{077997CB-1BDF-4C4D-9733-DCD35B861309}" destId="{F8FE1CB2-5E8C-479D-A00C-83BFD5F1AD34}" srcOrd="0" destOrd="0" presId="urn:microsoft.com/office/officeart/2005/8/layout/lProcess1"/>
    <dgm:cxn modelId="{3DB56339-1760-4170-988D-F05B3DCCF2AD}" type="presOf" srcId="{BFD6CCD1-76BB-4BB1-A59C-719751931898}" destId="{97B43BAD-EDDD-4C58-81E9-3EE2E9DD12A5}" srcOrd="0" destOrd="0" presId="urn:microsoft.com/office/officeart/2005/8/layout/lProcess1"/>
    <dgm:cxn modelId="{470180B8-2409-4277-8A53-79DB4D9288AF}" type="presOf" srcId="{ECF8EEE1-2E97-4A50-A0B2-FEFBD07C0178}" destId="{B7DDD52A-DB0C-42FF-9964-D7A9ED786596}" srcOrd="0" destOrd="0" presId="urn:microsoft.com/office/officeart/2005/8/layout/lProcess1"/>
    <dgm:cxn modelId="{7449710D-6203-43AC-A276-EF725099E36B}" type="presOf" srcId="{04C6DCDF-B10C-4626-B9B8-B2471F65382C}" destId="{CC3F7BB6-A32B-4D94-AE53-4A1F2E550EF4}" srcOrd="0" destOrd="0" presId="urn:microsoft.com/office/officeart/2005/8/layout/lProcess1"/>
    <dgm:cxn modelId="{4F40AC86-8C7A-433E-94C2-6305012ABF3A}" srcId="{DAF4B517-AF71-42C7-9DA9-C01FCF5D928C}" destId="{31B84E4B-0E5D-4809-9D03-051DE0FF3E28}" srcOrd="1" destOrd="0" parTransId="{9850360A-071B-4F29-943A-E1F9C7A6DD1A}" sibTransId="{1AC5E144-E16B-4F8D-88B3-6F3524B92E0D}"/>
    <dgm:cxn modelId="{DA8F3E9A-5740-40A7-86FB-3151E6C78BAD}" srcId="{BF59FC89-C091-4ECB-92A0-61F4F7A59016}" destId="{BFD6CCD1-76BB-4BB1-A59C-719751931898}" srcOrd="1" destOrd="0" parTransId="{9CA6EDD2-D38F-42DA-AA1B-CFF79FC92467}" sibTransId="{C4FD3F06-C7D1-4562-A0B2-0866F4500A4F}"/>
    <dgm:cxn modelId="{E9F506E7-5FF4-401F-852B-41E253D14391}" type="presOf" srcId="{BF59FC89-C091-4ECB-92A0-61F4F7A59016}" destId="{B7C0AA3F-F5E1-487F-8FEC-34BCCBE5D179}" srcOrd="0" destOrd="0" presId="urn:microsoft.com/office/officeart/2005/8/layout/lProcess1"/>
    <dgm:cxn modelId="{CF1BAEC8-4EA7-4413-9D35-AD2A8ED9F243}" type="presOf" srcId="{1871B15F-D0F1-4676-A533-5DFB55845A88}" destId="{C9772D59-B0AB-420B-8805-01701A1A4150}" srcOrd="0" destOrd="0" presId="urn:microsoft.com/office/officeart/2005/8/layout/lProcess1"/>
    <dgm:cxn modelId="{BBE598B3-BA91-4145-9817-8E09CE061C61}" type="presOf" srcId="{0B6F7457-00FE-4CCC-BA9F-B513360F1BB2}" destId="{D7EB3FDF-9E57-4DD8-8B47-EBFF2FB8BE1D}" srcOrd="0" destOrd="0" presId="urn:microsoft.com/office/officeart/2005/8/layout/lProcess1"/>
    <dgm:cxn modelId="{CAE40F49-9D3B-467A-99CD-333689305FE8}" type="presOf" srcId="{8401E877-2F20-4688-9077-2508DC560E42}" destId="{A5CA0F5E-EC7E-45D4-9C8D-642D51525977}" srcOrd="0" destOrd="0" presId="urn:microsoft.com/office/officeart/2005/8/layout/lProcess1"/>
    <dgm:cxn modelId="{E2167D6A-647E-4E0A-A480-6C23E5F80C87}" srcId="{1871B15F-D0F1-4676-A533-5DFB55845A88}" destId="{DAF4B517-AF71-42C7-9DA9-C01FCF5D928C}" srcOrd="1" destOrd="0" parTransId="{579491F7-91D3-46C7-814A-C2E1DAE5D6DC}" sibTransId="{7785A91B-0277-4E76-99A3-43DFC153B276}"/>
    <dgm:cxn modelId="{742C2988-B924-4C06-8AF6-F87FC9B145B7}" type="presOf" srcId="{31B84E4B-0E5D-4809-9D03-051DE0FF3E28}" destId="{24204367-26FC-4506-8E4F-66F300AF6FCA}" srcOrd="0" destOrd="0" presId="urn:microsoft.com/office/officeart/2005/8/layout/lProcess1"/>
    <dgm:cxn modelId="{524293A2-27E2-476D-A040-CD1819001686}" srcId="{BF59FC89-C091-4ECB-92A0-61F4F7A59016}" destId="{077997CB-1BDF-4C4D-9733-DCD35B861309}" srcOrd="0" destOrd="0" parTransId="{8401E877-2F20-4688-9077-2508DC560E42}" sibTransId="{A398FD95-C170-47DB-92C0-61567D2DCCC4}"/>
    <dgm:cxn modelId="{1B55D932-CAFD-4D02-B629-8150170EDDA3}" type="presOf" srcId="{DAF4B517-AF71-42C7-9DA9-C01FCF5D928C}" destId="{DC85E958-4770-4C65-AFDC-257A1714FA30}" srcOrd="0" destOrd="0" presId="urn:microsoft.com/office/officeart/2005/8/layout/lProcess1"/>
    <dgm:cxn modelId="{3A739F27-C5A0-47C6-9474-DE946200F452}" type="presParOf" srcId="{C9772D59-B0AB-420B-8805-01701A1A4150}" destId="{B8DE7DEB-1068-4017-BA95-33D1BCD18218}" srcOrd="0" destOrd="0" presId="urn:microsoft.com/office/officeart/2005/8/layout/lProcess1"/>
    <dgm:cxn modelId="{D05AFA87-12E8-4ADC-9824-9A5F574C0589}" type="presParOf" srcId="{B8DE7DEB-1068-4017-BA95-33D1BCD18218}" destId="{B7C0AA3F-F5E1-487F-8FEC-34BCCBE5D179}" srcOrd="0" destOrd="0" presId="urn:microsoft.com/office/officeart/2005/8/layout/lProcess1"/>
    <dgm:cxn modelId="{1063CB6D-FC11-4708-9D00-6EDEEFFE2640}" type="presParOf" srcId="{B8DE7DEB-1068-4017-BA95-33D1BCD18218}" destId="{A5CA0F5E-EC7E-45D4-9C8D-642D51525977}" srcOrd="1" destOrd="0" presId="urn:microsoft.com/office/officeart/2005/8/layout/lProcess1"/>
    <dgm:cxn modelId="{DDE6693A-89C0-4083-9DBB-B6D0DE494BE8}" type="presParOf" srcId="{B8DE7DEB-1068-4017-BA95-33D1BCD18218}" destId="{F8FE1CB2-5E8C-479D-A00C-83BFD5F1AD34}" srcOrd="2" destOrd="0" presId="urn:microsoft.com/office/officeart/2005/8/layout/lProcess1"/>
    <dgm:cxn modelId="{11C30CD3-55C6-4B93-BB2B-B599DB925799}" type="presParOf" srcId="{B8DE7DEB-1068-4017-BA95-33D1BCD18218}" destId="{BB48F9ED-E707-41FB-AC3D-765582DEFD3C}" srcOrd="3" destOrd="0" presId="urn:microsoft.com/office/officeart/2005/8/layout/lProcess1"/>
    <dgm:cxn modelId="{CA5C52F6-BEF8-4730-AA79-CAD0A95C160F}" type="presParOf" srcId="{B8DE7DEB-1068-4017-BA95-33D1BCD18218}" destId="{97B43BAD-EDDD-4C58-81E9-3EE2E9DD12A5}" srcOrd="4" destOrd="0" presId="urn:microsoft.com/office/officeart/2005/8/layout/lProcess1"/>
    <dgm:cxn modelId="{1F08C8D0-D182-4788-9A0A-AC265B14B01F}" type="presParOf" srcId="{C9772D59-B0AB-420B-8805-01701A1A4150}" destId="{46A65AA5-DCAE-4A87-80F3-92CE3B5CE90E}" srcOrd="1" destOrd="0" presId="urn:microsoft.com/office/officeart/2005/8/layout/lProcess1"/>
    <dgm:cxn modelId="{38A056EB-3477-4D9C-91B4-495DFC2100CF}" type="presParOf" srcId="{C9772D59-B0AB-420B-8805-01701A1A4150}" destId="{AA1259E2-F60A-42C3-A6B7-D368E244810B}" srcOrd="2" destOrd="0" presId="urn:microsoft.com/office/officeart/2005/8/layout/lProcess1"/>
    <dgm:cxn modelId="{94FC800F-F209-4019-92B2-EB14FF5F2496}" type="presParOf" srcId="{AA1259E2-F60A-42C3-A6B7-D368E244810B}" destId="{DC85E958-4770-4C65-AFDC-257A1714FA30}" srcOrd="0" destOrd="0" presId="urn:microsoft.com/office/officeart/2005/8/layout/lProcess1"/>
    <dgm:cxn modelId="{A1BEB5DE-47DC-49A7-BBF8-A6BB786E9D8D}" type="presParOf" srcId="{AA1259E2-F60A-42C3-A6B7-D368E244810B}" destId="{CC3F7BB6-A32B-4D94-AE53-4A1F2E550EF4}" srcOrd="1" destOrd="0" presId="urn:microsoft.com/office/officeart/2005/8/layout/lProcess1"/>
    <dgm:cxn modelId="{BD45F94B-C52C-4984-B6D0-CF6C45483D2D}" type="presParOf" srcId="{AA1259E2-F60A-42C3-A6B7-D368E244810B}" destId="{B7DDD52A-DB0C-42FF-9964-D7A9ED786596}" srcOrd="2" destOrd="0" presId="urn:microsoft.com/office/officeart/2005/8/layout/lProcess1"/>
    <dgm:cxn modelId="{A2096669-8892-47DE-BC90-393C7F9AEB7F}" type="presParOf" srcId="{AA1259E2-F60A-42C3-A6B7-D368E244810B}" destId="{D7EB3FDF-9E57-4DD8-8B47-EBFF2FB8BE1D}" srcOrd="3" destOrd="0" presId="urn:microsoft.com/office/officeart/2005/8/layout/lProcess1"/>
    <dgm:cxn modelId="{B36A6C9A-23F0-49C0-86CB-FEA88094520E}" type="presParOf" srcId="{AA1259E2-F60A-42C3-A6B7-D368E244810B}" destId="{24204367-26FC-4506-8E4F-66F300AF6FCA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0AA3F-F5E1-487F-8FEC-34BCCBE5D179}">
      <dsp:nvSpPr>
        <dsp:cNvPr id="0" name=""/>
        <dsp:cNvSpPr/>
      </dsp:nvSpPr>
      <dsp:spPr>
        <a:xfrm>
          <a:off x="3021" y="38873"/>
          <a:ext cx="2845773" cy="847130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Embedded systems</a:t>
          </a:r>
          <a:endParaRPr lang="zh-CN" altLang="en-US" sz="2700" kern="1200" dirty="0"/>
        </a:p>
      </dsp:txBody>
      <dsp:txXfrm>
        <a:off x="27833" y="63685"/>
        <a:ext cx="2796149" cy="797506"/>
      </dsp:txXfrm>
    </dsp:sp>
    <dsp:sp modelId="{A5CA0F5E-EC7E-45D4-9C8D-642D51525977}">
      <dsp:nvSpPr>
        <dsp:cNvPr id="0" name=""/>
        <dsp:cNvSpPr/>
      </dsp:nvSpPr>
      <dsp:spPr>
        <a:xfrm rot="5400000">
          <a:off x="1350584" y="889195"/>
          <a:ext cx="150648" cy="24262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lumMod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E1CB2-5E8C-479D-A00C-83BFD5F1AD34}">
      <dsp:nvSpPr>
        <dsp:cNvPr id="0" name=""/>
        <dsp:cNvSpPr/>
      </dsp:nvSpPr>
      <dsp:spPr>
        <a:xfrm>
          <a:off x="3021" y="1135008"/>
          <a:ext cx="2845773" cy="71144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25400" cap="flat" cmpd="sng" algn="ctr">
          <a:solidFill>
            <a:schemeClr val="accent6">
              <a:lumMod val="20000"/>
              <a:lumOff val="80000"/>
              <a:alpha val="9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few dedicated functions </a:t>
          </a:r>
          <a:endParaRPr lang="zh-CN" altLang="en-US" sz="1900" kern="1200" dirty="0"/>
        </a:p>
      </dsp:txBody>
      <dsp:txXfrm>
        <a:off x="23858" y="1155845"/>
        <a:ext cx="2804099" cy="669769"/>
      </dsp:txXfrm>
    </dsp:sp>
    <dsp:sp modelId="{BB48F9ED-E707-41FB-AC3D-765582DEFD3C}">
      <dsp:nvSpPr>
        <dsp:cNvPr id="0" name=""/>
        <dsp:cNvSpPr/>
      </dsp:nvSpPr>
      <dsp:spPr>
        <a:xfrm rot="5400000">
          <a:off x="1350584" y="1849644"/>
          <a:ext cx="150648" cy="24262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lumMod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43BAD-EDDD-4C58-81E9-3EE2E9DD12A5}">
      <dsp:nvSpPr>
        <dsp:cNvPr id="0" name=""/>
        <dsp:cNvSpPr/>
      </dsp:nvSpPr>
      <dsp:spPr>
        <a:xfrm>
          <a:off x="3021" y="2095457"/>
          <a:ext cx="2845773" cy="71144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25400" cap="flat" cmpd="sng" algn="ctr">
          <a:solidFill>
            <a:schemeClr val="accent6">
              <a:lumMod val="20000"/>
              <a:lumOff val="80000"/>
              <a:alpha val="9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Under constrained conditions</a:t>
          </a:r>
          <a:endParaRPr lang="zh-CN" altLang="en-US" sz="1900" kern="1200" dirty="0"/>
        </a:p>
      </dsp:txBody>
      <dsp:txXfrm>
        <a:off x="23858" y="2116294"/>
        <a:ext cx="2804099" cy="669769"/>
      </dsp:txXfrm>
    </dsp:sp>
    <dsp:sp modelId="{DC85E958-4770-4C65-AFDC-257A1714FA30}">
      <dsp:nvSpPr>
        <dsp:cNvPr id="0" name=""/>
        <dsp:cNvSpPr/>
      </dsp:nvSpPr>
      <dsp:spPr>
        <a:xfrm>
          <a:off x="3247204" y="38873"/>
          <a:ext cx="2845773" cy="847130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General-purpose computers</a:t>
          </a:r>
          <a:endParaRPr lang="zh-CN" altLang="en-US" sz="2700" kern="1200" dirty="0"/>
        </a:p>
      </dsp:txBody>
      <dsp:txXfrm>
        <a:off x="3272016" y="63685"/>
        <a:ext cx="2796149" cy="797506"/>
      </dsp:txXfrm>
    </dsp:sp>
    <dsp:sp modelId="{CC3F7BB6-A32B-4D94-AE53-4A1F2E550EF4}">
      <dsp:nvSpPr>
        <dsp:cNvPr id="0" name=""/>
        <dsp:cNvSpPr/>
      </dsp:nvSpPr>
      <dsp:spPr>
        <a:xfrm rot="5400000">
          <a:off x="4594767" y="889195"/>
          <a:ext cx="150648" cy="24262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lumMod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DD52A-DB0C-42FF-9964-D7A9ED786596}">
      <dsp:nvSpPr>
        <dsp:cNvPr id="0" name=""/>
        <dsp:cNvSpPr/>
      </dsp:nvSpPr>
      <dsp:spPr>
        <a:xfrm>
          <a:off x="3247204" y="1135008"/>
          <a:ext cx="2845773" cy="71144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25400" cap="flat" cmpd="sng" algn="ctr">
          <a:solidFill>
            <a:schemeClr val="accent6">
              <a:lumMod val="20000"/>
              <a:lumOff val="80000"/>
              <a:alpha val="9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Flexible to meet a wide range of end-user needs</a:t>
          </a:r>
          <a:endParaRPr lang="zh-CN" altLang="en-US" sz="1900" kern="1200" dirty="0"/>
        </a:p>
      </dsp:txBody>
      <dsp:txXfrm>
        <a:off x="3268041" y="1155845"/>
        <a:ext cx="2804099" cy="669769"/>
      </dsp:txXfrm>
    </dsp:sp>
    <dsp:sp modelId="{D7EB3FDF-9E57-4DD8-8B47-EBFF2FB8BE1D}">
      <dsp:nvSpPr>
        <dsp:cNvPr id="0" name=""/>
        <dsp:cNvSpPr/>
      </dsp:nvSpPr>
      <dsp:spPr>
        <a:xfrm rot="5400000">
          <a:off x="4594767" y="1849644"/>
          <a:ext cx="150648" cy="242620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lumMod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04367-26FC-4506-8E4F-66F300AF6FCA}">
      <dsp:nvSpPr>
        <dsp:cNvPr id="0" name=""/>
        <dsp:cNvSpPr/>
      </dsp:nvSpPr>
      <dsp:spPr>
        <a:xfrm>
          <a:off x="3247204" y="2095457"/>
          <a:ext cx="2845773" cy="711443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25400" cap="flat" cmpd="sng" algn="ctr">
          <a:solidFill>
            <a:schemeClr val="accent6">
              <a:lumMod val="20000"/>
              <a:lumOff val="80000"/>
              <a:alpha val="9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such rigid constraints</a:t>
          </a:r>
          <a:endParaRPr lang="zh-CN" altLang="en-US" sz="1900" kern="1200" dirty="0"/>
        </a:p>
      </dsp:txBody>
      <dsp:txXfrm>
        <a:off x="3268041" y="2116294"/>
        <a:ext cx="2804099" cy="669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3EC8C-382B-45A5-8B4E-3763B80101BC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D703D-950D-446B-82AC-E1D8457FA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D703D-950D-446B-82AC-E1D8457FA4F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D703D-950D-446B-82AC-E1D8457FA4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ARM instructions that are 32-bit and Thumb instructions that are 16-bit.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execution, the processor can be dynamically switched between the ARM state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Thumb state to use either one of the instruction sets. The Thumb instruction set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subset of the ARM instructions, but it can provide higher code density. It is useful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with tight memory requirements.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2003, ARM announced the Thumb-2 instruction set, which is a new superset of Thumb instructions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both 16-bit and 32-bit instructions.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D703D-950D-446B-82AC-E1D8457FA4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01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ARM instructions that are 32-bit and Thumb instructions that are 16-bit.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execution, the processor can be dynamically switched between the ARM state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Thumb state to use either one of the instruction sets. The Thumb instruction set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subset of the ARM instructions, but it can provide higher code density. It is useful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with tight memory requirements.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2003, ARM announced the Thumb-2 instruction set, which is a new superset of Thumb instructions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both 16-bit and 32-bit instructions.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D703D-950D-446B-82AC-E1D8457FA4F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0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privileged state, a program has access to all memory ranges (except when prohibited by MPU settings) and can use all supported instructions.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separation of privilege and user levels improves system reliability by preventing 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configuration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 from being accessed or changed by some untrusted programs.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D703D-950D-446B-82AC-E1D8457FA4F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prevent a stack error in a user application from damaging the stack used by the OS (assuming that the user application runs only in Thread mode and the OS kernel executes in handler mode).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D703D-950D-446B-82AC-E1D8457FA4F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33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that in the Cortex-M3, vector addresses in the vector table should have their LSB set to 1 to indicate that they are Thumb code. For that reason, the previous example has 0x101 in the reset vector, whereas the boot code starts at address 0x100.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necessary to have the stack pointer initialized, because 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exceptions (such as NMI) can happen right after reset, and the stack memory 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be required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handler of those exceptions.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D703D-950D-446B-82AC-E1D8457FA4F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179388"/>
            <a:ext cx="9144000" cy="61547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31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1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00" y="1268413"/>
            <a:ext cx="8229600" cy="50657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ppt底板白-英文大写4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5062" name="Picture 7" descr="10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" name="矩形 2"/>
          <p:cNvSpPr/>
          <p:nvPr userDrawn="1"/>
        </p:nvSpPr>
        <p:spPr bwMode="auto">
          <a:xfrm>
            <a:off x="815392" y="213024"/>
            <a:ext cx="1368152" cy="57606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133984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21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diagramLayout" Target="../diagrams/layout1.xml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microsoft.com/office/2007/relationships/diagramDrawing" Target="../diagrams/drawing1.xml"/><Relationship Id="rId4" Type="http://schemas.openxmlformats.org/officeDocument/2006/relationships/image" Target="../media/image11.jpe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47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2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9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64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63.emf"/><Relationship Id="rId5" Type="http://schemas.openxmlformats.org/officeDocument/2006/relationships/image" Target="../media/image65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6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0.emf"/><Relationship Id="rId4" Type="http://schemas.openxmlformats.org/officeDocument/2006/relationships/oleObject" Target="../embeddings/oleObject3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40768"/>
            <a:ext cx="9108504" cy="1470025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zh-CN" sz="4000" dirty="0" smtClean="0">
                <a:latin typeface="Corbel" pitchFamily="34" charset="0"/>
              </a:rPr>
              <a:t>The Cortex-M3/M4 Embedded Systems:</a:t>
            </a:r>
            <a:r>
              <a:rPr lang="en-US" altLang="zh-CN" sz="4000" dirty="0">
                <a:latin typeface="Corbel" pitchFamily="34" charset="0"/>
              </a:rPr>
              <a:t/>
            </a:r>
            <a:br>
              <a:rPr lang="en-US" altLang="zh-CN" sz="4000" dirty="0">
                <a:latin typeface="Corbel" pitchFamily="34" charset="0"/>
              </a:rPr>
            </a:br>
            <a:r>
              <a:rPr lang="en-US" altLang="zh-CN" sz="4000" dirty="0" smtClean="0">
                <a:solidFill>
                  <a:srgbClr val="C00000"/>
                </a:solidFill>
                <a:latin typeface="Corbel" pitchFamily="34" charset="0"/>
              </a:rPr>
              <a:t>The Cortex-M3/M4 Processor Basics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3068960"/>
            <a:ext cx="871296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2A4F86"/>
                </a:solidFill>
                <a:latin typeface="Corbel" pitchFamily="34" charset="0"/>
              </a:rPr>
              <a:t>Refer </a:t>
            </a:r>
            <a:r>
              <a:rPr lang="en-US" altLang="zh-CN" sz="2400" b="1" dirty="0">
                <a:solidFill>
                  <a:srgbClr val="2A4F86"/>
                </a:solidFill>
                <a:latin typeface="Corbel" pitchFamily="34" charset="0"/>
              </a:rPr>
              <a:t>to Chapter 1, </a:t>
            </a:r>
            <a:r>
              <a:rPr lang="en-US" altLang="zh-CN" sz="2400" b="1" dirty="0" smtClean="0">
                <a:solidFill>
                  <a:srgbClr val="2A4F86"/>
                </a:solidFill>
                <a:latin typeface="Corbel" pitchFamily="34" charset="0"/>
              </a:rPr>
              <a:t>3, </a:t>
            </a:r>
            <a:r>
              <a:rPr lang="en-US" altLang="zh-CN" sz="2400" b="1" dirty="0">
                <a:solidFill>
                  <a:srgbClr val="2A4F86"/>
                </a:solidFill>
                <a:latin typeface="Corbel" pitchFamily="34" charset="0"/>
              </a:rPr>
              <a:t>and </a:t>
            </a:r>
            <a:r>
              <a:rPr lang="en-US" altLang="zh-CN" sz="2400" b="1" dirty="0" smtClean="0">
                <a:solidFill>
                  <a:srgbClr val="2A4F86"/>
                </a:solidFill>
                <a:latin typeface="Corbel" pitchFamily="34" charset="0"/>
              </a:rPr>
              <a:t>4 </a:t>
            </a:r>
            <a:r>
              <a:rPr lang="en-US" altLang="zh-CN" sz="2400" b="1" dirty="0">
                <a:solidFill>
                  <a:srgbClr val="2A4F86"/>
                </a:solidFill>
                <a:latin typeface="Corbel" pitchFamily="34" charset="0"/>
              </a:rPr>
              <a:t>in the reference book</a:t>
            </a:r>
          </a:p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“</a:t>
            </a:r>
            <a:r>
              <a:rPr lang="en-US" altLang="zh-CN" sz="2000" b="1" i="1" dirty="0">
                <a:solidFill>
                  <a:srgbClr val="FF0000"/>
                </a:solidFill>
              </a:rPr>
              <a:t>The Definitive Guide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to ARM Cortex-M3 and Cortex-M4 </a:t>
            </a:r>
            <a:r>
              <a:rPr lang="en-US" altLang="zh-CN" sz="2000" b="1" i="1" dirty="0">
                <a:solidFill>
                  <a:srgbClr val="FF0000"/>
                </a:solidFill>
              </a:rPr>
              <a:t>Processors”</a:t>
            </a:r>
            <a:endParaRPr lang="en-US" altLang="zh-CN" sz="2000" b="1" i="1" dirty="0" smtClean="0">
              <a:solidFill>
                <a:srgbClr val="FF0000"/>
              </a:solidFill>
            </a:endParaRPr>
          </a:p>
          <a:p>
            <a:pPr algn="ctr"/>
            <a:endParaRPr lang="zh-CN" altLang="en-US" sz="2400" b="1" dirty="0">
              <a:solidFill>
                <a:srgbClr val="2A4F86"/>
              </a:solidFill>
              <a:latin typeface="Corbel" pitchFamily="34" charset="0"/>
            </a:endParaRPr>
          </a:p>
        </p:txBody>
      </p:sp>
      <p:pic>
        <p:nvPicPr>
          <p:cNvPr id="4" name="Picture 4" descr="11815464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791499"/>
            <a:ext cx="2026568" cy="202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935732"/>
            <a:ext cx="8568952" cy="5562600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sz="1800" dirty="0">
                <a:solidFill>
                  <a:schemeClr val="tx1"/>
                </a:solidFill>
              </a:rPr>
              <a:t>The </a:t>
            </a:r>
            <a:r>
              <a:rPr kumimoji="1" lang="en-US" sz="1800" dirty="0" smtClean="0">
                <a:solidFill>
                  <a:schemeClr val="tx1"/>
                </a:solidFill>
              </a:rPr>
              <a:t>Cortex-M3/M4 </a:t>
            </a:r>
            <a:r>
              <a:rPr kumimoji="1" lang="en-US" sz="1800" dirty="0">
                <a:solidFill>
                  <a:schemeClr val="tx1"/>
                </a:solidFill>
              </a:rPr>
              <a:t>processor is the central processing unit (CPU) of a microcontroller chip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sz="1800" dirty="0">
                <a:solidFill>
                  <a:schemeClr val="tx1"/>
                </a:solidFill>
              </a:rPr>
              <a:t>After </a:t>
            </a:r>
            <a:r>
              <a:rPr kumimoji="1" lang="en-US" altLang="zh-CN" sz="1800" dirty="0">
                <a:solidFill>
                  <a:schemeClr val="tx1"/>
                </a:solidFill>
              </a:rPr>
              <a:t>chip manufacturers license the </a:t>
            </a:r>
            <a:r>
              <a:rPr kumimoji="1" lang="en-US" altLang="zh-CN" sz="1800" dirty="0" smtClean="0">
                <a:solidFill>
                  <a:schemeClr val="tx1"/>
                </a:solidFill>
              </a:rPr>
              <a:t>Cortex-M3/M4 </a:t>
            </a:r>
            <a:r>
              <a:rPr kumimoji="1" lang="en-US" altLang="zh-CN" sz="1800" dirty="0">
                <a:solidFill>
                  <a:schemeClr val="tx1"/>
                </a:solidFill>
              </a:rPr>
              <a:t>processor, they can put the </a:t>
            </a:r>
            <a:r>
              <a:rPr kumimoji="1" lang="en-US" altLang="zh-CN" sz="1800" dirty="0" smtClean="0">
                <a:solidFill>
                  <a:schemeClr val="tx1"/>
                </a:solidFill>
              </a:rPr>
              <a:t>Cortex-M3/M4 </a:t>
            </a:r>
            <a:r>
              <a:rPr kumimoji="1" lang="en-US" altLang="zh-CN" sz="1800" dirty="0">
                <a:solidFill>
                  <a:schemeClr val="tx1"/>
                </a:solidFill>
              </a:rPr>
              <a:t>processor in their silicon designs, adding memory, peripherals, input/output (I/O), and other features.</a:t>
            </a:r>
            <a:r>
              <a:rPr kumimoji="1" lang="en-US" sz="18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sz="1800" dirty="0" smtClean="0">
                <a:solidFill>
                  <a:schemeClr val="tx1"/>
                </a:solidFill>
              </a:rPr>
              <a:t>Cortex-M3/M4 </a:t>
            </a:r>
            <a:r>
              <a:rPr kumimoji="1" lang="en-US" sz="1800" dirty="0">
                <a:solidFill>
                  <a:schemeClr val="tx1"/>
                </a:solidFill>
              </a:rPr>
              <a:t>processor based chips from different manufacturers will have different memory sizes, types, peripherals, and features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11560" y="291753"/>
            <a:ext cx="8604448" cy="6889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Cortex-M3/M4 Processors vs MCUs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151" y="3506566"/>
            <a:ext cx="5334406" cy="321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01008"/>
            <a:ext cx="2736304" cy="3221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79388"/>
            <a:ext cx="8460432" cy="6889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ARM Processors: Instruction State Switches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065712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dirty="0">
                <a:solidFill>
                  <a:schemeClr val="tx1"/>
                </a:solidFill>
                <a:cs typeface="+mn-cs"/>
              </a:rPr>
              <a:t>In the ARM state, the instructions are 32-bit and can execute all supported instructions with very </a:t>
            </a:r>
            <a:r>
              <a:rPr kumimoji="1" lang="en-US" dirty="0">
                <a:solidFill>
                  <a:srgbClr val="FF0000"/>
                </a:solidFill>
                <a:cs typeface="+mn-cs"/>
              </a:rPr>
              <a:t>high performance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sz="2400" dirty="0">
                <a:solidFill>
                  <a:schemeClr val="tx1"/>
                </a:solidFill>
              </a:rPr>
              <a:t>In the Thumb state, the instructions are 16-bit, so there is a much </a:t>
            </a:r>
            <a:r>
              <a:rPr kumimoji="1" lang="en-US" sz="2400" dirty="0">
                <a:solidFill>
                  <a:srgbClr val="0070C0"/>
                </a:solidFill>
              </a:rPr>
              <a:t>higher instruction code </a:t>
            </a:r>
            <a:r>
              <a:rPr kumimoji="1" lang="en-US" sz="2400" dirty="0" smtClean="0">
                <a:solidFill>
                  <a:srgbClr val="0070C0"/>
                </a:solidFill>
              </a:rPr>
              <a:t>density</a:t>
            </a:r>
            <a:endParaRPr kumimoji="1"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4196005"/>
            <a:ext cx="5979113" cy="24482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00192" y="4927398"/>
            <a:ext cx="2703448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b="1" dirty="0" smtClean="0"/>
              <a:t>Any cost?</a:t>
            </a:r>
          </a:p>
          <a:p>
            <a:pPr marL="342900" indent="-342900">
              <a:buAutoNum type="arabicParenR"/>
            </a:pPr>
            <a:r>
              <a:rPr lang="da-DK" dirty="0" smtClean="0"/>
              <a:t>overhead of state switches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complex software development</a:t>
            </a:r>
            <a:endParaRPr lang="da-DK" dirty="0" smtClean="0"/>
          </a:p>
        </p:txBody>
      </p:sp>
      <p:sp>
        <p:nvSpPr>
          <p:cNvPr id="7" name="矩形 6"/>
          <p:cNvSpPr/>
          <p:nvPr/>
        </p:nvSpPr>
        <p:spPr>
          <a:xfrm>
            <a:off x="549896" y="3390875"/>
            <a:ext cx="792088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kumimoji="1" lang="en-US" altLang="zh-CN" sz="2400" dirty="0">
                <a:solidFill>
                  <a:srgbClr val="FF0000"/>
                </a:solidFill>
              </a:rPr>
              <a:t>Can we combine them to achieve the best of both worlds?</a:t>
            </a:r>
          </a:p>
        </p:txBody>
      </p:sp>
    </p:spTree>
    <p:extLst>
      <p:ext uri="{BB962C8B-B14F-4D97-AF65-F5344CB8AC3E}">
        <p14:creationId xmlns:p14="http://schemas.microsoft.com/office/powerpoint/2010/main" val="6714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79388"/>
            <a:ext cx="7488832" cy="68897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Instruction Set of </a:t>
            </a:r>
            <a:r>
              <a:rPr lang="en-US" altLang="zh-CN" sz="3600" dirty="0" smtClean="0">
                <a:solidFill>
                  <a:schemeClr val="tx1"/>
                </a:solidFill>
              </a:rPr>
              <a:t>Cortex-M3/M4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80" y="1052736"/>
            <a:ext cx="8229600" cy="5065712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smtClean="0">
                <a:solidFill>
                  <a:schemeClr val="tx1"/>
                </a:solidFill>
                <a:cs typeface="+mn-cs"/>
              </a:rPr>
              <a:t>Cortex-M3/M4 </a:t>
            </a:r>
            <a:r>
              <a:rPr kumimoji="1" lang="en-US" dirty="0">
                <a:solidFill>
                  <a:schemeClr val="tx1"/>
                </a:solidFill>
                <a:cs typeface="+mn-cs"/>
              </a:rPr>
              <a:t>supports only the </a:t>
            </a:r>
            <a:r>
              <a:rPr kumimoji="1" lang="en-US" b="1" dirty="0">
                <a:solidFill>
                  <a:srgbClr val="FF0000"/>
                </a:solidFill>
                <a:cs typeface="+mn-cs"/>
              </a:rPr>
              <a:t>Thumb-2 </a:t>
            </a:r>
            <a:r>
              <a:rPr kumimoji="1" lang="en-US" dirty="0" smtClean="0">
                <a:solidFill>
                  <a:schemeClr val="tx1"/>
                </a:solidFill>
                <a:cs typeface="+mn-cs"/>
              </a:rPr>
              <a:t>(including the traditional </a:t>
            </a:r>
            <a:r>
              <a:rPr kumimoji="1" lang="en-US" dirty="0">
                <a:solidFill>
                  <a:schemeClr val="tx1"/>
                </a:solidFill>
                <a:cs typeface="+mn-cs"/>
              </a:rPr>
              <a:t>Thumb) instruction 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0" y="5229200"/>
            <a:ext cx="7601189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b="1" dirty="0">
                <a:solidFill>
                  <a:schemeClr val="dk1"/>
                </a:solidFill>
              </a:rPr>
              <a:t>Advantages:</a:t>
            </a:r>
          </a:p>
          <a:p>
            <a:pPr marL="342900" indent="-342900">
              <a:buAutoNum type="arabicParenR"/>
            </a:pPr>
            <a:r>
              <a:rPr lang="en-US" dirty="0"/>
              <a:t>No state switching overhead, saving both execution time and instruction space</a:t>
            </a:r>
          </a:p>
          <a:p>
            <a:pPr marL="342900" indent="-342900">
              <a:buAutoNum type="arabicParenR"/>
            </a:pPr>
            <a:r>
              <a:rPr lang="en-US" dirty="0"/>
              <a:t>No need to separate ARM code and Thumb code source files, making software development and maintenance </a:t>
            </a:r>
            <a:r>
              <a:rPr lang="en-US" dirty="0" smtClean="0"/>
              <a:t>easier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80" y="1862444"/>
            <a:ext cx="5544615" cy="3133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808659"/>
            <a:ext cx="3363899" cy="32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595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graphicFrame>
        <p:nvGraphicFramePr>
          <p:cNvPr id="7628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639094"/>
              </p:ext>
            </p:extLst>
          </p:nvPr>
        </p:nvGraphicFramePr>
        <p:xfrm>
          <a:off x="-182563" y="1052736"/>
          <a:ext cx="9363075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Visio" r:id="rId3" imgW="13402106" imgH="9064017" progId="Visio.Drawing.11">
                  <p:embed/>
                </p:oleObj>
              </mc:Choice>
              <mc:Fallback>
                <p:oleObj name="Visio" r:id="rId3" imgW="13402106" imgH="9064017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2563" y="1052736"/>
                        <a:ext cx="9363075" cy="568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584" y="219745"/>
            <a:ext cx="7776864" cy="68897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>
                <a:solidFill>
                  <a:schemeClr val="tx1"/>
                </a:solidFill>
              </a:rPr>
              <a:t>Cortex-M3/M4 </a:t>
            </a:r>
            <a:r>
              <a:rPr lang="en-US" sz="3600" dirty="0">
                <a:solidFill>
                  <a:schemeClr val="tx1"/>
                </a:solidFill>
              </a:rPr>
              <a:t>Basics: Registers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3588968"/>
            <a:ext cx="2637704" cy="31740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04649" y="3311969"/>
            <a:ext cx="2124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Cortex-M4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 only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28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990624"/>
            <a:ext cx="8496944" cy="5246688"/>
          </a:xfrm>
          <a:prstGeom prst="rect">
            <a:avLst/>
          </a:prstGeom>
        </p:spPr>
        <p:txBody>
          <a:bodyPr/>
          <a:lstStyle/>
          <a:p>
            <a:pPr marL="0" lvl="1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b="1" dirty="0"/>
              <a:t>General-Purpose Registers</a:t>
            </a:r>
          </a:p>
          <a:p>
            <a:pPr marL="800100" lvl="2" indent="-3429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altLang="zh-CN" sz="2000" b="1" dirty="0" smtClean="0">
                <a:solidFill>
                  <a:srgbClr val="FF0000"/>
                </a:solidFill>
              </a:rPr>
              <a:t>R0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~</a:t>
            </a:r>
            <a:r>
              <a:rPr kumimoji="1" lang="en-US" altLang="zh-CN" sz="2000" b="1" dirty="0" smtClean="0">
                <a:solidFill>
                  <a:srgbClr val="FF0000"/>
                </a:solidFill>
              </a:rPr>
              <a:t>R7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(low registers</a:t>
            </a:r>
            <a:r>
              <a:rPr kumimoji="1" lang="en-US" altLang="zh-CN" sz="2000" dirty="0" smtClean="0"/>
              <a:t>)</a:t>
            </a:r>
            <a:endParaRPr kumimoji="1" lang="en-US" altLang="zh-CN" sz="2000" dirty="0"/>
          </a:p>
          <a:p>
            <a:pPr marL="1200150" lvl="2" indent="-2857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r>
              <a:rPr kumimoji="1" lang="en-US" altLang="zh-CN" sz="2000" dirty="0"/>
              <a:t>Can be accessed by all 16-bit Thumb instructions and all 32-bit Thumb-2 </a:t>
            </a:r>
            <a:r>
              <a:rPr kumimoji="1" lang="en-US" altLang="zh-CN" sz="2000" dirty="0" smtClean="0"/>
              <a:t>instructions</a:t>
            </a:r>
            <a:endParaRPr kumimoji="1" lang="en-US" altLang="zh-CN" sz="2000" dirty="0"/>
          </a:p>
          <a:p>
            <a:pPr marL="1200150" lvl="2" indent="-2857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r>
              <a:rPr kumimoji="1" lang="en-US" altLang="zh-CN" sz="2000" dirty="0"/>
              <a:t>reset value is unpredictable</a:t>
            </a:r>
          </a:p>
          <a:p>
            <a:pPr marL="800100" lvl="2" indent="-3429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altLang="zh-CN" sz="2000" b="1" dirty="0">
                <a:solidFill>
                  <a:srgbClr val="FF0000"/>
                </a:solidFill>
              </a:rPr>
              <a:t>R8~R12 </a:t>
            </a:r>
            <a:r>
              <a:rPr kumimoji="1" lang="en-US" altLang="zh-CN" sz="2000" dirty="0"/>
              <a:t>(high registers)</a:t>
            </a:r>
          </a:p>
          <a:p>
            <a:pPr marL="1200150" lvl="2" indent="-2857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r>
              <a:rPr kumimoji="1" lang="en-US" altLang="zh-CN" sz="2000" dirty="0"/>
              <a:t>Accessible by all Thumb-2 instructions but not by all 16-bit Thumb instructions</a:t>
            </a:r>
          </a:p>
          <a:p>
            <a:pPr marL="1200150" lvl="2" indent="-2857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r>
              <a:rPr kumimoji="1" lang="en-US" altLang="zh-CN" sz="2000" dirty="0"/>
              <a:t>reset value is </a:t>
            </a:r>
            <a:r>
              <a:rPr kumimoji="1" lang="en-US" altLang="zh-CN" sz="2000" dirty="0" smtClean="0"/>
              <a:t>unpredictable</a:t>
            </a:r>
            <a:endParaRPr kumimoji="1" lang="en-US" altLang="zh-CN" sz="2000" dirty="0"/>
          </a:p>
          <a:p>
            <a:pPr marL="0" lvl="1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SzPct val="120000"/>
            </a:pPr>
            <a:r>
              <a:rPr lang="en-US" altLang="zh-CN" sz="2400" b="1" dirty="0"/>
              <a:t>Stack </a:t>
            </a:r>
            <a:r>
              <a:rPr lang="en-US" altLang="zh-CN" sz="2400" b="1" dirty="0" smtClean="0"/>
              <a:t>Pointer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R13</a:t>
            </a:r>
          </a:p>
          <a:p>
            <a:pPr marL="800100" lvl="2" indent="-3429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dirty="0" smtClean="0"/>
              <a:t>Two </a:t>
            </a:r>
            <a:r>
              <a:rPr lang="en-US" altLang="zh-CN" sz="2000" dirty="0"/>
              <a:t>stack pointers are </a:t>
            </a:r>
            <a:r>
              <a:rPr lang="en-US" altLang="zh-CN" sz="2000" u="sng" dirty="0">
                <a:solidFill>
                  <a:srgbClr val="00B050"/>
                </a:solidFill>
              </a:rPr>
              <a:t>banked</a:t>
            </a:r>
            <a:r>
              <a:rPr lang="en-US" altLang="zh-CN" sz="2000" dirty="0"/>
              <a:t> so that only one is visible at a time</a:t>
            </a:r>
            <a:r>
              <a:rPr lang="en-US" altLang="zh-CN" sz="2000" dirty="0" smtClean="0"/>
              <a:t>.</a:t>
            </a:r>
          </a:p>
          <a:p>
            <a:pPr marL="1200150" lvl="2" indent="-2857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r>
              <a:rPr kumimoji="1" lang="en-US" altLang="zh-CN" dirty="0"/>
              <a:t>Main Stack Pointer (</a:t>
            </a:r>
            <a:r>
              <a:rPr kumimoji="1" lang="en-US" altLang="zh-CN" b="1" dirty="0"/>
              <a:t>MSP</a:t>
            </a:r>
            <a:r>
              <a:rPr kumimoji="1" lang="en-US" altLang="zh-CN" dirty="0"/>
              <a:t>) : This is the default stack pointer, used by the OS kernel, exception handlers, and privileged-mode programs</a:t>
            </a:r>
          </a:p>
          <a:p>
            <a:pPr marL="1200150" lvl="2" indent="-2857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r>
              <a:rPr kumimoji="1" lang="en-US" altLang="zh-CN" dirty="0"/>
              <a:t>Process Stack Pointer (</a:t>
            </a:r>
            <a:r>
              <a:rPr kumimoji="1" lang="en-US" altLang="zh-CN" b="1" dirty="0"/>
              <a:t>PSP</a:t>
            </a:r>
            <a:r>
              <a:rPr kumimoji="1" lang="en-US" altLang="zh-CN" dirty="0"/>
              <a:t>) : Used by the user application code</a:t>
            </a:r>
          </a:p>
          <a:p>
            <a:pPr marL="800100" lvl="2" indent="-3429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endParaRPr lang="en-US" altLang="zh-CN" sz="2000" dirty="0" smtClean="0"/>
          </a:p>
          <a:p>
            <a:pPr marL="342900" lvl="1" indent="-34290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endParaRPr lang="en-US" altLang="zh-CN" sz="2400" b="1" dirty="0"/>
          </a:p>
          <a:p>
            <a:pPr marL="1200150" lvl="2" indent="-28575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endParaRPr kumimoji="1" lang="en-US" altLang="zh-CN" sz="2000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827584" y="219745"/>
            <a:ext cx="7056784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dirty="0"/>
              <a:t>Cortex-M3 Basics: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483600" cy="5065712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altLang="zh-CN" sz="2400" b="1" dirty="0" smtClean="0"/>
              <a:t>Stack: a </a:t>
            </a:r>
            <a:r>
              <a:rPr lang="en-US" altLang="zh-CN" sz="2400" b="1" u="sng" dirty="0" smtClean="0">
                <a:solidFill>
                  <a:srgbClr val="00B050"/>
                </a:solidFill>
              </a:rPr>
              <a:t>first-in last-out </a:t>
            </a:r>
            <a:r>
              <a:rPr lang="en-US" altLang="zh-CN" sz="2400" b="1" dirty="0" smtClean="0"/>
              <a:t>buffer</a:t>
            </a:r>
          </a:p>
          <a:p>
            <a:pPr marL="0" indent="0" eaLnBrk="1" hangingPunct="1">
              <a:buFont typeface="Wingdings" pitchFamily="2" charset="2"/>
              <a:buChar char="Ø"/>
            </a:pPr>
            <a:r>
              <a:rPr lang="en-US" altLang="zh-CN" sz="1800" dirty="0" smtClean="0"/>
              <a:t>The stack pointers are used for accessing stack memory with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PUSH</a:t>
            </a:r>
            <a:r>
              <a:rPr lang="en-US" altLang="zh-CN" sz="1800" dirty="0" smtClean="0"/>
              <a:t> and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POP</a:t>
            </a:r>
          </a:p>
          <a:p>
            <a:pPr marL="0" indent="0" eaLnBrk="1" hangingPunct="1">
              <a:buFont typeface="Wingdings" pitchFamily="2" charset="2"/>
              <a:buChar char="Ø"/>
            </a:pPr>
            <a:r>
              <a:rPr lang="en-US" sz="1800" dirty="0" smtClean="0"/>
              <a:t>For example, to store register contents to stack memory at the start of a subroutine and then restore the registers from stack at the end of the subroutine.</a:t>
            </a:r>
            <a:endParaRPr lang="en-US" altLang="zh-CN" sz="1800" dirty="0" smtClean="0"/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33400" y="3048000"/>
          <a:ext cx="7981950" cy="3627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Visio" r:id="rId3" imgW="10544670" imgH="4299857" progId="Visio.Drawing.11">
                  <p:embed/>
                </p:oleObj>
              </mc:Choice>
              <mc:Fallback>
                <p:oleObj name="Visio" r:id="rId3" imgW="10544670" imgH="4299857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7981950" cy="36275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 bwMode="auto">
          <a:xfrm>
            <a:off x="827584" y="219745"/>
            <a:ext cx="5688632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dirty="0" smtClean="0"/>
              <a:t>Stack and Its Pointer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836712"/>
            <a:ext cx="8640960" cy="5391150"/>
          </a:xfrm>
        </p:spPr>
        <p:txBody>
          <a:bodyPr/>
          <a:lstStyle/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chemeClr val="tx1"/>
                </a:solidFill>
                <a:ea typeface="+mn-ea"/>
                <a:cs typeface="+mn-cs"/>
              </a:rPr>
              <a:t>Cortex-M3 uses a </a:t>
            </a:r>
            <a:r>
              <a:rPr lang="en-US" sz="2000" b="1" kern="1200" dirty="0">
                <a:solidFill>
                  <a:srgbClr val="FF0000"/>
                </a:solidFill>
                <a:ea typeface="+mn-ea"/>
                <a:cs typeface="+mn-cs"/>
              </a:rPr>
              <a:t>full-descending</a:t>
            </a:r>
            <a:r>
              <a:rPr lang="en-US" sz="2000" kern="1200" dirty="0">
                <a:solidFill>
                  <a:schemeClr val="tx1"/>
                </a:solidFill>
                <a:ea typeface="+mn-ea"/>
                <a:cs typeface="+mn-cs"/>
              </a:rPr>
              <a:t> stack arrangement</a:t>
            </a:r>
          </a:p>
          <a:p>
            <a:pPr marL="792162" lvl="1"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kumimoji="1" lang="en-US" sz="2000" kern="1200" dirty="0">
                <a:solidFill>
                  <a:schemeClr val="tx1"/>
                </a:solidFill>
                <a:ea typeface="+mn-ea"/>
                <a:cs typeface="+mn-cs"/>
              </a:rPr>
              <a:t>The stack pointer decrements when new data is pushed in the stack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The assembly language syntax is as follows: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PUSH	{R0}      ; R13=R13-4, then Memory[R13]=R0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POP	{R0}      ; R0=Memory[R13], then R13=R13+4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Either </a:t>
            </a:r>
            <a:r>
              <a:rPr lang="en-US" altLang="zh-CN" sz="2000" b="1" kern="1200" dirty="0">
                <a:solidFill>
                  <a:schemeClr val="tx1"/>
                </a:solidFill>
                <a:cs typeface="+mn-cs"/>
              </a:rPr>
              <a:t>R13 </a:t>
            </a: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or </a:t>
            </a:r>
            <a:r>
              <a:rPr lang="en-US" altLang="zh-CN" sz="2000" b="1" kern="1200" dirty="0">
                <a:solidFill>
                  <a:schemeClr val="tx1"/>
                </a:solidFill>
                <a:cs typeface="+mn-cs"/>
              </a:rPr>
              <a:t>SP</a:t>
            </a: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 can be used in your program codes (referring to the current stack pointer you are using, either MSP or PSP)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A particular stack pointer (</a:t>
            </a:r>
            <a:r>
              <a:rPr lang="en-US" altLang="zh-CN" sz="2000" b="1" kern="1200" dirty="0">
                <a:solidFill>
                  <a:schemeClr val="tx1"/>
                </a:solidFill>
                <a:cs typeface="+mn-cs"/>
              </a:rPr>
              <a:t>MSP</a:t>
            </a: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/</a:t>
            </a:r>
            <a:r>
              <a:rPr lang="en-US" altLang="zh-CN" sz="2000" b="1" kern="1200" dirty="0">
                <a:solidFill>
                  <a:schemeClr val="tx1"/>
                </a:solidFill>
                <a:cs typeface="+mn-cs"/>
              </a:rPr>
              <a:t>PSP</a:t>
            </a: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) can be accessed using special register access instructions (</a:t>
            </a:r>
            <a:r>
              <a:rPr lang="en-US" altLang="zh-CN" sz="2000" b="1" kern="1200" dirty="0">
                <a:solidFill>
                  <a:schemeClr val="tx1"/>
                </a:solidFill>
                <a:cs typeface="+mn-cs"/>
              </a:rPr>
              <a:t>MRS</a:t>
            </a: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/</a:t>
            </a:r>
            <a:r>
              <a:rPr lang="en-US" altLang="zh-CN" sz="2000" b="1" kern="1200" dirty="0">
                <a:solidFill>
                  <a:schemeClr val="tx1"/>
                </a:solidFill>
                <a:cs typeface="+mn-cs"/>
              </a:rPr>
              <a:t>MSR</a:t>
            </a: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)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Since PUSH and POP operations are always </a:t>
            </a:r>
            <a:r>
              <a:rPr lang="en-US" altLang="zh-CN" sz="2000" b="1" i="1" kern="1200" dirty="0">
                <a:solidFill>
                  <a:srgbClr val="FF0000"/>
                </a:solidFill>
                <a:cs typeface="+mn-cs"/>
              </a:rPr>
              <a:t>word aligned</a:t>
            </a: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, the stack pointer </a:t>
            </a:r>
            <a:r>
              <a:rPr lang="en-US" altLang="zh-CN" sz="2000" kern="1200" dirty="0">
                <a:solidFill>
                  <a:srgbClr val="0070C0"/>
                </a:solidFill>
                <a:cs typeface="+mn-cs"/>
              </a:rPr>
              <a:t>R13 bit 0 and bit 1 are hardwired to zero </a:t>
            </a: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and always read as zero (RAZ)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en-US" altLang="zh-CN" sz="2400" dirty="0" smtClean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827584" y="219745"/>
            <a:ext cx="504056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dirty="0" smtClean="0"/>
              <a:t>Stack in Cortex-M3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990600"/>
            <a:ext cx="8640959" cy="5607050"/>
          </a:xfrm>
        </p:spPr>
        <p:txBody>
          <a:bodyPr/>
          <a:lstStyle/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kern="1200" dirty="0">
                <a:solidFill>
                  <a:schemeClr val="tx1"/>
                </a:solidFill>
                <a:cs typeface="+mn-cs"/>
              </a:rPr>
              <a:t>Multiple registers can be pushed and popped in one </a:t>
            </a:r>
            <a:r>
              <a:rPr lang="en-US" altLang="zh-CN" kern="1200" dirty="0" smtClean="0">
                <a:solidFill>
                  <a:schemeClr val="tx1"/>
                </a:solidFill>
                <a:cs typeface="+mn-cs"/>
              </a:rPr>
              <a:t>instruction, using comma to separate</a:t>
            </a:r>
            <a:endParaRPr lang="en-US" altLang="zh-CN" kern="1200" dirty="0">
              <a:solidFill>
                <a:schemeClr val="tx1"/>
              </a:solidFill>
              <a:cs typeface="+mn-cs"/>
            </a:endParaRPr>
          </a:p>
          <a:p>
            <a:pPr marL="465137" lvl="1" indent="0" eaLnBrk="1" hangingPunct="1">
              <a:spcBef>
                <a:spcPct val="50000"/>
              </a:spcBef>
              <a:buNone/>
            </a:pPr>
            <a:r>
              <a:rPr lang="en-US" altLang="zh-CN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{</a:t>
            </a:r>
            <a:r>
              <a:rPr lang="en-US" altLang="zh-CN" sz="18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reglist}</a:t>
            </a:r>
            <a:r>
              <a:rPr lang="en-US" altLang="zh-CN" sz="18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CN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5137" lvl="1" indent="0" eaLnBrk="1" hangingPunct="1">
              <a:spcBef>
                <a:spcPct val="50000"/>
              </a:spcBef>
              <a:buNone/>
            </a:pPr>
            <a:r>
              <a:rPr lang="en-US" altLang="zh-CN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{</a:t>
            </a:r>
            <a:r>
              <a:rPr lang="en-US" altLang="zh-CN" sz="1800" b="1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reglist}</a:t>
            </a:r>
            <a:r>
              <a:rPr lang="en-US" altLang="zh-CN" sz="18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CN" sz="1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kern="1200" dirty="0" smtClean="0">
                <a:solidFill>
                  <a:schemeClr val="tx1"/>
                </a:solidFill>
                <a:cs typeface="+mn-cs"/>
              </a:rPr>
              <a:t>If a POP instruction includes PC in its reglist, a branch to this location is performed when the POP instruction has completed</a:t>
            </a:r>
            <a:r>
              <a:rPr lang="en-US" altLang="zh-CN" kern="1200" dirty="0">
                <a:solidFill>
                  <a:schemeClr val="tx1"/>
                </a:solidFill>
                <a:cs typeface="+mn-cs"/>
              </a:rPr>
              <a:t>. </a:t>
            </a:r>
            <a:endParaRPr lang="en-US" altLang="zh-CN" kern="1200" dirty="0" smtClean="0">
              <a:solidFill>
                <a:schemeClr val="tx1"/>
              </a:solidFill>
              <a:cs typeface="+mn-cs"/>
            </a:endParaRPr>
          </a:p>
          <a:p>
            <a:pPr marL="742950" lvl="1">
              <a:spcBef>
                <a:spcPts val="600"/>
              </a:spcBef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r>
              <a:rPr kumimoji="1" lang="en-US" altLang="zh-CN" sz="2000" dirty="0" smtClean="0">
                <a:solidFill>
                  <a:srgbClr val="0070C0"/>
                </a:solidFill>
              </a:rPr>
              <a:t>Note that Bit[0</a:t>
            </a:r>
            <a:r>
              <a:rPr kumimoji="1" lang="en-US" altLang="zh-CN" sz="2000" dirty="0">
                <a:solidFill>
                  <a:srgbClr val="0070C0"/>
                </a:solidFill>
              </a:rPr>
              <a:t>] of the value 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used to set the </a:t>
            </a:r>
            <a:r>
              <a:rPr kumimoji="1" lang="en-US" altLang="zh-CN" sz="2000" dirty="0">
                <a:solidFill>
                  <a:srgbClr val="0070C0"/>
                </a:solidFill>
              </a:rPr>
              <a:t>PC 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must be 1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(used </a:t>
            </a:r>
            <a:r>
              <a:rPr kumimoji="1" lang="en-US" altLang="zh-CN" sz="2000" dirty="0">
                <a:solidFill>
                  <a:schemeClr val="tx1"/>
                </a:solidFill>
              </a:rPr>
              <a:t>to update the APSR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T-bit)</a:t>
            </a:r>
          </a:p>
          <a:p>
            <a:pPr marL="457200" lvl="1" indent="0">
              <a:spcBef>
                <a:spcPts val="1800"/>
              </a:spcBef>
              <a:buClr>
                <a:srgbClr val="FF0000"/>
              </a:buClr>
              <a:buSzPct val="12000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b="1" dirty="0" smtClean="0">
                <a:solidFill>
                  <a:srgbClr val="7F4D78"/>
                </a:solidFill>
              </a:rPr>
              <a:t>Example</a:t>
            </a:r>
            <a:r>
              <a:rPr lang="en-US" altLang="zh-CN" sz="2000" b="1" dirty="0">
                <a:solidFill>
                  <a:srgbClr val="7F4D78"/>
                </a:solidFill>
              </a:rPr>
              <a:t>: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	{R0-R7, LR}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 Save registers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…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	{R0-R7, 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 Restore registers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endParaRPr lang="en-US" altLang="zh-CN" b="1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88640"/>
            <a:ext cx="8388424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/>
              <a:t>Cortex-M3: </a:t>
            </a:r>
            <a:r>
              <a:rPr lang="en-US" altLang="zh-CN" sz="3600" b="1" dirty="0"/>
              <a:t>Stack Memory Operations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4113" y="1948775"/>
            <a:ext cx="588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;push the largest numbered register first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84114" y="2377455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 pop the lowest numbered registers first</a:t>
            </a:r>
            <a:endParaRPr lang="zh-CN" altLang="en-US" dirty="0"/>
          </a:p>
        </p:txBody>
      </p:sp>
      <p:pic>
        <p:nvPicPr>
          <p:cNvPr id="9" name="Picture 3" descr="dglxasset[2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768" y="4797152"/>
            <a:ext cx="6096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605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5" name="Object 5"/>
          <p:cNvGraphicFramePr>
            <a:graphicFrameLocks noChangeAspect="1"/>
          </p:cNvGraphicFramePr>
          <p:nvPr>
            <p:extLst/>
          </p:nvPr>
        </p:nvGraphicFramePr>
        <p:xfrm>
          <a:off x="1070471" y="1628800"/>
          <a:ext cx="6741889" cy="251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4" name="Visio" r:id="rId3" imgW="9949266" imgH="3143385" progId="Visio.Drawing.11">
                  <p:embed/>
                </p:oleObj>
              </mc:Choice>
              <mc:Fallback>
                <p:oleObj name="Visio" r:id="rId3" imgW="9949266" imgH="3143385" progId="Visio.Drawing.11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471" y="1628800"/>
                        <a:ext cx="6741889" cy="25104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68299" y="914202"/>
            <a:ext cx="8407400" cy="899136"/>
          </a:xfrm>
        </p:spPr>
        <p:txBody>
          <a:bodyPr/>
          <a:lstStyle/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The stack pointer (SP) points to the last data pushed to the stack memory, and the SP decrements first in a new </a:t>
            </a:r>
            <a:r>
              <a:rPr lang="en-US" altLang="zh-CN" sz="2000" b="1" kern="1200" dirty="0">
                <a:solidFill>
                  <a:srgbClr val="FF0000"/>
                </a:solidFill>
                <a:cs typeface="+mn-cs"/>
              </a:rPr>
              <a:t>PUSH</a:t>
            </a:r>
            <a:r>
              <a:rPr lang="en-US" altLang="zh-CN" sz="2000" kern="120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operation</a:t>
            </a:r>
            <a:r>
              <a:rPr lang="en-US" altLang="zh-CN" sz="2000" kern="1200" dirty="0" smtClean="0">
                <a:solidFill>
                  <a:schemeClr val="tx1"/>
                </a:solidFill>
                <a:cs typeface="+mn-cs"/>
              </a:rPr>
              <a:t>.</a:t>
            </a:r>
          </a:p>
          <a:p>
            <a:pPr marL="49212" lvl="1" indent="0">
              <a:spcBef>
                <a:spcPct val="50000"/>
              </a:spcBef>
              <a:buClr>
                <a:srgbClr val="FF0000"/>
              </a:buClr>
              <a:buSzPct val="120000"/>
              <a:buNone/>
            </a:pPr>
            <a:endParaRPr lang="en-US" altLang="zh-CN" sz="2000" kern="1200" dirty="0">
              <a:solidFill>
                <a:schemeClr val="tx1"/>
              </a:solidFill>
              <a:cs typeface="+mn-cs"/>
            </a:endParaRPr>
          </a:p>
        </p:txBody>
      </p:sp>
      <p:graphicFrame>
        <p:nvGraphicFramePr>
          <p:cNvPr id="788486" name="Object 6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1148804" y="2194995"/>
          <a:ext cx="3351188" cy="122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5" name="Visio" r:id="rId5" imgW="5068234" imgH="1859064" progId="Visio.Drawing.11">
                  <p:embed/>
                </p:oleObj>
              </mc:Choice>
              <mc:Fallback>
                <p:oleObj name="Visio" r:id="rId5" imgW="5068234" imgH="1859064" progId="Visio.Drawing.11">
                  <p:embed/>
                  <p:pic>
                    <p:nvPicPr>
                      <p:cNvPr id="788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804" y="2194995"/>
                        <a:ext cx="3351188" cy="1229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489" name="Object 9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5220072" y="2194995"/>
          <a:ext cx="2664296" cy="1560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6" name="Visio" r:id="rId7" imgW="4093595" imgH="2398949" progId="Visio.Drawing.11">
                  <p:embed/>
                </p:oleObj>
              </mc:Choice>
              <mc:Fallback>
                <p:oleObj name="Visio" r:id="rId7" imgW="4093595" imgH="2398949" progId="Visio.Drawing.11">
                  <p:embed/>
                  <p:pic>
                    <p:nvPicPr>
                      <p:cNvPr id="788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194995"/>
                        <a:ext cx="2664296" cy="1560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83568" y="188640"/>
            <a:ext cx="8388424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/>
              <a:t>Cortex-M3: </a:t>
            </a:r>
            <a:r>
              <a:rPr lang="en-US" altLang="zh-CN" sz="3600" b="1" dirty="0"/>
              <a:t>Stack Implementation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6356" y="3565465"/>
            <a:ext cx="84074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dirty="0"/>
              <a:t>For </a:t>
            </a:r>
            <a:r>
              <a:rPr lang="en-US" altLang="zh-CN" sz="2000" b="1" dirty="0">
                <a:solidFill>
                  <a:srgbClr val="FF0000"/>
                </a:solidFill>
              </a:rPr>
              <a:t>POP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operations, the data is read from the memory location </a:t>
            </a:r>
            <a:r>
              <a:rPr lang="en-US" altLang="zh-CN" sz="2000" dirty="0" smtClean="0"/>
              <a:t>pointed </a:t>
            </a:r>
            <a:r>
              <a:rPr lang="en-US" altLang="zh-CN" sz="2000" dirty="0"/>
              <a:t>by SP, then the stack pointer is incremented. The contents in the memory location are unchanged.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/>
          </p:nvPr>
        </p:nvGraphicFramePr>
        <p:xfrm>
          <a:off x="1357139" y="4766171"/>
          <a:ext cx="5738935" cy="1831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7" name="Visio" r:id="rId9" imgW="9349812" imgH="2495441" progId="Visio.Drawing.11">
                  <p:embed/>
                </p:oleObj>
              </mc:Choice>
              <mc:Fallback>
                <p:oleObj name="Visio" r:id="rId9" imgW="9349812" imgH="2495441" progId="Visio.Drawing.11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139" y="4766171"/>
                        <a:ext cx="5738935" cy="18311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/>
          </p:nvPr>
        </p:nvGraphicFramePr>
        <p:xfrm>
          <a:off x="4107232" y="4766171"/>
          <a:ext cx="7635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8" name="Visio" r:id="rId11" imgW="763755" imgH="997567" progId="Visio.Drawing.11">
                  <p:embed/>
                </p:oleObj>
              </mc:Choice>
              <mc:Fallback>
                <p:oleObj name="Visio" r:id="rId11" imgW="763755" imgH="997567" progId="Visio.Drawing.11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7232" y="4766171"/>
                        <a:ext cx="76358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4544" y="4959051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/>
          </p:nvPr>
        </p:nvGraphicFramePr>
        <p:xfrm>
          <a:off x="5191311" y="4774902"/>
          <a:ext cx="2166983" cy="179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9" name="Visio" r:id="rId13" imgW="2959603" imgH="2455817" progId="Visio.Drawing.11">
                  <p:embed/>
                </p:oleObj>
              </mc:Choice>
              <mc:Fallback>
                <p:oleObj name="Visio" r:id="rId13" imgW="2959603" imgH="2455817" progId="Visio.Drawing.11">
                  <p:embed/>
                  <p:pic>
                    <p:nvPicPr>
                      <p:cNvPr id="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311" y="4774902"/>
                        <a:ext cx="2166983" cy="179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81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3402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Link Register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R14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800100" lvl="2" indent="-342900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b="1" kern="1200" dirty="0">
                <a:ea typeface="+mn-ea"/>
                <a:cs typeface="+mn-cs"/>
              </a:rPr>
              <a:t>R14</a:t>
            </a:r>
            <a:r>
              <a:rPr lang="en-US" altLang="zh-CN" sz="2000" kern="1200" dirty="0">
                <a:ea typeface="+mn-ea"/>
                <a:cs typeface="+mn-cs"/>
              </a:rPr>
              <a:t> is the link register (</a:t>
            </a:r>
            <a:r>
              <a:rPr lang="en-US" altLang="zh-CN" sz="2000" kern="1200" dirty="0" smtClean="0">
                <a:ea typeface="+mn-ea"/>
                <a:cs typeface="+mn-cs"/>
              </a:rPr>
              <a:t>LR), used </a:t>
            </a:r>
            <a:r>
              <a:rPr lang="en-US" altLang="zh-CN" sz="2000" kern="1200" dirty="0">
                <a:ea typeface="+mn-ea"/>
                <a:cs typeface="+mn-cs"/>
              </a:rPr>
              <a:t>to store the return program counter when a subroutine or function is called.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e.g., when using the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BL</a:t>
            </a:r>
            <a:r>
              <a:rPr lang="en-US" altLang="zh-CN" sz="2000" dirty="0" smtClean="0"/>
              <a:t> (Branch with Link) instruction: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827584" y="219745"/>
            <a:ext cx="7056784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dirty="0"/>
              <a:t>Cortex-M3 Basics: Registers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40968"/>
            <a:ext cx="8219084" cy="28183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96" name="Picture 16" descr="http://www.photographymad.com/files/images/digital-camer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90408"/>
            <a:ext cx="2713211" cy="13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94" name="Picture 14" descr="http://media.idownloadblog.com/wp-content/uploads/2012/01/smartphones1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44" y="4293096"/>
            <a:ext cx="2003400" cy="151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2" name="Picture 2" descr="https://ec.europa.eu/digital-agenda/sites/digital-agenda/files/example_es_in_a_ca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24207"/>
            <a:ext cx="2251283" cy="168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90601"/>
            <a:ext cx="8229600" cy="1286271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altLang="zh-CN" sz="2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</a:t>
            </a:r>
            <a:r>
              <a:rPr lang="en-US" altLang="zh-CN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computer system designed to perform one or a few dedicated functions often with constraints, e.g., in real time, with low power or limited memory, …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6876256" cy="720080"/>
          </a:xfrm>
        </p:spPr>
        <p:txBody>
          <a:bodyPr/>
          <a:lstStyle/>
          <a:p>
            <a:r>
              <a:rPr kumimoji="1" lang="en-GB" sz="3600" dirty="0">
                <a:solidFill>
                  <a:schemeClr val="tx2"/>
                </a:solidFill>
              </a:rPr>
              <a:t>Embedded System?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920005727"/>
              </p:ext>
            </p:extLst>
          </p:nvPr>
        </p:nvGraphicFramePr>
        <p:xfrm>
          <a:off x="1462088" y="3717032"/>
          <a:ext cx="6096000" cy="2845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97286" name="Picture 6" descr="http://bvu.edu.vn/documents/17051/17067/HTN1.jpg/c6c4a185-4442-41b4-a5f4-58576d38c2d2?t=14068135284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88583"/>
            <a:ext cx="1951211" cy="152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4" name="Picture 4" descr="http://www.gridindia.net/images/emb5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195" y="2180197"/>
            <a:ext cx="1303477" cy="182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92" name="Picture 12" descr="http://electronicdesign.com/site-files/electronicdesign.com/files/uploads/2013/05/0620SOTIindustrialFig4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2474"/>
            <a:ext cx="2187054" cy="144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  <p:bldGraphic spid="8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62950" cy="53340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Program Counter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R15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 smtClean="0">
                <a:ea typeface="+mn-ea"/>
                <a:cs typeface="+mn-cs"/>
              </a:rPr>
              <a:t>W</a:t>
            </a:r>
            <a:r>
              <a:rPr lang="en-US" altLang="en-US" sz="2000" kern="1200" dirty="0" smtClean="0">
                <a:ea typeface="+mn-ea"/>
                <a:cs typeface="+mn-cs"/>
              </a:rPr>
              <a:t>hen </a:t>
            </a:r>
            <a:r>
              <a:rPr lang="en-US" altLang="en-US" sz="2000" kern="1200" dirty="0">
                <a:ea typeface="+mn-ea"/>
                <a:cs typeface="+mn-cs"/>
              </a:rPr>
              <a:t>you read this register you will find that</a:t>
            </a:r>
            <a:r>
              <a:rPr lang="en-US" altLang="zh-CN" sz="2000" kern="1200" dirty="0">
                <a:ea typeface="+mn-ea"/>
                <a:cs typeface="+mn-cs"/>
              </a:rPr>
              <a:t> </a:t>
            </a:r>
            <a:r>
              <a:rPr lang="en-US" altLang="en-US" sz="2000" kern="1200" dirty="0">
                <a:ea typeface="+mn-ea"/>
                <a:cs typeface="+mn-cs"/>
              </a:rPr>
              <a:t>the value is different than the location of the executing instruction by 4, due to the pipelining of the processor</a:t>
            </a:r>
            <a:endParaRPr lang="en-US" altLang="zh-CN" sz="2000" kern="1200" dirty="0">
              <a:ea typeface="+mn-ea"/>
              <a:cs typeface="+mn-cs"/>
            </a:endParaRP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6E1C7C"/>
                </a:solidFill>
              </a:rPr>
              <a:t>           Example: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0x1000 : MOV  R0, PC    ; R0 = 0x1004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ea typeface="+mn-ea"/>
                <a:cs typeface="+mn-cs"/>
              </a:rPr>
              <a:t>When </a:t>
            </a:r>
            <a:r>
              <a:rPr lang="en-US" altLang="zh-CN" sz="2000" kern="1200" dirty="0" smtClean="0">
                <a:ea typeface="+mn-ea"/>
                <a:cs typeface="+mn-cs"/>
              </a:rPr>
              <a:t>reading </a:t>
            </a:r>
            <a:r>
              <a:rPr lang="en-US" altLang="zh-CN" sz="2000" kern="1200" dirty="0">
                <a:ea typeface="+mn-ea"/>
                <a:cs typeface="+mn-cs"/>
              </a:rPr>
              <a:t>the PC, the LSB (bit 0) is always 0.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b="1" i="1" dirty="0" smtClean="0">
                <a:solidFill>
                  <a:srgbClr val="FF0000"/>
                </a:solidFill>
              </a:rPr>
              <a:t>  	Why?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 smtClean="0">
                <a:ea typeface="+mn-ea"/>
                <a:cs typeface="+mn-cs"/>
              </a:rPr>
              <a:t>When </a:t>
            </a:r>
            <a:r>
              <a:rPr lang="en-US" altLang="zh-CN" sz="2000" kern="1200" dirty="0">
                <a:ea typeface="+mn-ea"/>
                <a:cs typeface="+mn-cs"/>
              </a:rPr>
              <a:t>writing to the PC, it will cause a branch</a:t>
            </a:r>
            <a:r>
              <a:rPr lang="en-US" altLang="zh-CN" sz="2000" kern="1200" dirty="0" smtClean="0">
                <a:ea typeface="+mn-ea"/>
                <a:cs typeface="+mn-cs"/>
              </a:rPr>
              <a:t>.</a:t>
            </a:r>
            <a:r>
              <a:rPr lang="en-US" altLang="zh-CN" sz="2000" kern="1200" dirty="0">
                <a:ea typeface="+mn-ea"/>
                <a:cs typeface="+mn-cs"/>
              </a:rPr>
              <a:t> </a:t>
            </a:r>
            <a:r>
              <a:rPr lang="en-US" altLang="zh-CN" sz="2000" kern="1200" dirty="0" smtClean="0">
                <a:solidFill>
                  <a:srgbClr val="0070C0"/>
                </a:solidFill>
                <a:ea typeface="+mn-ea"/>
                <a:cs typeface="+mn-cs"/>
              </a:rPr>
              <a:t>The </a:t>
            </a:r>
            <a:r>
              <a:rPr lang="en-US" altLang="zh-CN" sz="2000" kern="1200" dirty="0">
                <a:solidFill>
                  <a:srgbClr val="0070C0"/>
                </a:solidFill>
                <a:ea typeface="+mn-ea"/>
                <a:cs typeface="+mn-cs"/>
              </a:rPr>
              <a:t>LSB must be set to 1 to indicate the Thumb state operations </a:t>
            </a:r>
            <a:r>
              <a:rPr lang="en-US" altLang="zh-CN" sz="2000" kern="1200" dirty="0">
                <a:ea typeface="+mn-ea"/>
                <a:cs typeface="+mn-cs"/>
              </a:rPr>
              <a:t>(setting to 0 implies to switch to the ARM state, which will result in a fault exception in Cortex-M3)</a:t>
            </a:r>
            <a:endParaRPr lang="en-US" altLang="zh-CN" sz="2000" kern="1200" dirty="0" smtClean="0">
              <a:ea typeface="+mn-ea"/>
              <a:cs typeface="+mn-cs"/>
            </a:endParaRPr>
          </a:p>
          <a:p>
            <a:pPr marL="0" lvl="2" indent="0" eaLnBrk="1" hangingPunct="1">
              <a:spcBef>
                <a:spcPts val="0"/>
              </a:spcBef>
              <a:buClr>
                <a:srgbClr val="FF0000"/>
              </a:buClr>
              <a:buSzPct val="120000"/>
              <a:buNone/>
            </a:pPr>
            <a:r>
              <a:rPr lang="en-US" altLang="zh-CN" sz="2000" b="1" i="1" dirty="0" smtClean="0">
                <a:solidFill>
                  <a:srgbClr val="FF0000"/>
                </a:solidFill>
                <a:ea typeface="+mn-ea"/>
                <a:cs typeface="+mn-cs"/>
              </a:rPr>
              <a:t>	Can </a:t>
            </a:r>
            <a:r>
              <a:rPr lang="en-US" altLang="zh-CN" sz="2000" b="1" i="1" dirty="0">
                <a:solidFill>
                  <a:srgbClr val="FF0000"/>
                </a:solidFill>
                <a:ea typeface="+mn-ea"/>
                <a:cs typeface="+mn-cs"/>
              </a:rPr>
              <a:t>you write to the PC in 8086</a:t>
            </a:r>
            <a:r>
              <a:rPr lang="en-US" altLang="zh-CN" sz="2000" b="1" i="1" dirty="0" smtClean="0">
                <a:solidFill>
                  <a:srgbClr val="FF0000"/>
                </a:solidFill>
                <a:ea typeface="+mn-ea"/>
                <a:cs typeface="+mn-cs"/>
              </a:rPr>
              <a:t>? Why do we need to set LSB of R15 (true for R14) since all instructions are half-word or word aligned?</a:t>
            </a:r>
            <a:endParaRPr lang="en-US" altLang="zh-CN" sz="2000" b="1" i="1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pic>
        <p:nvPicPr>
          <p:cNvPr id="63491" name="Picture 3" descr="dglxasset[2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64904"/>
            <a:ext cx="6096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827584" y="219745"/>
            <a:ext cx="7056784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dirty="0"/>
              <a:t>Cortex-M3 Basics: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35280" cy="5034880"/>
          </a:xfrm>
        </p:spPr>
        <p:txBody>
          <a:bodyPr/>
          <a:lstStyle/>
          <a:p>
            <a:pPr marL="0" indent="0" eaLnBrk="1" hangingPunct="1">
              <a:spcBef>
                <a:spcPct val="40000"/>
              </a:spcBef>
              <a:buFontTx/>
              <a:buNone/>
            </a:pPr>
            <a:r>
              <a:rPr lang="en-US" altLang="zh-CN" sz="2600" b="1" dirty="0" smtClean="0">
                <a:solidFill>
                  <a:schemeClr val="tx1"/>
                </a:solidFill>
              </a:rPr>
              <a:t>Special Registers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kern="1200" dirty="0">
                <a:solidFill>
                  <a:schemeClr val="tx1"/>
                </a:solidFill>
                <a:ea typeface="+mn-ea"/>
                <a:cs typeface="+mn-cs"/>
              </a:rPr>
              <a:t>The special registers in the Cortex-M3 processor include: </a:t>
            </a:r>
          </a:p>
          <a:p>
            <a:pPr marL="465137" lvl="1" indent="0"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zh-CN" sz="1800" dirty="0" smtClean="0"/>
              <a:t> Program Status Registers (PSRs)</a:t>
            </a:r>
          </a:p>
          <a:p>
            <a:pPr marL="465137" lvl="1" indent="0"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zh-CN" sz="1800" dirty="0" smtClean="0"/>
              <a:t> Interrupt Mask Registers (PRIMASK, FAULTMASK, and BASEPRI)</a:t>
            </a:r>
          </a:p>
          <a:p>
            <a:pPr marL="465137" lvl="1" indent="0" eaLnBrk="1" hangingPunct="1">
              <a:spcBef>
                <a:spcPct val="40000"/>
              </a:spcBef>
              <a:buFont typeface="Wingdings" pitchFamily="2" charset="2"/>
              <a:buChar char="v"/>
            </a:pPr>
            <a:r>
              <a:rPr lang="en-US" altLang="zh-CN" sz="1800" dirty="0" smtClean="0"/>
              <a:t> Control Register (CONTROL)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kern="1200" dirty="0">
                <a:solidFill>
                  <a:schemeClr val="tx1"/>
                </a:solidFill>
                <a:cs typeface="+mn-cs"/>
              </a:rPr>
              <a:t>Can only be accessed via MSR and MRS instructions</a:t>
            </a:r>
          </a:p>
          <a:p>
            <a:pPr marL="465137" lvl="1" indent="0" eaLnBrk="1" hangingPunct="1"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MRS &lt;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special_reg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; Read special register</a:t>
            </a:r>
          </a:p>
          <a:p>
            <a:pPr marL="465137" lvl="1" indent="0" eaLnBrk="1" hangingPunct="1">
              <a:spcBef>
                <a:spcPct val="40000"/>
              </a:spcBef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MSR &lt;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special_reg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altLang="zh-CN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; write to special register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marL="49212" lvl="1" indent="0">
              <a:spcBef>
                <a:spcPct val="50000"/>
              </a:spcBef>
              <a:buClr>
                <a:srgbClr val="FF0000"/>
              </a:buClr>
              <a:buSzPct val="120000"/>
              <a:buNone/>
            </a:pPr>
            <a:r>
              <a:rPr lang="en-US" altLang="zh-CN" b="1" kern="1200" dirty="0">
                <a:solidFill>
                  <a:srgbClr val="0070C0"/>
                </a:solidFill>
                <a:cs typeface="+mn-cs"/>
              </a:rPr>
              <a:t>Note:</a:t>
            </a:r>
            <a:r>
              <a:rPr lang="en-US" altLang="zh-CN" kern="1200" dirty="0">
                <a:solidFill>
                  <a:srgbClr val="0070C0"/>
                </a:solidFill>
                <a:cs typeface="+mn-cs"/>
              </a:rPr>
              <a:t> </a:t>
            </a:r>
            <a:r>
              <a:rPr lang="en-US" altLang="zh-CN" kern="1200" dirty="0">
                <a:solidFill>
                  <a:schemeClr val="tx1"/>
                </a:solidFill>
                <a:cs typeface="+mn-cs"/>
              </a:rPr>
              <a:t>MSR and MRS cannot have memory addresses, only registers are allowed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827584" y="219745"/>
            <a:ext cx="7056784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dirty="0"/>
              <a:t>Cortex-M3 Basics: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762999" cy="38100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Program Status Registers (PSRs)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The program status registers are subdivided into three status registers: 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 smtClean="0"/>
              <a:t> </a:t>
            </a:r>
            <a:r>
              <a:rPr lang="en-US" altLang="zh-CN" sz="1800" dirty="0" smtClean="0"/>
              <a:t>1. Application PSR (</a:t>
            </a:r>
            <a:r>
              <a:rPr lang="en-US" altLang="zh-CN" sz="1800" b="1" dirty="0" smtClean="0"/>
              <a:t>APSR</a:t>
            </a:r>
            <a:r>
              <a:rPr lang="en-US" altLang="zh-CN" sz="1800" dirty="0" smtClean="0"/>
              <a:t>), 2. Interrupt PSR (</a:t>
            </a:r>
            <a:r>
              <a:rPr lang="en-US" altLang="zh-CN" sz="1800" b="1" dirty="0" smtClean="0"/>
              <a:t>IPSR</a:t>
            </a:r>
            <a:r>
              <a:rPr lang="en-US" altLang="zh-CN" sz="1800" dirty="0" smtClean="0"/>
              <a:t>), 3. Execution PSR (</a:t>
            </a:r>
            <a:r>
              <a:rPr lang="en-US" altLang="zh-CN" sz="1800" b="1" dirty="0" smtClean="0"/>
              <a:t>EPSR</a:t>
            </a:r>
            <a:r>
              <a:rPr lang="en-US" altLang="zh-CN" sz="1800" dirty="0" smtClean="0"/>
              <a:t>)</a:t>
            </a:r>
          </a:p>
          <a:p>
            <a:pPr marL="465137" lvl="1" indent="0" eaLnBrk="1" hangingPunct="1">
              <a:spcBef>
                <a:spcPct val="50000"/>
              </a:spcBef>
              <a:buFontTx/>
              <a:buNone/>
            </a:pPr>
            <a:endParaRPr lang="en-US" altLang="zh-CN" sz="1600" dirty="0" smtClean="0"/>
          </a:p>
          <a:p>
            <a:pPr marL="465137" lvl="1" indent="0" eaLnBrk="1" hangingPunct="1">
              <a:spcBef>
                <a:spcPct val="50000"/>
              </a:spcBef>
              <a:buFontTx/>
              <a:buNone/>
            </a:pPr>
            <a:endParaRPr lang="en-US" altLang="zh-CN" sz="1600" dirty="0" smtClean="0"/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Char char="Ø"/>
            </a:pPr>
            <a:endParaRPr lang="en-US" altLang="zh-CN" sz="2000" dirty="0" smtClean="0"/>
          </a:p>
          <a:p>
            <a:pPr marL="392112" lvl="1" indent="-342900">
              <a:spcBef>
                <a:spcPts val="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When </a:t>
            </a:r>
            <a:r>
              <a:rPr lang="en-US" sz="2000" kern="1200" dirty="0">
                <a:solidFill>
                  <a:schemeClr val="tx1"/>
                </a:solidFill>
                <a:cs typeface="+mn-cs"/>
              </a:rPr>
              <a:t>they are accessed as a collective item, the name </a:t>
            </a:r>
            <a:r>
              <a:rPr lang="en-US" sz="2000" kern="1200" dirty="0" err="1">
                <a:solidFill>
                  <a:schemeClr val="tx1"/>
                </a:solidFill>
                <a:cs typeface="+mn-cs"/>
              </a:rPr>
              <a:t>xPSR</a:t>
            </a:r>
            <a:r>
              <a:rPr lang="en-US" sz="2000" kern="1200" dirty="0">
                <a:solidFill>
                  <a:schemeClr val="tx1"/>
                </a:solidFill>
                <a:cs typeface="+mn-cs"/>
              </a:rPr>
              <a:t> is used (</a:t>
            </a:r>
            <a:r>
              <a:rPr lang="en-US" sz="2000" b="1" kern="1200" dirty="0">
                <a:solidFill>
                  <a:schemeClr val="tx1"/>
                </a:solidFill>
                <a:cs typeface="+mn-cs"/>
              </a:rPr>
              <a:t>PSR</a:t>
            </a:r>
            <a:r>
              <a:rPr lang="en-US" sz="2000" kern="1200" dirty="0">
                <a:solidFill>
                  <a:schemeClr val="tx1"/>
                </a:solidFill>
                <a:cs typeface="+mn-cs"/>
              </a:rPr>
              <a:t> used in program codes).</a:t>
            </a:r>
            <a:endParaRPr lang="en-US" altLang="zh-CN" sz="2000" kern="120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64568" name="Picture 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8309072" cy="2057400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64569" name="Picture 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445224"/>
            <a:ext cx="8112844" cy="1066800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827584" y="219745"/>
            <a:ext cx="468052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dirty="0" smtClean="0"/>
              <a:t>Special Registers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03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539750" y="1066800"/>
            <a:ext cx="8229600" cy="5386388"/>
          </a:xfrm>
          <a:noFill/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/>
              <a:t>EPSR</a:t>
            </a:r>
            <a:r>
              <a:rPr lang="en-US" altLang="zh-CN" sz="2000" dirty="0" smtClean="0"/>
              <a:t> and </a:t>
            </a:r>
            <a:r>
              <a:rPr lang="en-US" altLang="zh-CN" sz="2000" b="1" dirty="0" smtClean="0"/>
              <a:t>IPSR</a:t>
            </a:r>
            <a:r>
              <a:rPr lang="en-US" altLang="zh-CN" sz="2000" dirty="0" smtClean="0"/>
              <a:t> are </a:t>
            </a:r>
            <a:r>
              <a:rPr lang="en-US" altLang="zh-CN" sz="2000" dirty="0" smtClean="0">
                <a:solidFill>
                  <a:srgbClr val="006600"/>
                </a:solidFill>
              </a:rPr>
              <a:t>read-only</a:t>
            </a:r>
            <a:r>
              <a:rPr lang="en-US" altLang="zh-CN" sz="2000" dirty="0" smtClean="0"/>
              <a:t>: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MRS     R0, APSR                  ; Read Flag state into R0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MRS     R0, IPSR                   ; Read Exception/Interrupt state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MRS     R0, EPSR                  ; Read Execution state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MSR     APSR, R0                  ; Write Flag state</a:t>
            </a:r>
          </a:p>
          <a:p>
            <a:pPr marL="0" indent="0" eaLnBrk="1" hangingPunct="1">
              <a:buFontTx/>
              <a:buNone/>
            </a:pP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000" dirty="0" smtClean="0"/>
              <a:t>Accessing </a:t>
            </a:r>
            <a:r>
              <a:rPr lang="en-US" altLang="zh-CN" sz="2000" dirty="0" err="1" smtClean="0"/>
              <a:t>xPSR</a:t>
            </a:r>
            <a:r>
              <a:rPr lang="en-US" altLang="zh-CN" sz="2000" dirty="0" smtClean="0"/>
              <a:t>: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MRS R0, PSR 	; Read the combined program status word</a:t>
            </a: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MSR PSR, R0	; Write combined program state 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132" name="Group 3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063646775"/>
              </p:ext>
            </p:extLst>
          </p:nvPr>
        </p:nvGraphicFramePr>
        <p:xfrm>
          <a:off x="395536" y="1268760"/>
          <a:ext cx="8382000" cy="4142232"/>
        </p:xfrm>
        <a:graphic>
          <a:graphicData uri="http://schemas.openxmlformats.org/drawingml/2006/table">
            <a:tbl>
              <a:tblPr/>
              <a:tblGrid>
                <a:gridCol w="234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Carry/borrow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Overflow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Sticky saturation 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ICI/IT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Interrupt-Continuable Instruction (ICI) bits, IF-THEN instruction status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Thumb state, always 1; trying to clear this bit will cause a fault 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Exception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Indicates which exception the processor is handling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6594" name="Rectangle 34"/>
          <p:cNvSpPr>
            <a:spLocks noChangeArrowheads="1"/>
          </p:cNvSpPr>
          <p:nvPr/>
        </p:nvSpPr>
        <p:spPr bwMode="auto">
          <a:xfrm>
            <a:off x="648071" y="260648"/>
            <a:ext cx="8604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latin typeface="+mj-lt"/>
                <a:ea typeface="+mj-ea"/>
                <a:cs typeface="+mj-cs"/>
              </a:rPr>
              <a:t>Bit Fields in Cortex-M3 Program Status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366838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PRIMASK, FAULTMASK and BASEPRI Registers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The PRIMASK, FAULTMASK, and BASEPRI registers are used to disable exceptions.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83568" y="260648"/>
            <a:ext cx="6840760" cy="576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Cortex-M3 Interrupt Mask Registers</a:t>
            </a:r>
          </a:p>
        </p:txBody>
      </p:sp>
      <p:graphicFrame>
        <p:nvGraphicFramePr>
          <p:cNvPr id="77314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62354"/>
              </p:ext>
            </p:extLst>
          </p:nvPr>
        </p:nvGraphicFramePr>
        <p:xfrm>
          <a:off x="468312" y="2564904"/>
          <a:ext cx="8207375" cy="353803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Register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PRIMASK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 1-bit register. When this is set, it allows NMI and the hard fault exception; all other interrupts and exceptions are masked; default is 0 (no masking)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FAULTMASK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 1-bit register. When this is set, it allows only the NMI, and all interrupts and fault handling exceptions are disabled; default is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BASEPRI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 register of up to 9 bits. It defines the masking priority level. When this is set, it disables all interrupts of the same or lower level (larger priority value); default is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F6A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dirty="0" smtClean="0"/>
              <a:t>To access the PRIMASK, FAULTMASK, and BASEPRI registers, the MRS and MSR instructions are used. 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6E1C7C"/>
                </a:solidFill>
              </a:rPr>
              <a:t>            Example: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MRS     R0, BASEPRI          ; Read BASEPRI register into R0 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MRS     R0, PRIMASK          ; Read PRIMASK register into R0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MRS     R0, FAULTMASK     ; Read FAULTMASK register into R0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MSR     BASEPRI, R0           ; Write R0 into BASEPRI register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MSR     PRIMASK, R0          ; Write R0 into PRIMASK register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MSR     FAULTMASK, R0     ; Write R0 into FAULTMASK register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dirty="0" smtClean="0"/>
              <a:t>PRIMASK and BASEPRI are useful for temporarily disabling interrupts in timing-critical tasks; FAULTMASK is used by the OS kernel which cleans up a crashed task</a:t>
            </a:r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dirty="0" smtClean="0"/>
              <a:t>The PRIMASK, FAULTMASK, and BASEPRI registers cannot be set in the user access level.</a:t>
            </a:r>
          </a:p>
        </p:txBody>
      </p:sp>
      <p:pic>
        <p:nvPicPr>
          <p:cNvPr id="68611" name="Picture 3" descr="dglxasset[2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6096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366838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The Control Register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The Control register is used to define the privilege level and the stack pointer selection. This register has two bits.</a:t>
            </a:r>
          </a:p>
        </p:txBody>
      </p:sp>
      <p:pic>
        <p:nvPicPr>
          <p:cNvPr id="69650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65" y="2612066"/>
            <a:ext cx="9029700" cy="2975360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827584" y="219745"/>
            <a:ext cx="468052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dirty="0" smtClean="0"/>
              <a:t>Special Registers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066800"/>
            <a:ext cx="8424936" cy="5059363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b="1" dirty="0" smtClean="0">
                <a:solidFill>
                  <a:srgbClr val="217744"/>
                </a:solidFill>
              </a:rPr>
              <a:t> CONTROL[1]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In Cortex-M3, the CONTROL[1] bit is always 0 (MSP) in handler mode. However, in the Thread mode, it can be either 0 or 1.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This bit is writable only when the core is in Thread mode and privileged.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endParaRPr lang="en-US" altLang="zh-CN" sz="2000" dirty="0" smtClean="0"/>
          </a:p>
          <a:p>
            <a:pPr marL="0" indent="0" eaLnBrk="1" hangingPunct="1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b="1" dirty="0" smtClean="0">
                <a:solidFill>
                  <a:srgbClr val="217744"/>
                </a:solidFill>
              </a:rPr>
              <a:t> CONTROL[0]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/>
              <a:t>The CONTRL[0] bit is writable only in privileged level. 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endParaRPr lang="en-US" altLang="zh-CN" sz="2000" dirty="0" smtClean="0"/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To access the Control register, the MRS and MSR instructions are used: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MRS     R0, CONTROL         ; Read CONTROL register into R0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  MSR     CONTROL, R0         ; Write R0 into CONTROL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926232"/>
          </a:xfrm>
        </p:spPr>
        <p:txBody>
          <a:bodyPr/>
          <a:lstStyle/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kern="1200" dirty="0">
                <a:solidFill>
                  <a:schemeClr val="tx1"/>
                </a:solidFill>
                <a:cs typeface="+mn-cs"/>
              </a:rPr>
              <a:t>Two modes and two privilege levels.</a:t>
            </a:r>
          </a:p>
        </p:txBody>
      </p:sp>
      <p:graphicFrame>
        <p:nvGraphicFramePr>
          <p:cNvPr id="77724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95525"/>
              </p:ext>
            </p:extLst>
          </p:nvPr>
        </p:nvGraphicFramePr>
        <p:xfrm>
          <a:off x="762000" y="2518048"/>
          <a:ext cx="7967663" cy="1960690"/>
        </p:xfrm>
        <a:graphic>
          <a:graphicData uri="http://schemas.openxmlformats.org/drawingml/2006/table">
            <a:tbl>
              <a:tblPr/>
              <a:tblGrid>
                <a:gridCol w="316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33984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8CD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Privileged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8CD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User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8CD8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When running an exception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33984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privileged Handler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endParaRPr kumimoji="0" lang="zh-CN" alt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133984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When running main program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privileged Thread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F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3984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User Thread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F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1828800" y="2060848"/>
            <a:ext cx="575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Operation Modes and Privilege Levels in Cortex-M3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827584" y="219745"/>
            <a:ext cx="7859216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dirty="0"/>
              <a:t>Cortex-M3 Basics: </a:t>
            </a:r>
            <a:r>
              <a:rPr lang="en-US" altLang="zh-CN" dirty="0"/>
              <a:t>Operation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10952"/>
            <a:ext cx="8784976" cy="54864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processors can be broken into two broad categories: ordinary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microprocessors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μP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and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microcontrollers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μC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 A </a:t>
            </a:r>
            <a:r>
              <a:rPr kumimoji="1" lang="en-US" altLang="zh-CN" sz="2400" dirty="0">
                <a:solidFill>
                  <a:schemeClr val="tx1"/>
                </a:solidFill>
              </a:rPr>
              <a:t>fairly large number of basic CPU architectures are used.</a:t>
            </a:r>
          </a:p>
          <a:p>
            <a:pPr marL="742950" lvl="1"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US" altLang="zh-CN" sz="2000" dirty="0">
                <a:solidFill>
                  <a:schemeClr val="tx1"/>
                </a:solidFill>
              </a:rPr>
              <a:t>Von Neumann as well as Harvard </a:t>
            </a:r>
            <a:r>
              <a:rPr kumimoji="1" lang="en-US" altLang="zh-CN" sz="2000" dirty="0" smtClean="0">
                <a:solidFill>
                  <a:schemeClr val="tx1"/>
                </a:solidFill>
              </a:rPr>
              <a:t>architectures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marL="742950" lvl="1"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US" altLang="zh-CN" sz="2000" dirty="0">
                <a:solidFill>
                  <a:schemeClr val="tx1"/>
                </a:solidFill>
              </a:rPr>
              <a:t>RISC as well as non-RISC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Word </a:t>
            </a:r>
            <a:r>
              <a:rPr kumimoji="1" lang="en-US" altLang="zh-CN" sz="2400" dirty="0">
                <a:solidFill>
                  <a:schemeClr val="tx1"/>
                </a:solidFill>
              </a:rPr>
              <a:t>lengths vary from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4 bits </a:t>
            </a:r>
            <a:r>
              <a:rPr kumimoji="1" lang="en-US" altLang="zh-CN" sz="2400" dirty="0">
                <a:solidFill>
                  <a:schemeClr val="tx1"/>
                </a:solidFill>
              </a:rPr>
              <a:t>to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64 bits </a:t>
            </a:r>
            <a:r>
              <a:rPr kumimoji="1" lang="en-US" altLang="zh-CN" sz="2400" dirty="0">
                <a:solidFill>
                  <a:schemeClr val="tx1"/>
                </a:solidFill>
              </a:rPr>
              <a:t>and beyond (mainly in DSP processors). </a:t>
            </a:r>
            <a:endParaRPr lang="en-US" altLang="zh-CN" sz="2000" dirty="0" smtClean="0"/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Most </a:t>
            </a:r>
            <a:r>
              <a:rPr kumimoji="1" lang="en-US" altLang="zh-CN" sz="2400" dirty="0">
                <a:solidFill>
                  <a:schemeClr val="tx1"/>
                </a:solidFill>
              </a:rPr>
              <a:t>architectures come in a large number of different variants and shapes.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036496" cy="720080"/>
          </a:xfrm>
        </p:spPr>
        <p:txBody>
          <a:bodyPr/>
          <a:lstStyle/>
          <a:p>
            <a:r>
              <a:rPr kumimoji="1" lang="en-GB" sz="3600" dirty="0" smtClean="0">
                <a:solidFill>
                  <a:schemeClr val="tx2"/>
                </a:solidFill>
              </a:rPr>
              <a:t>  Processers in Embedded Systems</a:t>
            </a:r>
            <a:endParaRPr kumimoji="1" lang="en-GB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47737"/>
            <a:ext cx="7920880" cy="68897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</a:rPr>
              <a:t>Operation Modes in </a:t>
            </a:r>
            <a:r>
              <a:rPr lang="en-US" sz="3600" dirty="0" smtClean="0">
                <a:solidFill>
                  <a:schemeClr val="tx1"/>
                </a:solidFill>
              </a:rPr>
              <a:t>Cortex-M3/M4</a:t>
            </a: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980728"/>
            <a:ext cx="8229600" cy="5065712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kumimoji="1" lang="en-US" sz="2800" dirty="0">
                <a:solidFill>
                  <a:schemeClr val="tx1"/>
                </a:solidFill>
                <a:cs typeface="+mn-cs"/>
              </a:rPr>
              <a:t>Two modes and two privilege levels</a:t>
            </a:r>
          </a:p>
        </p:txBody>
      </p:sp>
      <p:pic>
        <p:nvPicPr>
          <p:cNvPr id="323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94656"/>
            <a:ext cx="7391400" cy="4495800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0339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33400" y="914400"/>
            <a:ext cx="82296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2112" lvl="1" indent="-3429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dirty="0"/>
              <a:t>When the processor exits reset, it is in Thread mode with privileged access level</a:t>
            </a:r>
          </a:p>
          <a:p>
            <a:pPr marL="392112" lvl="1" indent="-3429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sz="2000" dirty="0"/>
              <a:t>In the user access level (Thread mode), access to the System Control Space (SCS, a memory block for configuration registers and debugging components) is blocked.</a:t>
            </a:r>
          </a:p>
          <a:p>
            <a:pPr marL="392112" lvl="1" indent="-3429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sz="2000" dirty="0"/>
              <a:t>In the user access level, access to special registers (except the APSR) is also blocked. Fault exception will occur when trying to access SCS or special registers</a:t>
            </a:r>
            <a:endParaRPr lang="en-US" altLang="zh-CN" sz="2000" dirty="0"/>
          </a:p>
          <a:p>
            <a:pPr marL="392112" lvl="1" indent="-3429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en-US" sz="2000" dirty="0"/>
              <a:t>Software in a privileged access level can switch the program into the user access level by setting CONTROL[0]=1</a:t>
            </a:r>
          </a:p>
          <a:p>
            <a:pPr marL="392112" lvl="1" indent="-3429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en-US" sz="2000" dirty="0"/>
              <a:t>When an exception occurs, the processor will automatically switch to privileged state and </a:t>
            </a:r>
            <a:r>
              <a:rPr lang="en-US" sz="2000" dirty="0"/>
              <a:t>return to the previous state when exiting the exception handler</a:t>
            </a:r>
          </a:p>
          <a:p>
            <a:pPr marL="392112" lvl="1" indent="-3429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dirty="0"/>
              <a:t>Therefore, in order to change to privileged level, a user program has to go through an exception/interrupt handler which can set the CONTROL register before returns.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827584" y="219745"/>
            <a:ext cx="7859216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dirty="0"/>
              <a:t>Cortex-M3 Basics: </a:t>
            </a:r>
            <a:r>
              <a:rPr lang="en-US" altLang="zh-CN" dirty="0"/>
              <a:t>Operation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613790"/>
              </p:ext>
            </p:extLst>
          </p:nvPr>
        </p:nvGraphicFramePr>
        <p:xfrm>
          <a:off x="304800" y="2438400"/>
          <a:ext cx="8424863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6" name="Visio" r:id="rId3" imgW="8837129" imgH="3827564" progId="Visio.Drawing.11">
                  <p:embed/>
                </p:oleObj>
              </mc:Choice>
              <mc:Fallback>
                <p:oleObj name="Visio" r:id="rId3" imgW="8837129" imgH="382756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8424863" cy="331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255000" cy="506571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000" b="1" dirty="0" smtClean="0"/>
              <a:t>When the </a:t>
            </a:r>
            <a:r>
              <a:rPr lang="en-US" altLang="zh-CN" sz="2000" b="1" dirty="0"/>
              <a:t>CONTROL[0]=0</a:t>
            </a:r>
            <a:r>
              <a:rPr lang="en-US" altLang="zh-CN" sz="2000" b="1" dirty="0" smtClean="0"/>
              <a:t>, </a:t>
            </a:r>
            <a:r>
              <a:rPr lang="en-US" altLang="zh-CN" sz="2000" dirty="0" smtClean="0"/>
              <a:t>only the processor mode changes when an exception takes place. </a:t>
            </a:r>
          </a:p>
        </p:txBody>
      </p:sp>
      <p:graphicFrame>
        <p:nvGraphicFramePr>
          <p:cNvPr id="780294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30420603"/>
              </p:ext>
            </p:extLst>
          </p:nvPr>
        </p:nvGraphicFramePr>
        <p:xfrm>
          <a:off x="2342356" y="3246437"/>
          <a:ext cx="966788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7" name="Visio" r:id="rId5" imgW="966295" imgH="1237053" progId="Visio.Drawing.11">
                  <p:embed/>
                </p:oleObj>
              </mc:Choice>
              <mc:Fallback>
                <p:oleObj name="Visio" r:id="rId5" imgW="966295" imgH="123705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356" y="3246437"/>
                        <a:ext cx="966788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3"/>
          <p:cNvSpPr>
            <a:spLocks noChangeArrowheads="1"/>
          </p:cNvSpPr>
          <p:nvPr/>
        </p:nvSpPr>
        <p:spPr bwMode="auto">
          <a:xfrm>
            <a:off x="2362200" y="6096000"/>
            <a:ext cx="437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Switching Processor Mode at Interrupt</a:t>
            </a:r>
          </a:p>
        </p:txBody>
      </p:sp>
      <p:sp>
        <p:nvSpPr>
          <p:cNvPr id="6159" name="Rectangle 4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graphicFrame>
        <p:nvGraphicFramePr>
          <p:cNvPr id="780297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00400" y="4038600"/>
          <a:ext cx="11620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8" name="Visio" r:id="rId7" imgW="1161896" imgH="758081" progId="Visio.Drawing.11">
                  <p:embed/>
                </p:oleObj>
              </mc:Choice>
              <mc:Fallback>
                <p:oleObj name="Visio" r:id="rId7" imgW="1161896" imgH="758081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38600"/>
                        <a:ext cx="11620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00" name="Object 12"/>
          <p:cNvGraphicFramePr>
            <a:graphicFrameLocks noChangeAspect="1"/>
          </p:cNvGraphicFramePr>
          <p:nvPr/>
        </p:nvGraphicFramePr>
        <p:xfrm>
          <a:off x="4648200" y="4038600"/>
          <a:ext cx="13525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9" name="Visio" r:id="rId9" imgW="1352726" imgH="747631" progId="Visio.Drawing.11">
                  <p:embed/>
                </p:oleObj>
              </mc:Choice>
              <mc:Fallback>
                <p:oleObj name="Visio" r:id="rId9" imgW="1352726" imgH="747631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038600"/>
                        <a:ext cx="13525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962123"/>
              </p:ext>
            </p:extLst>
          </p:nvPr>
        </p:nvGraphicFramePr>
        <p:xfrm>
          <a:off x="5563369" y="2284413"/>
          <a:ext cx="96678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0" name="Visio" r:id="rId11" imgW="966295" imgH="1158675" progId="Visio.Drawing.11">
                  <p:embed/>
                </p:oleObj>
              </mc:Choice>
              <mc:Fallback>
                <p:oleObj name="Visio" r:id="rId11" imgW="966295" imgH="1158675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369" y="2284413"/>
                        <a:ext cx="96678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02" name="Object 14"/>
          <p:cNvGraphicFramePr>
            <a:graphicFrameLocks noChangeAspect="1"/>
          </p:cNvGraphicFramePr>
          <p:nvPr/>
        </p:nvGraphicFramePr>
        <p:xfrm>
          <a:off x="1219200" y="4495800"/>
          <a:ext cx="1843088" cy="4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1" name="Visio" r:id="rId13" imgW="1843680" imgH="43978" progId="Visio.Drawing.11">
                  <p:embed/>
                </p:oleObj>
              </mc:Choice>
              <mc:Fallback>
                <p:oleObj name="Visio" r:id="rId13" imgW="1843680" imgH="43978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1843088" cy="4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03" name="Object 15"/>
          <p:cNvGraphicFramePr>
            <a:graphicFrameLocks noChangeAspect="1"/>
          </p:cNvGraphicFramePr>
          <p:nvPr/>
        </p:nvGraphicFramePr>
        <p:xfrm>
          <a:off x="2971800" y="3429000"/>
          <a:ext cx="3825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Visio" r:id="rId15" imgW="382962" imgH="1123841" progId="Visio.Drawing.11">
                  <p:embed/>
                </p:oleObj>
              </mc:Choice>
              <mc:Fallback>
                <p:oleObj name="Visio" r:id="rId15" imgW="382962" imgH="1123841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38258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04" name="Object 16"/>
          <p:cNvGraphicFramePr>
            <a:graphicFrameLocks noChangeAspect="1"/>
          </p:cNvGraphicFramePr>
          <p:nvPr/>
        </p:nvGraphicFramePr>
        <p:xfrm>
          <a:off x="3276600" y="3429000"/>
          <a:ext cx="2563813" cy="4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3" name="Visio" r:id="rId17" imgW="2563630" imgH="43978" progId="Visio.Drawing.11">
                  <p:embed/>
                </p:oleObj>
              </mc:Choice>
              <mc:Fallback>
                <p:oleObj name="Visio" r:id="rId17" imgW="2563630" imgH="43978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29000"/>
                        <a:ext cx="2563813" cy="4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05" name="Object 17"/>
          <p:cNvGraphicFramePr>
            <a:graphicFrameLocks noChangeAspect="1"/>
          </p:cNvGraphicFramePr>
          <p:nvPr/>
        </p:nvGraphicFramePr>
        <p:xfrm>
          <a:off x="5791200" y="3429000"/>
          <a:ext cx="42386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4" name="Visio" r:id="rId19" imgW="424597" imgH="1123841" progId="Visio.Drawing.11">
                  <p:embed/>
                </p:oleObj>
              </mc:Choice>
              <mc:Fallback>
                <p:oleObj name="Visio" r:id="rId19" imgW="424597" imgH="1123841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429000"/>
                        <a:ext cx="42386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306" name="Object 18"/>
          <p:cNvGraphicFramePr>
            <a:graphicFrameLocks noChangeAspect="1"/>
          </p:cNvGraphicFramePr>
          <p:nvPr/>
        </p:nvGraphicFramePr>
        <p:xfrm>
          <a:off x="6172200" y="4495800"/>
          <a:ext cx="2024063" cy="4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5" name="Visio" r:id="rId21" imgW="2023668" imgH="47026" progId="Visio.Drawing.11">
                  <p:embed/>
                </p:oleObj>
              </mc:Choice>
              <mc:Fallback>
                <p:oleObj name="Visio" r:id="rId21" imgW="2023668" imgH="47026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95800"/>
                        <a:ext cx="2024063" cy="4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0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0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381000" y="2209800"/>
          <a:ext cx="8353425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84" name="Visio" r:id="rId3" imgW="8837173" imgH="3827417" progId="Visio.Drawing.11">
                  <p:embed/>
                </p:oleObj>
              </mc:Choice>
              <mc:Fallback>
                <p:oleObj name="Visio" r:id="rId3" imgW="8837173" imgH="382741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8353425" cy="361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78707"/>
            <a:ext cx="8686800" cy="50657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000" b="1" dirty="0" smtClean="0"/>
              <a:t>When CONTROL[0] = 1, </a:t>
            </a:r>
            <a:r>
              <a:rPr lang="en-US" altLang="zh-CN" sz="2000" dirty="0" smtClean="0"/>
              <a:t>both processor mode and access level change when an exception takes place.</a:t>
            </a:r>
          </a:p>
        </p:txBody>
      </p:sp>
      <p:graphicFrame>
        <p:nvGraphicFramePr>
          <p:cNvPr id="78131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52600" y="3352800"/>
          <a:ext cx="966788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85" name="Visio" r:id="rId5" imgW="966295" imgH="1237053" progId="Visio.Drawing.11">
                  <p:embed/>
                </p:oleObj>
              </mc:Choice>
              <mc:Fallback>
                <p:oleObj name="Visio" r:id="rId5" imgW="966295" imgH="123705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52800"/>
                        <a:ext cx="966788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3"/>
          <p:cNvSpPr>
            <a:spLocks noChangeArrowheads="1"/>
          </p:cNvSpPr>
          <p:nvPr/>
        </p:nvSpPr>
        <p:spPr bwMode="auto">
          <a:xfrm>
            <a:off x="1447800" y="6172200"/>
            <a:ext cx="650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Switching Processor Mode and Privilege Level at Interrupt</a:t>
            </a:r>
          </a:p>
        </p:txBody>
      </p:sp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graphicFrame>
        <p:nvGraphicFramePr>
          <p:cNvPr id="78132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76600" y="4038600"/>
          <a:ext cx="11620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86" name="Visio" r:id="rId7" imgW="1161896" imgH="758081" progId="Visio.Drawing.11">
                  <p:embed/>
                </p:oleObj>
              </mc:Choice>
              <mc:Fallback>
                <p:oleObj name="Visio" r:id="rId7" imgW="1161896" imgH="758081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11620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24" name="Object 12"/>
          <p:cNvGraphicFramePr>
            <a:graphicFrameLocks noChangeAspect="1"/>
          </p:cNvGraphicFramePr>
          <p:nvPr/>
        </p:nvGraphicFramePr>
        <p:xfrm>
          <a:off x="4648200" y="4038600"/>
          <a:ext cx="13525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87" name="Visio" r:id="rId9" imgW="1352726" imgH="747631" progId="Visio.Drawing.11">
                  <p:embed/>
                </p:oleObj>
              </mc:Choice>
              <mc:Fallback>
                <p:oleObj name="Visio" r:id="rId9" imgW="1352726" imgH="747631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038600"/>
                        <a:ext cx="13525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45770"/>
              </p:ext>
            </p:extLst>
          </p:nvPr>
        </p:nvGraphicFramePr>
        <p:xfrm>
          <a:off x="5652120" y="2286000"/>
          <a:ext cx="96678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88" name="Visio" r:id="rId11" imgW="966295" imgH="1158675" progId="Visio.Drawing.11">
                  <p:embed/>
                </p:oleObj>
              </mc:Choice>
              <mc:Fallback>
                <p:oleObj name="Visio" r:id="rId11" imgW="966295" imgH="1158675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286000"/>
                        <a:ext cx="96678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90600" y="5410200"/>
            <a:ext cx="7345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Switching of Operation Mode by Programming the Control Register or by Exceptions</a:t>
            </a:r>
          </a:p>
        </p:txBody>
      </p:sp>
      <p:graphicFrame>
        <p:nvGraphicFramePr>
          <p:cNvPr id="779267" name="Object 3"/>
          <p:cNvGraphicFramePr>
            <a:graphicFrameLocks noGrp="1" noChangeAspect="1"/>
          </p:cNvGraphicFramePr>
          <p:nvPr>
            <p:ph/>
          </p:nvPr>
        </p:nvGraphicFramePr>
        <p:xfrm>
          <a:off x="457200" y="1295400"/>
          <a:ext cx="8424863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0" name="Visio" r:id="rId3" imgW="9821573" imgH="3125011" progId="Visio.Drawing.11">
                  <p:embed/>
                </p:oleObj>
              </mc:Choice>
              <mc:Fallback>
                <p:oleObj name="Visio" r:id="rId3" imgW="9821573" imgH="312501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424863" cy="318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ChangeArrowheads="1"/>
          </p:cNvSpPr>
          <p:nvPr/>
        </p:nvSpPr>
        <p:spPr bwMode="auto">
          <a:xfrm>
            <a:off x="381000" y="990600"/>
            <a:ext cx="8207375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2112" lvl="1" indent="-34290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dirty="0"/>
              <a:t>The Cortex-M3 has two stack pointers: the Main Stack Pointer (MSP) and the Process Stack Pointer (PSP). </a:t>
            </a:r>
          </a:p>
          <a:p>
            <a:pPr marL="392112" lvl="1" indent="-34290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dirty="0"/>
              <a:t>The SP register to be used is controlled by the </a:t>
            </a:r>
            <a:r>
              <a:rPr lang="en-US" altLang="zh-CN" sz="2000" dirty="0" smtClean="0"/>
              <a:t>bit 1 </a:t>
            </a:r>
            <a:r>
              <a:rPr lang="en-US" altLang="zh-CN" sz="2000" smtClean="0"/>
              <a:t>of the CONTROL register.</a:t>
            </a:r>
            <a:endParaRPr lang="en-US" altLang="zh-CN" sz="2000" dirty="0" smtClean="0"/>
          </a:p>
          <a:p>
            <a:pPr marL="742950" lvl="1" indent="-28575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r>
              <a:rPr kumimoji="1" lang="en-US" altLang="zh-CN" sz="2000" dirty="0">
                <a:solidFill>
                  <a:srgbClr val="0070C0"/>
                </a:solidFill>
              </a:rPr>
              <a:t>Control [1] = 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0, both </a:t>
            </a:r>
            <a:r>
              <a:rPr kumimoji="1" lang="en-US" altLang="zh-CN" sz="2000" dirty="0">
                <a:solidFill>
                  <a:srgbClr val="0070C0"/>
                </a:solidFill>
              </a:rPr>
              <a:t>Thread 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mode and </a:t>
            </a:r>
            <a:r>
              <a:rPr kumimoji="1" lang="en-US" altLang="zh-CN" sz="2000" dirty="0">
                <a:solidFill>
                  <a:srgbClr val="0070C0"/>
                </a:solidFill>
              </a:rPr>
              <a:t>Handler 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mode use MSP </a:t>
            </a:r>
            <a:r>
              <a:rPr kumimoji="1" lang="en-US" altLang="zh-CN" sz="2000" dirty="0" smtClean="0"/>
              <a:t>(main program and handlers share the same stack memory region)</a:t>
            </a:r>
            <a:endParaRPr kumimoji="1" lang="en-US" altLang="zh-CN" sz="2000" dirty="0"/>
          </a:p>
        </p:txBody>
      </p:sp>
      <p:sp>
        <p:nvSpPr>
          <p:cNvPr id="10248" name="Rectangle 3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/>
          </p:nvPr>
        </p:nvGraphicFramePr>
        <p:xfrm>
          <a:off x="1080020" y="3504455"/>
          <a:ext cx="7164388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2" name="Visio" r:id="rId3" imgW="8837173" imgH="3827417" progId="Visio.Drawing.11">
                  <p:embed/>
                </p:oleObj>
              </mc:Choice>
              <mc:Fallback>
                <p:oleObj name="Visio" r:id="rId3" imgW="8837173" imgH="3827417" progId="Visio.Drawing.11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20" y="3504455"/>
                        <a:ext cx="7164388" cy="323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34" name="Object 6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2602432" y="4338520"/>
          <a:ext cx="966788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3" name="Visio" r:id="rId5" imgW="966295" imgH="1237053" progId="Visio.Drawing.11">
                  <p:embed/>
                </p:oleObj>
              </mc:Choice>
              <mc:Fallback>
                <p:oleObj name="Visio" r:id="rId5" imgW="966295" imgH="1237053" progId="Visio.Drawing.11">
                  <p:embed/>
                  <p:pic>
                    <p:nvPicPr>
                      <p:cNvPr id="790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432" y="4338520"/>
                        <a:ext cx="966788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36" name="Object 8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3518420" y="5180855"/>
          <a:ext cx="11620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4" name="Visio" r:id="rId7" imgW="1161896" imgH="758081" progId="Visio.Drawing.11">
                  <p:embed/>
                </p:oleObj>
              </mc:Choice>
              <mc:Fallback>
                <p:oleObj name="Visio" r:id="rId7" imgW="1161896" imgH="758081" progId="Visio.Drawing.11">
                  <p:embed/>
                  <p:pic>
                    <p:nvPicPr>
                      <p:cNvPr id="790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420" y="5180855"/>
                        <a:ext cx="11620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39" name="Object 11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4433614" y="4902503"/>
          <a:ext cx="13525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5" name="Visio" r:id="rId9" imgW="1352726" imgH="747631" progId="Visio.Drawing.11">
                  <p:embed/>
                </p:oleObj>
              </mc:Choice>
              <mc:Fallback>
                <p:oleObj name="Visio" r:id="rId9" imgW="1352726" imgH="747631" progId="Visio.Drawing.11">
                  <p:embed/>
                  <p:pic>
                    <p:nvPicPr>
                      <p:cNvPr id="7905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614" y="4902503"/>
                        <a:ext cx="13525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0542" name="Object 14"/>
          <p:cNvGraphicFramePr>
            <a:graphicFrameLocks noGrp="1" noChangeAspect="1"/>
          </p:cNvGraphicFramePr>
          <p:nvPr>
            <p:ph sz="quarter" idx="4"/>
            <p:extLst/>
          </p:nvPr>
        </p:nvGraphicFramePr>
        <p:xfrm>
          <a:off x="5508104" y="3417451"/>
          <a:ext cx="96678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6" name="Visio" r:id="rId11" imgW="966295" imgH="1158675" progId="Visio.Drawing.11">
                  <p:embed/>
                </p:oleObj>
              </mc:Choice>
              <mc:Fallback>
                <p:oleObj name="Visio" r:id="rId11" imgW="966295" imgH="1158675" progId="Visio.Drawing.11">
                  <p:embed/>
                  <p:pic>
                    <p:nvPicPr>
                      <p:cNvPr id="7905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417451"/>
                        <a:ext cx="96678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3568" y="188640"/>
            <a:ext cx="8388424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/>
              <a:t>Cortex-M3</a:t>
            </a:r>
            <a:r>
              <a:rPr lang="en-US" altLang="zh-CN" sz="3600" b="1" dirty="0"/>
              <a:t>: The Two-Stack Model 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78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0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0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ChangeArrowheads="1"/>
          </p:cNvSpPr>
          <p:nvPr/>
        </p:nvSpPr>
        <p:spPr bwMode="auto">
          <a:xfrm>
            <a:off x="381000" y="990600"/>
            <a:ext cx="820737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r>
              <a:rPr kumimoji="1" lang="en-US" altLang="zh-CN" sz="2000" dirty="0" smtClean="0">
                <a:solidFill>
                  <a:srgbClr val="0070C0"/>
                </a:solidFill>
              </a:rPr>
              <a:t>Control </a:t>
            </a:r>
            <a:r>
              <a:rPr kumimoji="1" lang="en-US" altLang="zh-CN" sz="2000" dirty="0">
                <a:solidFill>
                  <a:srgbClr val="0070C0"/>
                </a:solidFill>
              </a:rPr>
              <a:t>[1] = 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1, </a:t>
            </a:r>
            <a:r>
              <a:rPr lang="en-US" altLang="zh-CN" sz="2000" dirty="0"/>
              <a:t>the PSP is used in Thread </a:t>
            </a:r>
            <a:r>
              <a:rPr lang="en-US" altLang="zh-CN" sz="2000" dirty="0" smtClean="0"/>
              <a:t>mode and the MSP is used in handler mode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 smtClean="0"/>
              <a:t>(main program and handlers have separate stack memory regions)</a:t>
            </a:r>
            <a:endParaRPr kumimoji="1" lang="en-US" altLang="zh-CN" sz="20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83568" y="188640"/>
            <a:ext cx="8388424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/>
              <a:t>Cortex-M3</a:t>
            </a:r>
            <a:r>
              <a:rPr lang="en-US" altLang="zh-CN" sz="3600" b="1" dirty="0"/>
              <a:t>: The Two-Stack Model 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-163413" y="339647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/>
          </p:nvPr>
        </p:nvGraphicFramePr>
        <p:xfrm>
          <a:off x="903387" y="2172514"/>
          <a:ext cx="7164388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6" name="Visio" r:id="rId4" imgW="8837042" imgH="3827564" progId="Visio.Drawing.11">
                  <p:embed/>
                </p:oleObj>
              </mc:Choice>
              <mc:Fallback>
                <p:oleObj name="Visio" r:id="rId4" imgW="8837042" imgH="3827564" progId="Visio.Drawing.11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387" y="2172514"/>
                        <a:ext cx="7164388" cy="323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/>
          </p:nvPr>
        </p:nvGraphicFramePr>
        <p:xfrm>
          <a:off x="2580283" y="3053578"/>
          <a:ext cx="96678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7" name="Visio" r:id="rId6" imgW="966295" imgH="1237053" progId="Visio.Drawing.11">
                  <p:embed/>
                </p:oleObj>
              </mc:Choice>
              <mc:Fallback>
                <p:oleObj name="Visio" r:id="rId6" imgW="966295" imgH="1237053" progId="Visio.Drawing.11">
                  <p:embed/>
                  <p:pic>
                    <p:nvPicPr>
                      <p:cNvPr id="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283" y="3053578"/>
                        <a:ext cx="966788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/>
          </p:nvPr>
        </p:nvGraphicFramePr>
        <p:xfrm>
          <a:off x="3341787" y="3848914"/>
          <a:ext cx="11620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8" name="Visio" r:id="rId8" imgW="1161896" imgH="758081" progId="Visio.Drawing.11">
                  <p:embed/>
                </p:oleObj>
              </mc:Choice>
              <mc:Fallback>
                <p:oleObj name="Visio" r:id="rId8" imgW="1161896" imgH="758081" progId="Visio.Drawing.11">
                  <p:embed/>
                  <p:pic>
                    <p:nvPicPr>
                      <p:cNvPr id="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787" y="3848914"/>
                        <a:ext cx="11620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/>
          </p:nvPr>
        </p:nvGraphicFramePr>
        <p:xfrm>
          <a:off x="4283968" y="3599676"/>
          <a:ext cx="13525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9" name="Visio" r:id="rId10" imgW="1352726" imgH="747631" progId="Visio.Drawing.11">
                  <p:embed/>
                </p:oleObj>
              </mc:Choice>
              <mc:Fallback>
                <p:oleObj name="Visio" r:id="rId10" imgW="1352726" imgH="747631" progId="Visio.Drawing.11">
                  <p:embed/>
                  <p:pic>
                    <p:nvPicPr>
                      <p:cNvPr id="1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599676"/>
                        <a:ext cx="13525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/>
          </p:nvPr>
        </p:nvGraphicFramePr>
        <p:xfrm>
          <a:off x="5246787" y="2096314"/>
          <a:ext cx="96678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0" name="Visio" r:id="rId12" imgW="966295" imgH="1158675" progId="Visio.Drawing.11">
                  <p:embed/>
                </p:oleObj>
              </mc:Choice>
              <mc:Fallback>
                <p:oleObj name="Visio" r:id="rId12" imgW="966295" imgH="1158675" progId="Visio.Drawing.11">
                  <p:embed/>
                  <p:pic>
                    <p:nvPicPr>
                      <p:cNvPr id="1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787" y="2096314"/>
                        <a:ext cx="96678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92270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86705" y="5842019"/>
            <a:ext cx="8892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 smtClean="0">
                <a:solidFill>
                  <a:srgbClr val="FF0000"/>
                </a:solidFill>
              </a:rPr>
              <a:t>Which stack will the </a:t>
            </a:r>
            <a:r>
              <a:rPr lang="en-US" altLang="zh-CN" sz="2000" b="1" i="1" dirty="0">
                <a:solidFill>
                  <a:srgbClr val="FF0000"/>
                </a:solidFill>
              </a:rPr>
              <a:t>automatic stacking and unstacking mechanism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use?</a:t>
            </a:r>
            <a:endParaRPr lang="zh-CN" alt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83568" y="188640"/>
            <a:ext cx="8388424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/>
              <a:t>Cortex-M3: Exceptions </a:t>
            </a:r>
            <a:r>
              <a:rPr lang="en-US" altLang="zh-CN" sz="3600" b="1" dirty="0"/>
              <a:t>and Interrupts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812329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2112" lvl="1" indent="-34290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dirty="0"/>
              <a:t>The Cortex-M3 supports a fixed number of system exceptions and a number of interrupts (called </a:t>
            </a:r>
            <a:r>
              <a:rPr lang="en-US" altLang="zh-CN" sz="2000" i="1" dirty="0"/>
              <a:t>IRQ</a:t>
            </a:r>
            <a:r>
              <a:rPr lang="en-US" altLang="zh-CN" sz="2000" dirty="0" smtClean="0"/>
              <a:t>), and a NMI </a:t>
            </a:r>
            <a:r>
              <a:rPr lang="en-US" altLang="zh-CN" sz="2000" dirty="0"/>
              <a:t>input </a:t>
            </a:r>
            <a:r>
              <a:rPr lang="en-US" altLang="zh-CN" sz="2000" dirty="0" smtClean="0"/>
              <a:t>signal (e.g., connected </a:t>
            </a:r>
            <a:r>
              <a:rPr lang="en-US" altLang="zh-CN" sz="2000" dirty="0"/>
              <a:t>to a watchdog timer or a voltage-monitoring </a:t>
            </a:r>
            <a:r>
              <a:rPr lang="en-US" altLang="zh-CN" sz="2000" dirty="0" smtClean="0"/>
              <a:t>block)</a:t>
            </a:r>
            <a:endParaRPr lang="en-US" altLang="zh-CN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496420" y="1925457"/>
            <a:ext cx="6004800" cy="4887919"/>
            <a:chOff x="1496420" y="1997723"/>
            <a:chExt cx="6004800" cy="488791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1660" y="1997723"/>
              <a:ext cx="5976664" cy="380743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6420" y="5774673"/>
              <a:ext cx="6004800" cy="11109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25525"/>
            <a:ext cx="8229600" cy="5146675"/>
          </a:xfrm>
        </p:spPr>
        <p:txBody>
          <a:bodyPr/>
          <a:lstStyle/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The </a:t>
            </a:r>
            <a:r>
              <a:rPr lang="en-US" altLang="zh-CN" sz="2000" b="1" kern="1200" dirty="0">
                <a:solidFill>
                  <a:srgbClr val="FF0000"/>
                </a:solidFill>
                <a:cs typeface="+mn-cs"/>
              </a:rPr>
              <a:t>vector table </a:t>
            </a: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is an array of word data, with each representing the starting address of the ISR for one exception/interrupt type.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rgbClr val="0070C0"/>
                </a:solidFill>
                <a:cs typeface="+mn-cs"/>
              </a:rPr>
              <a:t>The base address of the vector table is re-locatable</a:t>
            </a: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 (set the relocation register in the NVIC); initially, the base address is 0x0</a:t>
            </a:r>
            <a:r>
              <a:rPr lang="en-US" altLang="zh-CN" sz="2000" kern="1200" dirty="0" smtClean="0">
                <a:solidFill>
                  <a:schemeClr val="tx1"/>
                </a:solidFill>
                <a:cs typeface="+mn-cs"/>
              </a:rPr>
              <a:t>.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kern="1200" dirty="0">
                <a:solidFill>
                  <a:schemeClr val="tx1"/>
                </a:solidFill>
                <a:cs typeface="+mn-cs"/>
              </a:rPr>
              <a:t>The word stored at address 0x00000000 is used as the starting value for the MSP</a:t>
            </a:r>
            <a:r>
              <a:rPr lang="en-US" altLang="zh-CN" sz="2000" kern="1200" dirty="0" smtClean="0">
                <a:solidFill>
                  <a:schemeClr val="tx1"/>
                </a:solidFill>
                <a:cs typeface="+mn-cs"/>
              </a:rPr>
              <a:t>.</a:t>
            </a:r>
          </a:p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sz="2000" b="1" kern="1200" dirty="0" smtClean="0">
                <a:solidFill>
                  <a:srgbClr val="FF0000"/>
                </a:solidFill>
                <a:cs typeface="+mn-cs"/>
              </a:rPr>
              <a:t>Note that the LSB of all vectors in the table must be set to 1 </a:t>
            </a:r>
            <a:r>
              <a:rPr lang="en-US" altLang="zh-CN" sz="2000" b="1" kern="1200" dirty="0" smtClean="0">
                <a:solidFill>
                  <a:schemeClr val="tx1"/>
                </a:solidFill>
                <a:cs typeface="+mn-cs"/>
              </a:rPr>
              <a:t>(indicating the exception will be executed in Thumb state)</a:t>
            </a:r>
            <a:endParaRPr lang="en-US" altLang="zh-CN" sz="2000" b="1" kern="1200" dirty="0">
              <a:solidFill>
                <a:schemeClr val="tx1"/>
              </a:solidFill>
              <a:cs typeface="+mn-cs"/>
            </a:endParaRP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kern="1200" dirty="0" smtClean="0">
                <a:solidFill>
                  <a:schemeClr val="tx1"/>
                </a:solidFill>
              </a:rPr>
              <a:t>	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kern="1200" dirty="0">
                <a:solidFill>
                  <a:schemeClr val="tx1"/>
                </a:solidFill>
              </a:rPr>
              <a:t> </a:t>
            </a:r>
            <a:r>
              <a:rPr lang="en-US" altLang="zh-CN" sz="2000" b="1" kern="1200" dirty="0" smtClean="0">
                <a:solidFill>
                  <a:schemeClr val="tx1"/>
                </a:solidFill>
              </a:rPr>
              <a:t>            </a:t>
            </a:r>
            <a:r>
              <a:rPr lang="en-US" altLang="zh-CN" sz="2000" b="1" dirty="0" smtClean="0">
                <a:solidFill>
                  <a:srgbClr val="7F4D78"/>
                </a:solidFill>
              </a:rPr>
              <a:t>Example: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The reset is exception type 1. The address of the reset vector is 1 times 4, which equals 0x00000004; and NMI vector (type 2) is located at 2 * 4 = 0x00000008 </a:t>
            </a:r>
          </a:p>
        </p:txBody>
      </p:sp>
      <p:pic>
        <p:nvPicPr>
          <p:cNvPr id="73731" name="Picture 3" descr="dglxasset[2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653136"/>
            <a:ext cx="6096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827584" y="219745"/>
            <a:ext cx="7859216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latin typeface="+mj-lt"/>
                <a:ea typeface="+mj-ea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en-US" dirty="0" smtClean="0"/>
              <a:t>Cortex-M3 Basics: </a:t>
            </a:r>
            <a:r>
              <a:rPr lang="en-US" altLang="zh-CN" dirty="0" smtClean="0"/>
              <a:t>Vector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755576" y="188640"/>
            <a:ext cx="7725321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Vector Table Definition After Reset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55" y="908720"/>
            <a:ext cx="5872362" cy="58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9115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3200" b="1" dirty="0" smtClean="0">
                <a:solidFill>
                  <a:srgbClr val="7F4D78"/>
                </a:solidFill>
                <a:latin typeface="Corbel" pitchFamily="34" charset="0"/>
              </a:rPr>
              <a:t>ARM </a:t>
            </a:r>
            <a:r>
              <a:rPr lang="en-US" altLang="zh-C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 is known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the </a:t>
            </a:r>
            <a:r>
              <a:rPr lang="en-US" altLang="zh-CN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RISC </a:t>
            </a:r>
            <a:r>
              <a:rPr lang="en-US" altLang="zh-CN" i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en-US" altLang="zh-CN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born in 1990</a:t>
            </a:r>
            <a:endParaRPr lang="en-US" altLang="zh-CN" i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ARM does not manufacture processors or sell chips directly. They license their processor design to semiconductor companies, known as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intellectual property (IP) licensing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.</a:t>
            </a:r>
          </a:p>
          <a:p>
            <a:pPr marL="742950" lvl="1">
              <a:spcBef>
                <a:spcPts val="3000"/>
              </a:spcBef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US" altLang="zh-CN" dirty="0" smtClean="0">
                <a:solidFill>
                  <a:schemeClr val="tx1"/>
                </a:solidFill>
              </a:rPr>
              <a:t>Make </a:t>
            </a:r>
            <a:r>
              <a:rPr kumimoji="1" lang="en-US" altLang="zh-CN" dirty="0">
                <a:solidFill>
                  <a:schemeClr val="tx1"/>
                </a:solidFill>
              </a:rPr>
              <a:t>over 2 billion ARM processors being shipped each year possible</a:t>
            </a:r>
          </a:p>
          <a:p>
            <a:pPr marL="742950" lvl="1">
              <a:spcBef>
                <a:spcPts val="1800"/>
              </a:spcBef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US" altLang="zh-CN" dirty="0">
                <a:solidFill>
                  <a:schemeClr val="tx1"/>
                </a:solidFill>
              </a:rPr>
              <a:t>As of 2009, ARM processors account for approximately 90% of all embedded 32-bit RISC processors</a:t>
            </a:r>
          </a:p>
          <a:p>
            <a:pPr marL="808037" lvl="1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endParaRPr kumimoji="1" lang="en-US" altLang="zh-CN" sz="20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endParaRPr kumimoji="1"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036496" cy="720080"/>
          </a:xfrm>
        </p:spPr>
        <p:txBody>
          <a:bodyPr/>
          <a:lstStyle/>
          <a:p>
            <a:r>
              <a:rPr kumimoji="1" lang="en-GB" sz="3600" dirty="0" smtClean="0">
                <a:solidFill>
                  <a:schemeClr val="tx2"/>
                </a:solidFill>
              </a:rPr>
              <a:t>  History about ARM Processers</a:t>
            </a:r>
            <a:endParaRPr kumimoji="1" lang="en-GB" sz="3600" dirty="0">
              <a:solidFill>
                <a:schemeClr val="tx2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6181" y="3493515"/>
            <a:ext cx="3614291" cy="583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51" y="3657855"/>
            <a:ext cx="377155" cy="4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392112" lvl="1" indent="-342900">
              <a:spcBef>
                <a:spcPct val="50000"/>
              </a:spcBef>
              <a:buClr>
                <a:srgbClr val="FF0000"/>
              </a:buClr>
              <a:buSzPct val="120000"/>
              <a:buFont typeface="Monotype Sorts" pitchFamily="2" charset="2"/>
              <a:buChar char="z"/>
            </a:pPr>
            <a:r>
              <a:rPr lang="en-US" altLang="zh-CN" kern="1200" dirty="0">
                <a:solidFill>
                  <a:schemeClr val="tx1"/>
                </a:solidFill>
                <a:cs typeface="+mn-cs"/>
              </a:rPr>
              <a:t>After the processor exits reset, it will read two words from memory:</a:t>
            </a:r>
          </a:p>
          <a:p>
            <a:pPr marL="742950" lvl="1">
              <a:spcBef>
                <a:spcPts val="600"/>
              </a:spcBef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r>
              <a:rPr kumimoji="1" lang="en-US" altLang="zh-CN" sz="2000" kern="1200" dirty="0" smtClean="0">
                <a:solidFill>
                  <a:schemeClr val="tx1"/>
                </a:solidFill>
                <a:cs typeface="+mn-cs"/>
              </a:rPr>
              <a:t>Address </a:t>
            </a:r>
            <a:r>
              <a:rPr kumimoji="1" lang="en-US" altLang="zh-CN" sz="2000" kern="1200" dirty="0">
                <a:solidFill>
                  <a:schemeClr val="tx1"/>
                </a:solidFill>
                <a:cs typeface="+mn-cs"/>
              </a:rPr>
              <a:t>0x00000000: default value of R13 (MSP)</a:t>
            </a:r>
          </a:p>
          <a:p>
            <a:pPr marL="742950" lvl="1">
              <a:spcBef>
                <a:spcPts val="600"/>
              </a:spcBef>
              <a:buClr>
                <a:srgbClr val="FF0000"/>
              </a:buClr>
              <a:buSzPct val="120000"/>
              <a:buFont typeface="Monotype Sorts" pitchFamily="2" charset="2"/>
              <a:buChar char="y"/>
            </a:pPr>
            <a:r>
              <a:rPr kumimoji="1" lang="en-US" altLang="zh-CN" sz="2000" kern="1200" dirty="0" smtClean="0">
                <a:solidFill>
                  <a:schemeClr val="tx1"/>
                </a:solidFill>
                <a:cs typeface="+mn-cs"/>
              </a:rPr>
              <a:t>Address </a:t>
            </a:r>
            <a:r>
              <a:rPr kumimoji="1" lang="en-US" altLang="zh-CN" sz="2000" kern="1200" dirty="0">
                <a:solidFill>
                  <a:schemeClr val="tx1"/>
                </a:solidFill>
                <a:cs typeface="+mn-cs"/>
              </a:rPr>
              <a:t>0x00000004: Reset vector (the starting address of startup </a:t>
            </a:r>
            <a:r>
              <a:rPr kumimoji="1" lang="en-US" altLang="zh-CN" sz="2000" kern="1200" dirty="0" smtClean="0">
                <a:solidFill>
                  <a:schemeClr val="tx1"/>
                </a:solidFill>
                <a:cs typeface="+mn-cs"/>
              </a:rPr>
              <a:t>program)</a:t>
            </a:r>
            <a:endParaRPr kumimoji="1" lang="en-US" altLang="zh-CN" sz="2000" kern="120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3568" y="188640"/>
            <a:ext cx="8388424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/>
              <a:t>Cortex-M3</a:t>
            </a:r>
            <a:r>
              <a:rPr lang="en-US" altLang="zh-CN" sz="3600" b="1" dirty="0"/>
              <a:t>: Reset Sequence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120" y="481431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753374"/>
              </p:ext>
            </p:extLst>
          </p:nvPr>
        </p:nvGraphicFramePr>
        <p:xfrm>
          <a:off x="251520" y="3356992"/>
          <a:ext cx="878522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9" name="Visio" r:id="rId3" imgW="9790158" imgH="2268706" progId="Visio.Drawing.11">
                  <p:embed/>
                </p:oleObj>
              </mc:Choice>
              <mc:Fallback>
                <p:oleObj name="Visio" r:id="rId3" imgW="9790158" imgH="22687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56992"/>
                        <a:ext cx="8785225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732160" y="287536"/>
            <a:ext cx="828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Initial Stack Pointer Value and Initial Program Counter (PC) Value Example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0" y="1157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graphicFrame>
        <p:nvGraphicFramePr>
          <p:cNvPr id="794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77422"/>
              </p:ext>
            </p:extLst>
          </p:nvPr>
        </p:nvGraphicFramePr>
        <p:xfrm>
          <a:off x="152400" y="990600"/>
          <a:ext cx="58674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92" name="Visio" r:id="rId4" imgW="5004180" imgH="4546929" progId="Visio.Drawing.11">
                  <p:embed/>
                </p:oleObj>
              </mc:Choice>
              <mc:Fallback>
                <p:oleObj name="Visio" r:id="rId4" imgW="5004180" imgH="454692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5867400" cy="510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5000" y="2819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33984"/>
                </a:solidFill>
              </a:rPr>
              <a:t>Assume that the stack memory range from 0x20007C00 to 0x20007FFF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036496" cy="720080"/>
          </a:xfrm>
        </p:spPr>
        <p:txBody>
          <a:bodyPr/>
          <a:lstStyle/>
          <a:p>
            <a:r>
              <a:rPr kumimoji="1" lang="en-GB" sz="3600" dirty="0" smtClean="0">
                <a:solidFill>
                  <a:schemeClr val="tx2"/>
                </a:solidFill>
              </a:rPr>
              <a:t>  History about ARM Processers</a:t>
            </a:r>
            <a:endParaRPr kumimoji="1" lang="en-GB" sz="3600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" y="1052736"/>
            <a:ext cx="8856984" cy="2304256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243068" y="3501008"/>
            <a:ext cx="6737854" cy="3312368"/>
            <a:chOff x="243068" y="3501008"/>
            <a:chExt cx="6737854" cy="331236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068" y="3563107"/>
              <a:ext cx="5182142" cy="325026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4249" y="3501008"/>
              <a:ext cx="1176673" cy="3223301"/>
            </a:xfrm>
            <a:prstGeom prst="rect">
              <a:avLst/>
            </a:prstGeom>
          </p:spPr>
        </p:pic>
        <p:cxnSp>
          <p:nvCxnSpPr>
            <p:cNvPr id="16" name="直接连接符 15"/>
            <p:cNvCxnSpPr/>
            <p:nvPr/>
          </p:nvCxnSpPr>
          <p:spPr bwMode="auto">
            <a:xfrm>
              <a:off x="5425210" y="4149080"/>
              <a:ext cx="586950" cy="0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5385860" y="5362330"/>
              <a:ext cx="586950" cy="0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5400940" y="6575580"/>
              <a:ext cx="586950" cy="0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矩形 16"/>
            <p:cNvSpPr/>
            <p:nvPr/>
          </p:nvSpPr>
          <p:spPr bwMode="auto">
            <a:xfrm>
              <a:off x="5158950" y="5481228"/>
              <a:ext cx="811788" cy="576064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133984"/>
                </a:solidFill>
                <a:effectLst/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6014616" y="5494556"/>
              <a:ext cx="96278" cy="14401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133984"/>
                </a:solidFill>
                <a:effectLst/>
                <a:latin typeface="Arial" charset="0"/>
                <a:ea typeface="黑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 flipV="1">
              <a:off x="5148064" y="5488346"/>
              <a:ext cx="1008112" cy="532942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934998"/>
            <a:ext cx="456975" cy="35532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7024801" y="4148311"/>
            <a:ext cx="2011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ARM instructions are 32-bit</a:t>
            </a:r>
            <a:endParaRPr 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7024801" y="5229200"/>
            <a:ext cx="2119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Thumb instructions are 16-bit</a:t>
            </a:r>
          </a:p>
          <a:p>
            <a:pPr>
              <a:spcBef>
                <a:spcPts val="1200"/>
              </a:spcBef>
            </a:pPr>
            <a:r>
              <a:rPr lang="en-US" altLang="zh-CN" sz="1600" dirty="0" smtClean="0"/>
              <a:t>Thumb-2 </a:t>
            </a:r>
            <a:r>
              <a:rPr lang="en-US" altLang="zh-CN" sz="1600" dirty="0"/>
              <a:t>instructions are </a:t>
            </a:r>
            <a:r>
              <a:rPr lang="en-US" altLang="zh-CN" sz="1600" dirty="0" smtClean="0"/>
              <a:t>32-bit</a:t>
            </a:r>
            <a:endParaRPr lang="en-US" altLang="zh-CN" sz="1600" dirty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0" y="1700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33984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8424936" cy="72008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kumimoji="1" lang="en-US" altLang="zh-CN" sz="3600" dirty="0">
                <a:solidFill>
                  <a:schemeClr val="tx2"/>
                </a:solidFill>
              </a:rPr>
              <a:t>Overview of </a:t>
            </a:r>
            <a:r>
              <a:rPr kumimoji="1" lang="en-US" altLang="zh-CN" sz="3600" dirty="0" smtClean="0">
                <a:solidFill>
                  <a:schemeClr val="tx2"/>
                </a:solidFill>
              </a:rPr>
              <a:t>Cortex-M3/M4 </a:t>
            </a:r>
            <a:r>
              <a:rPr kumimoji="1" lang="en-US" altLang="zh-CN" sz="3600" dirty="0">
                <a:solidFill>
                  <a:schemeClr val="tx2"/>
                </a:solidFill>
              </a:rPr>
              <a:t>processor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" y="1196752"/>
            <a:ext cx="9122598" cy="532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8170"/>
            <a:ext cx="8229600" cy="5391150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b="1" dirty="0" smtClean="0">
                <a:solidFill>
                  <a:srgbClr val="0070C0"/>
                </a:solidFill>
              </a:rPr>
              <a:t>32-bit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microprocessor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:</a:t>
            </a:r>
            <a:r>
              <a:rPr kumimoji="1" lang="en-US" altLang="zh-CN" sz="2400" dirty="0">
                <a:solidFill>
                  <a:schemeClr val="tx1"/>
                </a:solidFill>
              </a:rPr>
              <a:t> 32-bit data path, 32-bit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registers, </a:t>
            </a:r>
            <a:r>
              <a:rPr kumimoji="1" lang="en-US" altLang="zh-CN" sz="2400" dirty="0">
                <a:solidFill>
                  <a:schemeClr val="tx1"/>
                </a:solidFill>
              </a:rPr>
              <a:t>32-bit memory interfaces.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b="1" dirty="0" smtClean="0">
                <a:solidFill>
                  <a:srgbClr val="0070C0"/>
                </a:solidFill>
              </a:rPr>
              <a:t>Harvard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architecture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: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separate </a:t>
            </a:r>
            <a:r>
              <a:rPr kumimoji="1" lang="en-US" altLang="zh-CN" sz="2400" dirty="0">
                <a:solidFill>
                  <a:schemeClr val="tx1"/>
                </a:solidFill>
              </a:rPr>
              <a:t>instruction bus and data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bus, which </a:t>
            </a:r>
            <a:r>
              <a:rPr kumimoji="1" lang="en-US" altLang="zh-CN" sz="2400" dirty="0">
                <a:solidFill>
                  <a:schemeClr val="tx1"/>
                </a:solidFill>
              </a:rPr>
              <a:t>allows instructions and data accesses to take place at the same time.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b="1" dirty="0" smtClean="0">
                <a:solidFill>
                  <a:srgbClr val="0070C0"/>
                </a:solidFill>
              </a:rPr>
              <a:t>4GB Memory space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b="1" dirty="0" smtClean="0">
                <a:solidFill>
                  <a:srgbClr val="0070C0"/>
                </a:solidFill>
              </a:rPr>
              <a:t>Registers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: </a:t>
            </a:r>
            <a:r>
              <a:rPr kumimoji="1" lang="en-US" altLang="en-US" sz="2400" dirty="0">
                <a:solidFill>
                  <a:schemeClr val="tx1"/>
                </a:solidFill>
              </a:rPr>
              <a:t>Registers</a:t>
            </a:r>
            <a:r>
              <a:rPr kumimoji="1" lang="en-US" altLang="zh-CN" sz="2400" dirty="0">
                <a:solidFill>
                  <a:schemeClr val="tx1"/>
                </a:solidFill>
              </a:rPr>
              <a:t> (R0 to R15) and s</a:t>
            </a:r>
            <a:r>
              <a:rPr kumimoji="1" lang="en-US" altLang="en-US" sz="2400" dirty="0">
                <a:solidFill>
                  <a:schemeClr val="tx1"/>
                </a:solidFill>
              </a:rPr>
              <a:t>pecial </a:t>
            </a:r>
            <a:r>
              <a:rPr kumimoji="1" lang="en-US" altLang="zh-CN" sz="2400" dirty="0">
                <a:solidFill>
                  <a:schemeClr val="tx1"/>
                </a:solidFill>
              </a:rPr>
              <a:t>r</a:t>
            </a:r>
            <a:r>
              <a:rPr kumimoji="1" lang="en-US" altLang="en-US" sz="2400" dirty="0">
                <a:solidFill>
                  <a:schemeClr val="tx1"/>
                </a:solidFill>
              </a:rPr>
              <a:t>egisters</a:t>
            </a:r>
            <a:r>
              <a:rPr kumimoji="1" lang="en-US" altLang="zh-CN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b="1" dirty="0" smtClean="0">
                <a:solidFill>
                  <a:srgbClr val="0070C0"/>
                </a:solidFill>
              </a:rPr>
              <a:t>Two operation modes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:</a:t>
            </a:r>
            <a:r>
              <a:rPr kumimoji="1" lang="en-US" altLang="zh-CN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thread </a:t>
            </a:r>
            <a:r>
              <a:rPr kumimoji="1" lang="en-US" altLang="zh-CN" sz="2400" dirty="0">
                <a:solidFill>
                  <a:schemeClr val="tx1"/>
                </a:solidFill>
              </a:rPr>
              <a:t>mode and handler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mode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b="1" dirty="0" smtClean="0">
                <a:solidFill>
                  <a:srgbClr val="0070C0"/>
                </a:solidFill>
              </a:rPr>
              <a:t>Two access levels:</a:t>
            </a:r>
            <a:r>
              <a:rPr kumimoji="1" lang="en-US" altLang="zh-CN" sz="24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privileged level and user level.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b="1" dirty="0">
                <a:solidFill>
                  <a:srgbClr val="0070C0"/>
                </a:solidFill>
              </a:rPr>
              <a:t>Interrupts and Exceptions:</a:t>
            </a:r>
            <a:r>
              <a:rPr kumimoji="1" lang="en-US" altLang="zh-CN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a built-in 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Nested Vectored Interrupt Controller</a:t>
            </a:r>
            <a:r>
              <a:rPr kumimoji="1" lang="en-US" altLang="zh-CN" sz="2400" dirty="0">
                <a:solidFill>
                  <a:schemeClr val="tx1"/>
                </a:solidFill>
              </a:rPr>
              <a:t>, supporting 11 system exceptions plus 240 external IRQs.</a:t>
            </a:r>
          </a:p>
          <a:p>
            <a:pPr marL="0" indent="0">
              <a:spcBef>
                <a:spcPts val="1200"/>
              </a:spcBef>
              <a:buClr>
                <a:srgbClr val="FF0000"/>
              </a:buClr>
              <a:buNone/>
            </a:pPr>
            <a:endParaRPr kumimoji="1"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496944" cy="72008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3600" dirty="0">
                <a:solidFill>
                  <a:schemeClr val="tx1"/>
                </a:solidFill>
              </a:rPr>
              <a:t>Overview of </a:t>
            </a:r>
            <a:r>
              <a:rPr lang="en-US" altLang="zh-CN" sz="3600" dirty="0" smtClean="0">
                <a:solidFill>
                  <a:schemeClr val="tx1"/>
                </a:solidFill>
              </a:rPr>
              <a:t>Cortex-M3/M4 processor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b="1" dirty="0" smtClean="0">
                <a:solidFill>
                  <a:srgbClr val="0070C0"/>
                </a:solidFill>
              </a:rPr>
              <a:t>MPU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:</a:t>
            </a:r>
            <a:r>
              <a:rPr kumimoji="1" lang="en-US" altLang="zh-CN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an optional Memory Protection Unit allows access rules to be set up for privileged access and user program access.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b="1" dirty="0" smtClean="0">
                <a:solidFill>
                  <a:srgbClr val="0070C0"/>
                </a:solidFill>
              </a:rPr>
              <a:t>The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Instruction Set: </a:t>
            </a:r>
            <a:r>
              <a:rPr kumimoji="1" lang="en-US" altLang="zh-CN" sz="2400" dirty="0">
                <a:solidFill>
                  <a:schemeClr val="tx1"/>
                </a:solidFill>
              </a:rPr>
              <a:t>Thumb-2 instruction set allows 32-bit instructions and 16-bit instructions to be used together; no ARM instructions allowed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b="1" dirty="0" smtClean="0">
                <a:solidFill>
                  <a:srgbClr val="0070C0"/>
                </a:solidFill>
              </a:rPr>
              <a:t>Fixed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internal debugging components: </a:t>
            </a:r>
            <a:r>
              <a:rPr kumimoji="1" lang="en-US" altLang="zh-CN" sz="2400" dirty="0">
                <a:solidFill>
                  <a:schemeClr val="tx1"/>
                </a:solidFill>
              </a:rPr>
              <a:t>provide debugging operation supports and features such as breakpoints, single step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altLang="zh-CN" sz="2400" b="1" dirty="0">
                <a:solidFill>
                  <a:srgbClr val="0070C0"/>
                </a:solidFill>
              </a:rPr>
              <a:t>M4 has extra features: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the DSP extensions and </a:t>
            </a:r>
            <a:r>
              <a:rPr kumimoji="1" lang="en-US" altLang="zh-CN" sz="2400" dirty="0">
                <a:solidFill>
                  <a:schemeClr val="tx1"/>
                </a:solidFill>
              </a:rPr>
              <a:t>the optional single precision floating point unit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8280920" cy="72008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3600" dirty="0">
                <a:solidFill>
                  <a:schemeClr val="tx1"/>
                </a:solidFill>
              </a:rPr>
              <a:t>Overview of </a:t>
            </a:r>
            <a:r>
              <a:rPr lang="en-US" altLang="zh-CN" sz="3600" dirty="0" smtClean="0">
                <a:solidFill>
                  <a:schemeClr val="tx1"/>
                </a:solidFill>
              </a:rPr>
              <a:t>Cortex-M3/M4 processor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sz="2000" b="1" dirty="0">
                <a:solidFill>
                  <a:schemeClr val="tx1"/>
                </a:solidFill>
              </a:rPr>
              <a:t>Greater performance efficiency</a:t>
            </a:r>
            <a:r>
              <a:rPr kumimoji="1" lang="en-US" sz="2000" dirty="0">
                <a:solidFill>
                  <a:schemeClr val="tx1"/>
                </a:solidFill>
              </a:rPr>
              <a:t>, allowing more work to be done without increasing the frequency or power requirements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sz="2000" b="1" dirty="0">
                <a:solidFill>
                  <a:schemeClr val="tx1"/>
                </a:solidFill>
              </a:rPr>
              <a:t>Low power consumption</a:t>
            </a:r>
            <a:r>
              <a:rPr kumimoji="1" lang="en-US" sz="2000" dirty="0">
                <a:solidFill>
                  <a:schemeClr val="tx1"/>
                </a:solidFill>
              </a:rPr>
              <a:t>, enabling longer battery life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sz="2000" b="1" dirty="0">
                <a:solidFill>
                  <a:schemeClr val="tx1"/>
                </a:solidFill>
              </a:rPr>
              <a:t>Enhanced determinism</a:t>
            </a:r>
            <a:r>
              <a:rPr kumimoji="1" lang="en-US" sz="2000" dirty="0">
                <a:solidFill>
                  <a:schemeClr val="tx1"/>
                </a:solidFill>
              </a:rPr>
              <a:t>, guaranteeing that critical tasks and interrupts are serviced in a known number of cycles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sz="2000" b="1" dirty="0">
                <a:solidFill>
                  <a:schemeClr val="tx1"/>
                </a:solidFill>
              </a:rPr>
              <a:t>Improved code density</a:t>
            </a:r>
            <a:r>
              <a:rPr kumimoji="1" lang="en-US" sz="2000" dirty="0">
                <a:solidFill>
                  <a:schemeClr val="tx1"/>
                </a:solidFill>
              </a:rPr>
              <a:t>, ensuring that code fits in even the smallest memory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sz="2000" b="1" dirty="0">
                <a:solidFill>
                  <a:schemeClr val="tx1"/>
                </a:solidFill>
              </a:rPr>
              <a:t>Ease of use</a:t>
            </a:r>
            <a:r>
              <a:rPr kumimoji="1" lang="en-US" sz="2000" dirty="0">
                <a:solidFill>
                  <a:schemeClr val="tx1"/>
                </a:solidFill>
              </a:rPr>
              <a:t>, providing easier programmability and debugging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sz="2000" b="1" dirty="0" smtClean="0">
                <a:solidFill>
                  <a:schemeClr val="tx1"/>
                </a:solidFill>
              </a:rPr>
              <a:t>Lower-cost solutions</a:t>
            </a:r>
            <a:r>
              <a:rPr kumimoji="1" lang="en-US" sz="2000" dirty="0" smtClean="0">
                <a:solidFill>
                  <a:schemeClr val="tx1"/>
                </a:solidFill>
              </a:rPr>
              <a:t>, </a:t>
            </a:r>
            <a:r>
              <a:rPr kumimoji="1" lang="en-US" sz="2000" dirty="0">
                <a:solidFill>
                  <a:schemeClr val="tx1"/>
                </a:solidFill>
              </a:rPr>
              <a:t>reducing 32-bit-based system costs at less than US$1 for the first time</a:t>
            </a: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Monotype Sorts" pitchFamily="2" charset="2"/>
              <a:buChar char="z"/>
            </a:pPr>
            <a:r>
              <a:rPr kumimoji="1" lang="en-US" sz="2000" b="1" dirty="0">
                <a:solidFill>
                  <a:schemeClr val="tx1"/>
                </a:solidFill>
              </a:rPr>
              <a:t>Wide choice of development tools</a:t>
            </a:r>
            <a:r>
              <a:rPr kumimoji="1" lang="en-US" sz="2000" dirty="0">
                <a:solidFill>
                  <a:schemeClr val="tx1"/>
                </a:solidFill>
              </a:rPr>
              <a:t>, from low-cost or free compilers to full-featured development </a:t>
            </a:r>
            <a:r>
              <a:rPr kumimoji="1" lang="en-US" sz="2000" dirty="0" smtClean="0">
                <a:solidFill>
                  <a:schemeClr val="tx1"/>
                </a:solidFill>
              </a:rPr>
              <a:t>suites</a:t>
            </a:r>
            <a:endParaRPr kumimoji="1"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3568" y="188640"/>
            <a:ext cx="8424936" cy="7200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600" dirty="0" smtClean="0">
                <a:solidFill>
                  <a:schemeClr val="tx1"/>
                </a:solidFill>
              </a:rPr>
              <a:t>Features </a:t>
            </a:r>
            <a:r>
              <a:rPr lang="en-US" altLang="zh-CN" sz="3600" dirty="0">
                <a:solidFill>
                  <a:schemeClr val="tx1"/>
                </a:solidFill>
              </a:rPr>
              <a:t>of </a:t>
            </a:r>
            <a:r>
              <a:rPr lang="en-US" altLang="zh-CN" sz="3600" dirty="0" smtClean="0">
                <a:solidFill>
                  <a:schemeClr val="tx1"/>
                </a:solidFill>
              </a:rPr>
              <a:t>Cortex-M3/M4 </a:t>
            </a:r>
            <a:r>
              <a:rPr lang="en-US" altLang="zh-CN" sz="3600" dirty="0">
                <a:solidFill>
                  <a:schemeClr val="tx1"/>
                </a:solidFill>
              </a:rPr>
              <a:t>Processors</a:t>
            </a:r>
            <a:endParaRPr lang="en-US" altLang="zh-CN" sz="36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2758</Words>
  <Application>Microsoft Office PowerPoint</Application>
  <PresentationFormat>全屏显示(4:3)</PresentationFormat>
  <Paragraphs>281</Paragraphs>
  <Slides>41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Monotype Sorts</vt:lpstr>
      <vt:lpstr>华文新魏</vt:lpstr>
      <vt:lpstr>宋体</vt:lpstr>
      <vt:lpstr>黑体</vt:lpstr>
      <vt:lpstr>Arial</vt:lpstr>
      <vt:lpstr>Calibri</vt:lpstr>
      <vt:lpstr>Corbel</vt:lpstr>
      <vt:lpstr>Courier New</vt:lpstr>
      <vt:lpstr>Tahoma</vt:lpstr>
      <vt:lpstr>Wingdings</vt:lpstr>
      <vt:lpstr>1_自定义设计方案</vt:lpstr>
      <vt:lpstr>Visio</vt:lpstr>
      <vt:lpstr>The Cortex-M3/M4 Embedded Systems: The Cortex-M3/M4 Processor Basics</vt:lpstr>
      <vt:lpstr>Embedded System?</vt:lpstr>
      <vt:lpstr>  Processers in Embedded Systems</vt:lpstr>
      <vt:lpstr>  History about ARM Processers</vt:lpstr>
      <vt:lpstr>  History about ARM Processers</vt:lpstr>
      <vt:lpstr>Overview of Cortex-M3/M4 processor</vt:lpstr>
      <vt:lpstr>Overview of Cortex-M3/M4 processor</vt:lpstr>
      <vt:lpstr>Overview of Cortex-M3/M4 processor</vt:lpstr>
      <vt:lpstr>PowerPoint 演示文稿</vt:lpstr>
      <vt:lpstr>Cortex-M3/M4 Processors vs MCUs</vt:lpstr>
      <vt:lpstr>ARM Processors: Instruction State Switches</vt:lpstr>
      <vt:lpstr>Instruction Set of Cortex-M3/M4</vt:lpstr>
      <vt:lpstr>Cortex-M3/M4 Basics: Registers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Operation Modes in Cortex-M3/M4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Cortex-M3 Embedded Systems</dc:title>
  <dc:creator>archee</dc:creator>
  <cp:lastModifiedBy>archee</cp:lastModifiedBy>
  <cp:revision>153</cp:revision>
  <dcterms:created xsi:type="dcterms:W3CDTF">2012-03-28T17:45:32Z</dcterms:created>
  <dcterms:modified xsi:type="dcterms:W3CDTF">2019-05-06T13:45:26Z</dcterms:modified>
</cp:coreProperties>
</file>