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25"/>
  </p:notesMasterIdLst>
  <p:sldIdLst>
    <p:sldId id="290" r:id="rId4"/>
    <p:sldId id="292" r:id="rId5"/>
    <p:sldId id="259" r:id="rId6"/>
    <p:sldId id="260" r:id="rId7"/>
    <p:sldId id="295" r:id="rId8"/>
    <p:sldId id="264" r:id="rId9"/>
    <p:sldId id="266" r:id="rId10"/>
    <p:sldId id="288" r:id="rId11"/>
    <p:sldId id="293" r:id="rId12"/>
    <p:sldId id="268" r:id="rId13"/>
    <p:sldId id="270" r:id="rId14"/>
    <p:sldId id="274" r:id="rId15"/>
    <p:sldId id="287" r:id="rId16"/>
    <p:sldId id="296" r:id="rId17"/>
    <p:sldId id="277" r:id="rId18"/>
    <p:sldId id="278" r:id="rId19"/>
    <p:sldId id="279" r:id="rId20"/>
    <p:sldId id="281" r:id="rId21"/>
    <p:sldId id="294" r:id="rId22"/>
    <p:sldId id="28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5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16E3A-2377-4F54-9919-07354A4B610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A82B5-6D35-454F-B85F-514687C2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82B5-6D35-454F-B85F-514687C2E8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7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82B5-6D35-454F-B85F-514687C2E8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6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82B5-6D35-454F-B85F-514687C2E8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755576" y="260648"/>
            <a:ext cx="1440160" cy="50405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4686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3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8553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41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985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609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20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2848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25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13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24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63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968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6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001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518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1750" name="Picture 7" descr="10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815392" y="213024"/>
            <a:ext cx="1368152" cy="5760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556792"/>
            <a:ext cx="8928992" cy="14700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CN" sz="4000" dirty="0" smtClean="0">
                <a:latin typeface="Corbel" pitchFamily="34" charset="0"/>
              </a:rPr>
              <a:t>The Cortex-M3/M4 Embedded Systems:</a:t>
            </a:r>
            <a:r>
              <a:rPr lang="en-US" altLang="zh-CN" sz="4000" dirty="0">
                <a:latin typeface="Corbel" pitchFamily="34" charset="0"/>
              </a:rPr>
              <a:t/>
            </a:r>
            <a:br>
              <a:rPr lang="en-US" altLang="zh-CN" sz="4000" dirty="0">
                <a:latin typeface="Corbel" pitchFamily="34" charset="0"/>
              </a:rPr>
            </a:br>
            <a:r>
              <a:rPr lang="en-US" altLang="zh-CN" sz="4000" dirty="0" smtClean="0">
                <a:solidFill>
                  <a:srgbClr val="C00000"/>
                </a:solidFill>
                <a:latin typeface="Corbel" pitchFamily="34" charset="0"/>
              </a:rPr>
              <a:t>Cortex-M3/M4 </a:t>
            </a:r>
            <a:r>
              <a:rPr lang="en-US" altLang="zh-CN" sz="4000" dirty="0">
                <a:solidFill>
                  <a:srgbClr val="C00000"/>
                </a:solidFill>
                <a:latin typeface="Corbel" pitchFamily="34" charset="0"/>
              </a:rPr>
              <a:t>Memory Systems</a:t>
            </a:r>
            <a:endParaRPr lang="en-US" altLang="zh-CN" sz="40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84984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zh-CN" sz="2000" b="1" i="1" dirty="0">
              <a:solidFill>
                <a:srgbClr val="000000"/>
              </a:solidFill>
            </a:endParaRPr>
          </a:p>
          <a:p>
            <a:pPr lvl="0" algn="ctr"/>
            <a:r>
              <a:rPr lang="en-US" altLang="zh-CN" sz="2400" b="1" dirty="0">
                <a:solidFill>
                  <a:srgbClr val="2A4F86"/>
                </a:solidFill>
                <a:latin typeface="Corbel" pitchFamily="34" charset="0"/>
              </a:rPr>
              <a:t>Refer to Chapter 6</a:t>
            </a:r>
            <a:r>
              <a:rPr lang="en-US" altLang="zh-CN" sz="2400" b="1" dirty="0" smtClean="0">
                <a:solidFill>
                  <a:srgbClr val="2A4F86"/>
                </a:solidFill>
                <a:latin typeface="Corbel" pitchFamily="34" charset="0"/>
              </a:rPr>
              <a:t> in </a:t>
            </a:r>
            <a:r>
              <a:rPr lang="en-US" altLang="zh-CN" sz="2400" b="1" dirty="0">
                <a:solidFill>
                  <a:srgbClr val="2A4F86"/>
                </a:solidFill>
                <a:latin typeface="Corbel" pitchFamily="34" charset="0"/>
              </a:rPr>
              <a:t>the reference book</a:t>
            </a:r>
          </a:p>
          <a:p>
            <a:pPr lvl="0" algn="ctr"/>
            <a:r>
              <a:rPr lang="en-US" altLang="zh-CN" sz="2000" b="1" i="1" dirty="0">
                <a:solidFill>
                  <a:srgbClr val="000000"/>
                </a:solidFill>
              </a:rPr>
              <a:t>“</a:t>
            </a:r>
            <a:r>
              <a:rPr lang="en-US" altLang="zh-CN" sz="2000" b="1" i="1" dirty="0">
                <a:solidFill>
                  <a:srgbClr val="FF0000"/>
                </a:solidFill>
              </a:rPr>
              <a:t>The Definitive Guide to ARM Cortex-M3 and Cortex-M4 Processors</a:t>
            </a:r>
            <a:r>
              <a:rPr lang="en-US" altLang="zh-CN" sz="2000" b="1" i="1" dirty="0">
                <a:solidFill>
                  <a:srgbClr val="000000"/>
                </a:solidFill>
              </a:rPr>
              <a:t>”</a:t>
            </a:r>
          </a:p>
        </p:txBody>
      </p:sp>
      <p:pic>
        <p:nvPicPr>
          <p:cNvPr id="4" name="Picture 4" descr="11815464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708" y="4797152"/>
            <a:ext cx="2035132" cy="203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9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323529" y="980728"/>
            <a:ext cx="8726932" cy="138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400" dirty="0" smtClean="0"/>
              <a:t>A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hardware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3300"/>
                </a:solidFill>
              </a:rPr>
              <a:t>READ-MODIFY-WRITE </a:t>
            </a:r>
            <a:r>
              <a:rPr lang="en-US" altLang="zh-CN" sz="2400" dirty="0"/>
              <a:t>is performed</a:t>
            </a:r>
            <a:endParaRPr kumimoji="1" lang="en-US" altLang="zh-CN" sz="2400" dirty="0" smtClean="0"/>
          </a:p>
          <a:p>
            <a:pPr marL="342900" indent="-3429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400" dirty="0" smtClean="0"/>
              <a:t>For example, to </a:t>
            </a:r>
            <a:r>
              <a:rPr kumimoji="1" lang="en-US" altLang="zh-CN" sz="2400" dirty="0"/>
              <a:t>set bit 2 in word </a:t>
            </a:r>
            <a:r>
              <a:rPr kumimoji="1" lang="en-US" altLang="zh-CN" sz="2400"/>
              <a:t>data </a:t>
            </a:r>
            <a:r>
              <a:rPr kumimoji="1" lang="en-US" altLang="zh-CN" sz="2400" smtClean="0"/>
              <a:t>at </a:t>
            </a:r>
            <a:r>
              <a:rPr kumimoji="1" lang="en-US" altLang="zh-CN" sz="2400" dirty="0"/>
              <a:t>address 0x20000000</a:t>
            </a:r>
            <a:r>
              <a:rPr kumimoji="1" lang="en-US" altLang="zh-CN" sz="2400" dirty="0" smtClean="0"/>
              <a:t>:</a:t>
            </a:r>
            <a:endParaRPr kumimoji="1" lang="en-US" altLang="zh-CN" sz="2400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827584" y="131544"/>
            <a:ext cx="5736644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/>
              <a:t>Write to Bit-Band Alias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20296"/>
              </p:ext>
            </p:extLst>
          </p:nvPr>
        </p:nvGraphicFramePr>
        <p:xfrm>
          <a:off x="481136" y="2493416"/>
          <a:ext cx="8569325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Visio" r:id="rId3" imgW="7594608" imgH="2914759" progId="Visio.Drawing.11">
                  <p:embed/>
                </p:oleObj>
              </mc:Choice>
              <mc:Fallback>
                <p:oleObj name="Visio" r:id="rId3" imgW="7594608" imgH="291475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36" y="2493416"/>
                        <a:ext cx="8569325" cy="367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18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679805215"/>
              </p:ext>
            </p:extLst>
          </p:nvPr>
        </p:nvGraphicFramePr>
        <p:xfrm>
          <a:off x="5662736" y="3407816"/>
          <a:ext cx="306863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Visio" r:id="rId5" imgW="3068029" imgH="2203704" progId="Visio.Drawing.11">
                  <p:embed/>
                </p:oleObj>
              </mc:Choice>
              <mc:Fallback>
                <p:oleObj name="Visio" r:id="rId5" imgW="3068029" imgH="220370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736" y="3407816"/>
                        <a:ext cx="3068638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4800" y="1981200"/>
          <a:ext cx="8569325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Visio" r:id="rId3" imgW="7774596" imgH="2914759" progId="Visio.Drawing.11">
                  <p:embed/>
                </p:oleObj>
              </mc:Choice>
              <mc:Fallback>
                <p:oleObj name="Visio" r:id="rId3" imgW="7774596" imgH="291475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569325" cy="367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6" name="Object 6"/>
          <p:cNvGraphicFramePr>
            <a:graphicFrameLocks noGrp="1" noChangeAspect="1"/>
          </p:cNvGraphicFramePr>
          <p:nvPr>
            <p:ph/>
          </p:nvPr>
        </p:nvGraphicFramePr>
        <p:xfrm>
          <a:off x="5486400" y="3276600"/>
          <a:ext cx="31718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Visio" r:id="rId5" imgW="3171685" imgH="1375954" progId="Visio.Drawing.11">
                  <p:embed/>
                </p:oleObj>
              </mc:Choice>
              <mc:Fallback>
                <p:oleObj name="Visio" r:id="rId5" imgW="3171685" imgH="137595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76600"/>
                        <a:ext cx="3171825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131544"/>
            <a:ext cx="5736644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Read from </a:t>
            </a:r>
            <a:r>
              <a:rPr lang="en-US" altLang="zh-CN" sz="3600" b="1" dirty="0"/>
              <a:t>Bit-Band Alias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7544" y="1066800"/>
            <a:ext cx="8280920" cy="4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400" dirty="0"/>
              <a:t>To </a:t>
            </a:r>
            <a:r>
              <a:rPr kumimoji="1" lang="en-US" altLang="zh-CN" sz="2400" dirty="0" smtClean="0"/>
              <a:t>read bit </a:t>
            </a:r>
            <a:r>
              <a:rPr kumimoji="1" lang="en-US" altLang="zh-CN" sz="2400" dirty="0"/>
              <a:t>2 in word data in address 0x20000000</a:t>
            </a:r>
            <a:r>
              <a:rPr kumimoji="1" lang="en-US" altLang="zh-CN" sz="2400" dirty="0" smtClean="0"/>
              <a:t>: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90600"/>
            <a:ext cx="8229600" cy="5678488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851385"/>
                </a:solidFill>
              </a:rPr>
              <a:t>            Example:</a:t>
            </a:r>
          </a:p>
          <a:p>
            <a:pPr marL="0" indent="0" eaLnBrk="1" hangingPunct="1">
              <a:spcBef>
                <a:spcPct val="40000"/>
              </a:spcBef>
              <a:buFontTx/>
              <a:buNone/>
            </a:pPr>
            <a:r>
              <a:rPr lang="en-US" altLang="zh-CN" sz="2000" dirty="0" smtClean="0"/>
              <a:t>1. Set address 0x20000000 to a value of 0x3355AACC.</a:t>
            </a:r>
          </a:p>
          <a:p>
            <a:pPr marL="0" indent="0" eaLnBrk="1" hangingPunct="1">
              <a:spcBef>
                <a:spcPct val="40000"/>
              </a:spcBef>
              <a:buFontTx/>
              <a:buNone/>
            </a:pPr>
            <a:r>
              <a:rPr lang="en-US" altLang="zh-CN" sz="2000" dirty="0" smtClean="0"/>
              <a:t>2. Read address 0x22000008. This read access is remapped into read access to 0x20000000. The return value is 1 (bit[2] of 0x3355AACC).</a:t>
            </a:r>
          </a:p>
          <a:p>
            <a:pPr marL="0" indent="0" eaLnBrk="1" hangingPunct="1">
              <a:spcBef>
                <a:spcPct val="40000"/>
              </a:spcBef>
              <a:buFontTx/>
              <a:buNone/>
            </a:pPr>
            <a:r>
              <a:rPr lang="en-US" altLang="zh-CN" sz="2000" dirty="0" smtClean="0"/>
              <a:t>3. Write 0x0 to 0x22000008. </a:t>
            </a:r>
          </a:p>
          <a:p>
            <a:pPr marL="0" indent="0" eaLnBrk="1" hangingPunct="1">
              <a:spcBef>
                <a:spcPct val="40000"/>
              </a:spcBef>
              <a:buFontTx/>
              <a:buNone/>
            </a:pPr>
            <a:r>
              <a:rPr lang="en-US" altLang="zh-CN" sz="2000" dirty="0" smtClean="0"/>
              <a:t>4. Now read 0x20000000. That gives you a return value of 0x3355AAC8 (bit[2] =0).</a:t>
            </a:r>
          </a:p>
          <a:p>
            <a:pPr marL="0" indent="0" eaLnBrk="1" hangingPunct="1">
              <a:spcBef>
                <a:spcPct val="40000"/>
              </a:spcBef>
              <a:buFontTx/>
              <a:buNone/>
            </a:pPr>
            <a:endParaRPr lang="en-US" altLang="zh-CN" sz="2000" dirty="0" smtClean="0"/>
          </a:p>
        </p:txBody>
      </p:sp>
      <p:pic>
        <p:nvPicPr>
          <p:cNvPr id="46083" name="Picture 3" descr="dglxasset[2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116632"/>
            <a:ext cx="6984776" cy="648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/>
              <a:t>Bit-Band Operation Example</a:t>
            </a:r>
            <a:endParaRPr kumimoji="1"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90600"/>
            <a:ext cx="8229600" cy="2294384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kern="1200" dirty="0">
                <a:solidFill>
                  <a:schemeClr val="tx1"/>
                </a:solidFill>
                <a:cs typeface="+mn-cs"/>
              </a:rPr>
              <a:t>Faster bit operations with fewer instructions</a:t>
            </a:r>
          </a:p>
          <a:p>
            <a:pPr marL="342900" lvl="1" indent="-342900">
              <a:spcBef>
                <a:spcPts val="6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kern="1200" dirty="0">
                <a:solidFill>
                  <a:schemeClr val="tx1"/>
                </a:solidFill>
                <a:cs typeface="+mn-cs"/>
              </a:rPr>
              <a:t>Exclusive read/write operations (by </a:t>
            </a:r>
            <a:r>
              <a:rPr kumimoji="1" lang="en-US" altLang="zh-CN" kern="1200" dirty="0">
                <a:solidFill>
                  <a:srgbClr val="0070C0"/>
                </a:solidFill>
                <a:cs typeface="+mn-cs"/>
              </a:rPr>
              <a:t>hardware</a:t>
            </a:r>
            <a:r>
              <a:rPr kumimoji="1" lang="en-US" altLang="zh-CN" kern="1200" dirty="0" smtClean="0">
                <a:solidFill>
                  <a:schemeClr val="tx1"/>
                </a:solidFill>
                <a:cs typeface="+mn-cs"/>
              </a:rPr>
              <a:t>)</a:t>
            </a:r>
            <a:endParaRPr kumimoji="1" lang="en-US" altLang="zh-CN" kern="1200" dirty="0">
              <a:solidFill>
                <a:schemeClr val="tx1"/>
              </a:solidFill>
              <a:cs typeface="+mn-cs"/>
            </a:endParaRPr>
          </a:p>
          <a:p>
            <a:pPr marL="0" indent="0" eaLnBrk="1" hangingPunct="1">
              <a:spcBef>
                <a:spcPct val="40000"/>
              </a:spcBef>
              <a:buFontTx/>
              <a:buNone/>
            </a:pPr>
            <a:endParaRPr lang="en-US" altLang="zh-CN" sz="2000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068960"/>
            <a:ext cx="6069782" cy="362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852936"/>
            <a:ext cx="6690420" cy="37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276872"/>
            <a:ext cx="6602414" cy="375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16632"/>
            <a:ext cx="8568952" cy="648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Advantages </a:t>
            </a:r>
            <a:r>
              <a:rPr lang="en-US" altLang="en-US" sz="3200" b="1" dirty="0" smtClean="0"/>
              <a:t>of Bit-band Operations</a:t>
            </a:r>
            <a:endParaRPr lang="en-US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05" y="2346029"/>
            <a:ext cx="7658100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51520" y="908720"/>
            <a:ext cx="8784976" cy="19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dirty="0"/>
              <a:t>Aligned transfers means the </a:t>
            </a:r>
            <a:r>
              <a:rPr kumimoji="1" lang="en-US" altLang="zh-CN" sz="2000" dirty="0" smtClean="0"/>
              <a:t>address value </a:t>
            </a:r>
            <a:r>
              <a:rPr kumimoji="1" lang="en-US" altLang="zh-CN" sz="2000" dirty="0"/>
              <a:t>is a multiple of the size (in bytes). </a:t>
            </a:r>
            <a:endParaRPr kumimoji="1" lang="en-US" altLang="zh-CN" sz="2000" dirty="0" smtClean="0"/>
          </a:p>
          <a:p>
            <a:pPr marL="342900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dirty="0"/>
              <a:t>The Cortex-M3 supports unaligned transfers on single accesses. </a:t>
            </a:r>
            <a:endParaRPr kumimoji="1" lang="en-US" altLang="zh-CN" sz="2000" dirty="0" smtClean="0"/>
          </a:p>
          <a:p>
            <a:pPr marL="742950" lvl="1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dirty="0"/>
              <a:t>When unaligned transfers are issued by the processor, they are actually converted into multiple aligned transfers by the processor’s bus interface unit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7584" y="116632"/>
            <a:ext cx="8316416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/>
              <a:t>Data Alignment and Unaligned Transfers</a:t>
            </a:r>
            <a:endParaRPr lang="en-US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51629"/>
            <a:ext cx="6840760" cy="37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5213"/>
            <a:ext cx="8229600" cy="533558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kern="1200" dirty="0">
                <a:solidFill>
                  <a:schemeClr val="tx1"/>
                </a:solidFill>
              </a:rPr>
              <a:t>There are a number of limitations:</a:t>
            </a:r>
          </a:p>
          <a:p>
            <a:pPr marL="465137" lvl="1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1. Not supported in Load/Store multiple instructions.</a:t>
            </a:r>
          </a:p>
          <a:p>
            <a:pPr marL="465137" lvl="1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2. Stack operations (PUSH/POP) must be aligned.</a:t>
            </a:r>
          </a:p>
          <a:p>
            <a:pPr marL="465137" lvl="1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3. Exclusive accesses must be aligned.</a:t>
            </a:r>
            <a:endParaRPr lang="zh-CN" altLang="en-US" sz="2000" dirty="0" smtClean="0"/>
          </a:p>
          <a:p>
            <a:pPr marL="465137" lvl="1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4. Unaligned transfers are not supported in bit-band operations.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kern="1200" dirty="0">
                <a:solidFill>
                  <a:schemeClr val="tx1"/>
                </a:solidFill>
              </a:rPr>
              <a:t>When unaligned transfers are used, they are actually converted into multiple aligned transfers by the processor’s bus interface unit</a:t>
            </a:r>
          </a:p>
          <a:p>
            <a:pPr marL="922337" lvl="1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 smtClean="0"/>
              <a:t>Transparent to application programmers.</a:t>
            </a:r>
          </a:p>
          <a:p>
            <a:pPr marL="922337" lvl="1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 smtClean="0"/>
              <a:t>It takes more clock cycles for a single data access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6552728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/>
              <a:t>Unaligned Transfers</a:t>
            </a:r>
            <a:endParaRPr lang="en-US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shadow w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7391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 descr="shadow w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3962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2880" y="914400"/>
            <a:ext cx="8229600" cy="5538788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 dirty="0" smtClean="0"/>
              <a:t>Exclusive access instructions: LDREX,STREX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 smtClean="0"/>
              <a:t>SWP instruction (swap)</a:t>
            </a:r>
            <a:r>
              <a:rPr lang="en-US" altLang="zh-CN" sz="2000" dirty="0" smtClean="0"/>
              <a:t> </a:t>
            </a:r>
            <a:r>
              <a:rPr lang="en-US" altLang="en-US" sz="2000" dirty="0" smtClean="0"/>
              <a:t>was used</a:t>
            </a:r>
            <a:r>
              <a:rPr lang="en-US" altLang="zh-CN" sz="2000" dirty="0" smtClean="0"/>
              <a:t> to check </a:t>
            </a:r>
            <a:r>
              <a:rPr lang="en-US" altLang="en-US" sz="2000" dirty="0" smtClean="0"/>
              <a:t>semaphore  status in early ARM processors</a:t>
            </a:r>
            <a:r>
              <a:rPr lang="en-US" altLang="zh-CN" sz="2000" dirty="0" smtClean="0"/>
              <a:t>. But Cortex-M3 cannot support  SWP any more.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851385"/>
                </a:solidFill>
              </a:rPr>
              <a:t>1. What is semaphore?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/>
              <a:t>Semaphores are commonly used for allocating shared resources to applications. When a resource is being used by one process, it is locked to that process and exclusive to others. A semaphore is the lock flag.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851385"/>
                </a:solidFill>
              </a:rPr>
              <a:t>2. Why is exclusive access used instead of </a:t>
            </a:r>
            <a:r>
              <a:rPr lang="en-US" altLang="en-US" sz="2000" dirty="0" smtClean="0">
                <a:solidFill>
                  <a:srgbClr val="851385"/>
                </a:solidFill>
              </a:rPr>
              <a:t>SWP instruction</a:t>
            </a:r>
            <a:r>
              <a:rPr lang="en-US" altLang="zh-CN" sz="2000" dirty="0" smtClean="0">
                <a:solidFill>
                  <a:srgbClr val="851385"/>
                </a:solidFill>
              </a:rPr>
              <a:t>?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/>
              <a:t>When a process or application want to use a resource, it needs to check whether the resource has been locked first.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1800" dirty="0" smtClean="0"/>
              <a:t> In ARM V7 architecture, the read/write access can be carried out on separated buses. Therefore, the SWP instructions (requiring the read and write in a locked transfer sequence must be on the same bus) can no longer be used to make the memory access atomic.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1800" dirty="0" smtClean="0"/>
              <a:t>Therefore, the locked transfers are replaced by exclusive accesses.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1800" dirty="0" smtClean="0"/>
              <a:t> 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116632"/>
            <a:ext cx="6552728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Exclusive </a:t>
            </a:r>
            <a:r>
              <a:rPr lang="en-US" altLang="zh-CN" sz="3200" b="1" dirty="0" smtClean="0"/>
              <a:t>Accesses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shadow w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72" y="1136650"/>
            <a:ext cx="8229600" cy="48069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rgbClr val="851385"/>
                </a:solidFill>
              </a:rPr>
              <a:t>3. The difference between SWP instructions and exclusive access.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The concept of exclusive access operation is quite simple but different from SWP, which allows the possibility that the memory location for a semaphore could be accessed by multiple buses. 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93266"/>
            <a:ext cx="5328592" cy="41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116632"/>
            <a:ext cx="6552728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Exclusive </a:t>
            </a:r>
            <a:r>
              <a:rPr lang="en-US" altLang="zh-CN" sz="3200" b="1" dirty="0" smtClean="0"/>
              <a:t>Accesses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Exclusive access instructions include: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1. LDREX (word)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2. LDREXB (byte)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3. LDREXH (half word)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4. STREX (word)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5. STREXB (byte)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6. STREXH (half word)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6552728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Exclusive </a:t>
            </a:r>
            <a:r>
              <a:rPr lang="en-US" altLang="zh-CN" sz="3200" b="1" dirty="0" smtClean="0"/>
              <a:t>Accesses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6552728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Exclusive </a:t>
            </a:r>
            <a:r>
              <a:rPr lang="en-US" altLang="zh-CN" sz="3200" b="1" dirty="0" smtClean="0"/>
              <a:t>Access Example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886700" cy="5429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74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10952"/>
            <a:ext cx="8784976" cy="548640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tx1"/>
                </a:solidFill>
              </a:rPr>
              <a:t>Memory </a:t>
            </a:r>
            <a:r>
              <a:rPr kumimoji="1" lang="en-GB" altLang="zh-CN" sz="2400" dirty="0">
                <a:solidFill>
                  <a:schemeClr val="tx1"/>
                </a:solidFill>
              </a:rPr>
              <a:t>Maps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bg1">
                    <a:lumMod val="50000"/>
                  </a:schemeClr>
                </a:solidFill>
              </a:rPr>
              <a:t>Memory Access Attributes (for extensive reading)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tx1"/>
                </a:solidFill>
              </a:rPr>
              <a:t>Default </a:t>
            </a:r>
            <a:r>
              <a:rPr kumimoji="1" lang="en-GB" altLang="zh-CN" sz="2400" dirty="0">
                <a:solidFill>
                  <a:schemeClr val="tx1"/>
                </a:solidFill>
              </a:rPr>
              <a:t>Memory Access Permissions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tx1"/>
                </a:solidFill>
              </a:rPr>
              <a:t>Bit-Band </a:t>
            </a:r>
            <a:r>
              <a:rPr kumimoji="1" lang="en-GB" altLang="zh-CN" sz="2400" dirty="0">
                <a:solidFill>
                  <a:schemeClr val="tx1"/>
                </a:solidFill>
              </a:rPr>
              <a:t>Operations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tx1"/>
                </a:solidFill>
              </a:rPr>
              <a:t>Unaligned </a:t>
            </a:r>
            <a:r>
              <a:rPr kumimoji="1" lang="en-GB" altLang="zh-CN" sz="2400" dirty="0">
                <a:solidFill>
                  <a:schemeClr val="tx1"/>
                </a:solidFill>
              </a:rPr>
              <a:t>Transfers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tx1"/>
                </a:solidFill>
              </a:rPr>
              <a:t>Exclusive </a:t>
            </a:r>
            <a:r>
              <a:rPr kumimoji="1" lang="en-GB" altLang="zh-CN" sz="2400" dirty="0">
                <a:solidFill>
                  <a:schemeClr val="tx1"/>
                </a:solidFill>
              </a:rPr>
              <a:t>Accesses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altLang="zh-CN" sz="2400" dirty="0" smtClean="0">
                <a:solidFill>
                  <a:schemeClr val="tx1"/>
                </a:solidFill>
              </a:rPr>
              <a:t>Endian </a:t>
            </a:r>
            <a:r>
              <a:rPr kumimoji="1" lang="en-GB" altLang="zh-CN" sz="2400" dirty="0">
                <a:solidFill>
                  <a:schemeClr val="tx1"/>
                </a:solidFill>
              </a:rPr>
              <a:t>Mode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036496" cy="720080"/>
          </a:xfrm>
        </p:spPr>
        <p:txBody>
          <a:bodyPr/>
          <a:lstStyle/>
          <a:p>
            <a:r>
              <a:rPr kumimoji="1" lang="en-GB" sz="3600" dirty="0" smtClean="0">
                <a:solidFill>
                  <a:schemeClr val="tx2"/>
                </a:solidFill>
              </a:rPr>
              <a:t>Contents</a:t>
            </a:r>
            <a:endParaRPr kumimoji="1" lang="en-GB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194421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000" kern="1200" dirty="0">
                <a:solidFill>
                  <a:schemeClr val="tx1"/>
                </a:solidFill>
              </a:rPr>
              <a:t>The </a:t>
            </a:r>
            <a:r>
              <a:rPr kumimoji="1" lang="en-US" altLang="zh-CN" sz="2000" kern="1200" dirty="0" smtClean="0">
                <a:solidFill>
                  <a:schemeClr val="tx1"/>
                </a:solidFill>
              </a:rPr>
              <a:t>Cortex-M3/M4 </a:t>
            </a:r>
            <a:r>
              <a:rPr kumimoji="1" lang="en-US" altLang="zh-CN" sz="2000" kern="1200" dirty="0">
                <a:solidFill>
                  <a:schemeClr val="tx1"/>
                </a:solidFill>
              </a:rPr>
              <a:t>supports both little </a:t>
            </a:r>
            <a:r>
              <a:rPr kumimoji="1" lang="en-US" altLang="zh-CN" sz="2000" kern="1200" dirty="0" smtClean="0">
                <a:solidFill>
                  <a:schemeClr val="tx1"/>
                </a:solidFill>
              </a:rPr>
              <a:t>endian (</a:t>
            </a:r>
            <a:r>
              <a:rPr kumimoji="1" lang="en-US" altLang="zh-CN" sz="2000" kern="1200" dirty="0">
                <a:solidFill>
                  <a:schemeClr val="tx1"/>
                </a:solidFill>
              </a:rPr>
              <a:t>recommended) and big endian modes.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000" kern="1200" dirty="0" smtClean="0">
                <a:solidFill>
                  <a:schemeClr val="tx1"/>
                </a:solidFill>
              </a:rPr>
              <a:t>In </a:t>
            </a:r>
            <a:r>
              <a:rPr kumimoji="1" lang="en-US" altLang="zh-CN" sz="2000" kern="1200" dirty="0">
                <a:solidFill>
                  <a:schemeClr val="tx1"/>
                </a:solidFill>
              </a:rPr>
              <a:t>the </a:t>
            </a:r>
            <a:r>
              <a:rPr kumimoji="1" lang="en-US" altLang="zh-CN" sz="2000" kern="1200" dirty="0" smtClean="0">
                <a:solidFill>
                  <a:schemeClr val="tx1"/>
                </a:solidFill>
              </a:rPr>
              <a:t>Cortex-M3/M4, </a:t>
            </a:r>
            <a:r>
              <a:rPr kumimoji="1" lang="en-US" altLang="zh-CN" sz="2000" kern="1200" dirty="0">
                <a:solidFill>
                  <a:schemeClr val="tx1"/>
                </a:solidFill>
              </a:rPr>
              <a:t>the big endian scheme </a:t>
            </a:r>
            <a:r>
              <a:rPr kumimoji="1" lang="en-US" altLang="zh-CN" sz="2000" kern="1200" dirty="0" smtClean="0">
                <a:solidFill>
                  <a:schemeClr val="tx1"/>
                </a:solidFill>
              </a:rPr>
              <a:t>uses </a:t>
            </a:r>
            <a:r>
              <a:rPr kumimoji="1" lang="en-US" altLang="zh-CN" sz="2000" i="1" kern="1200" dirty="0" smtClean="0">
                <a:solidFill>
                  <a:schemeClr val="tx1"/>
                </a:solidFill>
              </a:rPr>
              <a:t>byte-invariant </a:t>
            </a:r>
            <a:r>
              <a:rPr kumimoji="1" lang="en-US" altLang="zh-CN" sz="2000" i="1" kern="1200" dirty="0">
                <a:solidFill>
                  <a:schemeClr val="tx1"/>
                </a:solidFill>
              </a:rPr>
              <a:t>big </a:t>
            </a:r>
            <a:r>
              <a:rPr kumimoji="1" lang="en-US" altLang="zh-CN" sz="2000" i="1" kern="1200" dirty="0" smtClean="0">
                <a:solidFill>
                  <a:schemeClr val="tx1"/>
                </a:solidFill>
              </a:rPr>
              <a:t>endian</a:t>
            </a:r>
            <a:r>
              <a:rPr kumimoji="1" lang="zh-CN" altLang="en-US" sz="2000" kern="1200" dirty="0">
                <a:solidFill>
                  <a:schemeClr val="tx1"/>
                </a:solidFill>
              </a:rPr>
              <a:t> </a:t>
            </a:r>
            <a:r>
              <a:rPr kumimoji="1" lang="en-US" altLang="zh-CN" sz="2000" kern="1200" dirty="0" smtClean="0">
                <a:solidFill>
                  <a:schemeClr val="tx1"/>
                </a:solidFill>
              </a:rPr>
              <a:t>(BE-8) byte lane usage.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5616624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Endian Mode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68960"/>
            <a:ext cx="4558965" cy="335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453513"/>
            <a:ext cx="3405649" cy="15348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010922"/>
            <a:ext cx="3405649" cy="14343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5445224"/>
            <a:ext cx="3405649" cy="130177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1640" y="26996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M</a:t>
            </a:r>
            <a:r>
              <a:rPr lang="en-US" altLang="zh-CN" b="1" dirty="0" smtClean="0">
                <a:solidFill>
                  <a:srgbClr val="00B0F0"/>
                </a:solidFill>
              </a:rPr>
              <a:t>emory view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6056" y="208418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Byte lane usage on the bus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kern="1200" dirty="0">
                <a:solidFill>
                  <a:schemeClr val="tx1"/>
                </a:solidFill>
              </a:rPr>
              <a:t>The endian mode is set when the processor exits reset and it cannot be changed afterward. 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kern="1200" dirty="0" smtClean="0">
                <a:solidFill>
                  <a:srgbClr val="00B0F0"/>
                </a:solidFill>
              </a:rPr>
              <a:t>Instructions</a:t>
            </a:r>
            <a:r>
              <a:rPr kumimoji="1" lang="en-US" altLang="zh-CN" sz="2400" kern="1200" dirty="0" smtClean="0">
                <a:solidFill>
                  <a:schemeClr val="tx1"/>
                </a:solidFill>
              </a:rPr>
              <a:t> are 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always in </a:t>
            </a:r>
            <a:r>
              <a:rPr kumimoji="1" lang="en-US" altLang="zh-CN" sz="2400" kern="1200" dirty="0">
                <a:solidFill>
                  <a:srgbClr val="FF0000"/>
                </a:solidFill>
              </a:rPr>
              <a:t>little endian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, as are data accesses in the </a:t>
            </a:r>
            <a:r>
              <a:rPr kumimoji="1" lang="en-US" altLang="zh-CN" sz="2400" kern="1200" dirty="0">
                <a:solidFill>
                  <a:srgbClr val="00B0F0"/>
                </a:solidFill>
              </a:rPr>
              <a:t>configuration control memory space 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and the </a:t>
            </a:r>
            <a:r>
              <a:rPr kumimoji="1" lang="en-US" altLang="zh-CN" sz="2400" kern="1200" dirty="0">
                <a:solidFill>
                  <a:srgbClr val="00B0F0"/>
                </a:solidFill>
              </a:rPr>
              <a:t>external PPB memory 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range</a:t>
            </a:r>
            <a:r>
              <a:rPr kumimoji="1" lang="en-US" altLang="zh-CN" sz="2400" kern="1200" dirty="0" smtClean="0">
                <a:solidFill>
                  <a:schemeClr val="tx1"/>
                </a:solidFill>
              </a:rPr>
              <a:t>.</a:t>
            </a:r>
            <a:endParaRPr kumimoji="1" lang="en-US" altLang="zh-CN" sz="2400" kern="12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kern="1200" dirty="0">
                <a:solidFill>
                  <a:schemeClr val="tx1"/>
                </a:solidFill>
              </a:rPr>
              <a:t>T</a:t>
            </a:r>
            <a:r>
              <a:rPr kumimoji="1" lang="en-US" altLang="en-US" sz="2400" kern="1200" dirty="0">
                <a:solidFill>
                  <a:schemeClr val="tx1"/>
                </a:solidFill>
              </a:rPr>
              <a:t>he data 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can be easily converted </a:t>
            </a:r>
            <a:r>
              <a:rPr kumimoji="1" lang="en-US" altLang="en-US" sz="2400" kern="1200" dirty="0">
                <a:solidFill>
                  <a:schemeClr val="tx1"/>
                </a:solidFill>
              </a:rPr>
              <a:t>between little endian and big endian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 </a:t>
            </a:r>
            <a:r>
              <a:rPr kumimoji="1" lang="en-US" altLang="en-US" sz="2400" kern="1200" dirty="0">
                <a:solidFill>
                  <a:schemeClr val="tx1"/>
                </a:solidFill>
              </a:rPr>
              <a:t>using instructions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  REV/REVH.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5616624" cy="6480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Endian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27584" y="116632"/>
            <a:ext cx="8280920" cy="648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Cortex-M3/M4 </a:t>
            </a:r>
            <a:r>
              <a:rPr kumimoji="1" lang="en-US" altLang="zh-CN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Predefined Memory Map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651500" y="2133600"/>
            <a:ext cx="331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443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8720"/>
            <a:ext cx="9036496" cy="546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1800" kern="0" dirty="0" smtClean="0">
                <a:solidFill>
                  <a:schemeClr val="tx1"/>
                </a:solidFill>
              </a:rPr>
              <a:t>The Cortex-M3/M4 processor has </a:t>
            </a:r>
            <a:r>
              <a:rPr kumimoji="1" lang="en-US" altLang="zh-CN" sz="1800" kern="0" dirty="0" smtClean="0">
                <a:solidFill>
                  <a:schemeClr val="tx1"/>
                </a:solidFill>
              </a:rPr>
              <a:t>a </a:t>
            </a:r>
            <a:r>
              <a:rPr kumimoji="1" lang="en-US" altLang="zh-CN" sz="1800" b="1" i="1" kern="0" dirty="0" smtClean="0">
                <a:solidFill>
                  <a:srgbClr val="FF0000"/>
                </a:solidFill>
              </a:rPr>
              <a:t>unified</a:t>
            </a:r>
            <a:r>
              <a:rPr kumimoji="1" lang="en-US" altLang="zh-CN" sz="1800" kern="0" dirty="0" smtClean="0">
                <a:solidFill>
                  <a:schemeClr val="tx1"/>
                </a:solidFill>
              </a:rPr>
              <a:t> and </a:t>
            </a:r>
            <a:r>
              <a:rPr kumimoji="1" lang="en-US" altLang="zh-CN" sz="1800" b="1" i="1" kern="0" dirty="0" smtClean="0">
                <a:solidFill>
                  <a:srgbClr val="FF0000"/>
                </a:solidFill>
              </a:rPr>
              <a:t>fixed</a:t>
            </a:r>
            <a:r>
              <a:rPr kumimoji="1" lang="en-US" altLang="zh-CN" sz="1800" kern="0" dirty="0" smtClean="0">
                <a:solidFill>
                  <a:schemeClr val="tx1"/>
                </a:solidFill>
              </a:rPr>
              <a:t> memory map 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1800" kern="0" dirty="0" smtClean="0">
                <a:solidFill>
                  <a:schemeClr val="tx1"/>
                </a:solidFill>
              </a:rPr>
              <a:t>The Cortex-M3/M4 processor has a total of </a:t>
            </a:r>
            <a:r>
              <a:rPr kumimoji="1" lang="en-US" altLang="zh-CN" sz="1800" kern="0" dirty="0" smtClean="0">
                <a:solidFill>
                  <a:srgbClr val="FF0000"/>
                </a:solidFill>
              </a:rPr>
              <a:t>4GB</a:t>
            </a:r>
            <a:r>
              <a:rPr kumimoji="1" lang="en-US" altLang="zh-CN" sz="1800" kern="0" dirty="0" smtClean="0">
                <a:solidFill>
                  <a:schemeClr val="tx1"/>
                </a:solidFill>
              </a:rPr>
              <a:t> of address space</a:t>
            </a:r>
            <a:endParaRPr kumimoji="1" lang="en-US" altLang="zh-CN" sz="1800" kern="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2" y="1772816"/>
            <a:ext cx="7128792" cy="5001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3"/>
            <a:ext cx="8856983" cy="4343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b="1" i="1" dirty="0" smtClean="0">
                <a:solidFill>
                  <a:srgbClr val="FF3300"/>
                </a:solidFill>
              </a:rPr>
              <a:t>CODE: 0.5 GB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/>
              <a:t>primarily </a:t>
            </a:r>
            <a:r>
              <a:rPr lang="en-US" altLang="zh-CN" sz="1800" dirty="0"/>
              <a:t>for program code, including the default vector </a:t>
            </a:r>
            <a:r>
              <a:rPr lang="en-US" altLang="zh-CN" sz="1800" dirty="0" smtClean="0"/>
              <a:t>table. </a:t>
            </a:r>
            <a:r>
              <a:rPr lang="en-US" altLang="zh-CN" sz="1800" dirty="0"/>
              <a:t>This region </a:t>
            </a:r>
            <a:r>
              <a:rPr lang="en-US" altLang="zh-CN" sz="1800" dirty="0" smtClean="0"/>
              <a:t>also allow </a:t>
            </a:r>
            <a:r>
              <a:rPr lang="en-US" altLang="zh-CN" sz="1800" dirty="0"/>
              <a:t>data accesses</a:t>
            </a:r>
            <a:endParaRPr lang="en-US" altLang="zh-CN" sz="1800" b="1" i="1" dirty="0" smtClean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i="1" dirty="0" smtClean="0">
                <a:solidFill>
                  <a:srgbClr val="FF3300"/>
                </a:solidFill>
              </a:rPr>
              <a:t>SRAM: 0.5 GB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primarily </a:t>
            </a:r>
            <a:r>
              <a:rPr lang="en-US" altLang="zh-CN" sz="1800" dirty="0"/>
              <a:t>for connecting SRAM, mostly on-chip SRAM, but there is </a:t>
            </a:r>
            <a:r>
              <a:rPr lang="en-US" altLang="zh-CN" sz="1800" dirty="0" smtClean="0"/>
              <a:t>no limitation </a:t>
            </a:r>
            <a:r>
              <a:rPr lang="en-US" altLang="zh-CN" sz="1800" dirty="0"/>
              <a:t>of exact memory type; </a:t>
            </a:r>
            <a:r>
              <a:rPr lang="en-US" altLang="zh-CN" sz="1800" dirty="0" smtClean="0"/>
              <a:t>program </a:t>
            </a:r>
            <a:r>
              <a:rPr lang="en-US" altLang="zh-CN" sz="1800" dirty="0"/>
              <a:t>execution is </a:t>
            </a:r>
            <a:r>
              <a:rPr lang="en-US" altLang="zh-CN" sz="1800" dirty="0"/>
              <a:t>allowed (</a:t>
            </a:r>
            <a:r>
              <a:rPr lang="en-US" altLang="zh-CN" sz="1800" b="1" dirty="0">
                <a:solidFill>
                  <a:srgbClr val="C00000"/>
                </a:solidFill>
              </a:rPr>
              <a:t>but slower</a:t>
            </a:r>
            <a:r>
              <a:rPr lang="en-US" altLang="zh-CN" sz="1800" dirty="0" smtClean="0"/>
              <a:t>)</a:t>
            </a:r>
            <a:r>
              <a:rPr lang="en-US" altLang="zh-CN" sz="1800" dirty="0" smtClean="0"/>
              <a:t>; </a:t>
            </a:r>
            <a:r>
              <a:rPr lang="en-US" altLang="zh-CN" sz="1800" dirty="0" smtClean="0"/>
              <a:t>accessed </a:t>
            </a:r>
            <a:r>
              <a:rPr lang="en-US" altLang="zh-CN" sz="1800" dirty="0"/>
              <a:t>via the system bus </a:t>
            </a:r>
            <a:r>
              <a:rPr lang="en-US" altLang="zh-CN" sz="1800" dirty="0" smtClean="0"/>
              <a:t>interface; bit-band </a:t>
            </a:r>
            <a:r>
              <a:rPr lang="en-US" altLang="zh-CN" sz="1800" dirty="0" smtClean="0"/>
              <a:t>operation</a:t>
            </a:r>
            <a:endParaRPr lang="en-US" altLang="zh-CN" sz="1800" dirty="0" smtClean="0"/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1" i="1" dirty="0" smtClean="0">
                <a:solidFill>
                  <a:srgbClr val="FF3300"/>
                </a:solidFill>
              </a:rPr>
              <a:t>On-chip peripherals: 0.5 </a:t>
            </a:r>
            <a:r>
              <a:rPr lang="en-US" altLang="zh-CN" sz="1800" b="1" i="1" dirty="0">
                <a:solidFill>
                  <a:srgbClr val="FF3300"/>
                </a:solidFill>
              </a:rPr>
              <a:t>GB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/>
              <a:t>for on-chip peripherals; bit-band </a:t>
            </a:r>
            <a:r>
              <a:rPr lang="en-US" altLang="zh-CN" sz="1800" dirty="0"/>
              <a:t>operation</a:t>
            </a:r>
            <a:endParaRPr lang="en-US" altLang="zh-CN" sz="1800" dirty="0" smtClean="0"/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1" i="1" dirty="0" smtClean="0">
                <a:solidFill>
                  <a:srgbClr val="FF3300"/>
                </a:solidFill>
              </a:rPr>
              <a:t>External RAM: </a:t>
            </a:r>
            <a:r>
              <a:rPr lang="en-US" altLang="zh-CN" sz="1800" b="1" i="1" dirty="0">
                <a:solidFill>
                  <a:srgbClr val="FF3300"/>
                </a:solidFill>
              </a:rPr>
              <a:t>1 </a:t>
            </a:r>
            <a:r>
              <a:rPr lang="en-US" altLang="zh-CN" sz="1800" b="1" i="1" dirty="0" smtClean="0">
                <a:solidFill>
                  <a:srgbClr val="FF3300"/>
                </a:solidFill>
              </a:rPr>
              <a:t>GB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/>
              <a:t>for </a:t>
            </a:r>
            <a:r>
              <a:rPr lang="en-US" altLang="zh-CN" sz="1800" dirty="0"/>
              <a:t>external </a:t>
            </a:r>
            <a:r>
              <a:rPr lang="en-US" altLang="zh-CN" sz="1800" dirty="0" smtClean="0"/>
              <a:t>(off-chip) RAM</a:t>
            </a:r>
            <a:r>
              <a:rPr lang="en-US" altLang="zh-CN" sz="1800" dirty="0" smtClean="0"/>
              <a:t>; </a:t>
            </a:r>
            <a:endParaRPr lang="en-US" altLang="zh-CN" sz="1800" dirty="0" smtClean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/>
              <a:t>program </a:t>
            </a:r>
            <a:r>
              <a:rPr lang="en-US" altLang="zh-CN" sz="1800" dirty="0" smtClean="0"/>
              <a:t>execution is </a:t>
            </a:r>
            <a:r>
              <a:rPr lang="en-US" altLang="zh-CN" sz="1800" dirty="0" smtClean="0"/>
              <a:t>allowed (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but slower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i="1" dirty="0" smtClean="0">
                <a:solidFill>
                  <a:srgbClr val="FF3300"/>
                </a:solidFill>
              </a:rPr>
              <a:t>External devices: </a:t>
            </a:r>
            <a:r>
              <a:rPr lang="en-US" altLang="zh-CN" sz="1800" b="1" i="1" dirty="0">
                <a:solidFill>
                  <a:srgbClr val="FF3300"/>
                </a:solidFill>
              </a:rPr>
              <a:t>1 GB</a:t>
            </a:r>
            <a:endParaRPr lang="en-US" altLang="zh-CN" sz="1800" b="1" i="1" dirty="0" smtClean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/>
              <a:t>for external </a:t>
            </a:r>
            <a:r>
              <a:rPr lang="en-US" altLang="zh-CN" sz="1800" dirty="0" smtClean="0"/>
              <a:t>(off-chip) devices</a:t>
            </a:r>
            <a:endParaRPr lang="en-US" altLang="zh-CN" sz="1800" dirty="0" smtClean="0"/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i="1" dirty="0" smtClean="0">
                <a:solidFill>
                  <a:srgbClr val="FF3300"/>
                </a:solidFill>
              </a:rPr>
              <a:t>System: 0.5 GB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Internal Private Peripheral </a:t>
            </a:r>
            <a:r>
              <a:rPr lang="en-US" altLang="zh-CN" sz="1800" dirty="0" smtClean="0"/>
              <a:t>Bus (PPB): system components</a:t>
            </a:r>
            <a:r>
              <a:rPr lang="en-US" altLang="zh-CN" sz="1800" dirty="0"/>
              <a:t>, e.g., NVIC, SysTick, MPU, </a:t>
            </a:r>
            <a:r>
              <a:rPr lang="en-US" altLang="zh-CN" sz="1800" dirty="0" smtClean="0"/>
              <a:t>debug components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External Private Peripheral Bus (PPB): additional optional debug components and </a:t>
            </a:r>
            <a:r>
              <a:rPr lang="en-US" altLang="zh-CN" sz="1800" dirty="0" smtClean="0"/>
              <a:t>vendor specific components</a:t>
            </a:r>
            <a:r>
              <a:rPr lang="en-US" altLang="zh-CN" sz="1800" dirty="0"/>
              <a:t>.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vendor-specific area: vendor-specific </a:t>
            </a:r>
            <a:r>
              <a:rPr lang="en-US" altLang="zh-CN" sz="1800" dirty="0" smtClean="0"/>
              <a:t>components</a:t>
            </a:r>
            <a:endParaRPr lang="en-US" altLang="zh-CN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8280920" cy="648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Cortex-M3 Predefined Memory Map</a:t>
            </a:r>
          </a:p>
        </p:txBody>
      </p:sp>
      <p:sp>
        <p:nvSpPr>
          <p:cNvPr id="2" name="矩形 1"/>
          <p:cNvSpPr/>
          <p:nvPr/>
        </p:nvSpPr>
        <p:spPr>
          <a:xfrm>
            <a:off x="4968044" y="3068960"/>
            <a:ext cx="3708412" cy="175432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Note that although the architecture uses names like SRAM and RAM for memory region names, there is no real limitation on what types of memories can be connected to the </a:t>
            </a:r>
            <a:r>
              <a:rPr lang="en-US" altLang="zh-CN" dirty="0" smtClean="0">
                <a:solidFill>
                  <a:schemeClr val="bg1"/>
                </a:solidFill>
              </a:rPr>
              <a:t>processors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9388"/>
            <a:ext cx="8748464" cy="688975"/>
          </a:xfrm>
        </p:spPr>
        <p:txBody>
          <a:bodyPr/>
          <a:lstStyle/>
          <a:p>
            <a:r>
              <a:rPr kumimoji="1" lang="en-US" altLang="zh-CN" sz="2400" kern="1200" dirty="0">
                <a:solidFill>
                  <a:schemeClr val="tx2"/>
                </a:solidFill>
              </a:rPr>
              <a:t>Connecting the </a:t>
            </a:r>
            <a:r>
              <a:rPr kumimoji="1" lang="en-US" altLang="zh-CN" sz="2400" kern="1200" dirty="0" smtClean="0">
                <a:solidFill>
                  <a:schemeClr val="tx2"/>
                </a:solidFill>
              </a:rPr>
              <a:t>Processor </a:t>
            </a:r>
            <a:r>
              <a:rPr kumimoji="1" lang="en-US" altLang="zh-CN" sz="2400" kern="1200" dirty="0">
                <a:solidFill>
                  <a:schemeClr val="tx2"/>
                </a:solidFill>
              </a:rPr>
              <a:t>to </a:t>
            </a:r>
            <a:r>
              <a:rPr kumimoji="1" lang="en-US" altLang="zh-CN" sz="2400" kern="1200" dirty="0" smtClean="0">
                <a:solidFill>
                  <a:schemeClr val="tx2"/>
                </a:solidFill>
              </a:rPr>
              <a:t>Memory </a:t>
            </a:r>
            <a:r>
              <a:rPr kumimoji="1" lang="en-US" altLang="zh-CN" sz="2400" kern="1200" dirty="0">
                <a:solidFill>
                  <a:schemeClr val="tx2"/>
                </a:solidFill>
              </a:rPr>
              <a:t>and </a:t>
            </a:r>
            <a:r>
              <a:rPr kumimoji="1" lang="en-US" altLang="zh-CN" sz="2400" kern="1200" dirty="0" smtClean="0">
                <a:solidFill>
                  <a:schemeClr val="tx2"/>
                </a:solidFill>
              </a:rPr>
              <a:t>Peripherals</a:t>
            </a:r>
            <a:endParaRPr kumimoji="1" lang="zh-CN" altLang="en-US" sz="2400" kern="1200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57401"/>
            <a:ext cx="4262264" cy="31441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04" y="908720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dirty="0"/>
              <a:t>the </a:t>
            </a:r>
            <a:r>
              <a:rPr kumimoji="1" lang="en-US" altLang="zh-CN" sz="2000" dirty="0">
                <a:solidFill>
                  <a:srgbClr val="0070C0"/>
                </a:solidFill>
              </a:rPr>
              <a:t>AHB</a:t>
            </a:r>
            <a:r>
              <a:rPr kumimoji="1" lang="en-US" altLang="zh-CN" sz="2000" dirty="0"/>
              <a:t> (AMBA High-performance Bus) Lite protocol:</a:t>
            </a:r>
          </a:p>
          <a:p>
            <a:pPr marL="742950" lvl="1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dirty="0"/>
              <a:t>used for the main bus </a:t>
            </a:r>
            <a:r>
              <a:rPr kumimoji="1" lang="en-US" altLang="zh-CN" dirty="0" smtClean="0"/>
              <a:t>interfaces</a:t>
            </a:r>
            <a:endParaRPr kumimoji="1" lang="en-US" altLang="zh-CN" dirty="0"/>
          </a:p>
          <a:p>
            <a:pPr marL="342900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dirty="0"/>
              <a:t>the </a:t>
            </a:r>
            <a:r>
              <a:rPr kumimoji="1" lang="en-US" altLang="zh-CN" sz="2000" dirty="0">
                <a:solidFill>
                  <a:srgbClr val="0070C0"/>
                </a:solidFill>
              </a:rPr>
              <a:t>APB</a:t>
            </a:r>
            <a:r>
              <a:rPr kumimoji="1" lang="en-US" altLang="zh-CN" sz="2000" dirty="0"/>
              <a:t> protocol:</a:t>
            </a:r>
          </a:p>
          <a:p>
            <a:pPr marL="742950" lvl="1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dirty="0"/>
              <a:t>used for the Private Peripheral Bus (PPB), mainly used for debug components. </a:t>
            </a:r>
            <a:endParaRPr kumimoji="1" lang="en-US" altLang="zh-CN" dirty="0" smtClean="0"/>
          </a:p>
          <a:p>
            <a:pPr marL="742950" lvl="1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dirty="0" smtClean="0"/>
              <a:t>Additional </a:t>
            </a:r>
            <a:r>
              <a:rPr kumimoji="1" lang="en-US" altLang="zh-CN" dirty="0"/>
              <a:t>bus segments based on APB can be added onto the system bus by using additional bus bridge components.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57" y="3217044"/>
            <a:ext cx="4679686" cy="30922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10734" y="6309320"/>
            <a:ext cx="39608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"/>
              </a:rPr>
              <a:t>One simple </a:t>
            </a:r>
            <a:r>
              <a:rPr lang="en-US" altLang="zh-CN" dirty="0">
                <a:latin typeface=""/>
              </a:rPr>
              <a:t>microcontroller design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19558" y="4005064"/>
            <a:ext cx="5364610" cy="1935149"/>
            <a:chOff x="719558" y="4005064"/>
            <a:chExt cx="5364610" cy="19351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58" y="4005064"/>
              <a:ext cx="4016347" cy="19351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椭圆 5"/>
            <p:cNvSpPr/>
            <p:nvPr/>
          </p:nvSpPr>
          <p:spPr bwMode="auto">
            <a:xfrm>
              <a:off x="4981822" y="4005064"/>
              <a:ext cx="1102346" cy="1368152"/>
            </a:xfrm>
            <a:prstGeom prst="ellipse">
              <a:avLst/>
            </a:prstGeom>
            <a:noFill/>
            <a:ln w="28575" cap="flat" cmpd="sng" algn="ctr">
              <a:solidFill>
                <a:srgbClr val="9227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133984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H="1">
              <a:off x="4735905" y="4005064"/>
              <a:ext cx="772199" cy="0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9227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H="1">
              <a:off x="4724635" y="5373216"/>
              <a:ext cx="783469" cy="566997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9227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91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0675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000" dirty="0">
                <a:solidFill>
                  <a:schemeClr val="tx1"/>
                </a:solidFill>
              </a:rPr>
              <a:t>The Cortex-M3 memory map has a default configuration for memory access permissions, used when there is no MPU or MPU is disabled</a:t>
            </a:r>
          </a:p>
          <a:p>
            <a:pPr marL="342900" lvl="1" indent="-342900">
              <a:spcBef>
                <a:spcPts val="6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dirty="0">
                <a:solidFill>
                  <a:schemeClr val="tx1"/>
                </a:solidFill>
                <a:cs typeface="+mn-cs"/>
              </a:rPr>
              <a:t>Prevents user program </a:t>
            </a:r>
            <a:r>
              <a:rPr kumimoji="1" lang="en-US" altLang="zh-CN" sz="2000" dirty="0" smtClean="0">
                <a:solidFill>
                  <a:schemeClr val="tx1"/>
                </a:solidFill>
                <a:cs typeface="+mn-cs"/>
              </a:rPr>
              <a:t>(i.e., in user Thread mode) from </a:t>
            </a:r>
            <a:r>
              <a:rPr kumimoji="1" lang="en-US" altLang="zh-CN" sz="2000" dirty="0">
                <a:solidFill>
                  <a:schemeClr val="tx1"/>
                </a:solidFill>
                <a:cs typeface="+mn-cs"/>
              </a:rPr>
              <a:t>accessing system control memory </a:t>
            </a:r>
            <a:r>
              <a:rPr kumimoji="1" lang="en-US" altLang="zh-CN" sz="2000" dirty="0" smtClean="0">
                <a:solidFill>
                  <a:schemeClr val="tx1"/>
                </a:solidFill>
                <a:cs typeface="+mn-cs"/>
              </a:rPr>
              <a:t>spaces</a:t>
            </a:r>
            <a:endParaRPr kumimoji="1" lang="en-US" altLang="zh-CN" sz="20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8208912" cy="648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/>
              <a:t>Default Memory Access Permissions</a:t>
            </a:r>
            <a:endParaRPr kumimoji="1"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64904"/>
            <a:ext cx="6336704" cy="4204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>
                <a:solidFill>
                  <a:schemeClr val="tx1"/>
                </a:solidFill>
              </a:rPr>
              <a:t>Bit-band operation allows a single load/store (read/write) operation to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access a single data bit</a:t>
            </a:r>
            <a:r>
              <a:rPr kumimoji="1" lang="en-US" altLang="zh-CN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>
                <a:solidFill>
                  <a:schemeClr val="tx1"/>
                </a:solidFill>
              </a:rPr>
              <a:t>Two predefined </a:t>
            </a:r>
            <a:r>
              <a:rPr kumimoji="1" lang="en-US" altLang="zh-CN" sz="2400" dirty="0">
                <a:solidFill>
                  <a:srgbClr val="000000"/>
                </a:solidFill>
              </a:rPr>
              <a:t>memory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regions, called </a:t>
            </a:r>
            <a:r>
              <a:rPr kumimoji="1" lang="en-US" altLang="zh-CN" sz="2400" b="1" i="1" dirty="0" smtClean="0">
                <a:solidFill>
                  <a:srgbClr val="0070C0"/>
                </a:solidFill>
              </a:rPr>
              <a:t>bit-band regions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: 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742950" lvl="1"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sz="2000" dirty="0">
                <a:solidFill>
                  <a:schemeClr val="tx1"/>
                </a:solidFill>
              </a:rPr>
              <a:t>t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he </a:t>
            </a:r>
            <a:r>
              <a:rPr kumimoji="1" lang="en-US" altLang="zh-CN" sz="2000" dirty="0">
                <a:solidFill>
                  <a:schemeClr val="tx1"/>
                </a:solidFill>
              </a:rPr>
              <a:t>first 1 MB of the SRAM region</a:t>
            </a:r>
          </a:p>
          <a:p>
            <a:pPr marL="742950" lvl="1"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sz="2000" dirty="0">
                <a:solidFill>
                  <a:schemeClr val="tx1"/>
                </a:solidFill>
              </a:rPr>
              <a:t>t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he </a:t>
            </a:r>
            <a:r>
              <a:rPr kumimoji="1" lang="en-US" altLang="zh-CN" sz="2000" dirty="0">
                <a:solidFill>
                  <a:schemeClr val="tx1"/>
                </a:solidFill>
              </a:rPr>
              <a:t>first 1 MB of the peripheral region</a:t>
            </a:r>
          </a:p>
          <a:p>
            <a:pPr marL="342900" lvl="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>
                <a:solidFill>
                  <a:srgbClr val="000000"/>
                </a:solidFill>
              </a:rPr>
              <a:t>Two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associated predefined memory regions, called </a:t>
            </a:r>
            <a:r>
              <a:rPr kumimoji="1" lang="en-US" altLang="zh-CN" sz="2400" b="1" i="1" dirty="0" smtClean="0">
                <a:solidFill>
                  <a:srgbClr val="0070C0"/>
                </a:solidFill>
              </a:rPr>
              <a:t>bit-band alias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: </a:t>
            </a:r>
            <a:endParaRPr lang="en-US" altLang="zh-CN" sz="1800" dirty="0"/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Bit band regions can be accessed like normal memory, but each bit within a bit band region can also be accessed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using a word-aligned address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in the corresponding bit-band alias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116632"/>
            <a:ext cx="6120680" cy="648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/>
              <a:t>Bit-Band Operations</a:t>
            </a:r>
            <a:endParaRPr kumimoji="1"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0381"/>
            <a:ext cx="80158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/>
              <a:t>Bit-Band Region and Bit-Band Alias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638208"/>
              </p:ext>
            </p:extLst>
          </p:nvPr>
        </p:nvGraphicFramePr>
        <p:xfrm>
          <a:off x="611560" y="2617511"/>
          <a:ext cx="8212003" cy="406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Visio" r:id="rId4" imgW="9647668" imgH="4779322" progId="Visio.Drawing.11">
                  <p:embed/>
                </p:oleObj>
              </mc:Choice>
              <mc:Fallback>
                <p:oleObj name="Visio" r:id="rId4" imgW="9647668" imgH="47793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17511"/>
                        <a:ext cx="8212003" cy="40689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1118028"/>
            <a:ext cx="2952328" cy="1590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1163919"/>
            <a:ext cx="2952328" cy="1499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1789649"/>
            <a:ext cx="590550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4008" y="1789649"/>
            <a:ext cx="876300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0381"/>
            <a:ext cx="80158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/>
              <a:t>Bit-Band Region and Bit-Band Alias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114300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Remapping of Bit-Band Addresses in SRAM Region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24400" y="114300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Remapping of Bit-Band Addresses in Peripheral Memory Region</a:t>
            </a:r>
          </a:p>
        </p:txBody>
      </p:sp>
      <p:graphicFrame>
        <p:nvGraphicFramePr>
          <p:cNvPr id="11" name="Group 84"/>
          <p:cNvGraphicFramePr>
            <a:graphicFrameLocks noGrp="1"/>
          </p:cNvGraphicFramePr>
          <p:nvPr>
            <p:ph sz="half" idx="1"/>
          </p:nvPr>
        </p:nvGraphicFramePr>
        <p:xfrm>
          <a:off x="457200" y="2057400"/>
          <a:ext cx="4038600" cy="4525967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Bit-Band 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Aliased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0x20000000 bit[0]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0x22000000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0x20000000 bit[1]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0x22000004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0x20000000 bit[2]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0x22000008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0x20000000 bit[31]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0x2200007C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0x20000004 bit[0]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0x22000080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0x20000004 bit[31]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0x220000FC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0x200FFFFC bit[31]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0x23FFFFFC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Group 85"/>
          <p:cNvGraphicFramePr>
            <a:graphicFrameLocks/>
          </p:cNvGraphicFramePr>
          <p:nvPr/>
        </p:nvGraphicFramePr>
        <p:xfrm>
          <a:off x="4800600" y="2057400"/>
          <a:ext cx="4038600" cy="4525967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Bit-Band 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Aliased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0x40000000 bit[0]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0x42000000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0x40000000 bit[1]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0x42000004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0x40000000 bit[2]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0x42000008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0x40000000 bit[31]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0x4200007C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0x40000004 bit[0]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0x42000080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0x40000004 bit[31]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0x420000FC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0x400FFFFC bit[31]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0x43FFFFFC bit[0]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1219</Words>
  <Application>Microsoft Office PowerPoint</Application>
  <PresentationFormat>全屏显示(4:3)</PresentationFormat>
  <Paragraphs>158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Monotype Sorts</vt:lpstr>
      <vt:lpstr>华文新魏</vt:lpstr>
      <vt:lpstr>宋体</vt:lpstr>
      <vt:lpstr>黑体</vt:lpstr>
      <vt:lpstr>Arial</vt:lpstr>
      <vt:lpstr>Calibri</vt:lpstr>
      <vt:lpstr>Corbel</vt:lpstr>
      <vt:lpstr>1_自定义设计方案</vt:lpstr>
      <vt:lpstr>2_自定义设计方案</vt:lpstr>
      <vt:lpstr>3_自定义设计方案</vt:lpstr>
      <vt:lpstr>Visio</vt:lpstr>
      <vt:lpstr>The Cortex-M3/M4 Embedded Systems: Cortex-M3/M4 Memory Systems</vt:lpstr>
      <vt:lpstr>Contents</vt:lpstr>
      <vt:lpstr>PowerPoint 演示文稿</vt:lpstr>
      <vt:lpstr>PowerPoint 演示文稿</vt:lpstr>
      <vt:lpstr>Connecting the Processor to Memory and Peripherals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Cortex-M3 Memory Systems</dc:title>
  <dc:creator>archee</dc:creator>
  <cp:lastModifiedBy>archee</cp:lastModifiedBy>
  <cp:revision>90</cp:revision>
  <dcterms:created xsi:type="dcterms:W3CDTF">2012-03-30T14:24:59Z</dcterms:created>
  <dcterms:modified xsi:type="dcterms:W3CDTF">2019-05-07T06:38:30Z</dcterms:modified>
</cp:coreProperties>
</file>