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396" r:id="rId3"/>
    <p:sldId id="325" r:id="rId4"/>
    <p:sldId id="326" r:id="rId5"/>
    <p:sldId id="328" r:id="rId6"/>
    <p:sldId id="329" r:id="rId7"/>
    <p:sldId id="330" r:id="rId8"/>
    <p:sldId id="332" r:id="rId9"/>
    <p:sldId id="383" r:id="rId10"/>
    <p:sldId id="335" r:id="rId11"/>
    <p:sldId id="336" r:id="rId12"/>
    <p:sldId id="338" r:id="rId13"/>
    <p:sldId id="339" r:id="rId14"/>
    <p:sldId id="341" r:id="rId15"/>
    <p:sldId id="342" r:id="rId16"/>
    <p:sldId id="343" r:id="rId17"/>
    <p:sldId id="361" r:id="rId18"/>
    <p:sldId id="363" r:id="rId19"/>
    <p:sldId id="364" r:id="rId20"/>
    <p:sldId id="410" r:id="rId21"/>
    <p:sldId id="366" r:id="rId22"/>
    <p:sldId id="367" r:id="rId23"/>
    <p:sldId id="368" r:id="rId24"/>
    <p:sldId id="423" r:id="rId25"/>
    <p:sldId id="424"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39" r:id="rId41"/>
    <p:sldId id="440" r:id="rId42"/>
    <p:sldId id="369" r:id="rId43"/>
    <p:sldId id="370" r:id="rId44"/>
    <p:sldId id="371" r:id="rId45"/>
    <p:sldId id="372" r:id="rId46"/>
    <p:sldId id="374" r:id="rId47"/>
    <p:sldId id="375" r:id="rId48"/>
    <p:sldId id="376" r:id="rId49"/>
    <p:sldId id="377" r:id="rId50"/>
    <p:sldId id="384" r:id="rId51"/>
    <p:sldId id="385" r:id="rId52"/>
    <p:sldId id="386" r:id="rId53"/>
    <p:sldId id="387" r:id="rId54"/>
    <p:sldId id="390" r:id="rId55"/>
    <p:sldId id="388" r:id="rId56"/>
    <p:sldId id="389" r:id="rId57"/>
    <p:sldId id="391" r:id="rId58"/>
    <p:sldId id="398" r:id="rId59"/>
    <p:sldId id="392" r:id="rId60"/>
    <p:sldId id="393" r:id="rId61"/>
    <p:sldId id="394" r:id="rId62"/>
    <p:sldId id="422"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4" autoAdjust="0"/>
    <p:restoredTop sz="94660"/>
  </p:normalViewPr>
  <p:slideViewPr>
    <p:cSldViewPr>
      <p:cViewPr varScale="1">
        <p:scale>
          <a:sx n="89" d="100"/>
          <a:sy n="89" d="100"/>
        </p:scale>
        <p:origin x="104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5" descr="10"/>
          <p:cNvPicPr>
            <a:picLocks noChangeAspect="1" noChangeArrowheads="1"/>
          </p:cNvPicPr>
          <p:nvPr/>
        </p:nvPicPr>
        <p:blipFill>
          <a:blip r:embed="rId3" cstate="print"/>
          <a:srcRect/>
          <a:stretch>
            <a:fillRect/>
          </a:stretch>
        </p:blipFill>
        <p:spPr bwMode="auto">
          <a:xfrm>
            <a:off x="6229350" y="3979863"/>
            <a:ext cx="2914650" cy="2878137"/>
          </a:xfrm>
          <a:prstGeom prst="rect">
            <a:avLst/>
          </a:prstGeom>
          <a:noFill/>
          <a:ln w="9525">
            <a:noFill/>
            <a:miter lim="800000"/>
            <a:headEnd/>
            <a:tailEnd/>
          </a:ln>
        </p:spPr>
      </p:pic>
      <p:pic>
        <p:nvPicPr>
          <p:cNvPr id="6" name="Picture 6" descr="图片5"/>
          <p:cNvPicPr>
            <a:picLocks noChangeAspect="1" noChangeArrowheads="1"/>
          </p:cNvPicPr>
          <p:nvPr/>
        </p:nvPicPr>
        <p:blipFill>
          <a:blip r:embed="rId4" cstate="print"/>
          <a:srcRect/>
          <a:stretch>
            <a:fillRect/>
          </a:stretch>
        </p:blipFill>
        <p:spPr bwMode="auto">
          <a:xfrm>
            <a:off x="8388350" y="179388"/>
            <a:ext cx="755650" cy="506412"/>
          </a:xfrm>
          <a:prstGeom prst="rect">
            <a:avLst/>
          </a:prstGeom>
          <a:noFill/>
          <a:ln w="9525">
            <a:noFill/>
            <a:miter lim="800000"/>
            <a:headEnd/>
            <a:tailEnd/>
          </a:ln>
        </p:spPr>
      </p:pic>
      <p:pic>
        <p:nvPicPr>
          <p:cNvPr id="7" name="Picture 7" descr="图片2"/>
          <p:cNvPicPr>
            <a:picLocks noChangeAspect="1" noChangeArrowheads="1"/>
          </p:cNvPicPr>
          <p:nvPr/>
        </p:nvPicPr>
        <p:blipFill>
          <a:blip r:embed="rId5" cstate="print"/>
          <a:srcRect/>
          <a:stretch>
            <a:fillRect/>
          </a:stretch>
        </p:blipFill>
        <p:spPr bwMode="auto">
          <a:xfrm>
            <a:off x="6134100" y="179388"/>
            <a:ext cx="755650" cy="506412"/>
          </a:xfrm>
          <a:prstGeom prst="rect">
            <a:avLst/>
          </a:prstGeom>
          <a:noFill/>
          <a:ln w="9525">
            <a:noFill/>
            <a:miter lim="800000"/>
            <a:headEnd/>
            <a:tailEnd/>
          </a:ln>
        </p:spPr>
      </p:pic>
      <p:pic>
        <p:nvPicPr>
          <p:cNvPr id="8" name="Picture 8" descr="图片1"/>
          <p:cNvPicPr>
            <a:picLocks noChangeAspect="1" noChangeArrowheads="1"/>
          </p:cNvPicPr>
          <p:nvPr/>
        </p:nvPicPr>
        <p:blipFill>
          <a:blip r:embed="rId6" cstate="print"/>
          <a:srcRect/>
          <a:stretch>
            <a:fillRect/>
          </a:stretch>
        </p:blipFill>
        <p:spPr bwMode="auto">
          <a:xfrm>
            <a:off x="5391150" y="179388"/>
            <a:ext cx="755650" cy="506412"/>
          </a:xfrm>
          <a:prstGeom prst="rect">
            <a:avLst/>
          </a:prstGeom>
          <a:noFill/>
          <a:ln w="9525">
            <a:noFill/>
            <a:miter lim="800000"/>
            <a:headEnd/>
            <a:tailEnd/>
          </a:ln>
        </p:spPr>
      </p:pic>
      <p:pic>
        <p:nvPicPr>
          <p:cNvPr id="9" name="Picture 9" descr="图片3"/>
          <p:cNvPicPr>
            <a:picLocks noChangeAspect="1" noChangeArrowheads="1"/>
          </p:cNvPicPr>
          <p:nvPr/>
        </p:nvPicPr>
        <p:blipFill>
          <a:blip r:embed="rId7" cstate="print"/>
          <a:srcRect/>
          <a:stretch>
            <a:fillRect/>
          </a:stretch>
        </p:blipFill>
        <p:spPr bwMode="auto">
          <a:xfrm>
            <a:off x="6889750" y="179388"/>
            <a:ext cx="755650" cy="506412"/>
          </a:xfrm>
          <a:prstGeom prst="rect">
            <a:avLst/>
          </a:prstGeom>
          <a:noFill/>
          <a:ln w="9525">
            <a:noFill/>
            <a:miter lim="800000"/>
            <a:headEnd/>
            <a:tailEnd/>
          </a:ln>
        </p:spPr>
      </p:pic>
      <p:pic>
        <p:nvPicPr>
          <p:cNvPr id="10" name="Picture 10" descr="图片4"/>
          <p:cNvPicPr>
            <a:picLocks noChangeAspect="1" noChangeArrowheads="1"/>
          </p:cNvPicPr>
          <p:nvPr/>
        </p:nvPicPr>
        <p:blipFill>
          <a:blip r:embed="rId8" cstate="print"/>
          <a:srcRect/>
          <a:stretch>
            <a:fillRect/>
          </a:stretch>
        </p:blipFill>
        <p:spPr bwMode="auto">
          <a:xfrm>
            <a:off x="7645400" y="179388"/>
            <a:ext cx="755650" cy="506412"/>
          </a:xfrm>
          <a:prstGeom prst="rect">
            <a:avLst/>
          </a:prstGeom>
          <a:noFill/>
          <a:ln w="9525">
            <a:noFill/>
            <a:miter lim="800000"/>
            <a:headEnd/>
            <a:tailEnd/>
          </a:ln>
        </p:spPr>
      </p:pic>
      <p:sp>
        <p:nvSpPr>
          <p:cNvPr id="109571"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a:t>单击此处编辑母版标题样式</a:t>
            </a:r>
          </a:p>
        </p:txBody>
      </p:sp>
      <p:sp>
        <p:nvSpPr>
          <p:cNvPr id="109572"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79388"/>
            <a:ext cx="9144000" cy="6154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31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31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pPr lvl="0"/>
            <a:endParaRPr lang="zh-CN" altLang="en-US" noProof="0"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5" descr="10"/>
          <p:cNvPicPr>
            <a:picLocks noChangeAspect="1" noChangeArrowheads="1"/>
          </p:cNvPicPr>
          <p:nvPr/>
        </p:nvPicPr>
        <p:blipFill>
          <a:blip r:embed="rId3" cstate="print"/>
          <a:srcRect/>
          <a:stretch>
            <a:fillRect/>
          </a:stretch>
        </p:blipFill>
        <p:spPr bwMode="auto">
          <a:xfrm>
            <a:off x="6229350" y="3979863"/>
            <a:ext cx="2914650" cy="2878137"/>
          </a:xfrm>
          <a:prstGeom prst="rect">
            <a:avLst/>
          </a:prstGeom>
          <a:noFill/>
          <a:ln w="9525">
            <a:noFill/>
            <a:miter lim="800000"/>
            <a:headEnd/>
            <a:tailEnd/>
          </a:ln>
        </p:spPr>
      </p:pic>
      <p:pic>
        <p:nvPicPr>
          <p:cNvPr id="6" name="Picture 6" descr="图片5"/>
          <p:cNvPicPr>
            <a:picLocks noChangeAspect="1" noChangeArrowheads="1"/>
          </p:cNvPicPr>
          <p:nvPr/>
        </p:nvPicPr>
        <p:blipFill>
          <a:blip r:embed="rId4" cstate="print"/>
          <a:srcRect/>
          <a:stretch>
            <a:fillRect/>
          </a:stretch>
        </p:blipFill>
        <p:spPr bwMode="auto">
          <a:xfrm>
            <a:off x="8388350" y="179388"/>
            <a:ext cx="755650" cy="506412"/>
          </a:xfrm>
          <a:prstGeom prst="rect">
            <a:avLst/>
          </a:prstGeom>
          <a:noFill/>
          <a:ln w="9525">
            <a:noFill/>
            <a:miter lim="800000"/>
            <a:headEnd/>
            <a:tailEnd/>
          </a:ln>
        </p:spPr>
      </p:pic>
      <p:pic>
        <p:nvPicPr>
          <p:cNvPr id="7" name="Picture 7" descr="图片2"/>
          <p:cNvPicPr>
            <a:picLocks noChangeAspect="1" noChangeArrowheads="1"/>
          </p:cNvPicPr>
          <p:nvPr/>
        </p:nvPicPr>
        <p:blipFill>
          <a:blip r:embed="rId5" cstate="print"/>
          <a:srcRect/>
          <a:stretch>
            <a:fillRect/>
          </a:stretch>
        </p:blipFill>
        <p:spPr bwMode="auto">
          <a:xfrm>
            <a:off x="6134100" y="179388"/>
            <a:ext cx="755650" cy="506412"/>
          </a:xfrm>
          <a:prstGeom prst="rect">
            <a:avLst/>
          </a:prstGeom>
          <a:noFill/>
          <a:ln w="9525">
            <a:noFill/>
            <a:miter lim="800000"/>
            <a:headEnd/>
            <a:tailEnd/>
          </a:ln>
        </p:spPr>
      </p:pic>
      <p:pic>
        <p:nvPicPr>
          <p:cNvPr id="8" name="Picture 8" descr="图片1"/>
          <p:cNvPicPr>
            <a:picLocks noChangeAspect="1" noChangeArrowheads="1"/>
          </p:cNvPicPr>
          <p:nvPr/>
        </p:nvPicPr>
        <p:blipFill>
          <a:blip r:embed="rId6" cstate="print"/>
          <a:srcRect/>
          <a:stretch>
            <a:fillRect/>
          </a:stretch>
        </p:blipFill>
        <p:spPr bwMode="auto">
          <a:xfrm>
            <a:off x="5391150" y="179388"/>
            <a:ext cx="755650" cy="506412"/>
          </a:xfrm>
          <a:prstGeom prst="rect">
            <a:avLst/>
          </a:prstGeom>
          <a:noFill/>
          <a:ln w="9525">
            <a:noFill/>
            <a:miter lim="800000"/>
            <a:headEnd/>
            <a:tailEnd/>
          </a:ln>
        </p:spPr>
      </p:pic>
      <p:pic>
        <p:nvPicPr>
          <p:cNvPr id="9" name="Picture 9" descr="图片3"/>
          <p:cNvPicPr>
            <a:picLocks noChangeAspect="1" noChangeArrowheads="1"/>
          </p:cNvPicPr>
          <p:nvPr/>
        </p:nvPicPr>
        <p:blipFill>
          <a:blip r:embed="rId7" cstate="print"/>
          <a:srcRect/>
          <a:stretch>
            <a:fillRect/>
          </a:stretch>
        </p:blipFill>
        <p:spPr bwMode="auto">
          <a:xfrm>
            <a:off x="6889750" y="179388"/>
            <a:ext cx="755650" cy="506412"/>
          </a:xfrm>
          <a:prstGeom prst="rect">
            <a:avLst/>
          </a:prstGeom>
          <a:noFill/>
          <a:ln w="9525">
            <a:noFill/>
            <a:miter lim="800000"/>
            <a:headEnd/>
            <a:tailEnd/>
          </a:ln>
        </p:spPr>
      </p:pic>
      <p:pic>
        <p:nvPicPr>
          <p:cNvPr id="10" name="Picture 10" descr="图片4"/>
          <p:cNvPicPr>
            <a:picLocks noChangeAspect="1" noChangeArrowheads="1"/>
          </p:cNvPicPr>
          <p:nvPr/>
        </p:nvPicPr>
        <p:blipFill>
          <a:blip r:embed="rId8" cstate="print"/>
          <a:srcRect/>
          <a:stretch>
            <a:fillRect/>
          </a:stretch>
        </p:blipFill>
        <p:spPr bwMode="auto">
          <a:xfrm>
            <a:off x="7645400" y="179388"/>
            <a:ext cx="755650" cy="506412"/>
          </a:xfrm>
          <a:prstGeom prst="rect">
            <a:avLst/>
          </a:prstGeom>
          <a:noFill/>
          <a:ln w="9525">
            <a:noFill/>
            <a:miter lim="800000"/>
            <a:headEnd/>
            <a:tailEnd/>
          </a:ln>
        </p:spPr>
      </p:pic>
      <p:sp>
        <p:nvSpPr>
          <p:cNvPr id="109571" name="Rectangle 3"/>
          <p:cNvSpPr>
            <a:spLocks noGrp="1" noChangeArrowheads="1"/>
          </p:cNvSpPr>
          <p:nvPr>
            <p:ph type="ctrTitle"/>
          </p:nvPr>
        </p:nvSpPr>
        <p:spPr>
          <a:xfrm>
            <a:off x="685800" y="1798638"/>
            <a:ext cx="7772400" cy="1470025"/>
          </a:xfrm>
          <a:ln/>
        </p:spPr>
        <p:txBody>
          <a:bodyPr tIns="45720" anchor="ctr"/>
          <a:lstStyle>
            <a:lvl1pPr>
              <a:defRPr sz="4300"/>
            </a:lvl1pPr>
          </a:lstStyle>
          <a:p>
            <a:r>
              <a:rPr lang="zh-CN" altLang="en-US"/>
              <a:t>单击此处编辑母版标题样式</a:t>
            </a:r>
          </a:p>
        </p:txBody>
      </p:sp>
      <p:sp>
        <p:nvSpPr>
          <p:cNvPr id="109572"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79388"/>
            <a:ext cx="9144000" cy="6154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31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31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2800" y="1268413"/>
            <a:ext cx="4038600" cy="2455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2800" y="3876675"/>
            <a:ext cx="4038600" cy="2457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pPr lvl="0"/>
            <a:endParaRPr lang="zh-CN" altLang="en-US" noProof="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1746" name="Picture 2" descr="ppt底板白-英文大写40"/>
          <p:cNvPicPr>
            <a:picLocks noChangeAspect="1" noChangeArrowheads="1"/>
          </p:cNvPicPr>
          <p:nvPr/>
        </p:nvPicPr>
        <p:blipFill>
          <a:blip r:embed="rId19" cstate="print"/>
          <a:srcRect/>
          <a:stretch>
            <a:fillRect/>
          </a:stretch>
        </p:blipFill>
        <p:spPr bwMode="auto">
          <a:xfrm>
            <a:off x="0" y="0"/>
            <a:ext cx="9144000" cy="6858000"/>
          </a:xfrm>
          <a:prstGeom prst="rect">
            <a:avLst/>
          </a:prstGeom>
          <a:noFill/>
          <a:ln w="9525">
            <a:noFill/>
            <a:miter lim="800000"/>
            <a:headEnd/>
            <a:tailEnd/>
          </a:ln>
        </p:spPr>
      </p:pic>
      <p:sp>
        <p:nvSpPr>
          <p:cNvPr id="108547"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108548"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31749" name="Rectangle 5"/>
          <p:cNvSpPr>
            <a:spLocks noGrp="1" noChangeArrowheads="1"/>
          </p:cNvSpPr>
          <p:nvPr>
            <p:ph type="title"/>
          </p:nvPr>
        </p:nvSpPr>
        <p:spPr bwMode="auto">
          <a:xfrm>
            <a:off x="0" y="179388"/>
            <a:ext cx="9144000" cy="688975"/>
          </a:xfrm>
          <a:prstGeom prst="rect">
            <a:avLst/>
          </a:prstGeom>
          <a:noFill/>
          <a:ln w="9525" algn="ctr">
            <a:noFill/>
            <a:miter lim="800000"/>
            <a:headEnd/>
            <a:tailEnd/>
          </a:ln>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pic>
        <p:nvPicPr>
          <p:cNvPr id="31750" name="Picture 7" descr="10"/>
          <p:cNvPicPr>
            <a:picLocks noChangeAspect="1" noChangeArrowheads="1"/>
          </p:cNvPicPr>
          <p:nvPr userDrawn="1"/>
        </p:nvPicPr>
        <p:blipFill>
          <a:blip r:embed="rId20" cstate="print"/>
          <a:srcRect/>
          <a:stretch>
            <a:fillRect/>
          </a:stretch>
        </p:blipFill>
        <p:spPr bwMode="auto">
          <a:xfrm>
            <a:off x="6229350" y="3979863"/>
            <a:ext cx="2914650" cy="2878137"/>
          </a:xfrm>
          <a:prstGeom prst="rect">
            <a:avLst/>
          </a:prstGeom>
          <a:noFill/>
          <a:ln w="9525">
            <a:noFill/>
            <a:miter lim="800000"/>
            <a:headEnd/>
            <a:tailEnd/>
          </a:ln>
        </p:spPr>
      </p:pic>
      <p:sp>
        <p:nvSpPr>
          <p:cNvPr id="31751" name="Rectangle 6"/>
          <p:cNvSpPr>
            <a:spLocks noGrp="1" noChangeArrowheads="1"/>
          </p:cNvSpPr>
          <p:nvPr>
            <p:ph type="body" idx="1"/>
          </p:nvPr>
        </p:nvSpPr>
        <p:spPr bwMode="auto">
          <a:xfrm>
            <a:off x="431800" y="1268413"/>
            <a:ext cx="8229600" cy="5065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1"/>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5058" name="Picture 2" descr="ppt底板白-英文大写40"/>
          <p:cNvPicPr>
            <a:picLocks noChangeAspect="1" noChangeArrowheads="1"/>
          </p:cNvPicPr>
          <p:nvPr/>
        </p:nvPicPr>
        <p:blipFill>
          <a:blip r:embed="rId19" cstate="print"/>
          <a:srcRect/>
          <a:stretch>
            <a:fillRect/>
          </a:stretch>
        </p:blipFill>
        <p:spPr bwMode="auto">
          <a:xfrm>
            <a:off x="0" y="0"/>
            <a:ext cx="9144000" cy="6858000"/>
          </a:xfrm>
          <a:prstGeom prst="rect">
            <a:avLst/>
          </a:prstGeom>
          <a:noFill/>
          <a:ln w="9525">
            <a:noFill/>
            <a:miter lim="800000"/>
            <a:headEnd/>
            <a:tailEnd/>
          </a:ln>
        </p:spPr>
      </p:pic>
      <p:sp>
        <p:nvSpPr>
          <p:cNvPr id="108547"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108548"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pPr algn="ctr" fontAlgn="base">
              <a:spcBef>
                <a:spcPct val="0"/>
              </a:spcBef>
              <a:spcAft>
                <a:spcPct val="0"/>
              </a:spcAft>
              <a:defRPr/>
            </a:pPr>
            <a:endParaRPr lang="zh-CN" altLang="en-US">
              <a:solidFill>
                <a:srgbClr val="133984"/>
              </a:solidFill>
            </a:endParaRPr>
          </a:p>
        </p:txBody>
      </p:sp>
      <p:sp>
        <p:nvSpPr>
          <p:cNvPr id="45061" name="Rectangle 5"/>
          <p:cNvSpPr>
            <a:spLocks noGrp="1" noChangeArrowheads="1"/>
          </p:cNvSpPr>
          <p:nvPr>
            <p:ph type="title"/>
          </p:nvPr>
        </p:nvSpPr>
        <p:spPr bwMode="auto">
          <a:xfrm>
            <a:off x="0" y="179388"/>
            <a:ext cx="9144000" cy="688975"/>
          </a:xfrm>
          <a:prstGeom prst="rect">
            <a:avLst/>
          </a:prstGeom>
          <a:noFill/>
          <a:ln w="9525" algn="ctr">
            <a:noFill/>
            <a:miter lim="800000"/>
            <a:headEnd/>
            <a:tailEnd/>
          </a:ln>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pic>
        <p:nvPicPr>
          <p:cNvPr id="45062" name="Picture 7" descr="10"/>
          <p:cNvPicPr>
            <a:picLocks noChangeAspect="1" noChangeArrowheads="1"/>
          </p:cNvPicPr>
          <p:nvPr userDrawn="1"/>
        </p:nvPicPr>
        <p:blipFill>
          <a:blip r:embed="rId20" cstate="print"/>
          <a:srcRect/>
          <a:stretch>
            <a:fillRect/>
          </a:stretch>
        </p:blipFill>
        <p:spPr bwMode="auto">
          <a:xfrm>
            <a:off x="6229350" y="3979863"/>
            <a:ext cx="2914650" cy="2878137"/>
          </a:xfrm>
          <a:prstGeom prst="rect">
            <a:avLst/>
          </a:prstGeom>
          <a:noFill/>
          <a:ln w="9525">
            <a:noFill/>
            <a:miter lim="800000"/>
            <a:headEnd/>
            <a:tailEnd/>
          </a:ln>
        </p:spPr>
      </p:pic>
      <p:sp>
        <p:nvSpPr>
          <p:cNvPr id="45063" name="Rectangle 6"/>
          <p:cNvSpPr>
            <a:spLocks noGrp="1" noChangeArrowheads="1"/>
          </p:cNvSpPr>
          <p:nvPr>
            <p:ph type="body" idx="1"/>
          </p:nvPr>
        </p:nvSpPr>
        <p:spPr bwMode="auto">
          <a:xfrm>
            <a:off x="431800" y="1268413"/>
            <a:ext cx="8229600" cy="5065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1"/>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9.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179512" y="1556792"/>
            <a:ext cx="8928992" cy="1470025"/>
          </a:xfrm>
        </p:spPr>
        <p:txBody>
          <a:bodyPr/>
          <a:lstStyle/>
          <a:p>
            <a:pPr eaLnBrk="1" hangingPunct="1">
              <a:spcBef>
                <a:spcPts val="2400"/>
              </a:spcBef>
            </a:pPr>
            <a:r>
              <a:rPr lang="en-US" altLang="zh-CN" sz="4000" dirty="0" smtClean="0">
                <a:latin typeface="Corbel" pitchFamily="34" charset="0"/>
              </a:rPr>
              <a:t>The Cortex-M3/M4 Embedded Systems:</a:t>
            </a:r>
            <a:r>
              <a:rPr lang="en-US" altLang="zh-CN" sz="4000" dirty="0">
                <a:latin typeface="Corbel" pitchFamily="34" charset="0"/>
              </a:rPr>
              <a:t/>
            </a:r>
            <a:br>
              <a:rPr lang="en-US" altLang="zh-CN" sz="4000" dirty="0">
                <a:latin typeface="Corbel" pitchFamily="34" charset="0"/>
              </a:rPr>
            </a:br>
            <a:r>
              <a:rPr lang="en-US" altLang="zh-CN" sz="3200" dirty="0" smtClean="0">
                <a:solidFill>
                  <a:srgbClr val="C00000"/>
                </a:solidFill>
                <a:latin typeface="Corbel" pitchFamily="34" charset="0"/>
              </a:rPr>
              <a:t>Cortex-M3/M4 </a:t>
            </a:r>
            <a:r>
              <a:rPr lang="en-US" altLang="zh-CN" sz="3200" dirty="0">
                <a:solidFill>
                  <a:srgbClr val="C00000"/>
                </a:solidFill>
                <a:latin typeface="Corbel" pitchFamily="34" charset="0"/>
              </a:rPr>
              <a:t>Exceptions and Interrupts</a:t>
            </a:r>
            <a:endParaRPr lang="en-US" altLang="zh-CN" sz="4000" dirty="0" smtClean="0">
              <a:solidFill>
                <a:srgbClr val="C00000"/>
              </a:solidFill>
              <a:latin typeface="Corbel" pitchFamily="34" charset="0"/>
            </a:endParaRPr>
          </a:p>
        </p:txBody>
      </p:sp>
      <p:pic>
        <p:nvPicPr>
          <p:cNvPr id="4" name="Picture 4" descr="1181546444"/>
          <p:cNvPicPr>
            <a:picLocks noChangeAspect="1" noChangeArrowheads="1"/>
          </p:cNvPicPr>
          <p:nvPr/>
        </p:nvPicPr>
        <p:blipFill>
          <a:blip r:embed="rId2" cstate="print"/>
          <a:srcRect/>
          <a:stretch>
            <a:fillRect/>
          </a:stretch>
        </p:blipFill>
        <p:spPr bwMode="auto">
          <a:xfrm>
            <a:off x="827584" y="4661513"/>
            <a:ext cx="1954560" cy="1950036"/>
          </a:xfrm>
          <a:prstGeom prst="rect">
            <a:avLst/>
          </a:prstGeom>
          <a:noFill/>
          <a:ln w="9525">
            <a:noFill/>
            <a:miter lim="800000"/>
            <a:headEnd/>
            <a:tailEnd/>
          </a:ln>
        </p:spPr>
      </p:pic>
      <p:sp>
        <p:nvSpPr>
          <p:cNvPr id="5" name="矩形 4"/>
          <p:cNvSpPr/>
          <p:nvPr/>
        </p:nvSpPr>
        <p:spPr>
          <a:xfrm>
            <a:off x="467544" y="3140968"/>
            <a:ext cx="8352928" cy="1138773"/>
          </a:xfrm>
          <a:prstGeom prst="rect">
            <a:avLst/>
          </a:prstGeom>
        </p:spPr>
        <p:txBody>
          <a:bodyPr wrap="square">
            <a:spAutoFit/>
          </a:bodyPr>
          <a:lstStyle/>
          <a:p>
            <a:pPr lvl="0" algn="ctr"/>
            <a:r>
              <a:rPr lang="en-US" altLang="zh-CN" sz="2400" b="1" dirty="0" smtClean="0">
                <a:solidFill>
                  <a:srgbClr val="2A4F86"/>
                </a:solidFill>
                <a:latin typeface="Corbel" pitchFamily="34" charset="0"/>
              </a:rPr>
              <a:t>Refer </a:t>
            </a:r>
            <a:r>
              <a:rPr lang="en-US" altLang="zh-CN" sz="2400" b="1" dirty="0">
                <a:solidFill>
                  <a:srgbClr val="2A4F86"/>
                </a:solidFill>
                <a:latin typeface="Corbel" pitchFamily="34" charset="0"/>
              </a:rPr>
              <a:t>to Chapter </a:t>
            </a:r>
            <a:r>
              <a:rPr lang="en-US" altLang="zh-CN" sz="2400" b="1" dirty="0" smtClean="0">
                <a:solidFill>
                  <a:srgbClr val="2A4F86"/>
                </a:solidFill>
                <a:latin typeface="Corbel" pitchFamily="34" charset="0"/>
              </a:rPr>
              <a:t>7, 8, 10, 12 </a:t>
            </a:r>
            <a:r>
              <a:rPr lang="en-US" altLang="zh-CN" sz="2400" b="1" dirty="0">
                <a:solidFill>
                  <a:srgbClr val="2A4F86"/>
                </a:solidFill>
                <a:latin typeface="Corbel" pitchFamily="34" charset="0"/>
              </a:rPr>
              <a:t>in the reference book</a:t>
            </a:r>
          </a:p>
          <a:p>
            <a:pPr lvl="0" algn="ctr"/>
            <a:r>
              <a:rPr lang="en-US" altLang="zh-CN" sz="2000" b="1" i="1" dirty="0">
                <a:solidFill>
                  <a:srgbClr val="000000"/>
                </a:solidFill>
              </a:rPr>
              <a:t>“The Definitive Guide to ARM Cortex-M3 and Cortex-M4 Processors”</a:t>
            </a:r>
          </a:p>
          <a:p>
            <a:pPr algn="ctr"/>
            <a:endParaRPr lang="zh-CN" altLang="en-US" sz="2400" b="1" dirty="0">
              <a:solidFill>
                <a:srgbClr val="2A4F86"/>
              </a:solidFill>
              <a:latin typeface="Corbel" pitchFamily="34" charset="0"/>
            </a:endParaRPr>
          </a:p>
        </p:txBody>
      </p:sp>
    </p:spTree>
    <p:extLst>
      <p:ext uri="{BB962C8B-B14F-4D97-AF65-F5344CB8AC3E}">
        <p14:creationId xmlns:p14="http://schemas.microsoft.com/office/powerpoint/2010/main" val="278104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457200" y="914400"/>
            <a:ext cx="8229600" cy="5721350"/>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In </a:t>
            </a:r>
            <a:r>
              <a:rPr kumimoji="1" lang="en-US" altLang="zh-CN" sz="2000" dirty="0" smtClean="0">
                <a:solidFill>
                  <a:srgbClr val="000000"/>
                </a:solidFill>
              </a:rPr>
              <a:t>Cortex-M3 </a:t>
            </a:r>
            <a:r>
              <a:rPr kumimoji="1" lang="en-US" altLang="zh-CN" sz="2000" dirty="0">
                <a:solidFill>
                  <a:srgbClr val="000000"/>
                </a:solidFill>
              </a:rPr>
              <a:t>r2p0 or older versions, the vector table can only be in the CODE region or </a:t>
            </a:r>
            <a:r>
              <a:rPr kumimoji="1" lang="en-US" altLang="zh-CN" sz="2000" dirty="0" smtClean="0">
                <a:solidFill>
                  <a:srgbClr val="000000"/>
                </a:solidFill>
              </a:rPr>
              <a:t>the SRAM </a:t>
            </a:r>
            <a:r>
              <a:rPr kumimoji="1" lang="en-US" altLang="zh-CN" sz="2000" dirty="0">
                <a:solidFill>
                  <a:srgbClr val="000000"/>
                </a:solidFill>
              </a:rPr>
              <a:t>region. This restriction is removed from Cortex-M3 r2p1 and Cortex-M4.</a:t>
            </a:r>
          </a:p>
          <a:p>
            <a:pPr marL="342900" indent="-342900">
              <a:spcBef>
                <a:spcPts val="1200"/>
              </a:spcBef>
              <a:buClr>
                <a:srgbClr val="FF0000"/>
              </a:buClr>
              <a:buFont typeface="Monotype Sorts" pitchFamily="2" charset="2"/>
              <a:buChar char="z"/>
            </a:pPr>
            <a:r>
              <a:rPr kumimoji="1" lang="en-US" altLang="zh-CN" sz="2000" dirty="0" smtClean="0">
                <a:solidFill>
                  <a:srgbClr val="000000"/>
                </a:solidFill>
              </a:rPr>
              <a:t>The </a:t>
            </a:r>
            <a:r>
              <a:rPr kumimoji="1" lang="en-US" altLang="zh-CN" sz="2000" dirty="0">
                <a:solidFill>
                  <a:srgbClr val="000000"/>
                </a:solidFill>
              </a:rPr>
              <a:t>base address of the new vector table must be aligned </a:t>
            </a:r>
            <a:r>
              <a:rPr kumimoji="1" lang="en-US" altLang="zh-CN" sz="2000" dirty="0" smtClean="0">
                <a:solidFill>
                  <a:srgbClr val="000000"/>
                </a:solidFill>
              </a:rPr>
              <a:t>to the </a:t>
            </a:r>
            <a:r>
              <a:rPr kumimoji="1" lang="en-US" altLang="zh-CN" sz="2000" dirty="0">
                <a:solidFill>
                  <a:srgbClr val="000000"/>
                </a:solidFill>
              </a:rPr>
              <a:t>size of the vector table extended to the next larger power of 2.</a:t>
            </a:r>
          </a:p>
          <a:p>
            <a:pPr marL="0" indent="0" eaLnBrk="1" hangingPunct="1">
              <a:spcBef>
                <a:spcPct val="50000"/>
              </a:spcBef>
              <a:buFontTx/>
              <a:buNone/>
            </a:pPr>
            <a:r>
              <a:rPr lang="en-US" altLang="zh-CN" sz="1100" b="1" dirty="0" smtClean="0">
                <a:solidFill>
                  <a:srgbClr val="7F4D78"/>
                </a:solidFill>
              </a:rPr>
              <a:t>          </a:t>
            </a:r>
            <a:endParaRPr lang="en-US" altLang="zh-CN" sz="2000" b="1" dirty="0" smtClean="0">
              <a:solidFill>
                <a:srgbClr val="7F4D78"/>
              </a:solidFill>
            </a:endParaRPr>
          </a:p>
          <a:p>
            <a:pPr marL="0" indent="0" eaLnBrk="1" hangingPunct="1">
              <a:spcBef>
                <a:spcPct val="50000"/>
              </a:spcBef>
              <a:buFontTx/>
              <a:buNone/>
            </a:pPr>
            <a:r>
              <a:rPr lang="en-US" altLang="zh-CN" sz="2000" b="1" dirty="0">
                <a:solidFill>
                  <a:srgbClr val="7F4D78"/>
                </a:solidFill>
              </a:rPr>
              <a:t> </a:t>
            </a:r>
            <a:r>
              <a:rPr lang="en-US" altLang="zh-CN" sz="2000" b="1" dirty="0" smtClean="0">
                <a:solidFill>
                  <a:srgbClr val="7F4D78"/>
                </a:solidFill>
              </a:rPr>
              <a:t>        </a:t>
            </a:r>
            <a:endParaRPr kumimoji="1" lang="en-US" altLang="zh-CN" sz="1800" dirty="0">
              <a:solidFill>
                <a:srgbClr val="000000"/>
              </a:solidFill>
            </a:endParaRPr>
          </a:p>
        </p:txBody>
      </p:sp>
      <p:sp>
        <p:nvSpPr>
          <p:cNvPr id="4" name="Rectangle 2"/>
          <p:cNvSpPr>
            <a:spLocks noChangeArrowheads="1"/>
          </p:cNvSpPr>
          <p:nvPr/>
        </p:nvSpPr>
        <p:spPr bwMode="auto">
          <a:xfrm>
            <a:off x="827584" y="116632"/>
            <a:ext cx="6912768"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600" b="1" dirty="0"/>
              <a:t>Vector </a:t>
            </a:r>
            <a:r>
              <a:rPr lang="en-US" altLang="zh-CN" sz="3600" b="1" dirty="0" smtClean="0"/>
              <a:t>Table Relocation</a:t>
            </a:r>
            <a:endParaRPr kumimoji="1" lang="en-US" altLang="zh-CN" sz="3600" b="1" dirty="0">
              <a:solidFill>
                <a:schemeClr val="tx2"/>
              </a:solidFill>
              <a:latin typeface="+mj-lt"/>
              <a:ea typeface="+mj-ea"/>
              <a:cs typeface="+mj-cs"/>
            </a:endParaRPr>
          </a:p>
        </p:txBody>
      </p:sp>
      <p:pic>
        <p:nvPicPr>
          <p:cNvPr id="2" name="图片 1"/>
          <p:cNvPicPr>
            <a:picLocks noChangeAspect="1"/>
          </p:cNvPicPr>
          <p:nvPr/>
        </p:nvPicPr>
        <p:blipFill>
          <a:blip r:embed="rId2"/>
          <a:stretch>
            <a:fillRect/>
          </a:stretch>
        </p:blipFill>
        <p:spPr>
          <a:xfrm>
            <a:off x="571499" y="5229200"/>
            <a:ext cx="8001000" cy="1476375"/>
          </a:xfrm>
          <a:prstGeom prst="rect">
            <a:avLst/>
          </a:prstGeom>
          <a:effectLst>
            <a:outerShdw blurRad="63500" sx="102000" sy="102000" algn="ctr" rotWithShape="0">
              <a:prstClr val="black">
                <a:alpha val="40000"/>
              </a:prstClr>
            </a:outerShdw>
          </a:effectLst>
        </p:spPr>
      </p:pic>
      <p:pic>
        <p:nvPicPr>
          <p:cNvPr id="3" name="图片 2"/>
          <p:cNvPicPr>
            <a:picLocks noChangeAspect="1"/>
          </p:cNvPicPr>
          <p:nvPr/>
        </p:nvPicPr>
        <p:blipFill>
          <a:blip r:embed="rId3"/>
          <a:stretch>
            <a:fillRect/>
          </a:stretch>
        </p:blipFill>
        <p:spPr>
          <a:xfrm>
            <a:off x="1417213" y="2852936"/>
            <a:ext cx="6353175" cy="2190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67544" y="836712"/>
            <a:ext cx="8229600" cy="1963738"/>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An interrupt request can be </a:t>
            </a:r>
            <a:r>
              <a:rPr kumimoji="1" lang="en-US" altLang="zh-CN" sz="2000" dirty="0" smtClean="0">
                <a:solidFill>
                  <a:srgbClr val="000000"/>
                </a:solidFill>
              </a:rPr>
              <a:t>accepted by </a:t>
            </a:r>
            <a:r>
              <a:rPr kumimoji="1" lang="en-US" altLang="zh-CN" sz="2000" dirty="0">
                <a:solidFill>
                  <a:srgbClr val="000000"/>
                </a:solidFill>
              </a:rPr>
              <a:t>the processor if</a:t>
            </a:r>
            <a:r>
              <a:rPr kumimoji="1" lang="en-US" altLang="zh-CN" sz="2000" dirty="0" smtClean="0">
                <a:solidFill>
                  <a:srgbClr val="000000"/>
                </a:solidFill>
              </a:rPr>
              <a:t>:</a:t>
            </a:r>
          </a:p>
          <a:p>
            <a:pPr marL="742950" lvl="1">
              <a:lnSpc>
                <a:spcPct val="100000"/>
              </a:lnSpc>
              <a:spcBef>
                <a:spcPts val="0"/>
              </a:spcBef>
              <a:buClr>
                <a:srgbClr val="FF0000"/>
              </a:buClr>
              <a:buFont typeface="Monotype Sorts" pitchFamily="2" charset="2"/>
              <a:buChar char="y"/>
            </a:pPr>
            <a:r>
              <a:rPr kumimoji="1" lang="en-US" altLang="zh-CN" sz="2000" i="1" dirty="0">
                <a:solidFill>
                  <a:schemeClr val="tx1"/>
                </a:solidFill>
              </a:rPr>
              <a:t> </a:t>
            </a:r>
            <a:r>
              <a:rPr kumimoji="1" lang="en-US" altLang="zh-CN" sz="1800" i="1" dirty="0">
                <a:solidFill>
                  <a:schemeClr val="tx1"/>
                </a:solidFill>
              </a:rPr>
              <a:t>T</a:t>
            </a:r>
            <a:r>
              <a:rPr kumimoji="1" lang="en-US" altLang="zh-CN" sz="1800" i="1" dirty="0" smtClean="0">
                <a:solidFill>
                  <a:schemeClr val="tx1"/>
                </a:solidFill>
              </a:rPr>
              <a:t>he pending status (</a:t>
            </a:r>
            <a:r>
              <a:rPr kumimoji="1" lang="en-US" altLang="zh-CN" sz="1800" i="1" dirty="0">
                <a:solidFill>
                  <a:srgbClr val="000000"/>
                </a:solidFill>
              </a:rPr>
              <a:t>hold by a </a:t>
            </a:r>
            <a:r>
              <a:rPr kumimoji="1" lang="en-US" altLang="zh-CN" sz="1800" i="1" dirty="0" smtClean="0">
                <a:solidFill>
                  <a:srgbClr val="000000"/>
                </a:solidFill>
              </a:rPr>
              <a:t>register</a:t>
            </a:r>
            <a:r>
              <a:rPr kumimoji="1" lang="en-US" altLang="zh-CN" sz="1800" i="1" dirty="0" smtClean="0">
                <a:solidFill>
                  <a:schemeClr val="tx1"/>
                </a:solidFill>
              </a:rPr>
              <a:t>) of this interrupt is set</a:t>
            </a:r>
          </a:p>
          <a:p>
            <a:pPr marL="742950" lvl="1">
              <a:lnSpc>
                <a:spcPct val="100000"/>
              </a:lnSpc>
              <a:spcBef>
                <a:spcPts val="0"/>
              </a:spcBef>
              <a:buClr>
                <a:srgbClr val="FF0000"/>
              </a:buClr>
              <a:buFont typeface="Monotype Sorts" pitchFamily="2" charset="2"/>
              <a:buChar char="y"/>
            </a:pPr>
            <a:r>
              <a:rPr kumimoji="1" lang="en-US" altLang="zh-CN" sz="1800" i="1" dirty="0" smtClean="0">
                <a:solidFill>
                  <a:schemeClr val="tx1"/>
                </a:solidFill>
              </a:rPr>
              <a:t>The interrupt is enabled (controlled by an interrupt masking register)</a:t>
            </a:r>
          </a:p>
          <a:p>
            <a:pPr marL="742950" lvl="1">
              <a:lnSpc>
                <a:spcPct val="100000"/>
              </a:lnSpc>
              <a:spcBef>
                <a:spcPts val="0"/>
              </a:spcBef>
              <a:buClr>
                <a:srgbClr val="FF0000"/>
              </a:buClr>
              <a:buFont typeface="Monotype Sorts" pitchFamily="2" charset="2"/>
              <a:buChar char="y"/>
            </a:pPr>
            <a:r>
              <a:rPr kumimoji="1" lang="en-US" altLang="zh-CN" sz="1800" i="1" dirty="0">
                <a:solidFill>
                  <a:schemeClr val="tx1"/>
                </a:solidFill>
              </a:rPr>
              <a:t>The priority of the interrupt is higher than the current level</a:t>
            </a:r>
          </a:p>
          <a:p>
            <a:pPr marL="342900" indent="-342900">
              <a:lnSpc>
                <a:spcPct val="100000"/>
              </a:lnSpc>
              <a:spcBef>
                <a:spcPts val="600"/>
              </a:spcBef>
              <a:buClr>
                <a:srgbClr val="FF0000"/>
              </a:buClr>
              <a:buFont typeface="Monotype Sorts" pitchFamily="2" charset="2"/>
              <a:buChar char="z"/>
            </a:pPr>
            <a:r>
              <a:rPr kumimoji="1" lang="en-US" altLang="zh-CN" sz="2000" dirty="0">
                <a:solidFill>
                  <a:srgbClr val="000000"/>
                </a:solidFill>
              </a:rPr>
              <a:t>Otherwise, the interrupt would be pended until the other </a:t>
            </a:r>
            <a:r>
              <a:rPr kumimoji="1" lang="en-US" altLang="zh-CN" sz="2000" dirty="0" smtClean="0">
                <a:solidFill>
                  <a:srgbClr val="000000"/>
                </a:solidFill>
              </a:rPr>
              <a:t>interrupt handler </a:t>
            </a:r>
            <a:r>
              <a:rPr kumimoji="1" lang="en-US" altLang="zh-CN" sz="2000" dirty="0">
                <a:solidFill>
                  <a:srgbClr val="000000"/>
                </a:solidFill>
              </a:rPr>
              <a:t>is finished, or when the interrupt masking is cleared </a:t>
            </a:r>
          </a:p>
          <a:p>
            <a:pPr marL="342900" indent="-342900">
              <a:lnSpc>
                <a:spcPct val="100000"/>
              </a:lnSpc>
              <a:spcBef>
                <a:spcPts val="600"/>
              </a:spcBef>
              <a:buClr>
                <a:srgbClr val="FF0000"/>
              </a:buClr>
              <a:buFont typeface="Monotype Sorts" pitchFamily="2" charset="2"/>
              <a:buChar char="z"/>
            </a:pPr>
            <a:r>
              <a:rPr kumimoji="1" lang="en-US" altLang="zh-CN" sz="2000" dirty="0" smtClean="0">
                <a:solidFill>
                  <a:srgbClr val="000000"/>
                </a:solidFill>
              </a:rPr>
              <a:t>When </a:t>
            </a:r>
            <a:r>
              <a:rPr kumimoji="1" lang="en-US" altLang="zh-CN" sz="2000" dirty="0">
                <a:solidFill>
                  <a:srgbClr val="000000"/>
                </a:solidFill>
              </a:rPr>
              <a:t>the interrupt is being served, the pending status </a:t>
            </a:r>
            <a:r>
              <a:rPr kumimoji="1" lang="en-US" altLang="zh-CN" sz="2000" dirty="0" smtClean="0">
                <a:solidFill>
                  <a:srgbClr val="000000"/>
                </a:solidFill>
              </a:rPr>
              <a:t>of the </a:t>
            </a:r>
            <a:r>
              <a:rPr kumimoji="1" lang="en-US" altLang="zh-CN" sz="2000" dirty="0">
                <a:solidFill>
                  <a:srgbClr val="000000"/>
                </a:solidFill>
              </a:rPr>
              <a:t>interrupt is cleared </a:t>
            </a:r>
            <a:r>
              <a:rPr kumimoji="1" lang="en-US" altLang="zh-CN" sz="2000" dirty="0" smtClean="0">
                <a:solidFill>
                  <a:srgbClr val="000000"/>
                </a:solidFill>
              </a:rPr>
              <a:t>automatically and it </a:t>
            </a:r>
            <a:r>
              <a:rPr kumimoji="1" lang="en-US" altLang="zh-CN" sz="2000" dirty="0">
                <a:solidFill>
                  <a:srgbClr val="000000"/>
                </a:solidFill>
              </a:rPr>
              <a:t>is in the active </a:t>
            </a:r>
            <a:r>
              <a:rPr kumimoji="1" lang="en-US" altLang="zh-CN" sz="2000" dirty="0" smtClean="0">
                <a:solidFill>
                  <a:srgbClr val="000000"/>
                </a:solidFill>
              </a:rPr>
              <a:t>state (hold by a register).</a:t>
            </a:r>
          </a:p>
        </p:txBody>
      </p:sp>
      <p:sp>
        <p:nvSpPr>
          <p:cNvPr id="8197" name="Rectangle 5"/>
          <p:cNvSpPr>
            <a:spLocks noChangeArrowheads="1"/>
          </p:cNvSpPr>
          <p:nvPr/>
        </p:nvSpPr>
        <p:spPr bwMode="auto">
          <a:xfrm>
            <a:off x="0" y="2019300"/>
            <a:ext cx="9144000" cy="0"/>
          </a:xfrm>
          <a:prstGeom prst="rect">
            <a:avLst/>
          </a:prstGeom>
          <a:noFill/>
          <a:ln w="9525">
            <a:noFill/>
            <a:miter lim="800000"/>
            <a:headEnd/>
            <a:tailEnd/>
          </a:ln>
        </p:spPr>
        <p:txBody>
          <a:bodyPr wrap="none" anchor="ctr">
            <a:spAutoFit/>
          </a:bodyPr>
          <a:lstStyle/>
          <a:p>
            <a:endParaRPr lang="zh-CN" altLang="en-US"/>
          </a:p>
        </p:txBody>
      </p:sp>
      <p:sp>
        <p:nvSpPr>
          <p:cNvPr id="6"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a:t>Interrupt Inputs and Pending </a:t>
            </a:r>
            <a:r>
              <a:rPr lang="en-US" altLang="zh-CN" sz="3200" b="1" dirty="0" smtClean="0"/>
              <a:t>Behaviors</a:t>
            </a:r>
            <a:endParaRPr kumimoji="1" lang="en-US" altLang="zh-CN" sz="3200" b="1" dirty="0">
              <a:solidFill>
                <a:schemeClr val="tx2"/>
              </a:solidFill>
              <a:latin typeface="+mj-lt"/>
              <a:ea typeface="+mj-ea"/>
              <a:cs typeface="+mj-cs"/>
            </a:endParaRPr>
          </a:p>
        </p:txBody>
      </p:sp>
      <p:pic>
        <p:nvPicPr>
          <p:cNvPr id="2" name="图片 1"/>
          <p:cNvPicPr>
            <a:picLocks noChangeAspect="1"/>
          </p:cNvPicPr>
          <p:nvPr/>
        </p:nvPicPr>
        <p:blipFill>
          <a:blip r:embed="rId2"/>
          <a:stretch>
            <a:fillRect/>
          </a:stretch>
        </p:blipFill>
        <p:spPr>
          <a:xfrm>
            <a:off x="489264" y="3933056"/>
            <a:ext cx="5788272" cy="2742950"/>
          </a:xfrm>
          <a:prstGeom prst="rect">
            <a:avLst/>
          </a:prstGeom>
        </p:spPr>
      </p:pic>
      <p:sp>
        <p:nvSpPr>
          <p:cNvPr id="3" name="矩形 2"/>
          <p:cNvSpPr/>
          <p:nvPr/>
        </p:nvSpPr>
        <p:spPr>
          <a:xfrm>
            <a:off x="6516216" y="4365104"/>
            <a:ext cx="2448272"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00000"/>
              </a:lnSpc>
              <a:spcBef>
                <a:spcPts val="600"/>
              </a:spcBef>
              <a:buClr>
                <a:srgbClr val="FF0000"/>
              </a:buClr>
            </a:pPr>
            <a:r>
              <a:rPr kumimoji="1" lang="en-US" altLang="zh-CN" dirty="0">
                <a:solidFill>
                  <a:srgbClr val="000000"/>
                </a:solidFill>
              </a:rPr>
              <a:t>With the pending status of an interrupt, NVIC supports both pulsed interrupt requests and high level interrupt request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866" name="Object 2"/>
          <p:cNvGraphicFramePr>
            <a:graphicFrameLocks noChangeAspect="1"/>
          </p:cNvGraphicFramePr>
          <p:nvPr>
            <p:extLst>
              <p:ext uri="{D42A27DB-BD31-4B8C-83A1-F6EECF244321}">
                <p14:modId xmlns:p14="http://schemas.microsoft.com/office/powerpoint/2010/main" val="260316645"/>
              </p:ext>
            </p:extLst>
          </p:nvPr>
        </p:nvGraphicFramePr>
        <p:xfrm>
          <a:off x="1259632" y="3094078"/>
          <a:ext cx="6294512" cy="3368635"/>
        </p:xfrm>
        <a:graphic>
          <a:graphicData uri="http://schemas.openxmlformats.org/presentationml/2006/ole">
            <mc:AlternateContent xmlns:mc="http://schemas.openxmlformats.org/markup-compatibility/2006">
              <mc:Choice xmlns:v="urn:schemas-microsoft-com:vml" Requires="v">
                <p:oleObj spid="_x0000_s3221" name="Visio" r:id="rId3" imgW="7892986" imgH="4222814" progId="Visio.Drawing.11">
                  <p:embed/>
                </p:oleObj>
              </mc:Choice>
              <mc:Fallback>
                <p:oleObj name="Visio" r:id="rId3" imgW="7892986" imgH="4222814" progId="Visio.Drawing.11">
                  <p:embed/>
                  <p:pic>
                    <p:nvPicPr>
                      <p:cNvPr id="0" name="Object 2"/>
                      <p:cNvPicPr>
                        <a:picLocks noChangeAspect="1" noChangeArrowheads="1"/>
                      </p:cNvPicPr>
                      <p:nvPr/>
                    </p:nvPicPr>
                    <p:blipFill>
                      <a:blip r:embed="rId4"/>
                      <a:srcRect/>
                      <a:stretch>
                        <a:fillRect/>
                      </a:stretch>
                    </p:blipFill>
                    <p:spPr bwMode="auto">
                      <a:xfrm>
                        <a:off x="1259632" y="3094078"/>
                        <a:ext cx="6294512" cy="3368635"/>
                      </a:xfrm>
                      <a:prstGeom prst="rect">
                        <a:avLst/>
                      </a:prstGeom>
                      <a:noFill/>
                      <a:extLst/>
                    </p:spPr>
                  </p:pic>
                </p:oleObj>
              </mc:Fallback>
            </mc:AlternateContent>
          </a:graphicData>
        </a:graphic>
      </p:graphicFrame>
      <p:sp>
        <p:nvSpPr>
          <p:cNvPr id="9219" name="Rectangle 3"/>
          <p:cNvSpPr>
            <a:spLocks noGrp="1" noChangeArrowheads="1"/>
          </p:cNvSpPr>
          <p:nvPr>
            <p:ph type="body" idx="1"/>
          </p:nvPr>
        </p:nvSpPr>
        <p:spPr>
          <a:xfrm>
            <a:off x="467544" y="856816"/>
            <a:ext cx="8435280" cy="965200"/>
          </a:xfrm>
        </p:spPr>
        <p:txBody>
          <a:bodyPr/>
          <a:lstStyle/>
          <a:p>
            <a:pPr marL="342900" lvl="1" indent="-342900">
              <a:spcBef>
                <a:spcPts val="1200"/>
              </a:spcBef>
              <a:buClr>
                <a:srgbClr val="FF0000"/>
              </a:buClr>
              <a:buSzPct val="120000"/>
              <a:buFont typeface="Monotype Sorts" pitchFamily="2" charset="2"/>
              <a:buChar char="z"/>
            </a:pPr>
            <a:r>
              <a:rPr kumimoji="1" lang="en-US" altLang="zh-CN" sz="2000" dirty="0">
                <a:solidFill>
                  <a:srgbClr val="000000"/>
                </a:solidFill>
                <a:cs typeface="+mn-cs"/>
              </a:rPr>
              <a:t>you can clear a pending interrupt or use software to pend a new interrupt by setting the pending register</a:t>
            </a:r>
          </a:p>
          <a:p>
            <a:pPr marL="342900" indent="-342900">
              <a:spcBef>
                <a:spcPts val="1200"/>
              </a:spcBef>
              <a:buClr>
                <a:srgbClr val="FF0000"/>
              </a:buClr>
              <a:buFont typeface="Monotype Sorts" pitchFamily="2" charset="2"/>
              <a:buChar char="z"/>
            </a:pPr>
            <a:r>
              <a:rPr kumimoji="1" lang="en-US" altLang="zh-CN" sz="2000" dirty="0" smtClean="0">
                <a:solidFill>
                  <a:srgbClr val="000000"/>
                </a:solidFill>
              </a:rPr>
              <a:t>If </a:t>
            </a:r>
            <a:r>
              <a:rPr kumimoji="1" lang="en-US" altLang="zh-CN" sz="2000" dirty="0">
                <a:solidFill>
                  <a:srgbClr val="000000"/>
                </a:solidFill>
              </a:rPr>
              <a:t>the pending status is cleared (</a:t>
            </a:r>
            <a:r>
              <a:rPr kumimoji="1" lang="en-US" sz="2000" dirty="0">
                <a:solidFill>
                  <a:srgbClr val="000000"/>
                </a:solidFill>
              </a:rPr>
              <a:t>the pending status of the interrupt can be accessed in the NVIC and is writable</a:t>
            </a:r>
            <a:r>
              <a:rPr kumimoji="1" lang="en-US" altLang="zh-CN" sz="2000" dirty="0">
                <a:solidFill>
                  <a:srgbClr val="000000"/>
                </a:solidFill>
              </a:rPr>
              <a:t>) before the processor starts responding to the pended interrupt, </a:t>
            </a:r>
            <a:r>
              <a:rPr kumimoji="1" lang="en-US" sz="2000" dirty="0">
                <a:solidFill>
                  <a:srgbClr val="000000"/>
                </a:solidFill>
              </a:rPr>
              <a:t>the interrupt can be </a:t>
            </a:r>
            <a:r>
              <a:rPr kumimoji="1" lang="en-US" sz="2000" dirty="0" smtClean="0">
                <a:solidFill>
                  <a:srgbClr val="000000"/>
                </a:solidFill>
              </a:rPr>
              <a:t>canceled</a:t>
            </a:r>
            <a:endParaRPr kumimoji="1" lang="en-US" sz="2000" dirty="0">
              <a:solidFill>
                <a:srgbClr val="000000"/>
              </a:solidFill>
            </a:endParaRPr>
          </a:p>
        </p:txBody>
      </p:sp>
      <p:sp>
        <p:nvSpPr>
          <p:cNvPr id="9220" name="Rectangle 4"/>
          <p:cNvSpPr>
            <a:spLocks noChangeArrowheads="1"/>
          </p:cNvSpPr>
          <p:nvPr/>
        </p:nvSpPr>
        <p:spPr bwMode="auto">
          <a:xfrm>
            <a:off x="1676400" y="6096000"/>
            <a:ext cx="6629400" cy="366713"/>
          </a:xfrm>
          <a:prstGeom prst="rect">
            <a:avLst/>
          </a:prstGeom>
          <a:noFill/>
          <a:ln w="9525">
            <a:noFill/>
            <a:miter lim="800000"/>
            <a:headEnd/>
            <a:tailEnd/>
          </a:ln>
        </p:spPr>
        <p:txBody>
          <a:bodyPr>
            <a:spAutoFit/>
          </a:bodyPr>
          <a:lstStyle/>
          <a:p>
            <a:pPr algn="l"/>
            <a:r>
              <a:rPr lang="en-US" altLang="zh-CN" b="1">
                <a:solidFill>
                  <a:schemeClr val="tx1"/>
                </a:solidFill>
                <a:ea typeface="宋体" pitchFamily="2" charset="-122"/>
              </a:rPr>
              <a:t>Interrupt Pending Cleared Before Processor Takes Action</a:t>
            </a:r>
          </a:p>
        </p:txBody>
      </p:sp>
      <p:sp>
        <p:nvSpPr>
          <p:cNvPr id="9221" name="Rectangle 5"/>
          <p:cNvSpPr>
            <a:spLocks noChangeArrowheads="1"/>
          </p:cNvSpPr>
          <p:nvPr/>
        </p:nvSpPr>
        <p:spPr bwMode="auto">
          <a:xfrm>
            <a:off x="0" y="2019300"/>
            <a:ext cx="9144000" cy="0"/>
          </a:xfrm>
          <a:prstGeom prst="rect">
            <a:avLst/>
          </a:prstGeom>
          <a:noFill/>
          <a:ln w="9525">
            <a:noFill/>
            <a:miter lim="800000"/>
            <a:headEnd/>
            <a:tailEnd/>
          </a:ln>
        </p:spPr>
        <p:txBody>
          <a:bodyPr wrap="none" anchor="ctr">
            <a:spAutoFit/>
          </a:bodyPr>
          <a:lstStyle/>
          <a:p>
            <a:endParaRPr lang="zh-CN" altLang="en-US"/>
          </a:p>
        </p:txBody>
      </p:sp>
      <p:sp>
        <p:nvSpPr>
          <p:cNvPr id="6"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a:t>Interrupt Inputs and Pending </a:t>
            </a:r>
            <a:r>
              <a:rPr lang="en-US" altLang="zh-CN" sz="3200" b="1" dirty="0" smtClean="0"/>
              <a:t>Behaviors</a:t>
            </a:r>
            <a:endParaRPr kumimoji="1" lang="en-US" altLang="zh-CN" sz="3200" b="1" dirty="0">
              <a:solidFill>
                <a:schemeClr val="tx2"/>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2866"/>
                                        </p:tgtEl>
                                        <p:attrNameLst>
                                          <p:attrName>style.visibility</p:attrName>
                                        </p:attrNameLst>
                                      </p:cBhvr>
                                      <p:to>
                                        <p:strVal val="visible"/>
                                      </p:to>
                                    </p:set>
                                    <p:animEffect transition="in" filter="blinds(horizontal)">
                                      <p:cBhvr>
                                        <p:cTn id="7" dur="500"/>
                                        <p:tgtEl>
                                          <p:spTgt spid="932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457200" y="990600"/>
            <a:ext cx="8229600" cy="1108075"/>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If an interrupt source continues to hold the interrupt request signal active, the interrupt will be pended again at the end of the interrupt service routine.</a:t>
            </a:r>
          </a:p>
        </p:txBody>
      </p:sp>
      <p:sp>
        <p:nvSpPr>
          <p:cNvPr id="11268" name="Rectangle 3"/>
          <p:cNvSpPr>
            <a:spLocks noChangeArrowheads="1"/>
          </p:cNvSpPr>
          <p:nvPr/>
        </p:nvSpPr>
        <p:spPr bwMode="auto">
          <a:xfrm>
            <a:off x="1116013" y="5805488"/>
            <a:ext cx="6992937" cy="366712"/>
          </a:xfrm>
          <a:prstGeom prst="rect">
            <a:avLst/>
          </a:prstGeom>
          <a:noFill/>
          <a:ln w="9525">
            <a:noFill/>
            <a:miter lim="800000"/>
            <a:headEnd/>
            <a:tailEnd/>
          </a:ln>
        </p:spPr>
        <p:txBody>
          <a:bodyPr>
            <a:spAutoFit/>
          </a:bodyPr>
          <a:lstStyle/>
          <a:p>
            <a:pPr algn="l"/>
            <a:r>
              <a:rPr lang="en-US" altLang="zh-CN" b="1">
                <a:solidFill>
                  <a:schemeClr val="tx1"/>
                </a:solidFill>
                <a:ea typeface="宋体" pitchFamily="2" charset="-122"/>
              </a:rPr>
              <a:t>Continuous Interrupt Request Pends Again After Interrupt Exit</a:t>
            </a:r>
          </a:p>
        </p:txBody>
      </p:sp>
      <p:sp>
        <p:nvSpPr>
          <p:cNvPr id="11269" name="Rectangle 4"/>
          <p:cNvSpPr>
            <a:spLocks noChangeArrowheads="1"/>
          </p:cNvSpPr>
          <p:nvPr/>
        </p:nvSpPr>
        <p:spPr bwMode="auto">
          <a:xfrm>
            <a:off x="0" y="2447925"/>
            <a:ext cx="9144000" cy="0"/>
          </a:xfrm>
          <a:prstGeom prst="rect">
            <a:avLst/>
          </a:prstGeom>
          <a:noFill/>
          <a:ln w="9525">
            <a:noFill/>
            <a:miter lim="800000"/>
            <a:headEnd/>
            <a:tailEnd/>
          </a:ln>
        </p:spPr>
        <p:txBody>
          <a:bodyPr wrap="none" anchor="ctr">
            <a:spAutoFit/>
          </a:bodyPr>
          <a:lstStyle/>
          <a:p>
            <a:endParaRPr lang="zh-CN" altLang="en-US"/>
          </a:p>
        </p:txBody>
      </p:sp>
      <p:sp>
        <p:nvSpPr>
          <p:cNvPr id="6"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a:t>Interrupt Inputs and Pending </a:t>
            </a:r>
            <a:r>
              <a:rPr lang="en-US" altLang="zh-CN" sz="3200" b="1" dirty="0" smtClean="0"/>
              <a:t>Behaviors</a:t>
            </a:r>
            <a:endParaRPr kumimoji="1" lang="en-US" altLang="zh-CN" sz="3200" b="1" dirty="0">
              <a:solidFill>
                <a:schemeClr val="tx2"/>
              </a:solidFill>
              <a:latin typeface="+mj-lt"/>
              <a:ea typeface="+mj-ea"/>
              <a:cs typeface="+mj-cs"/>
            </a:endParaRPr>
          </a:p>
        </p:txBody>
      </p:sp>
      <p:pic>
        <p:nvPicPr>
          <p:cNvPr id="2" name="图片 1"/>
          <p:cNvPicPr>
            <a:picLocks noChangeAspect="1"/>
          </p:cNvPicPr>
          <p:nvPr/>
        </p:nvPicPr>
        <p:blipFill>
          <a:blip r:embed="rId2"/>
          <a:stretch>
            <a:fillRect/>
          </a:stretch>
        </p:blipFill>
        <p:spPr>
          <a:xfrm>
            <a:off x="1643062" y="2293937"/>
            <a:ext cx="5857875" cy="31623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381000" y="990600"/>
            <a:ext cx="8229600" cy="892175"/>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If an interrupt is pulsed several times before the processor starts processing it, it will be treated as one single interrupt request.</a:t>
            </a:r>
          </a:p>
        </p:txBody>
      </p:sp>
      <p:sp>
        <p:nvSpPr>
          <p:cNvPr id="12292" name="Rectangle 3"/>
          <p:cNvSpPr>
            <a:spLocks noChangeArrowheads="1"/>
          </p:cNvSpPr>
          <p:nvPr/>
        </p:nvSpPr>
        <p:spPr bwMode="auto">
          <a:xfrm>
            <a:off x="467544" y="5733256"/>
            <a:ext cx="8763000" cy="366713"/>
          </a:xfrm>
          <a:prstGeom prst="rect">
            <a:avLst/>
          </a:prstGeom>
          <a:noFill/>
          <a:ln w="9525">
            <a:noFill/>
            <a:miter lim="800000"/>
            <a:headEnd/>
            <a:tailEnd/>
          </a:ln>
        </p:spPr>
        <p:txBody>
          <a:bodyPr>
            <a:spAutoFit/>
          </a:bodyPr>
          <a:lstStyle/>
          <a:p>
            <a:pPr algn="l"/>
            <a:r>
              <a:rPr lang="en-US" altLang="zh-CN" b="1" dirty="0">
                <a:solidFill>
                  <a:schemeClr val="tx1"/>
                </a:solidFill>
                <a:ea typeface="宋体" pitchFamily="2" charset="-122"/>
              </a:rPr>
              <a:t>Interrupt Pending Only Once, Even with Multiple Pulses Before the Handler</a:t>
            </a:r>
          </a:p>
        </p:txBody>
      </p:sp>
      <p:sp>
        <p:nvSpPr>
          <p:cNvPr id="12293" name="Rectangle 4"/>
          <p:cNvSpPr>
            <a:spLocks noChangeArrowheads="1"/>
          </p:cNvSpPr>
          <p:nvPr/>
        </p:nvSpPr>
        <p:spPr bwMode="auto">
          <a:xfrm>
            <a:off x="0" y="2009775"/>
            <a:ext cx="9144000" cy="0"/>
          </a:xfrm>
          <a:prstGeom prst="rect">
            <a:avLst/>
          </a:prstGeom>
          <a:noFill/>
          <a:ln w="9525">
            <a:noFill/>
            <a:miter lim="800000"/>
            <a:headEnd/>
            <a:tailEnd/>
          </a:ln>
        </p:spPr>
        <p:txBody>
          <a:bodyPr wrap="none" anchor="ctr">
            <a:spAutoFit/>
          </a:bodyPr>
          <a:lstStyle/>
          <a:p>
            <a:endParaRPr lang="zh-CN" altLang="en-US"/>
          </a:p>
        </p:txBody>
      </p:sp>
      <p:sp>
        <p:nvSpPr>
          <p:cNvPr id="6"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a:t>Interrupt Inputs and Pending </a:t>
            </a:r>
            <a:r>
              <a:rPr lang="en-US" altLang="zh-CN" sz="3200" b="1" dirty="0" smtClean="0"/>
              <a:t>Behaviors</a:t>
            </a:r>
            <a:endParaRPr kumimoji="1" lang="en-US" altLang="zh-CN" sz="3200" b="1" dirty="0">
              <a:solidFill>
                <a:schemeClr val="tx2"/>
              </a:solidFill>
              <a:latin typeface="+mj-lt"/>
              <a:ea typeface="+mj-ea"/>
              <a:cs typeface="+mj-cs"/>
            </a:endParaRPr>
          </a:p>
        </p:txBody>
      </p:sp>
      <p:pic>
        <p:nvPicPr>
          <p:cNvPr id="2" name="图片 1"/>
          <p:cNvPicPr>
            <a:picLocks noChangeAspect="1"/>
          </p:cNvPicPr>
          <p:nvPr/>
        </p:nvPicPr>
        <p:blipFill>
          <a:blip r:embed="rId2"/>
          <a:stretch>
            <a:fillRect/>
          </a:stretch>
        </p:blipFill>
        <p:spPr>
          <a:xfrm>
            <a:off x="1654894" y="1942917"/>
            <a:ext cx="5834211" cy="363896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a:xfrm>
            <a:off x="457200" y="990600"/>
            <a:ext cx="8229600" cy="1036638"/>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If an interrupt is de-asserted and then pulsed again during the interrupt service routine, it will be pended again.</a:t>
            </a:r>
          </a:p>
        </p:txBody>
      </p:sp>
      <p:sp>
        <p:nvSpPr>
          <p:cNvPr id="13316" name="Rectangle 3"/>
          <p:cNvSpPr>
            <a:spLocks noChangeArrowheads="1"/>
          </p:cNvSpPr>
          <p:nvPr/>
        </p:nvSpPr>
        <p:spPr bwMode="auto">
          <a:xfrm>
            <a:off x="1476375" y="6021388"/>
            <a:ext cx="6121400" cy="366712"/>
          </a:xfrm>
          <a:prstGeom prst="rect">
            <a:avLst/>
          </a:prstGeom>
          <a:noFill/>
          <a:ln w="9525">
            <a:noFill/>
            <a:miter lim="800000"/>
            <a:headEnd/>
            <a:tailEnd/>
          </a:ln>
        </p:spPr>
        <p:txBody>
          <a:bodyPr>
            <a:spAutoFit/>
          </a:bodyPr>
          <a:lstStyle/>
          <a:p>
            <a:pPr algn="l"/>
            <a:r>
              <a:rPr lang="en-US" altLang="zh-CN" b="1">
                <a:solidFill>
                  <a:schemeClr val="tx1"/>
                </a:solidFill>
                <a:ea typeface="宋体" pitchFamily="2" charset="-122"/>
              </a:rPr>
              <a:t>Interrupt Pending Occurs Again During the Handler</a:t>
            </a:r>
          </a:p>
        </p:txBody>
      </p:sp>
      <p:sp>
        <p:nvSpPr>
          <p:cNvPr id="13317" name="Rectangle 4"/>
          <p:cNvSpPr>
            <a:spLocks noChangeArrowheads="1"/>
          </p:cNvSpPr>
          <p:nvPr/>
        </p:nvSpPr>
        <p:spPr bwMode="auto">
          <a:xfrm>
            <a:off x="0" y="1938338"/>
            <a:ext cx="9144000" cy="0"/>
          </a:xfrm>
          <a:prstGeom prst="rect">
            <a:avLst/>
          </a:prstGeom>
          <a:noFill/>
          <a:ln w="9525">
            <a:noFill/>
            <a:miter lim="800000"/>
            <a:headEnd/>
            <a:tailEnd/>
          </a:ln>
        </p:spPr>
        <p:txBody>
          <a:bodyPr wrap="none" anchor="ctr">
            <a:spAutoFit/>
          </a:bodyPr>
          <a:lstStyle/>
          <a:p>
            <a:endParaRPr lang="zh-CN" altLang="en-US"/>
          </a:p>
        </p:txBody>
      </p:sp>
      <p:sp>
        <p:nvSpPr>
          <p:cNvPr id="6"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a:t>Interrupt Inputs and Pending </a:t>
            </a:r>
            <a:r>
              <a:rPr lang="en-US" altLang="zh-CN" sz="3200" b="1" dirty="0" smtClean="0"/>
              <a:t>Behaviors</a:t>
            </a:r>
            <a:endParaRPr kumimoji="1" lang="en-US" altLang="zh-CN" sz="3200" b="1" dirty="0">
              <a:solidFill>
                <a:schemeClr val="tx2"/>
              </a:solidFill>
              <a:latin typeface="+mj-lt"/>
              <a:ea typeface="+mj-ea"/>
              <a:cs typeface="+mj-cs"/>
            </a:endParaRPr>
          </a:p>
        </p:txBody>
      </p:sp>
      <p:pic>
        <p:nvPicPr>
          <p:cNvPr id="2" name="图片 1"/>
          <p:cNvPicPr>
            <a:picLocks noChangeAspect="1"/>
          </p:cNvPicPr>
          <p:nvPr/>
        </p:nvPicPr>
        <p:blipFill>
          <a:blip r:embed="rId2"/>
          <a:stretch>
            <a:fillRect/>
          </a:stretch>
        </p:blipFill>
        <p:spPr>
          <a:xfrm>
            <a:off x="1439652" y="1949345"/>
            <a:ext cx="6264696" cy="389092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179512" y="836712"/>
            <a:ext cx="5040560" cy="5111750"/>
          </a:xfrm>
        </p:spPr>
        <p:txBody>
          <a:bodyPr/>
          <a:lstStyle/>
          <a:p>
            <a:pPr marL="342900" indent="-342900">
              <a:spcBef>
                <a:spcPts val="1200"/>
              </a:spcBef>
              <a:buClr>
                <a:srgbClr val="FF0000"/>
              </a:buClr>
              <a:buFont typeface="Monotype Sorts" pitchFamily="2" charset="2"/>
              <a:buChar char="z"/>
            </a:pPr>
            <a:r>
              <a:rPr kumimoji="1" lang="en-US" altLang="zh-CN" sz="2400" dirty="0" smtClean="0">
                <a:solidFill>
                  <a:schemeClr val="tx1"/>
                </a:solidFill>
              </a:rPr>
              <a:t>Registers in NVIC related to interrupt control</a:t>
            </a:r>
            <a:endParaRPr kumimoji="1" lang="en-US" altLang="zh-CN" sz="2400" dirty="0">
              <a:solidFill>
                <a:schemeClr val="tx1"/>
              </a:solidFill>
            </a:endParaRPr>
          </a:p>
          <a:p>
            <a:pPr marL="742950" lvl="1">
              <a:buClr>
                <a:srgbClr val="FF0000"/>
              </a:buClr>
              <a:buFont typeface="Monotype Sorts" pitchFamily="2" charset="2"/>
              <a:buChar char="y"/>
            </a:pPr>
            <a:r>
              <a:rPr kumimoji="1" lang="en-US" altLang="zh-CN" sz="2000" dirty="0" smtClean="0">
                <a:solidFill>
                  <a:schemeClr val="tx1"/>
                </a:solidFill>
              </a:rPr>
              <a:t>Most </a:t>
            </a:r>
            <a:r>
              <a:rPr kumimoji="1" lang="en-US" altLang="zh-CN" sz="2000" dirty="0">
                <a:solidFill>
                  <a:schemeClr val="tx1"/>
                </a:solidFill>
              </a:rPr>
              <a:t>of the interrupt control/ status registers are accessible only in privileged mode </a:t>
            </a:r>
            <a:r>
              <a:rPr kumimoji="1" lang="en-US" sz="2000" dirty="0">
                <a:solidFill>
                  <a:schemeClr val="tx1"/>
                </a:solidFill>
              </a:rPr>
              <a:t>(access via MRS and MSR)</a:t>
            </a:r>
            <a:r>
              <a:rPr kumimoji="1" lang="en-US" altLang="zh-CN" sz="2000" dirty="0">
                <a:solidFill>
                  <a:schemeClr val="tx1"/>
                </a:solidFill>
              </a:rPr>
              <a:t> in word, half word, or byte transfers</a:t>
            </a:r>
          </a:p>
          <a:p>
            <a:pPr marL="742950" lvl="1">
              <a:buClr>
                <a:srgbClr val="FF0000"/>
              </a:buClr>
              <a:buFont typeface="Monotype Sorts" pitchFamily="2" charset="2"/>
              <a:buChar char="y"/>
            </a:pPr>
            <a:r>
              <a:rPr kumimoji="1" lang="en-US" altLang="zh-CN" sz="2000" dirty="0">
                <a:solidFill>
                  <a:schemeClr val="tx1"/>
                </a:solidFill>
              </a:rPr>
              <a:t>E</a:t>
            </a:r>
            <a:r>
              <a:rPr kumimoji="1" lang="en-US" sz="2000" dirty="0">
                <a:solidFill>
                  <a:schemeClr val="tx1"/>
                </a:solidFill>
              </a:rPr>
              <a:t>xcept the </a:t>
            </a:r>
            <a:r>
              <a:rPr kumimoji="1" lang="en-US" sz="2000" b="1" i="1" dirty="0">
                <a:solidFill>
                  <a:srgbClr val="00B0F0"/>
                </a:solidFill>
              </a:rPr>
              <a:t>Software Trigger Interrupt </a:t>
            </a:r>
            <a:r>
              <a:rPr kumimoji="1" lang="en-US" sz="2000" b="1" i="1" dirty="0" smtClean="0">
                <a:solidFill>
                  <a:srgbClr val="00B0F0"/>
                </a:solidFill>
              </a:rPr>
              <a:t>Register </a:t>
            </a:r>
            <a:r>
              <a:rPr kumimoji="1" lang="en-US" sz="2000" b="1" dirty="0" smtClean="0">
                <a:solidFill>
                  <a:srgbClr val="00B0F0"/>
                </a:solidFill>
              </a:rPr>
              <a:t>(STIR)</a:t>
            </a:r>
            <a:r>
              <a:rPr kumimoji="1" lang="en-US" sz="2000" dirty="0" smtClean="0">
                <a:solidFill>
                  <a:schemeClr val="tx1"/>
                </a:solidFill>
              </a:rPr>
              <a:t>, </a:t>
            </a:r>
            <a:r>
              <a:rPr kumimoji="1" lang="en-US" sz="2000" dirty="0">
                <a:solidFill>
                  <a:schemeClr val="tx1"/>
                </a:solidFill>
              </a:rPr>
              <a:t>which can be set up to be accessible in user mode</a:t>
            </a:r>
            <a:endParaRPr kumimoji="1" lang="en-US" altLang="zh-CN" sz="2000" dirty="0">
              <a:solidFill>
                <a:schemeClr val="tx1"/>
              </a:solidFill>
            </a:endParaRPr>
          </a:p>
          <a:p>
            <a:pPr marL="342900" indent="-342900">
              <a:spcBef>
                <a:spcPts val="1200"/>
              </a:spcBef>
              <a:buClr>
                <a:srgbClr val="FF0000"/>
              </a:buClr>
              <a:buFont typeface="Monotype Sorts" pitchFamily="2" charset="2"/>
              <a:buChar char="z"/>
            </a:pPr>
            <a:r>
              <a:rPr kumimoji="1" lang="en-US" sz="2400" dirty="0">
                <a:solidFill>
                  <a:schemeClr val="tx1"/>
                </a:solidFill>
              </a:rPr>
              <a:t>In addition, a few other interrupt-masking registers are also involved in the interrupt control.</a:t>
            </a:r>
            <a:endParaRPr kumimoji="1" lang="en-US" altLang="zh-CN" sz="2400" dirty="0">
              <a:solidFill>
                <a:schemeClr val="tx1"/>
              </a:solidFill>
            </a:endParaRPr>
          </a:p>
        </p:txBody>
      </p:sp>
      <p:sp>
        <p:nvSpPr>
          <p:cNvPr id="5"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smtClean="0"/>
              <a:t>Interrupt Control</a:t>
            </a:r>
            <a:endParaRPr lang="en-US" altLang="zh-CN" sz="3200" b="1" dirty="0"/>
          </a:p>
        </p:txBody>
      </p:sp>
      <p:pic>
        <p:nvPicPr>
          <p:cNvPr id="2" name="图片 1"/>
          <p:cNvPicPr>
            <a:picLocks noChangeAspect="1"/>
          </p:cNvPicPr>
          <p:nvPr/>
        </p:nvPicPr>
        <p:blipFill>
          <a:blip r:embed="rId2"/>
          <a:stretch>
            <a:fillRect/>
          </a:stretch>
        </p:blipFill>
        <p:spPr>
          <a:xfrm>
            <a:off x="5292080" y="980728"/>
            <a:ext cx="3528392" cy="415625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457200" y="990600"/>
            <a:ext cx="8229600" cy="4751388"/>
          </a:xfrm>
        </p:spPr>
        <p:txBody>
          <a:bodyPr/>
          <a:lstStyle/>
          <a:p>
            <a:pPr marL="342900" indent="-342900">
              <a:spcBef>
                <a:spcPts val="1200"/>
              </a:spcBef>
              <a:buClr>
                <a:srgbClr val="FF0000"/>
              </a:buClr>
              <a:buFont typeface="Monotype Sorts" pitchFamily="2" charset="2"/>
              <a:buChar char="z"/>
            </a:pPr>
            <a:r>
              <a:rPr kumimoji="1" lang="en-US" altLang="zh-CN" sz="2400" dirty="0">
                <a:solidFill>
                  <a:schemeClr val="tx1"/>
                </a:solidFill>
              </a:rPr>
              <a:t>The Interrupt Enable register is programmed via two addresses. </a:t>
            </a:r>
          </a:p>
          <a:p>
            <a:pPr marL="742950" lvl="1">
              <a:buClr>
                <a:srgbClr val="FF0000"/>
              </a:buClr>
              <a:buFont typeface="Monotype Sorts" pitchFamily="2" charset="2"/>
              <a:buChar char="y"/>
            </a:pPr>
            <a:r>
              <a:rPr kumimoji="1" lang="en-US" altLang="zh-CN" sz="2000" dirty="0">
                <a:solidFill>
                  <a:schemeClr val="tx1"/>
                </a:solidFill>
              </a:rPr>
              <a:t>To set the enable bit, write 1 to the SETENA register address</a:t>
            </a:r>
            <a:r>
              <a:rPr kumimoji="1" lang="en-US" altLang="zh-CN" sz="2000" dirty="0" smtClean="0">
                <a:solidFill>
                  <a:schemeClr val="tx1"/>
                </a:solidFill>
              </a:rPr>
              <a:t>;</a:t>
            </a:r>
          </a:p>
          <a:p>
            <a:pPr marL="922338" lvl="2" indent="0">
              <a:buClr>
                <a:srgbClr val="FF0000"/>
              </a:buClr>
              <a:buNone/>
            </a:pPr>
            <a:r>
              <a:rPr kumimoji="1" lang="en-US" altLang="zh-CN" sz="1400" dirty="0">
                <a:solidFill>
                  <a:srgbClr val="FF0000"/>
                </a:solidFill>
              </a:rPr>
              <a:t>Write 1 to set bit to 1; write 0 </a:t>
            </a:r>
            <a:r>
              <a:rPr kumimoji="1" lang="en-US" altLang="zh-CN" sz="1400" dirty="0" smtClean="0">
                <a:solidFill>
                  <a:srgbClr val="FF0000"/>
                </a:solidFill>
              </a:rPr>
              <a:t>has no effect; read </a:t>
            </a:r>
            <a:r>
              <a:rPr kumimoji="1" lang="en-US" altLang="zh-CN" sz="1400" dirty="0">
                <a:solidFill>
                  <a:srgbClr val="FF0000"/>
                </a:solidFill>
              </a:rPr>
              <a:t>value </a:t>
            </a:r>
            <a:r>
              <a:rPr kumimoji="1" lang="en-US" altLang="zh-CN" sz="1400" dirty="0" smtClean="0">
                <a:solidFill>
                  <a:srgbClr val="FF0000"/>
                </a:solidFill>
              </a:rPr>
              <a:t>indicates </a:t>
            </a:r>
            <a:r>
              <a:rPr kumimoji="1" lang="en-US" altLang="zh-CN" sz="1400" dirty="0">
                <a:solidFill>
                  <a:srgbClr val="FF0000"/>
                </a:solidFill>
              </a:rPr>
              <a:t>the </a:t>
            </a:r>
            <a:r>
              <a:rPr kumimoji="1" lang="en-US" altLang="zh-CN" sz="1400" dirty="0" smtClean="0">
                <a:solidFill>
                  <a:srgbClr val="FF0000"/>
                </a:solidFill>
              </a:rPr>
              <a:t>current status</a:t>
            </a:r>
            <a:endParaRPr kumimoji="1" lang="en-US" altLang="zh-CN" sz="1400" dirty="0">
              <a:solidFill>
                <a:srgbClr val="FF0000"/>
              </a:solidFill>
            </a:endParaRPr>
          </a:p>
          <a:p>
            <a:pPr marL="742950" lvl="1">
              <a:buClr>
                <a:srgbClr val="FF0000"/>
              </a:buClr>
              <a:buFont typeface="Monotype Sorts" pitchFamily="2" charset="2"/>
              <a:buChar char="y"/>
            </a:pPr>
            <a:r>
              <a:rPr kumimoji="1" lang="en-US" altLang="zh-CN" sz="2000" dirty="0" smtClean="0">
                <a:solidFill>
                  <a:schemeClr val="tx1"/>
                </a:solidFill>
              </a:rPr>
              <a:t>To </a:t>
            </a:r>
            <a:r>
              <a:rPr kumimoji="1" lang="en-US" altLang="zh-CN" sz="2000" dirty="0">
                <a:solidFill>
                  <a:schemeClr val="tx1"/>
                </a:solidFill>
              </a:rPr>
              <a:t>clear the enable bit, write 1 to the CLRENA register address</a:t>
            </a:r>
            <a:r>
              <a:rPr kumimoji="1" lang="en-US" altLang="zh-CN" sz="2000" dirty="0" smtClean="0">
                <a:solidFill>
                  <a:schemeClr val="tx1"/>
                </a:solidFill>
              </a:rPr>
              <a:t>.</a:t>
            </a:r>
          </a:p>
          <a:p>
            <a:pPr marL="922338" lvl="2" indent="0">
              <a:buClr>
                <a:srgbClr val="FF0000"/>
              </a:buClr>
              <a:buNone/>
            </a:pPr>
            <a:r>
              <a:rPr kumimoji="1" lang="en-US" altLang="zh-CN" sz="1400" dirty="0">
                <a:solidFill>
                  <a:srgbClr val="FF0000"/>
                </a:solidFill>
              </a:rPr>
              <a:t>Write 1 to </a:t>
            </a:r>
            <a:r>
              <a:rPr kumimoji="1" lang="en-US" altLang="zh-CN" sz="1400" dirty="0" smtClean="0">
                <a:solidFill>
                  <a:srgbClr val="FF0000"/>
                </a:solidFill>
              </a:rPr>
              <a:t>clear </a:t>
            </a:r>
            <a:r>
              <a:rPr kumimoji="1" lang="en-US" altLang="zh-CN" sz="1400" dirty="0">
                <a:solidFill>
                  <a:srgbClr val="FF0000"/>
                </a:solidFill>
              </a:rPr>
              <a:t>bit </a:t>
            </a:r>
            <a:r>
              <a:rPr kumimoji="1" lang="en-US" altLang="zh-CN" sz="1400">
                <a:solidFill>
                  <a:srgbClr val="FF0000"/>
                </a:solidFill>
              </a:rPr>
              <a:t>to </a:t>
            </a:r>
            <a:r>
              <a:rPr kumimoji="1" lang="en-US" altLang="zh-CN" sz="1400" smtClean="0">
                <a:solidFill>
                  <a:srgbClr val="FF0000"/>
                </a:solidFill>
              </a:rPr>
              <a:t>0; </a:t>
            </a:r>
            <a:r>
              <a:rPr kumimoji="1" lang="en-US" altLang="zh-CN" sz="1400" dirty="0">
                <a:solidFill>
                  <a:srgbClr val="FF0000"/>
                </a:solidFill>
              </a:rPr>
              <a:t>write 0 has no effect; read value indicates the current </a:t>
            </a:r>
            <a:r>
              <a:rPr kumimoji="1" lang="en-US" altLang="zh-CN" sz="1400" dirty="0" smtClean="0">
                <a:solidFill>
                  <a:srgbClr val="FF0000"/>
                </a:solidFill>
              </a:rPr>
              <a:t>status</a:t>
            </a:r>
            <a:endParaRPr kumimoji="1" lang="en-US" altLang="zh-CN" sz="2000" dirty="0" smtClean="0">
              <a:solidFill>
                <a:srgbClr val="FF0000"/>
              </a:solidFill>
            </a:endParaRPr>
          </a:p>
          <a:p>
            <a:pPr marL="742950" lvl="1">
              <a:buClr>
                <a:srgbClr val="FF0000"/>
              </a:buClr>
              <a:buFont typeface="Monotype Sorts" pitchFamily="2" charset="2"/>
              <a:buChar char="y"/>
            </a:pPr>
            <a:r>
              <a:rPr kumimoji="1" lang="en-US" altLang="zh-CN" sz="2000" dirty="0" smtClean="0">
                <a:solidFill>
                  <a:schemeClr val="tx1"/>
                </a:solidFill>
              </a:rPr>
              <a:t>SETENA/CLRENA </a:t>
            </a:r>
            <a:r>
              <a:rPr kumimoji="1" lang="en-US" altLang="zh-CN" sz="2000" dirty="0">
                <a:solidFill>
                  <a:schemeClr val="tx1"/>
                </a:solidFill>
              </a:rPr>
              <a:t>registers are 32-bit, each bit represents one interrupt input</a:t>
            </a:r>
          </a:p>
          <a:p>
            <a:pPr marL="342900" indent="-342900">
              <a:spcBef>
                <a:spcPts val="1200"/>
              </a:spcBef>
              <a:buClr>
                <a:srgbClr val="FF0000"/>
              </a:buClr>
              <a:buFont typeface="Monotype Sorts" pitchFamily="2" charset="2"/>
              <a:buChar char="z"/>
            </a:pPr>
            <a:r>
              <a:rPr kumimoji="1" lang="en-US" altLang="zh-CN" sz="2400" dirty="0" smtClean="0">
                <a:solidFill>
                  <a:schemeClr val="tx1"/>
                </a:solidFill>
              </a:rPr>
              <a:t>If there are more than 32 external interrupts (</a:t>
            </a:r>
            <a:r>
              <a:rPr kumimoji="1" lang="en-US" altLang="zh-CN" sz="2400" dirty="0">
                <a:solidFill>
                  <a:srgbClr val="000000"/>
                </a:solidFill>
              </a:rPr>
              <a:t>up to 240</a:t>
            </a:r>
            <a:r>
              <a:rPr kumimoji="1" lang="en-US" altLang="zh-CN" sz="2400" dirty="0" smtClean="0">
                <a:solidFill>
                  <a:schemeClr val="tx1"/>
                </a:solidFill>
              </a:rPr>
              <a:t>), there would be more than one SETENA/CLRENA registers.</a:t>
            </a:r>
            <a:endParaRPr kumimoji="1" lang="en-US" altLang="zh-CN" sz="2400" dirty="0">
              <a:solidFill>
                <a:schemeClr val="tx1"/>
              </a:solidFill>
            </a:endParaRPr>
          </a:p>
          <a:p>
            <a:pPr marL="742950" lvl="1">
              <a:buClr>
                <a:srgbClr val="FF0000"/>
              </a:buClr>
              <a:buFont typeface="Monotype Sorts" pitchFamily="2" charset="2"/>
              <a:buChar char="y"/>
            </a:pPr>
            <a:r>
              <a:rPr kumimoji="1" lang="en-US" altLang="zh-CN" sz="2000" dirty="0">
                <a:solidFill>
                  <a:schemeClr val="tx1"/>
                </a:solidFill>
              </a:rPr>
              <a:t>SETENA: 0xE000E100--0xE000E11C</a:t>
            </a:r>
          </a:p>
          <a:p>
            <a:pPr marL="742950" lvl="1">
              <a:buClr>
                <a:srgbClr val="FF0000"/>
              </a:buClr>
              <a:buFont typeface="Monotype Sorts" pitchFamily="2" charset="2"/>
              <a:buChar char="y"/>
            </a:pPr>
            <a:r>
              <a:rPr kumimoji="1" lang="en-US" altLang="zh-CN" sz="2000" dirty="0">
                <a:solidFill>
                  <a:schemeClr val="tx1"/>
                </a:solidFill>
              </a:rPr>
              <a:t>CLRENA: 0xE000E180-0xE000E19C</a:t>
            </a:r>
          </a:p>
        </p:txBody>
      </p:sp>
      <p:sp>
        <p:nvSpPr>
          <p:cNvPr id="3"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a:t>Interrupt Enable and Clear Enable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685800" y="990600"/>
            <a:ext cx="7704138" cy="366713"/>
          </a:xfrm>
          <a:prstGeom prst="rect">
            <a:avLst/>
          </a:prstGeom>
          <a:noFill/>
          <a:ln w="9525">
            <a:noFill/>
            <a:miter lim="800000"/>
            <a:headEnd/>
            <a:tailEnd/>
          </a:ln>
        </p:spPr>
        <p:txBody>
          <a:bodyPr>
            <a:spAutoFit/>
          </a:bodyPr>
          <a:lstStyle/>
          <a:p>
            <a:pPr algn="l"/>
            <a:r>
              <a:rPr lang="en-US" altLang="zh-CN" b="1">
                <a:solidFill>
                  <a:schemeClr val="tx1"/>
                </a:solidFill>
                <a:ea typeface="宋体" pitchFamily="2" charset="-122"/>
              </a:rPr>
              <a:t>Interrupt Set Enable Registers and Interrupt Clear Enable Registers</a:t>
            </a:r>
          </a:p>
        </p:txBody>
      </p:sp>
      <p:graphicFrame>
        <p:nvGraphicFramePr>
          <p:cNvPr id="957506" name="Group 66"/>
          <p:cNvGraphicFramePr>
            <a:graphicFrameLocks noGrp="1"/>
          </p:cNvGraphicFramePr>
          <p:nvPr>
            <p:ph/>
          </p:nvPr>
        </p:nvGraphicFramePr>
        <p:xfrm>
          <a:off x="381000" y="1600200"/>
          <a:ext cx="8291513" cy="5017390"/>
        </p:xfrm>
        <a:graphic>
          <a:graphicData uri="http://schemas.openxmlformats.org/drawingml/2006/table">
            <a:tbl>
              <a:tblPr/>
              <a:tblGrid>
                <a:gridCol w="1162050">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439863">
                  <a:extLst>
                    <a:ext uri="{9D8B030D-6E8A-4147-A177-3AD203B41FA5}">
                      <a16:colId xmlns:a16="http://schemas.microsoft.com/office/drawing/2014/main" val="20002"/>
                    </a:ext>
                  </a:extLst>
                </a:gridCol>
                <a:gridCol w="1296987">
                  <a:extLst>
                    <a:ext uri="{9D8B030D-6E8A-4147-A177-3AD203B41FA5}">
                      <a16:colId xmlns:a16="http://schemas.microsoft.com/office/drawing/2014/main" val="20003"/>
                    </a:ext>
                  </a:extLst>
                </a:gridCol>
                <a:gridCol w="3671888">
                  <a:extLst>
                    <a:ext uri="{9D8B030D-6E8A-4147-A177-3AD203B41FA5}">
                      <a16:colId xmlns:a16="http://schemas.microsoft.com/office/drawing/2014/main" val="20004"/>
                    </a:ext>
                  </a:extLst>
                </a:gridCol>
              </a:tblGrid>
              <a:tr h="51752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4292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SETENA0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Enable for external interrupt #0-31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SETENA1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0xE000E104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Enable for external interrupt #32-63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2"/>
                  </a:ext>
                </a:extLst>
              </a:tr>
              <a:tr h="51752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3"/>
                  </a:ext>
                </a:extLst>
              </a:tr>
              <a:tr h="5191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SETENA7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0xE000E11C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Enable for external interrupt #224-239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4"/>
                  </a:ext>
                </a:extLst>
              </a:tr>
              <a:tr h="58102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CLRENA0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0xE000E180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Clear Enable for external interrupt #0-31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5"/>
                  </a:ext>
                </a:extLst>
              </a:tr>
              <a:tr h="58102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CLRENA1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Clear Enable for external interrupt #32-63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6"/>
                  </a:ext>
                </a:extLst>
              </a:tr>
              <a:tr h="5191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endParaRPr kumimoji="0" lang="zh-CN" altLang="en-US" sz="1600" b="0" i="0" u="none" strike="noStrike" cap="none" normalizeH="0" baseline="0" smtClean="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7"/>
                  </a:ext>
                </a:extLst>
              </a:tr>
              <a:tr h="58102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CLRENA7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0xE000E19C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Clear Enable for external interrupt #224-239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8"/>
                  </a:ext>
                </a:extLst>
              </a:tr>
            </a:tbl>
          </a:graphicData>
        </a:graphic>
      </p:graphicFrame>
      <p:sp>
        <p:nvSpPr>
          <p:cNvPr id="4"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a:t>Interrupt Enable and Clear Enable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323528" y="990600"/>
            <a:ext cx="7776864" cy="4751388"/>
          </a:xfrm>
        </p:spPr>
        <p:txBody>
          <a:bodyPr/>
          <a:lstStyle/>
          <a:p>
            <a:pPr marL="342900" indent="-342900">
              <a:spcBef>
                <a:spcPts val="1200"/>
              </a:spcBef>
              <a:buClr>
                <a:srgbClr val="FF0000"/>
              </a:buClr>
              <a:buFont typeface="Monotype Sorts" pitchFamily="2" charset="2"/>
              <a:buChar char="z"/>
            </a:pPr>
            <a:r>
              <a:rPr kumimoji="1" lang="en-US" altLang="zh-CN" sz="2000" dirty="0">
                <a:solidFill>
                  <a:schemeClr val="tx1"/>
                </a:solidFill>
              </a:rPr>
              <a:t>The interrupt-pending status can be </a:t>
            </a:r>
            <a:r>
              <a:rPr kumimoji="1" lang="en-US" altLang="zh-CN" sz="2000" dirty="0" smtClean="0">
                <a:solidFill>
                  <a:schemeClr val="tx1"/>
                </a:solidFill>
              </a:rPr>
              <a:t>programmed via </a:t>
            </a:r>
            <a:r>
              <a:rPr kumimoji="1" lang="en-US" altLang="zh-CN" sz="2000" dirty="0">
                <a:solidFill>
                  <a:schemeClr val="tx1"/>
                </a:solidFill>
              </a:rPr>
              <a:t>two addresses. </a:t>
            </a:r>
          </a:p>
          <a:p>
            <a:pPr marL="742950" lvl="1">
              <a:buClr>
                <a:srgbClr val="FF0000"/>
              </a:buClr>
              <a:buFont typeface="Monotype Sorts" pitchFamily="2" charset="2"/>
              <a:buChar char="y"/>
            </a:pPr>
            <a:r>
              <a:rPr kumimoji="1" lang="en-US" altLang="zh-CN" sz="1800" dirty="0">
                <a:solidFill>
                  <a:schemeClr val="tx1"/>
                </a:solidFill>
              </a:rPr>
              <a:t>To set the </a:t>
            </a:r>
            <a:r>
              <a:rPr kumimoji="1" lang="en-US" altLang="zh-CN" sz="1800" dirty="0" smtClean="0">
                <a:solidFill>
                  <a:schemeClr val="tx1"/>
                </a:solidFill>
              </a:rPr>
              <a:t>pending </a:t>
            </a:r>
            <a:r>
              <a:rPr kumimoji="1" lang="en-US" altLang="zh-CN" sz="1800" dirty="0">
                <a:solidFill>
                  <a:schemeClr val="tx1"/>
                </a:solidFill>
              </a:rPr>
              <a:t>bit, write 1 to the Interrupt Set Pending (SETPEND) </a:t>
            </a:r>
            <a:r>
              <a:rPr kumimoji="1" lang="en-US" altLang="zh-CN" sz="1800" dirty="0" smtClean="0">
                <a:solidFill>
                  <a:schemeClr val="tx1"/>
                </a:solidFill>
              </a:rPr>
              <a:t> register;</a:t>
            </a:r>
          </a:p>
          <a:p>
            <a:pPr marL="457200" lvl="1" indent="0">
              <a:buClr>
                <a:srgbClr val="FF0000"/>
              </a:buClr>
              <a:buNone/>
            </a:pPr>
            <a:r>
              <a:rPr kumimoji="1" lang="en-US" altLang="zh-CN" sz="1400" dirty="0" smtClean="0">
                <a:solidFill>
                  <a:srgbClr val="FF0000"/>
                </a:solidFill>
              </a:rPr>
              <a:t>	Write </a:t>
            </a:r>
            <a:r>
              <a:rPr kumimoji="1" lang="en-US" altLang="zh-CN" sz="1400" dirty="0">
                <a:solidFill>
                  <a:srgbClr val="FF0000"/>
                </a:solidFill>
              </a:rPr>
              <a:t>1 to set bit to 1; write 0 has no effect; read value indicates the current </a:t>
            </a:r>
            <a:r>
              <a:rPr kumimoji="1" lang="en-US" altLang="zh-CN" sz="1400" dirty="0" smtClean="0">
                <a:solidFill>
                  <a:srgbClr val="FF0000"/>
                </a:solidFill>
              </a:rPr>
              <a:t>status</a:t>
            </a:r>
            <a:endParaRPr kumimoji="1" lang="en-US" altLang="zh-CN" sz="1400" dirty="0" smtClean="0">
              <a:solidFill>
                <a:schemeClr val="tx1"/>
              </a:solidFill>
            </a:endParaRPr>
          </a:p>
          <a:p>
            <a:pPr marL="742950" lvl="1">
              <a:buClr>
                <a:srgbClr val="FF0000"/>
              </a:buClr>
              <a:buFont typeface="Monotype Sorts" pitchFamily="2" charset="2"/>
              <a:buChar char="y"/>
            </a:pPr>
            <a:r>
              <a:rPr kumimoji="1" lang="en-US" altLang="zh-CN" sz="1800" dirty="0" smtClean="0">
                <a:solidFill>
                  <a:schemeClr val="tx1"/>
                </a:solidFill>
              </a:rPr>
              <a:t>To </a:t>
            </a:r>
            <a:r>
              <a:rPr kumimoji="1" lang="en-US" altLang="zh-CN" sz="1800" dirty="0">
                <a:solidFill>
                  <a:schemeClr val="tx1"/>
                </a:solidFill>
              </a:rPr>
              <a:t>clear the </a:t>
            </a:r>
            <a:r>
              <a:rPr kumimoji="1" lang="en-US" altLang="zh-CN" sz="1800" dirty="0" smtClean="0">
                <a:solidFill>
                  <a:schemeClr val="tx1"/>
                </a:solidFill>
              </a:rPr>
              <a:t>pending </a:t>
            </a:r>
            <a:r>
              <a:rPr kumimoji="1" lang="en-US" altLang="zh-CN" sz="1800" dirty="0">
                <a:solidFill>
                  <a:schemeClr val="tx1"/>
                </a:solidFill>
              </a:rPr>
              <a:t>bit, write 1 to the Interrupt Clear Pending (CLRPEND) register</a:t>
            </a:r>
            <a:r>
              <a:rPr kumimoji="1" lang="en-US" altLang="zh-CN" sz="1800" dirty="0" smtClean="0">
                <a:solidFill>
                  <a:schemeClr val="tx1"/>
                </a:solidFill>
              </a:rPr>
              <a:t>.</a:t>
            </a:r>
          </a:p>
          <a:p>
            <a:pPr marL="457200" lvl="1" indent="0">
              <a:buClr>
                <a:srgbClr val="FF0000"/>
              </a:buClr>
              <a:buNone/>
            </a:pPr>
            <a:r>
              <a:rPr kumimoji="1" lang="en-US" altLang="zh-CN" sz="1400" dirty="0">
                <a:solidFill>
                  <a:schemeClr val="tx1"/>
                </a:solidFill>
              </a:rPr>
              <a:t>	</a:t>
            </a:r>
            <a:r>
              <a:rPr kumimoji="1" lang="en-US" altLang="zh-CN" sz="1400" dirty="0">
                <a:solidFill>
                  <a:srgbClr val="FF0000"/>
                </a:solidFill>
              </a:rPr>
              <a:t>Write 1 to </a:t>
            </a:r>
            <a:r>
              <a:rPr kumimoji="1" lang="en-US" altLang="zh-CN" sz="1400" dirty="0" smtClean="0">
                <a:solidFill>
                  <a:srgbClr val="FF0000"/>
                </a:solidFill>
              </a:rPr>
              <a:t>clear </a:t>
            </a:r>
            <a:r>
              <a:rPr kumimoji="1" lang="en-US" altLang="zh-CN" sz="1400" dirty="0">
                <a:solidFill>
                  <a:srgbClr val="FF0000"/>
                </a:solidFill>
              </a:rPr>
              <a:t>bit to </a:t>
            </a:r>
            <a:r>
              <a:rPr kumimoji="1" lang="en-US" altLang="zh-CN" sz="1400" dirty="0" smtClean="0">
                <a:solidFill>
                  <a:srgbClr val="FF0000"/>
                </a:solidFill>
              </a:rPr>
              <a:t>0; </a:t>
            </a:r>
            <a:r>
              <a:rPr kumimoji="1" lang="en-US" altLang="zh-CN" sz="1400" dirty="0">
                <a:solidFill>
                  <a:srgbClr val="FF0000"/>
                </a:solidFill>
              </a:rPr>
              <a:t>write 0 has no effect; read value indicates the current </a:t>
            </a:r>
            <a:r>
              <a:rPr kumimoji="1" lang="en-US" altLang="zh-CN" sz="1400" dirty="0" smtClean="0">
                <a:solidFill>
                  <a:srgbClr val="FF0000"/>
                </a:solidFill>
              </a:rPr>
              <a:t>status</a:t>
            </a:r>
            <a:endParaRPr kumimoji="1" lang="en-US" altLang="zh-CN" sz="1400" dirty="0" smtClean="0">
              <a:solidFill>
                <a:schemeClr val="tx1"/>
              </a:solidFill>
            </a:endParaRPr>
          </a:p>
          <a:p>
            <a:pPr marL="742950" lvl="1">
              <a:buClr>
                <a:srgbClr val="FF0000"/>
              </a:buClr>
              <a:buFont typeface="Monotype Sorts" pitchFamily="2" charset="2"/>
              <a:buChar char="y"/>
            </a:pPr>
            <a:r>
              <a:rPr kumimoji="1" lang="en-US" altLang="zh-CN" sz="1800" dirty="0" smtClean="0">
                <a:solidFill>
                  <a:schemeClr val="tx1"/>
                </a:solidFill>
              </a:rPr>
              <a:t>SETPEND/</a:t>
            </a:r>
            <a:r>
              <a:rPr kumimoji="1" lang="en-US" altLang="zh-CN" sz="1800" dirty="0">
                <a:solidFill>
                  <a:schemeClr val="tx1"/>
                </a:solidFill>
              </a:rPr>
              <a:t> CLRPEND</a:t>
            </a:r>
            <a:r>
              <a:rPr kumimoji="1" lang="en-US" altLang="zh-CN" sz="1800" dirty="0" smtClean="0">
                <a:solidFill>
                  <a:schemeClr val="tx1"/>
                </a:solidFill>
              </a:rPr>
              <a:t> </a:t>
            </a:r>
            <a:r>
              <a:rPr kumimoji="1" lang="en-US" altLang="zh-CN" sz="1800" dirty="0">
                <a:solidFill>
                  <a:schemeClr val="tx1"/>
                </a:solidFill>
              </a:rPr>
              <a:t>registers are 32-bit, each bit represents one interrupt </a:t>
            </a:r>
            <a:r>
              <a:rPr kumimoji="1" lang="en-US" altLang="zh-CN" sz="1800" dirty="0" smtClean="0">
                <a:solidFill>
                  <a:schemeClr val="tx1"/>
                </a:solidFill>
              </a:rPr>
              <a:t>input</a:t>
            </a:r>
          </a:p>
          <a:p>
            <a:pPr marL="742950" lvl="1">
              <a:buClr>
                <a:srgbClr val="FF0000"/>
              </a:buClr>
              <a:buFont typeface="Monotype Sorts" pitchFamily="2" charset="2"/>
              <a:buChar char="y"/>
            </a:pPr>
            <a:r>
              <a:rPr kumimoji="1" lang="en-US" altLang="zh-CN" sz="1800" dirty="0">
                <a:solidFill>
                  <a:schemeClr val="tx1"/>
                </a:solidFill>
              </a:rPr>
              <a:t>User can set the certain bit of SETPEND to enter its handler by software</a:t>
            </a:r>
            <a:r>
              <a:rPr kumimoji="1" lang="en-US" altLang="zh-CN" sz="1800" dirty="0" smtClean="0">
                <a:solidFill>
                  <a:schemeClr val="tx1"/>
                </a:solidFill>
              </a:rPr>
              <a:t>.</a:t>
            </a:r>
            <a:endParaRPr kumimoji="1" lang="en-US" altLang="zh-CN" sz="1800" dirty="0">
              <a:solidFill>
                <a:schemeClr val="tx1"/>
              </a:solidFill>
            </a:endParaRPr>
          </a:p>
          <a:p>
            <a:pPr marL="342900" indent="-342900">
              <a:spcBef>
                <a:spcPts val="1200"/>
              </a:spcBef>
              <a:buClr>
                <a:srgbClr val="FF0000"/>
              </a:buClr>
              <a:buFont typeface="Monotype Sorts" pitchFamily="2" charset="2"/>
              <a:buChar char="z"/>
            </a:pPr>
            <a:r>
              <a:rPr kumimoji="1" lang="en-US" altLang="zh-CN" sz="2000" dirty="0" smtClean="0">
                <a:solidFill>
                  <a:schemeClr val="tx1"/>
                </a:solidFill>
              </a:rPr>
              <a:t>If there are more than 32 external interrupts (</a:t>
            </a:r>
            <a:r>
              <a:rPr kumimoji="1" lang="en-US" altLang="zh-CN" sz="2000" dirty="0">
                <a:solidFill>
                  <a:srgbClr val="000000"/>
                </a:solidFill>
              </a:rPr>
              <a:t>up to 240</a:t>
            </a:r>
            <a:r>
              <a:rPr kumimoji="1" lang="en-US" altLang="zh-CN" sz="2000" dirty="0" smtClean="0">
                <a:solidFill>
                  <a:schemeClr val="tx1"/>
                </a:solidFill>
              </a:rPr>
              <a:t>), there would be more than one </a:t>
            </a:r>
            <a:r>
              <a:rPr kumimoji="1" lang="en-US" altLang="zh-CN" sz="2000" dirty="0">
                <a:solidFill>
                  <a:schemeClr val="tx1"/>
                </a:solidFill>
              </a:rPr>
              <a:t>SETPEND/ CLRPEND</a:t>
            </a:r>
            <a:r>
              <a:rPr kumimoji="1" lang="en-US" altLang="zh-CN" sz="2000" dirty="0" smtClean="0">
                <a:solidFill>
                  <a:schemeClr val="tx1"/>
                </a:solidFill>
              </a:rPr>
              <a:t> registers.</a:t>
            </a:r>
            <a:endParaRPr kumimoji="1" lang="en-US" altLang="zh-CN" sz="2000" dirty="0">
              <a:solidFill>
                <a:schemeClr val="tx1"/>
              </a:solidFill>
            </a:endParaRPr>
          </a:p>
          <a:p>
            <a:pPr marL="742950" lvl="1">
              <a:buClr>
                <a:srgbClr val="FF0000"/>
              </a:buClr>
              <a:buFont typeface="Monotype Sorts" pitchFamily="2" charset="2"/>
              <a:buChar char="y"/>
            </a:pPr>
            <a:r>
              <a:rPr kumimoji="1" lang="en-US" altLang="zh-CN" sz="1800" dirty="0">
                <a:solidFill>
                  <a:schemeClr val="tx1"/>
                </a:solidFill>
              </a:rPr>
              <a:t>SETPEND: 0xE000E200-0xE000E21C</a:t>
            </a:r>
          </a:p>
          <a:p>
            <a:pPr marL="742950" lvl="1">
              <a:buClr>
                <a:srgbClr val="FF0000"/>
              </a:buClr>
              <a:buFont typeface="Monotype Sorts" pitchFamily="2" charset="2"/>
              <a:buChar char="y"/>
            </a:pPr>
            <a:r>
              <a:rPr kumimoji="1" lang="en-US" altLang="zh-CN" sz="1800" dirty="0">
                <a:solidFill>
                  <a:schemeClr val="tx1"/>
                </a:solidFill>
              </a:rPr>
              <a:t>CLRPEND: 0xE000E280-0xE000E29C</a:t>
            </a:r>
          </a:p>
        </p:txBody>
      </p:sp>
      <p:sp>
        <p:nvSpPr>
          <p:cNvPr id="3"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a:t>Interrupt Pending and Clear Pending</a:t>
            </a:r>
          </a:p>
        </p:txBody>
      </p:sp>
    </p:spTree>
    <p:extLst>
      <p:ext uri="{BB962C8B-B14F-4D97-AF65-F5344CB8AC3E}">
        <p14:creationId xmlns:p14="http://schemas.microsoft.com/office/powerpoint/2010/main" val="3733577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251520" y="908720"/>
            <a:ext cx="8640960" cy="3878560"/>
          </a:xfrm>
        </p:spPr>
        <p:txBody>
          <a:bodyPr/>
          <a:lstStyle/>
          <a:p>
            <a:pPr marL="342900" indent="-342900">
              <a:spcBef>
                <a:spcPts val="1200"/>
              </a:spcBef>
              <a:buClr>
                <a:srgbClr val="FF0000"/>
              </a:buClr>
              <a:buFont typeface="Monotype Sorts" pitchFamily="2" charset="2"/>
              <a:buChar char="z"/>
            </a:pPr>
            <a:r>
              <a:rPr kumimoji="1" lang="en-US" altLang="zh-CN" sz="2000" dirty="0" smtClean="0">
                <a:solidFill>
                  <a:srgbClr val="000000"/>
                </a:solidFill>
              </a:rPr>
              <a:t>Exceptions </a:t>
            </a:r>
            <a:r>
              <a:rPr kumimoji="1" lang="en-US" altLang="zh-CN" sz="2000" dirty="0">
                <a:solidFill>
                  <a:srgbClr val="000000"/>
                </a:solidFill>
              </a:rPr>
              <a:t>are numbered 1 to 15 for </a:t>
            </a:r>
            <a:r>
              <a:rPr kumimoji="1" lang="en-US" altLang="zh-CN" sz="2000" dirty="0">
                <a:solidFill>
                  <a:srgbClr val="00B0F0"/>
                </a:solidFill>
              </a:rPr>
              <a:t>system exceptions </a:t>
            </a:r>
            <a:r>
              <a:rPr kumimoji="1" lang="en-US" altLang="zh-CN" sz="2000" dirty="0">
                <a:solidFill>
                  <a:srgbClr val="000000"/>
                </a:solidFill>
              </a:rPr>
              <a:t>and the rest 240 for </a:t>
            </a:r>
            <a:r>
              <a:rPr kumimoji="1" lang="en-US" altLang="zh-CN" sz="2000" dirty="0">
                <a:solidFill>
                  <a:srgbClr val="00B0F0"/>
                </a:solidFill>
              </a:rPr>
              <a:t>external interrupt inputs</a:t>
            </a:r>
            <a:r>
              <a:rPr kumimoji="1" lang="en-US" altLang="zh-CN" sz="2000" dirty="0">
                <a:solidFill>
                  <a:srgbClr val="000000"/>
                </a:solidFill>
              </a:rPr>
              <a:t>.(Total 256 entries in vector table.) </a:t>
            </a:r>
          </a:p>
          <a:p>
            <a:pPr marL="342900" indent="-342900">
              <a:spcBef>
                <a:spcPts val="1200"/>
              </a:spcBef>
              <a:buClr>
                <a:srgbClr val="FF0000"/>
              </a:buClr>
              <a:buFont typeface="Monotype Sorts" pitchFamily="2" charset="2"/>
              <a:buChar char="z"/>
            </a:pPr>
            <a:r>
              <a:rPr kumimoji="1" lang="en-US" altLang="zh-CN" sz="2000" dirty="0">
                <a:solidFill>
                  <a:srgbClr val="000000"/>
                </a:solidFill>
              </a:rPr>
              <a:t>Most of the exceptions have </a:t>
            </a:r>
            <a:r>
              <a:rPr kumimoji="1" lang="en-US" altLang="zh-CN" sz="2000" dirty="0">
                <a:solidFill>
                  <a:srgbClr val="FF0000"/>
                </a:solidFill>
              </a:rPr>
              <a:t>programmable</a:t>
            </a:r>
            <a:r>
              <a:rPr kumimoji="1" lang="en-US" altLang="zh-CN" sz="2000" dirty="0">
                <a:solidFill>
                  <a:srgbClr val="000000"/>
                </a:solidFill>
              </a:rPr>
              <a:t> priority, and a few have </a:t>
            </a:r>
            <a:r>
              <a:rPr kumimoji="1" lang="en-US" altLang="zh-CN" sz="2000" dirty="0">
                <a:solidFill>
                  <a:srgbClr val="FF0000"/>
                </a:solidFill>
              </a:rPr>
              <a:t>fixed</a:t>
            </a:r>
            <a:r>
              <a:rPr kumimoji="1" lang="en-US" altLang="zh-CN" sz="2000" dirty="0">
                <a:solidFill>
                  <a:srgbClr val="000000"/>
                </a:solidFill>
              </a:rPr>
              <a:t> priority.</a:t>
            </a:r>
          </a:p>
          <a:p>
            <a:pPr marL="342900" indent="-342900">
              <a:spcBef>
                <a:spcPts val="1200"/>
              </a:spcBef>
              <a:buClr>
                <a:srgbClr val="FF0000"/>
              </a:buClr>
              <a:buFont typeface="Monotype Sorts" pitchFamily="2" charset="2"/>
              <a:buChar char="z"/>
            </a:pPr>
            <a:r>
              <a:rPr kumimoji="1" lang="en-US" altLang="zh-CN" sz="2000" dirty="0">
                <a:solidFill>
                  <a:srgbClr val="000000"/>
                </a:solidFill>
              </a:rPr>
              <a:t>The value of the current running exception is indicated by the special register </a:t>
            </a:r>
            <a:r>
              <a:rPr kumimoji="1" lang="en-US" altLang="zh-CN" sz="2000" b="1" dirty="0">
                <a:solidFill>
                  <a:srgbClr val="00B0F0"/>
                </a:solidFill>
              </a:rPr>
              <a:t>IPSR</a:t>
            </a:r>
            <a:r>
              <a:rPr kumimoji="1" lang="en-US" altLang="zh-CN" sz="2000" dirty="0">
                <a:solidFill>
                  <a:srgbClr val="00B0F0"/>
                </a:solidFill>
              </a:rPr>
              <a:t> </a:t>
            </a:r>
            <a:r>
              <a:rPr kumimoji="1" lang="en-US" altLang="zh-CN" sz="2000" dirty="0">
                <a:solidFill>
                  <a:srgbClr val="000000"/>
                </a:solidFill>
              </a:rPr>
              <a:t>or from the NVIC’s </a:t>
            </a:r>
            <a:r>
              <a:rPr kumimoji="1" lang="en-US" altLang="zh-CN" sz="2000" b="1" dirty="0">
                <a:solidFill>
                  <a:srgbClr val="00B0F0"/>
                </a:solidFill>
              </a:rPr>
              <a:t>Interrupt Control State Register</a:t>
            </a:r>
            <a:r>
              <a:rPr kumimoji="1" lang="en-US" altLang="zh-CN" sz="2000" dirty="0" smtClean="0">
                <a:solidFill>
                  <a:srgbClr val="000000"/>
                </a:solidFill>
              </a:rPr>
              <a:t>.</a:t>
            </a:r>
          </a:p>
          <a:p>
            <a:pPr marL="342900" indent="-342900">
              <a:spcBef>
                <a:spcPts val="1200"/>
              </a:spcBef>
              <a:buClr>
                <a:srgbClr val="FF0000"/>
              </a:buClr>
              <a:buFont typeface="Monotype Sorts" pitchFamily="2" charset="2"/>
              <a:buChar char="z"/>
            </a:pPr>
            <a:r>
              <a:rPr kumimoji="1" lang="en-US" altLang="zh-CN" sz="2000" dirty="0" smtClean="0">
                <a:solidFill>
                  <a:srgbClr val="000000"/>
                </a:solidFill>
              </a:rPr>
              <a:t>An </a:t>
            </a:r>
            <a:r>
              <a:rPr kumimoji="1" lang="en-US" altLang="zh-CN" sz="2000" dirty="0">
                <a:solidFill>
                  <a:srgbClr val="000000"/>
                </a:solidFill>
              </a:rPr>
              <a:t>enabled </a:t>
            </a:r>
            <a:r>
              <a:rPr kumimoji="1" lang="en-US" altLang="zh-CN" sz="2000" dirty="0" smtClean="0">
                <a:solidFill>
                  <a:srgbClr val="000000"/>
                </a:solidFill>
              </a:rPr>
              <a:t>exception can be pended </a:t>
            </a:r>
            <a:r>
              <a:rPr kumimoji="1" lang="en-US" altLang="zh-CN" sz="2000" dirty="0">
                <a:solidFill>
                  <a:srgbClr val="000000"/>
                </a:solidFill>
              </a:rPr>
              <a:t>(which means </a:t>
            </a:r>
            <a:r>
              <a:rPr kumimoji="1" lang="en-US" altLang="zh-CN" sz="2000" dirty="0" smtClean="0">
                <a:solidFill>
                  <a:srgbClr val="000000"/>
                </a:solidFill>
              </a:rPr>
              <a:t>it cannot </a:t>
            </a:r>
            <a:r>
              <a:rPr kumimoji="1" lang="en-US" altLang="zh-CN" sz="2000" dirty="0">
                <a:solidFill>
                  <a:srgbClr val="000000"/>
                </a:solidFill>
              </a:rPr>
              <a:t>be carried out </a:t>
            </a:r>
            <a:r>
              <a:rPr kumimoji="1" lang="en-US" altLang="zh-CN" sz="2000" dirty="0" smtClean="0">
                <a:solidFill>
                  <a:srgbClr val="000000"/>
                </a:solidFill>
              </a:rPr>
              <a:t>immediately due to some reasons)</a:t>
            </a:r>
            <a:endParaRPr kumimoji="1" lang="en-US" altLang="zh-CN" sz="2000" dirty="0">
              <a:solidFill>
                <a:srgbClr val="000000"/>
              </a:solidFill>
            </a:endParaRPr>
          </a:p>
          <a:p>
            <a:pPr marL="0" indent="0" eaLnBrk="1" hangingPunct="1">
              <a:spcBef>
                <a:spcPct val="50000"/>
              </a:spcBef>
              <a:buFontTx/>
              <a:buNone/>
            </a:pPr>
            <a:endParaRPr lang="en-US" altLang="zh-CN" sz="1800" b="1" dirty="0" smtClean="0"/>
          </a:p>
          <a:p>
            <a:pPr marL="0" indent="0" eaLnBrk="1" hangingPunct="1">
              <a:spcBef>
                <a:spcPct val="50000"/>
              </a:spcBef>
              <a:buFontTx/>
              <a:buNone/>
            </a:pPr>
            <a:endParaRPr lang="zh-CN" altLang="en-US" sz="1800" dirty="0" smtClean="0"/>
          </a:p>
        </p:txBody>
      </p:sp>
      <p:sp>
        <p:nvSpPr>
          <p:cNvPr id="3" name="Rectangle 2"/>
          <p:cNvSpPr>
            <a:spLocks noChangeArrowheads="1"/>
          </p:cNvSpPr>
          <p:nvPr/>
        </p:nvSpPr>
        <p:spPr bwMode="auto">
          <a:xfrm>
            <a:off x="827584" y="116632"/>
            <a:ext cx="6912768"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600" b="1" dirty="0"/>
              <a:t>Exceptions</a:t>
            </a:r>
            <a:endParaRPr kumimoji="1" lang="en-US" altLang="zh-CN" sz="3600" b="1" dirty="0">
              <a:solidFill>
                <a:schemeClr val="tx2"/>
              </a:solidFill>
              <a:latin typeface="+mj-lt"/>
              <a:ea typeface="+mj-ea"/>
              <a:cs typeface="+mj-cs"/>
            </a:endParaRPr>
          </a:p>
        </p:txBody>
      </p:sp>
      <p:pic>
        <p:nvPicPr>
          <p:cNvPr id="2" name="图片 1"/>
          <p:cNvPicPr>
            <a:picLocks noChangeAspect="1"/>
          </p:cNvPicPr>
          <p:nvPr/>
        </p:nvPicPr>
        <p:blipFill>
          <a:blip r:embed="rId2"/>
          <a:stretch>
            <a:fillRect/>
          </a:stretch>
        </p:blipFill>
        <p:spPr>
          <a:xfrm>
            <a:off x="1896566" y="4221088"/>
            <a:ext cx="4979690" cy="25341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554" name="Group 66"/>
          <p:cNvGraphicFramePr>
            <a:graphicFrameLocks noGrp="1"/>
          </p:cNvGraphicFramePr>
          <p:nvPr>
            <p:ph idx="1"/>
          </p:nvPr>
        </p:nvGraphicFramePr>
        <p:xfrm>
          <a:off x="533400" y="1600200"/>
          <a:ext cx="8229600" cy="4847591"/>
        </p:xfrm>
        <a:graphic>
          <a:graphicData uri="http://schemas.openxmlformats.org/drawingml/2006/table">
            <a:tbl>
              <a:tblPr/>
              <a:tblGrid>
                <a:gridCol w="1295400">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1489075">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3429000">
                  <a:extLst>
                    <a:ext uri="{9D8B030D-6E8A-4147-A177-3AD203B41FA5}">
                      <a16:colId xmlns:a16="http://schemas.microsoft.com/office/drawing/2014/main" val="20004"/>
                    </a:ext>
                  </a:extLst>
                </a:gridCol>
              </a:tblGrid>
              <a:tr h="4254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2862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SETPEND0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Pending for external interrupt #0-31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1"/>
                  </a:ext>
                </a:extLst>
              </a:tr>
              <a:tr h="6032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SETPEND1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0xE000E204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Pending for external interrupt #32-63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2"/>
                  </a:ext>
                </a:extLst>
              </a:tr>
              <a:tr h="42703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3"/>
                  </a:ext>
                </a:extLst>
              </a:tr>
              <a:tr h="6032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SETPEND7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0xE000E21C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Pending for external interrupt #224-239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4"/>
                  </a:ext>
                </a:extLst>
              </a:tr>
              <a:tr h="6032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CLRPEND0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0xE000E280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Clear pending for external interrupt #0-31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5"/>
                  </a:ext>
                </a:extLst>
              </a:tr>
              <a:tr h="6032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CLRPEND1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0xE000E284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Clear pending for external interrupt #32-63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6"/>
                  </a:ext>
                </a:extLst>
              </a:tr>
              <a:tr h="42703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endParaRPr kumimoji="0" lang="zh-CN" altLang="en-US" sz="1600" b="0" i="0" u="none" strike="noStrike" cap="none" normalizeH="0" baseline="0" smtClean="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7"/>
                  </a:ext>
                </a:extLst>
              </a:tr>
              <a:tr h="6032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CLRPEND7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0xE000E29C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Clear pending for external interrupt #224-239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8"/>
                  </a:ext>
                </a:extLst>
              </a:tr>
            </a:tbl>
          </a:graphicData>
        </a:graphic>
      </p:graphicFrame>
      <p:sp>
        <p:nvSpPr>
          <p:cNvPr id="139328" name="Rectangle 64"/>
          <p:cNvSpPr>
            <a:spLocks noChangeArrowheads="1"/>
          </p:cNvSpPr>
          <p:nvPr/>
        </p:nvSpPr>
        <p:spPr bwMode="auto">
          <a:xfrm>
            <a:off x="609600" y="1066800"/>
            <a:ext cx="7848600" cy="366713"/>
          </a:xfrm>
          <a:prstGeom prst="rect">
            <a:avLst/>
          </a:prstGeom>
          <a:noFill/>
          <a:ln w="9525">
            <a:noFill/>
            <a:miter lim="800000"/>
            <a:headEnd/>
            <a:tailEnd/>
          </a:ln>
        </p:spPr>
        <p:txBody>
          <a:bodyPr>
            <a:spAutoFit/>
          </a:bodyPr>
          <a:lstStyle/>
          <a:p>
            <a:pPr algn="l"/>
            <a:r>
              <a:rPr lang="en-US" altLang="zh-CN" b="1">
                <a:solidFill>
                  <a:schemeClr val="tx1"/>
                </a:solidFill>
                <a:ea typeface="宋体" pitchFamily="2" charset="-122"/>
              </a:rPr>
              <a:t>Interrupt Set Pending Registers and Interrupt Clear Pending Registers</a:t>
            </a:r>
          </a:p>
        </p:txBody>
      </p:sp>
      <p:sp>
        <p:nvSpPr>
          <p:cNvPr id="4"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a:t>Interrupt Pending and Clear Pending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457200" y="990600"/>
            <a:ext cx="8229600" cy="1371600"/>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FF0000"/>
                </a:solidFill>
              </a:rPr>
              <a:t>Each</a:t>
            </a:r>
            <a:r>
              <a:rPr kumimoji="1" lang="en-US" altLang="zh-CN" sz="2000" dirty="0">
                <a:solidFill>
                  <a:srgbClr val="000000"/>
                </a:solidFill>
              </a:rPr>
              <a:t> </a:t>
            </a:r>
            <a:r>
              <a:rPr kumimoji="1" lang="en-US" altLang="zh-CN" sz="2000" dirty="0">
                <a:solidFill>
                  <a:srgbClr val="FF0000"/>
                </a:solidFill>
              </a:rPr>
              <a:t>external interrupt </a:t>
            </a:r>
            <a:r>
              <a:rPr kumimoji="1" lang="en-US" altLang="zh-CN" sz="2000" dirty="0">
                <a:solidFill>
                  <a:srgbClr val="000000"/>
                </a:solidFill>
              </a:rPr>
              <a:t>has an associated priority-level register (a width of 3-8 bits</a:t>
            </a:r>
            <a:r>
              <a:rPr kumimoji="1" lang="en-US" altLang="zh-CN" sz="2000" dirty="0" smtClean="0">
                <a:solidFill>
                  <a:srgbClr val="000000"/>
                </a:solidFill>
              </a:rPr>
              <a:t>)</a:t>
            </a:r>
          </a:p>
          <a:p>
            <a:pPr marL="342900" indent="-342900">
              <a:spcBef>
                <a:spcPts val="1200"/>
              </a:spcBef>
              <a:buClr>
                <a:srgbClr val="FF0000"/>
              </a:buClr>
              <a:buFont typeface="Monotype Sorts" pitchFamily="2" charset="2"/>
              <a:buChar char="z"/>
            </a:pPr>
            <a:r>
              <a:rPr kumimoji="1" lang="en-US" altLang="zh-CN" sz="2000" dirty="0" smtClean="0">
                <a:solidFill>
                  <a:srgbClr val="000000"/>
                </a:solidFill>
              </a:rPr>
              <a:t>To </a:t>
            </a:r>
            <a:r>
              <a:rPr kumimoji="1" lang="en-US" altLang="zh-CN" sz="2000" dirty="0">
                <a:solidFill>
                  <a:srgbClr val="000000"/>
                </a:solidFill>
              </a:rPr>
              <a:t>find out the number of bits implemented for interrupt priority-level registers, write 0xFF to one of the priority-level registers, then read it back and see how many bits are set.</a:t>
            </a:r>
          </a:p>
        </p:txBody>
      </p:sp>
      <p:sp>
        <p:nvSpPr>
          <p:cNvPr id="140291" name="Rectangle 3"/>
          <p:cNvSpPr>
            <a:spLocks noChangeArrowheads="1"/>
          </p:cNvSpPr>
          <p:nvPr/>
        </p:nvSpPr>
        <p:spPr bwMode="auto">
          <a:xfrm>
            <a:off x="1115616" y="3140968"/>
            <a:ext cx="6724650" cy="366713"/>
          </a:xfrm>
          <a:prstGeom prst="rect">
            <a:avLst/>
          </a:prstGeom>
          <a:noFill/>
          <a:ln w="9525">
            <a:noFill/>
            <a:miter lim="800000"/>
            <a:headEnd/>
            <a:tailEnd/>
          </a:ln>
        </p:spPr>
        <p:txBody>
          <a:bodyPr wrap="none">
            <a:spAutoFit/>
          </a:bodyPr>
          <a:lstStyle/>
          <a:p>
            <a:pPr algn="l"/>
            <a:r>
              <a:rPr lang="en-US" altLang="zh-CN" b="1" dirty="0">
                <a:solidFill>
                  <a:schemeClr val="tx1"/>
                </a:solidFill>
                <a:ea typeface="宋体" pitchFamily="2" charset="-122"/>
              </a:rPr>
              <a:t>Interrupt Priority-Level Registers (0xE000E400-0xE000E4EF)</a:t>
            </a:r>
          </a:p>
        </p:txBody>
      </p:sp>
      <p:graphicFrame>
        <p:nvGraphicFramePr>
          <p:cNvPr id="960555" name="Group 43"/>
          <p:cNvGraphicFramePr>
            <a:graphicFrameLocks noGrp="1"/>
          </p:cNvGraphicFramePr>
          <p:nvPr>
            <p:extLst>
              <p:ext uri="{D42A27DB-BD31-4B8C-83A1-F6EECF244321}">
                <p14:modId xmlns:p14="http://schemas.microsoft.com/office/powerpoint/2010/main" val="518891166"/>
              </p:ext>
            </p:extLst>
          </p:nvPr>
        </p:nvGraphicFramePr>
        <p:xfrm>
          <a:off x="457200" y="3573016"/>
          <a:ext cx="8280400" cy="2590526"/>
        </p:xfrm>
        <a:graphic>
          <a:graphicData uri="http://schemas.openxmlformats.org/drawingml/2006/table">
            <a:tbl>
              <a:tblPr/>
              <a:tblGrid>
                <a:gridCol w="1008063">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1439863">
                  <a:extLst>
                    <a:ext uri="{9D8B030D-6E8A-4147-A177-3AD203B41FA5}">
                      <a16:colId xmlns:a16="http://schemas.microsoft.com/office/drawing/2014/main" val="20002"/>
                    </a:ext>
                  </a:extLst>
                </a:gridCol>
                <a:gridCol w="1439862">
                  <a:extLst>
                    <a:ext uri="{9D8B030D-6E8A-4147-A177-3AD203B41FA5}">
                      <a16:colId xmlns:a16="http://schemas.microsoft.com/office/drawing/2014/main" val="20003"/>
                    </a:ext>
                  </a:extLst>
                </a:gridCol>
                <a:gridCol w="3600450">
                  <a:extLst>
                    <a:ext uri="{9D8B030D-6E8A-4147-A177-3AD203B41FA5}">
                      <a16:colId xmlns:a16="http://schemas.microsoft.com/office/drawing/2014/main" val="20004"/>
                    </a:ext>
                  </a:extLst>
                </a:gridCol>
              </a:tblGrid>
              <a:tr h="34133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dirty="0" smtClean="0">
                          <a:ln>
                            <a:noFill/>
                          </a:ln>
                          <a:solidFill>
                            <a:srgbClr val="133984"/>
                          </a:solidFill>
                          <a:effectLst/>
                          <a:latin typeface="Arial" charset="0"/>
                          <a:ea typeface="黑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5735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PRI_0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 (8-bit)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Priority-level external interrupt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5587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PRI_1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0xE000E401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dirty="0" smtClean="0">
                          <a:ln>
                            <a:noFill/>
                          </a:ln>
                          <a:solidFill>
                            <a:srgbClr val="133984"/>
                          </a:solidFill>
                          <a:effectLst/>
                          <a:latin typeface="Arial" charset="0"/>
                          <a:ea typeface="黑体" pitchFamily="2" charset="-122"/>
                        </a:rPr>
                        <a:t>0 (8-bit)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Priority-level external interrupt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2"/>
                  </a:ext>
                </a:extLst>
              </a:tr>
              <a:tr h="55735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3"/>
                  </a:ext>
                </a:extLst>
              </a:tr>
              <a:tr h="55735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PRI_239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0xE000E4EF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 (8-bit)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dirty="0" smtClean="0">
                          <a:ln>
                            <a:noFill/>
                          </a:ln>
                          <a:solidFill>
                            <a:srgbClr val="133984"/>
                          </a:solidFill>
                          <a:effectLst/>
                          <a:latin typeface="Arial" charset="0"/>
                          <a:ea typeface="黑体" pitchFamily="2" charset="-122"/>
                        </a:rPr>
                        <a:t>Priority-level external interrupt #239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4"/>
                  </a:ext>
                </a:extLst>
              </a:tr>
            </a:tbl>
          </a:graphicData>
        </a:graphic>
      </p:graphicFrame>
      <p:sp>
        <p:nvSpPr>
          <p:cNvPr id="5"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a:t>Priority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457200" y="914400"/>
            <a:ext cx="8229600" cy="1800225"/>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FF0000"/>
                </a:solidFill>
              </a:rPr>
              <a:t>Each</a:t>
            </a:r>
            <a:r>
              <a:rPr kumimoji="1" lang="en-US" altLang="zh-CN" sz="2000" dirty="0">
                <a:solidFill>
                  <a:schemeClr val="tx1"/>
                </a:solidFill>
              </a:rPr>
              <a:t> </a:t>
            </a:r>
            <a:r>
              <a:rPr kumimoji="1" lang="en-US" altLang="zh-CN" sz="2000" dirty="0">
                <a:solidFill>
                  <a:srgbClr val="FF0000"/>
                </a:solidFill>
              </a:rPr>
              <a:t>external interrupt </a:t>
            </a:r>
            <a:r>
              <a:rPr kumimoji="1" lang="en-US" altLang="zh-CN" sz="2000" dirty="0">
                <a:solidFill>
                  <a:schemeClr val="tx1"/>
                </a:solidFill>
              </a:rPr>
              <a:t>has an active status bit. </a:t>
            </a:r>
          </a:p>
          <a:p>
            <a:pPr marL="342900" indent="-342900">
              <a:spcBef>
                <a:spcPts val="1200"/>
              </a:spcBef>
              <a:buClr>
                <a:srgbClr val="FF0000"/>
              </a:buClr>
              <a:buFont typeface="Monotype Sorts" pitchFamily="2" charset="2"/>
              <a:buChar char="z"/>
            </a:pPr>
            <a:r>
              <a:rPr kumimoji="1" lang="en-US" altLang="zh-CN" sz="2000" dirty="0">
                <a:solidFill>
                  <a:schemeClr val="tx1"/>
                </a:solidFill>
              </a:rPr>
              <a:t>When the processor starts the interrupt handler, the bit is set to 1 and cleared when the interrupt return is executed.</a:t>
            </a:r>
          </a:p>
        </p:txBody>
      </p:sp>
      <p:sp>
        <p:nvSpPr>
          <p:cNvPr id="141315" name="Rectangle 3"/>
          <p:cNvSpPr>
            <a:spLocks noChangeArrowheads="1"/>
          </p:cNvSpPr>
          <p:nvPr/>
        </p:nvSpPr>
        <p:spPr bwMode="auto">
          <a:xfrm>
            <a:off x="1181100" y="2846263"/>
            <a:ext cx="6711950" cy="366713"/>
          </a:xfrm>
          <a:prstGeom prst="rect">
            <a:avLst/>
          </a:prstGeom>
          <a:noFill/>
          <a:ln w="9525">
            <a:noFill/>
            <a:miter lim="800000"/>
            <a:headEnd/>
            <a:tailEnd/>
          </a:ln>
        </p:spPr>
        <p:txBody>
          <a:bodyPr wrap="none">
            <a:spAutoFit/>
          </a:bodyPr>
          <a:lstStyle/>
          <a:p>
            <a:pPr algn="l"/>
            <a:r>
              <a:rPr lang="en-US" altLang="zh-CN" b="1" dirty="0">
                <a:solidFill>
                  <a:schemeClr val="tx1"/>
                </a:solidFill>
                <a:ea typeface="宋体" pitchFamily="2" charset="-122"/>
              </a:rPr>
              <a:t>Interrupt Active Status Registers (0xE000E300-0xE000E31C)</a:t>
            </a:r>
          </a:p>
        </p:txBody>
      </p:sp>
      <p:graphicFrame>
        <p:nvGraphicFramePr>
          <p:cNvPr id="961579" name="Group 43"/>
          <p:cNvGraphicFramePr>
            <a:graphicFrameLocks noGrp="1"/>
          </p:cNvGraphicFramePr>
          <p:nvPr/>
        </p:nvGraphicFramePr>
        <p:xfrm>
          <a:off x="533400" y="3276600"/>
          <a:ext cx="8135938" cy="3313114"/>
        </p:xfrm>
        <a:graphic>
          <a:graphicData uri="http://schemas.openxmlformats.org/drawingml/2006/table">
            <a:tbl>
              <a:tblPr/>
              <a:tblGrid>
                <a:gridCol w="1152525">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3455988">
                  <a:extLst>
                    <a:ext uri="{9D8B030D-6E8A-4147-A177-3AD203B41FA5}">
                      <a16:colId xmlns:a16="http://schemas.microsoft.com/office/drawing/2014/main" val="20004"/>
                    </a:ext>
                  </a:extLst>
                </a:gridCol>
              </a:tblGrid>
              <a:tr h="6619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66357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ACTIVE0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Active status for external interrupt  #0-31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1"/>
                  </a:ext>
                </a:extLst>
              </a:tr>
              <a:tr h="6619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ACTIVE1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0xE000E304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Active status for external interrupt  #32-63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2"/>
                  </a:ext>
                </a:extLst>
              </a:tr>
              <a:tr h="66357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3"/>
                  </a:ext>
                </a:extLst>
              </a:tr>
              <a:tr h="6619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ACTIVE7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0xE000E31C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Active status for external interrupt  #224-239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extLst>
                  <a:ext uri="{0D108BD9-81ED-4DB2-BD59-A6C34878D82A}">
                    <a16:rowId xmlns:a16="http://schemas.microsoft.com/office/drawing/2014/main" val="10004"/>
                  </a:ext>
                </a:extLst>
              </a:tr>
            </a:tbl>
          </a:graphicData>
        </a:graphic>
      </p:graphicFrame>
      <p:sp>
        <p:nvSpPr>
          <p:cNvPr id="6"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a:t>Active Status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457200" y="873125"/>
            <a:ext cx="8229600" cy="1944688"/>
          </a:xfrm>
        </p:spPr>
        <p:txBody>
          <a:bodyPr/>
          <a:lstStyle/>
          <a:p>
            <a:pPr marL="342900" indent="-342900">
              <a:spcBef>
                <a:spcPts val="1200"/>
              </a:spcBef>
              <a:buClr>
                <a:srgbClr val="FF0000"/>
              </a:buClr>
              <a:buFont typeface="Monotype Sorts" pitchFamily="2" charset="2"/>
              <a:buChar char="z"/>
            </a:pPr>
            <a:r>
              <a:rPr kumimoji="1" lang="en-US" altLang="zh-CN" sz="2400" kern="1200" dirty="0">
                <a:solidFill>
                  <a:schemeClr val="tx1"/>
                </a:solidFill>
              </a:rPr>
              <a:t>Software interrupts can be generated by using:</a:t>
            </a:r>
          </a:p>
          <a:p>
            <a:pPr marL="465137" lvl="1" indent="0" eaLnBrk="1" hangingPunct="1">
              <a:lnSpc>
                <a:spcPct val="100000"/>
              </a:lnSpc>
              <a:spcBef>
                <a:spcPts val="600"/>
              </a:spcBef>
              <a:buFontTx/>
              <a:buNone/>
            </a:pPr>
            <a:r>
              <a:rPr lang="en-US" altLang="zh-CN" sz="2000" dirty="0" smtClean="0">
                <a:solidFill>
                  <a:schemeClr val="tx1"/>
                </a:solidFill>
              </a:rPr>
              <a:t>1. The SETPEND register</a:t>
            </a:r>
          </a:p>
          <a:p>
            <a:pPr marL="465137" lvl="1" indent="0" eaLnBrk="1" hangingPunct="1">
              <a:lnSpc>
                <a:spcPct val="100000"/>
              </a:lnSpc>
              <a:spcBef>
                <a:spcPts val="600"/>
              </a:spcBef>
              <a:buFontTx/>
              <a:buNone/>
            </a:pPr>
            <a:r>
              <a:rPr lang="en-US" altLang="zh-CN" sz="2000" dirty="0" smtClean="0">
                <a:solidFill>
                  <a:schemeClr val="tx1"/>
                </a:solidFill>
              </a:rPr>
              <a:t>2. The </a:t>
            </a:r>
            <a:r>
              <a:rPr lang="en-US" altLang="zh-CN" sz="2000" b="1" i="1" dirty="0" smtClean="0">
                <a:solidFill>
                  <a:srgbClr val="FF0000"/>
                </a:solidFill>
              </a:rPr>
              <a:t>Software Trigger Interrupt Register </a:t>
            </a:r>
            <a:r>
              <a:rPr lang="en-US" altLang="zh-CN" sz="2000" dirty="0" smtClean="0">
                <a:solidFill>
                  <a:schemeClr val="tx1"/>
                </a:solidFill>
              </a:rPr>
              <a:t>(STIR)</a:t>
            </a:r>
          </a:p>
        </p:txBody>
      </p:sp>
      <p:sp>
        <p:nvSpPr>
          <p:cNvPr id="151555" name="Rectangle 3"/>
          <p:cNvSpPr>
            <a:spLocks noChangeArrowheads="1"/>
          </p:cNvSpPr>
          <p:nvPr/>
        </p:nvSpPr>
        <p:spPr bwMode="auto">
          <a:xfrm>
            <a:off x="1824038" y="2348880"/>
            <a:ext cx="5530850" cy="366713"/>
          </a:xfrm>
          <a:prstGeom prst="rect">
            <a:avLst/>
          </a:prstGeom>
          <a:noFill/>
          <a:ln w="9525">
            <a:noFill/>
            <a:miter lim="800000"/>
            <a:headEnd/>
            <a:tailEnd/>
          </a:ln>
        </p:spPr>
        <p:txBody>
          <a:bodyPr wrap="none">
            <a:spAutoFit/>
          </a:bodyPr>
          <a:lstStyle/>
          <a:p>
            <a:pPr algn="l"/>
            <a:r>
              <a:rPr lang="en-US" altLang="zh-CN" b="1" dirty="0">
                <a:solidFill>
                  <a:schemeClr val="tx1"/>
                </a:solidFill>
                <a:ea typeface="宋体" pitchFamily="2" charset="-122"/>
              </a:rPr>
              <a:t>Software Trigger Interrupt Register (0xE000EF00)</a:t>
            </a:r>
          </a:p>
        </p:txBody>
      </p:sp>
      <p:sp>
        <p:nvSpPr>
          <p:cNvPr id="151556" name="Rectangle 4"/>
          <p:cNvSpPr>
            <a:spLocks noChangeArrowheads="1"/>
          </p:cNvSpPr>
          <p:nvPr/>
        </p:nvSpPr>
        <p:spPr bwMode="auto">
          <a:xfrm>
            <a:off x="457200" y="4869160"/>
            <a:ext cx="8435280" cy="1600438"/>
          </a:xfrm>
          <a:prstGeom prst="rect">
            <a:avLst/>
          </a:prstGeom>
          <a:noFill/>
          <a:ln w="9525">
            <a:noFill/>
            <a:miter lim="800000"/>
            <a:headEnd/>
            <a:tailEnd/>
          </a:ln>
        </p:spPr>
        <p:txBody>
          <a:bodyPr wrap="square">
            <a:spAutoFit/>
          </a:bodyPr>
          <a:lstStyle/>
          <a:p>
            <a:pPr marL="342900" lvl="1" indent="-342900" eaLnBrk="0" fontAlgn="base" hangingPunct="0">
              <a:lnSpc>
                <a:spcPct val="110000"/>
              </a:lnSpc>
              <a:spcBef>
                <a:spcPts val="1200"/>
              </a:spcBef>
              <a:spcAft>
                <a:spcPct val="0"/>
              </a:spcAft>
              <a:buClr>
                <a:srgbClr val="FF0000"/>
              </a:buClr>
              <a:buSzPct val="120000"/>
              <a:buFont typeface="Monotype Sorts" pitchFamily="2" charset="2"/>
              <a:buChar char="z"/>
            </a:pPr>
            <a:r>
              <a:rPr kumimoji="1" lang="en-US" altLang="zh-CN" sz="2000" dirty="0"/>
              <a:t>System exceptions (NMI, faults, </a:t>
            </a:r>
            <a:r>
              <a:rPr kumimoji="1" lang="en-US" altLang="zh-CN" sz="2000" dirty="0" err="1"/>
              <a:t>PendSV</a:t>
            </a:r>
            <a:r>
              <a:rPr kumimoji="1" lang="en-US" altLang="zh-CN" sz="2000" dirty="0"/>
              <a:t>, and so on) cannot be pended using STIR.</a:t>
            </a:r>
          </a:p>
          <a:p>
            <a:pPr marL="342900" lvl="1" indent="-342900" eaLnBrk="0" fontAlgn="base" hangingPunct="0">
              <a:lnSpc>
                <a:spcPct val="110000"/>
              </a:lnSpc>
              <a:spcBef>
                <a:spcPts val="1200"/>
              </a:spcBef>
              <a:spcAft>
                <a:spcPct val="0"/>
              </a:spcAft>
              <a:buClr>
                <a:srgbClr val="FF0000"/>
              </a:buClr>
              <a:buSzPct val="120000"/>
              <a:buFont typeface="Monotype Sorts" pitchFamily="2" charset="2"/>
              <a:buChar char="z"/>
            </a:pPr>
            <a:r>
              <a:rPr kumimoji="1" lang="en-US" altLang="zh-CN" sz="2000" dirty="0">
                <a:solidFill>
                  <a:srgbClr val="FF0000"/>
                </a:solidFill>
              </a:rPr>
              <a:t>STIR can be accessed in user level </a:t>
            </a:r>
            <a:r>
              <a:rPr kumimoji="1" lang="en-US" altLang="zh-CN" sz="2000" dirty="0"/>
              <a:t>when the bit 1 (USERSETMPEND) of the </a:t>
            </a:r>
            <a:r>
              <a:rPr kumimoji="1" lang="en-US" altLang="zh-CN" sz="2000" i="1" dirty="0">
                <a:solidFill>
                  <a:srgbClr val="FF0000"/>
                </a:solidFill>
              </a:rPr>
              <a:t>NVIC Configuration Control Register</a:t>
            </a:r>
            <a:r>
              <a:rPr kumimoji="1" lang="en-US" altLang="zh-CN" sz="2000" dirty="0"/>
              <a:t> is set.</a:t>
            </a:r>
          </a:p>
        </p:txBody>
      </p:sp>
      <p:graphicFrame>
        <p:nvGraphicFramePr>
          <p:cNvPr id="971781" name="Group 5"/>
          <p:cNvGraphicFramePr>
            <a:graphicFrameLocks noGrp="1"/>
          </p:cNvGraphicFramePr>
          <p:nvPr>
            <p:extLst>
              <p:ext uri="{D42A27DB-BD31-4B8C-83A1-F6EECF244321}">
                <p14:modId xmlns:p14="http://schemas.microsoft.com/office/powerpoint/2010/main" val="44092534"/>
              </p:ext>
            </p:extLst>
          </p:nvPr>
        </p:nvGraphicFramePr>
        <p:xfrm>
          <a:off x="457200" y="2925143"/>
          <a:ext cx="8207375" cy="1619251"/>
        </p:xfrm>
        <a:graphic>
          <a:graphicData uri="http://schemas.openxmlformats.org/drawingml/2006/table">
            <a:tbl>
              <a:tblPr/>
              <a:tblGrid>
                <a:gridCol w="719138">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5187">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4248150">
                  <a:extLst>
                    <a:ext uri="{9D8B030D-6E8A-4147-A177-3AD203B41FA5}">
                      <a16:colId xmlns:a16="http://schemas.microsoft.com/office/drawing/2014/main" val="20004"/>
                    </a:ext>
                  </a:extLst>
                </a:gridCol>
              </a:tblGrid>
              <a:tr h="57626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29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dirty="0" smtClean="0">
                          <a:ln>
                            <a:noFill/>
                          </a:ln>
                          <a:solidFill>
                            <a:srgbClr val="133984"/>
                          </a:solidFill>
                          <a:effectLst/>
                          <a:latin typeface="Arial" charset="0"/>
                          <a:ea typeface="黑体" pitchFamily="2" charset="-122"/>
                        </a:rPr>
                        <a:t>Writing the </a:t>
                      </a:r>
                      <a:r>
                        <a:rPr kumimoji="0" lang="en-US" altLang="zh-CN" sz="1600" b="1" i="0" u="none" strike="noStrike" cap="none" normalizeH="0" baseline="0" dirty="0" smtClean="0">
                          <a:ln>
                            <a:noFill/>
                          </a:ln>
                          <a:solidFill>
                            <a:srgbClr val="FF0000"/>
                          </a:solidFill>
                          <a:effectLst/>
                          <a:latin typeface="Arial" charset="0"/>
                          <a:ea typeface="黑体" pitchFamily="2" charset="-122"/>
                        </a:rPr>
                        <a:t>interrupt number</a:t>
                      </a:r>
                      <a:r>
                        <a:rPr kumimoji="0" lang="en-US" altLang="zh-CN" sz="1600" b="0" i="0" u="none" strike="noStrike" cap="none" normalizeH="0" baseline="0" dirty="0" smtClean="0">
                          <a:ln>
                            <a:noFill/>
                          </a:ln>
                          <a:solidFill>
                            <a:srgbClr val="133984"/>
                          </a:solidFill>
                          <a:effectLst/>
                          <a:latin typeface="Arial" charset="0"/>
                          <a:ea typeface="黑体" pitchFamily="2" charset="-122"/>
                        </a:rPr>
                        <a:t> sets the pending bit of the interrupt; for example, write 0 to pend external interrupt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Software Interrupts</a:t>
            </a:r>
          </a:p>
        </p:txBody>
      </p:sp>
    </p:spTree>
    <p:extLst>
      <p:ext uri="{BB962C8B-B14F-4D97-AF65-F5344CB8AC3E}">
        <p14:creationId xmlns:p14="http://schemas.microsoft.com/office/powerpoint/2010/main" val="1616423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457200" y="990600"/>
            <a:ext cx="8229600" cy="5534025"/>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Bus faults are produced when an error response is received during a transfer on the AHB interfaces.</a:t>
            </a:r>
          </a:p>
          <a:p>
            <a:pPr marL="342900" indent="-342900">
              <a:spcBef>
                <a:spcPts val="1200"/>
              </a:spcBef>
              <a:buClr>
                <a:srgbClr val="FF0000"/>
              </a:buClr>
              <a:buFont typeface="Monotype Sorts" pitchFamily="2" charset="2"/>
              <a:buChar char="z"/>
            </a:pPr>
            <a:r>
              <a:rPr kumimoji="1" lang="en-US" altLang="zh-CN" sz="2000" dirty="0">
                <a:solidFill>
                  <a:srgbClr val="000000"/>
                </a:solidFill>
              </a:rPr>
              <a:t>Bus fault due to:</a:t>
            </a:r>
            <a:r>
              <a:rPr kumimoji="1" lang="en-US" altLang="zh-CN" sz="2000" dirty="0">
                <a:solidFill>
                  <a:srgbClr val="000000"/>
                </a:solidFill>
                <a:sym typeface="Wingdings" pitchFamily="2" charset="2"/>
              </a:rPr>
              <a:t>(BFSR Register records the status)</a:t>
            </a:r>
            <a:endParaRPr kumimoji="1" lang="en-US" altLang="zh-CN" sz="2000" dirty="0">
              <a:solidFill>
                <a:srgbClr val="000000"/>
              </a:solidFill>
            </a:endParaRPr>
          </a:p>
          <a:p>
            <a:pPr marL="742950" lvl="1">
              <a:buClr>
                <a:srgbClr val="FF0000"/>
              </a:buClr>
              <a:buFont typeface="Monotype Sorts" pitchFamily="2" charset="2"/>
              <a:buChar char="y"/>
            </a:pPr>
            <a:r>
              <a:rPr kumimoji="1" lang="en-US" altLang="zh-CN" sz="1800" i="1" dirty="0" err="1" smtClean="0">
                <a:solidFill>
                  <a:schemeClr val="tx1"/>
                </a:solidFill>
              </a:rPr>
              <a:t>Prefetch</a:t>
            </a:r>
            <a:r>
              <a:rPr kumimoji="1" lang="en-US" altLang="zh-CN" sz="1800" i="1" dirty="0" smtClean="0">
                <a:solidFill>
                  <a:schemeClr val="tx1"/>
                </a:solidFill>
              </a:rPr>
              <a:t> </a:t>
            </a:r>
            <a:r>
              <a:rPr kumimoji="1" lang="en-US" altLang="zh-CN" sz="1800" i="1" dirty="0">
                <a:solidFill>
                  <a:schemeClr val="tx1"/>
                </a:solidFill>
              </a:rPr>
              <a:t>abort </a:t>
            </a:r>
            <a:r>
              <a:rPr kumimoji="1" lang="en-US" altLang="zh-CN" sz="1800" dirty="0">
                <a:solidFill>
                  <a:schemeClr val="tx1"/>
                </a:solidFill>
              </a:rPr>
              <a:t>(Instruction </a:t>
            </a:r>
            <a:r>
              <a:rPr kumimoji="1" lang="en-US" altLang="zh-CN" sz="1800" dirty="0" err="1">
                <a:solidFill>
                  <a:schemeClr val="tx1"/>
                </a:solidFill>
              </a:rPr>
              <a:t>prefetch</a:t>
            </a:r>
            <a:r>
              <a:rPr kumimoji="1" lang="en-US" altLang="zh-CN" sz="1800" dirty="0">
                <a:solidFill>
                  <a:schemeClr val="tx1"/>
                </a:solidFill>
              </a:rPr>
              <a:t>)</a:t>
            </a:r>
          </a:p>
          <a:p>
            <a:pPr marL="742950" lvl="1">
              <a:buClr>
                <a:srgbClr val="FF0000"/>
              </a:buClr>
              <a:buFont typeface="Monotype Sorts" pitchFamily="2" charset="2"/>
              <a:buChar char="y"/>
            </a:pPr>
            <a:r>
              <a:rPr kumimoji="1" lang="en-US" altLang="zh-CN" sz="1800" i="1" dirty="0" smtClean="0">
                <a:solidFill>
                  <a:schemeClr val="tx1"/>
                </a:solidFill>
              </a:rPr>
              <a:t>Data </a:t>
            </a:r>
            <a:r>
              <a:rPr kumimoji="1" lang="en-US" altLang="zh-CN" sz="1800" i="1" dirty="0">
                <a:solidFill>
                  <a:schemeClr val="tx1"/>
                </a:solidFill>
              </a:rPr>
              <a:t>abort </a:t>
            </a:r>
            <a:r>
              <a:rPr kumimoji="1" lang="en-US" altLang="zh-CN" sz="1800" dirty="0">
                <a:solidFill>
                  <a:schemeClr val="tx1"/>
                </a:solidFill>
              </a:rPr>
              <a:t>(data read/write)</a:t>
            </a:r>
          </a:p>
          <a:p>
            <a:pPr marL="742950" lvl="1">
              <a:buClr>
                <a:srgbClr val="FF0000"/>
              </a:buClr>
              <a:buFont typeface="Monotype Sorts" pitchFamily="2" charset="2"/>
              <a:buChar char="y"/>
            </a:pPr>
            <a:r>
              <a:rPr kumimoji="1" lang="en-US" altLang="zh-CN" sz="1800" i="1" dirty="0" smtClean="0">
                <a:solidFill>
                  <a:schemeClr val="tx1"/>
                </a:solidFill>
              </a:rPr>
              <a:t>Stacking </a:t>
            </a:r>
            <a:r>
              <a:rPr kumimoji="1" lang="en-US" altLang="zh-CN" sz="1800" i="1" dirty="0">
                <a:solidFill>
                  <a:schemeClr val="tx1"/>
                </a:solidFill>
              </a:rPr>
              <a:t>error</a:t>
            </a:r>
            <a:r>
              <a:rPr kumimoji="1" lang="en-US" altLang="zh-CN" sz="1800" dirty="0">
                <a:solidFill>
                  <a:schemeClr val="tx1"/>
                </a:solidFill>
              </a:rPr>
              <a:t> (stack PUSH in the beginning of interrupt processing)</a:t>
            </a:r>
          </a:p>
          <a:p>
            <a:pPr marL="742950" lvl="1">
              <a:buClr>
                <a:srgbClr val="FF0000"/>
              </a:buClr>
              <a:buFont typeface="Monotype Sorts" pitchFamily="2" charset="2"/>
              <a:buChar char="y"/>
            </a:pPr>
            <a:r>
              <a:rPr kumimoji="1" lang="en-US" altLang="zh-CN" sz="1800" i="1" dirty="0" smtClean="0">
                <a:solidFill>
                  <a:schemeClr val="tx1"/>
                </a:solidFill>
              </a:rPr>
              <a:t>Unstacking </a:t>
            </a:r>
            <a:r>
              <a:rPr kumimoji="1" lang="en-US" altLang="zh-CN" sz="1800" i="1" dirty="0">
                <a:solidFill>
                  <a:schemeClr val="tx1"/>
                </a:solidFill>
              </a:rPr>
              <a:t>error</a:t>
            </a:r>
            <a:r>
              <a:rPr kumimoji="1" lang="en-US" altLang="zh-CN" sz="1800" dirty="0">
                <a:solidFill>
                  <a:schemeClr val="tx1"/>
                </a:solidFill>
              </a:rPr>
              <a:t> (stack POP at the end of interrupt processing)</a:t>
            </a:r>
          </a:p>
          <a:p>
            <a:pPr marL="742950" lvl="1">
              <a:buClr>
                <a:srgbClr val="FF0000"/>
              </a:buClr>
              <a:buFont typeface="Monotype Sorts" pitchFamily="2" charset="2"/>
              <a:buChar char="y"/>
            </a:pPr>
            <a:r>
              <a:rPr kumimoji="1" lang="en-US" altLang="zh-CN" sz="1800" i="1" dirty="0" smtClean="0">
                <a:solidFill>
                  <a:schemeClr val="tx1"/>
                </a:solidFill>
              </a:rPr>
              <a:t>Reading </a:t>
            </a:r>
            <a:r>
              <a:rPr kumimoji="1" lang="en-US" altLang="zh-CN" sz="1800" i="1" dirty="0">
                <a:solidFill>
                  <a:schemeClr val="tx1"/>
                </a:solidFill>
              </a:rPr>
              <a:t>of an interrupt vector address error</a:t>
            </a:r>
            <a:r>
              <a:rPr kumimoji="1" lang="en-US" altLang="zh-CN" sz="1800" dirty="0">
                <a:solidFill>
                  <a:schemeClr val="tx1"/>
                </a:solidFill>
              </a:rPr>
              <a:t> (when the processor starts the interrupt-handling sequence)</a:t>
            </a:r>
          </a:p>
        </p:txBody>
      </p:sp>
      <p:sp>
        <p:nvSpPr>
          <p:cNvPr id="3"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a:t>Fault </a:t>
            </a:r>
            <a:r>
              <a:rPr lang="en-US" altLang="zh-CN" sz="3200" b="1" dirty="0" smtClean="0"/>
              <a:t>Exceptions: Bus Faults</a:t>
            </a:r>
            <a:endParaRPr kumimoji="1" lang="en-US" altLang="zh-CN" sz="3200" b="1" dirty="0">
              <a:solidFill>
                <a:schemeClr val="tx2"/>
              </a:solidFill>
              <a:latin typeface="+mj-lt"/>
              <a:ea typeface="+mj-ea"/>
              <a:cs typeface="+mj-cs"/>
            </a:endParaRPr>
          </a:p>
        </p:txBody>
      </p:sp>
    </p:spTree>
    <p:extLst>
      <p:ext uri="{BB962C8B-B14F-4D97-AF65-F5344CB8AC3E}">
        <p14:creationId xmlns:p14="http://schemas.microsoft.com/office/powerpoint/2010/main" val="1207408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6" descr="shadow wide"/>
          <p:cNvPicPr>
            <a:picLocks noChangeAspect="1" noChangeArrowheads="1"/>
          </p:cNvPicPr>
          <p:nvPr/>
        </p:nvPicPr>
        <p:blipFill>
          <a:blip r:embed="rId2" cstate="print"/>
          <a:srcRect/>
          <a:stretch>
            <a:fillRect/>
          </a:stretch>
        </p:blipFill>
        <p:spPr bwMode="auto">
          <a:xfrm>
            <a:off x="533400" y="4572000"/>
            <a:ext cx="762000" cy="609600"/>
          </a:xfrm>
          <a:prstGeom prst="rect">
            <a:avLst/>
          </a:prstGeom>
          <a:noFill/>
          <a:ln w="9525">
            <a:noFill/>
            <a:miter lim="800000"/>
            <a:headEnd/>
            <a:tailEnd/>
          </a:ln>
        </p:spPr>
      </p:pic>
      <p:pic>
        <p:nvPicPr>
          <p:cNvPr id="120835" name="Picture 5" descr="shadow wide"/>
          <p:cNvPicPr>
            <a:picLocks noChangeAspect="1" noChangeArrowheads="1"/>
          </p:cNvPicPr>
          <p:nvPr/>
        </p:nvPicPr>
        <p:blipFill>
          <a:blip r:embed="rId2" cstate="print"/>
          <a:srcRect/>
          <a:stretch>
            <a:fillRect/>
          </a:stretch>
        </p:blipFill>
        <p:spPr bwMode="auto">
          <a:xfrm>
            <a:off x="539552" y="3356992"/>
            <a:ext cx="762000" cy="609600"/>
          </a:xfrm>
          <a:prstGeom prst="rect">
            <a:avLst/>
          </a:prstGeom>
          <a:noFill/>
          <a:ln w="9525">
            <a:noFill/>
            <a:miter lim="800000"/>
            <a:headEnd/>
            <a:tailEnd/>
          </a:ln>
        </p:spPr>
      </p:pic>
      <p:pic>
        <p:nvPicPr>
          <p:cNvPr id="120836" name="Picture 4" descr="shadow wide"/>
          <p:cNvPicPr>
            <a:picLocks noChangeAspect="1" noChangeArrowheads="1"/>
          </p:cNvPicPr>
          <p:nvPr/>
        </p:nvPicPr>
        <p:blipFill>
          <a:blip r:embed="rId2" cstate="print"/>
          <a:srcRect/>
          <a:stretch>
            <a:fillRect/>
          </a:stretch>
        </p:blipFill>
        <p:spPr bwMode="auto">
          <a:xfrm>
            <a:off x="467544" y="2564904"/>
            <a:ext cx="762000" cy="609600"/>
          </a:xfrm>
          <a:prstGeom prst="rect">
            <a:avLst/>
          </a:prstGeom>
          <a:noFill/>
          <a:ln w="9525">
            <a:noFill/>
            <a:miter lim="800000"/>
            <a:headEnd/>
            <a:tailEnd/>
          </a:ln>
        </p:spPr>
      </p:pic>
      <p:pic>
        <p:nvPicPr>
          <p:cNvPr id="120837" name="Picture 3" descr="shadow wide"/>
          <p:cNvPicPr>
            <a:picLocks noChangeAspect="1" noChangeArrowheads="1"/>
          </p:cNvPicPr>
          <p:nvPr/>
        </p:nvPicPr>
        <p:blipFill>
          <a:blip r:embed="rId2" cstate="print"/>
          <a:srcRect/>
          <a:stretch>
            <a:fillRect/>
          </a:stretch>
        </p:blipFill>
        <p:spPr bwMode="auto">
          <a:xfrm>
            <a:off x="467544" y="908720"/>
            <a:ext cx="304800" cy="609600"/>
          </a:xfrm>
          <a:prstGeom prst="rect">
            <a:avLst/>
          </a:prstGeom>
          <a:noFill/>
          <a:ln w="9525">
            <a:noFill/>
            <a:miter lim="800000"/>
            <a:headEnd/>
            <a:tailEnd/>
          </a:ln>
        </p:spPr>
      </p:pic>
      <p:sp>
        <p:nvSpPr>
          <p:cNvPr id="120838" name="Rectangle 2"/>
          <p:cNvSpPr>
            <a:spLocks noGrp="1" noChangeArrowheads="1"/>
          </p:cNvSpPr>
          <p:nvPr>
            <p:ph type="body" idx="1"/>
          </p:nvPr>
        </p:nvSpPr>
        <p:spPr>
          <a:xfrm>
            <a:off x="457200" y="954088"/>
            <a:ext cx="8229600" cy="5522912"/>
          </a:xfrm>
          <a:noFill/>
        </p:spPr>
        <p:txBody>
          <a:bodyPr/>
          <a:lstStyle/>
          <a:p>
            <a:pPr marL="0" indent="0" eaLnBrk="1" hangingPunct="1">
              <a:lnSpc>
                <a:spcPct val="100000"/>
              </a:lnSpc>
              <a:spcBef>
                <a:spcPct val="40000"/>
              </a:spcBef>
              <a:buFontTx/>
              <a:buNone/>
            </a:pPr>
            <a:r>
              <a:rPr lang="en-US" altLang="zh-CN" sz="2000" b="1" dirty="0" smtClean="0">
                <a:solidFill>
                  <a:srgbClr val="7F4D78"/>
                </a:solidFill>
              </a:rPr>
              <a:t>If</a:t>
            </a:r>
          </a:p>
          <a:p>
            <a:pPr>
              <a:buNone/>
            </a:pPr>
            <a:r>
              <a:rPr lang="en-US" altLang="zh-CN" sz="2000" dirty="0" smtClean="0"/>
              <a:t>  1. The bus fault handler is enabled (BUSFAULTENA bit in the </a:t>
            </a:r>
            <a:r>
              <a:rPr lang="en-US" altLang="zh-CN" sz="2000" i="1" dirty="0" smtClean="0">
                <a:solidFill>
                  <a:srgbClr val="FF0000"/>
                </a:solidFill>
              </a:rPr>
              <a:t>System Handler Control and State </a:t>
            </a:r>
            <a:r>
              <a:rPr lang="en-US" altLang="zh-CN" sz="2000" i="1" dirty="0" smtClean="0">
                <a:solidFill>
                  <a:srgbClr val="FF0000"/>
                </a:solidFill>
              </a:rPr>
              <a:t>Register</a:t>
            </a:r>
            <a:r>
              <a:rPr lang="en-US" altLang="zh-CN" sz="2000" dirty="0" smtClean="0"/>
              <a:t> </a:t>
            </a:r>
            <a:r>
              <a:rPr lang="en-US" altLang="zh-CN" sz="2000" dirty="0" smtClean="0"/>
              <a:t>in the NVIC).</a:t>
            </a:r>
          </a:p>
          <a:p>
            <a:pPr marL="0" indent="0" eaLnBrk="1" hangingPunct="1">
              <a:lnSpc>
                <a:spcPct val="100000"/>
              </a:lnSpc>
              <a:spcBef>
                <a:spcPct val="40000"/>
              </a:spcBef>
              <a:buFontTx/>
              <a:buNone/>
            </a:pPr>
            <a:r>
              <a:rPr lang="en-US" altLang="zh-CN" sz="2000" dirty="0" smtClean="0"/>
              <a:t>   2. No other exceptions with the same or higher priority are running.</a:t>
            </a:r>
          </a:p>
          <a:p>
            <a:pPr marL="0" indent="0" eaLnBrk="1" hangingPunct="1">
              <a:lnSpc>
                <a:spcPct val="100000"/>
              </a:lnSpc>
              <a:spcBef>
                <a:spcPct val="40000"/>
              </a:spcBef>
              <a:buFontTx/>
              <a:buNone/>
            </a:pPr>
            <a:r>
              <a:rPr lang="en-US" altLang="zh-CN" sz="2000" b="1" dirty="0" smtClean="0">
                <a:solidFill>
                  <a:srgbClr val="7F4D78"/>
                </a:solidFill>
              </a:rPr>
              <a:t>Then </a:t>
            </a:r>
          </a:p>
          <a:p>
            <a:pPr marL="0" indent="0" eaLnBrk="1" hangingPunct="1">
              <a:lnSpc>
                <a:spcPct val="100000"/>
              </a:lnSpc>
              <a:spcBef>
                <a:spcPct val="40000"/>
              </a:spcBef>
              <a:buFontTx/>
              <a:buNone/>
            </a:pPr>
            <a:r>
              <a:rPr lang="en-US" altLang="zh-CN" sz="2000" dirty="0" smtClean="0"/>
              <a:t>   The bus fault handler will be executed. </a:t>
            </a:r>
          </a:p>
          <a:p>
            <a:pPr marL="0" indent="0" eaLnBrk="1" hangingPunct="1">
              <a:lnSpc>
                <a:spcPct val="100000"/>
              </a:lnSpc>
              <a:spcBef>
                <a:spcPct val="40000"/>
              </a:spcBef>
              <a:buFontTx/>
              <a:buNone/>
            </a:pPr>
            <a:r>
              <a:rPr lang="en-US" altLang="zh-CN" sz="2000" b="1" dirty="0" smtClean="0">
                <a:solidFill>
                  <a:srgbClr val="7F4D78"/>
                </a:solidFill>
              </a:rPr>
              <a:t>Else if</a:t>
            </a:r>
          </a:p>
          <a:p>
            <a:pPr marL="0" indent="0" eaLnBrk="1" hangingPunct="1">
              <a:lnSpc>
                <a:spcPct val="100000"/>
              </a:lnSpc>
              <a:spcBef>
                <a:spcPct val="40000"/>
              </a:spcBef>
              <a:buFontTx/>
              <a:buNone/>
            </a:pPr>
            <a:r>
              <a:rPr lang="en-US" altLang="zh-CN" sz="2000" dirty="0" smtClean="0"/>
              <a:t>   At the same time the core receives another exception handler with higher </a:t>
            </a:r>
            <a:r>
              <a:rPr lang="en-US" altLang="zh-CN" sz="2000" dirty="0" smtClean="0"/>
              <a:t>priority.</a:t>
            </a:r>
            <a:endParaRPr lang="en-US" altLang="zh-CN" sz="2000" dirty="0" smtClean="0"/>
          </a:p>
          <a:p>
            <a:pPr marL="0" indent="0" eaLnBrk="1" hangingPunct="1">
              <a:lnSpc>
                <a:spcPct val="100000"/>
              </a:lnSpc>
              <a:spcBef>
                <a:spcPct val="40000"/>
              </a:spcBef>
              <a:buFontTx/>
              <a:buNone/>
            </a:pPr>
            <a:r>
              <a:rPr lang="en-US" altLang="zh-CN" sz="2000" b="1" dirty="0" smtClean="0">
                <a:solidFill>
                  <a:srgbClr val="7F4D78"/>
                </a:solidFill>
              </a:rPr>
              <a:t>Then</a:t>
            </a:r>
          </a:p>
          <a:p>
            <a:pPr marL="0" indent="0" eaLnBrk="1" hangingPunct="1">
              <a:lnSpc>
                <a:spcPct val="100000"/>
              </a:lnSpc>
              <a:spcBef>
                <a:spcPct val="40000"/>
              </a:spcBef>
              <a:buFontTx/>
              <a:buNone/>
            </a:pPr>
            <a:r>
              <a:rPr lang="en-US" altLang="zh-CN" sz="2000" dirty="0" smtClean="0"/>
              <a:t>   The bus fault exception will be pending.</a:t>
            </a:r>
          </a:p>
          <a:p>
            <a:pPr marL="0" indent="0" eaLnBrk="1" hangingPunct="1">
              <a:lnSpc>
                <a:spcPct val="100000"/>
              </a:lnSpc>
              <a:spcBef>
                <a:spcPct val="40000"/>
              </a:spcBef>
              <a:buFontTx/>
              <a:buNone/>
            </a:pPr>
            <a:endParaRPr lang="en-US" altLang="zh-CN" sz="1400" dirty="0" smtClean="0"/>
          </a:p>
          <a:p>
            <a:pPr>
              <a:buNone/>
            </a:pPr>
            <a:r>
              <a:rPr lang="en-US" sz="1800" b="1" dirty="0" smtClean="0"/>
              <a:t>Note:</a:t>
            </a:r>
            <a:r>
              <a:rPr lang="en-US" sz="1800" dirty="0" smtClean="0"/>
              <a:t> if </a:t>
            </a:r>
            <a:r>
              <a:rPr lang="en-US" sz="1800" dirty="0" smtClean="0">
                <a:solidFill>
                  <a:schemeClr val="accent2">
                    <a:lumMod val="60000"/>
                    <a:lumOff val="40000"/>
                  </a:schemeClr>
                </a:solidFill>
              </a:rPr>
              <a:t>the bus fault handler is not enabled </a:t>
            </a:r>
            <a:r>
              <a:rPr lang="en-US" sz="1800" dirty="0" smtClean="0"/>
              <a:t>or</a:t>
            </a:r>
            <a:r>
              <a:rPr lang="en-US" sz="1800" dirty="0" smtClean="0">
                <a:solidFill>
                  <a:schemeClr val="accent2">
                    <a:lumMod val="60000"/>
                    <a:lumOff val="40000"/>
                  </a:schemeClr>
                </a:solidFill>
              </a:rPr>
              <a:t> when the bus fault happens in an exception handler </a:t>
            </a:r>
            <a:r>
              <a:rPr lang="en-US" sz="1800" dirty="0" smtClean="0"/>
              <a:t>that has the same or higher priority than the bus fault handler, the hard fault handler will be executed instead</a:t>
            </a:r>
            <a:endParaRPr lang="en-US" altLang="zh-CN" sz="1800" dirty="0" smtClean="0"/>
          </a:p>
        </p:txBody>
      </p:sp>
      <p:sp>
        <p:nvSpPr>
          <p:cNvPr id="8"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smtClean="0"/>
              <a:t>Handling Bus Faults</a:t>
            </a:r>
            <a:endParaRPr kumimoji="1" lang="en-US" altLang="zh-CN" sz="3200" b="1" dirty="0">
              <a:solidFill>
                <a:schemeClr val="tx2"/>
              </a:solidFill>
              <a:latin typeface="+mj-lt"/>
              <a:ea typeface="+mj-ea"/>
              <a:cs typeface="+mj-cs"/>
            </a:endParaRPr>
          </a:p>
        </p:txBody>
      </p:sp>
    </p:spTree>
    <p:extLst>
      <p:ext uri="{BB962C8B-B14F-4D97-AF65-F5344CB8AC3E}">
        <p14:creationId xmlns:p14="http://schemas.microsoft.com/office/powerpoint/2010/main" val="2248354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381000" y="1011238"/>
            <a:ext cx="8229600" cy="965200"/>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The NVIC has a number of fault status registers. One of them is the </a:t>
            </a:r>
            <a:r>
              <a:rPr kumimoji="1" lang="en-US" altLang="zh-CN" sz="2000" b="1" i="1" dirty="0">
                <a:solidFill>
                  <a:srgbClr val="FF0000"/>
                </a:solidFill>
              </a:rPr>
              <a:t>Bus Fault Status Register </a:t>
            </a:r>
            <a:r>
              <a:rPr kumimoji="1" lang="en-US" altLang="zh-CN" sz="2000" dirty="0">
                <a:solidFill>
                  <a:srgbClr val="000000"/>
                </a:solidFill>
              </a:rPr>
              <a:t>(</a:t>
            </a:r>
            <a:r>
              <a:rPr kumimoji="1" lang="en-US" altLang="zh-CN" sz="2000" b="1" dirty="0">
                <a:solidFill>
                  <a:srgbClr val="000000"/>
                </a:solidFill>
              </a:rPr>
              <a:t>BFSR</a:t>
            </a:r>
            <a:r>
              <a:rPr kumimoji="1" lang="en-US" altLang="zh-CN" sz="2000" dirty="0">
                <a:solidFill>
                  <a:srgbClr val="000000"/>
                </a:solidFill>
              </a:rPr>
              <a:t>).</a:t>
            </a:r>
          </a:p>
        </p:txBody>
      </p:sp>
      <p:sp>
        <p:nvSpPr>
          <p:cNvPr id="121859" name="Rectangle 3"/>
          <p:cNvSpPr>
            <a:spLocks noChangeArrowheads="1"/>
          </p:cNvSpPr>
          <p:nvPr/>
        </p:nvSpPr>
        <p:spPr bwMode="auto">
          <a:xfrm>
            <a:off x="2181225" y="2090738"/>
            <a:ext cx="4540250" cy="366712"/>
          </a:xfrm>
          <a:prstGeom prst="rect">
            <a:avLst/>
          </a:prstGeom>
          <a:noFill/>
          <a:ln w="9525">
            <a:noFill/>
            <a:miter lim="800000"/>
            <a:headEnd/>
            <a:tailEnd/>
          </a:ln>
        </p:spPr>
        <p:txBody>
          <a:bodyPr wrap="none">
            <a:spAutoFit/>
          </a:bodyPr>
          <a:lstStyle/>
          <a:p>
            <a:pPr algn="l"/>
            <a:r>
              <a:rPr lang="en-US" altLang="zh-CN" b="1">
                <a:solidFill>
                  <a:schemeClr val="tx1"/>
                </a:solidFill>
                <a:ea typeface="宋体" pitchFamily="2" charset="-122"/>
              </a:rPr>
              <a:t>Bus Fault Status Register (0xE000ED29)</a:t>
            </a:r>
          </a:p>
        </p:txBody>
      </p:sp>
      <p:graphicFrame>
        <p:nvGraphicFramePr>
          <p:cNvPr id="940094" name="Group 62"/>
          <p:cNvGraphicFramePr>
            <a:graphicFrameLocks noGrp="1"/>
          </p:cNvGraphicFramePr>
          <p:nvPr/>
        </p:nvGraphicFramePr>
        <p:xfrm>
          <a:off x="381000" y="2667000"/>
          <a:ext cx="8207375" cy="3864865"/>
        </p:xfrm>
        <a:graphic>
          <a:graphicData uri="http://schemas.openxmlformats.org/drawingml/2006/table">
            <a:tbl>
              <a:tblPr/>
              <a:tblGrid>
                <a:gridCol w="1150938">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584325">
                  <a:extLst>
                    <a:ext uri="{9D8B030D-6E8A-4147-A177-3AD203B41FA5}">
                      <a16:colId xmlns:a16="http://schemas.microsoft.com/office/drawing/2014/main" val="20003"/>
                    </a:ext>
                  </a:extLst>
                </a:gridCol>
                <a:gridCol w="2519362">
                  <a:extLst>
                    <a:ext uri="{9D8B030D-6E8A-4147-A177-3AD203B41FA5}">
                      <a16:colId xmlns:a16="http://schemas.microsoft.com/office/drawing/2014/main" val="20004"/>
                    </a:ext>
                  </a:extLst>
                </a:gridCol>
              </a:tblGrid>
              <a:tr h="39687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BFARVALID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Indicates BFAR is valid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1"/>
                  </a:ext>
                </a:extLst>
              </a:tr>
              <a:tr h="39687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STKERR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Stacking 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UNSTKERR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Unstacking 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4"/>
                  </a:ext>
                </a:extLst>
              </a:tr>
              <a:tr h="3952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IMPREISERR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Imprecise data access violation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PRECISERR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Precise data access violation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6"/>
                  </a:ext>
                </a:extLst>
              </a:tr>
              <a:tr h="3952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IBUSERR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Instruction access violation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7"/>
                  </a:ext>
                </a:extLst>
              </a:tr>
            </a:tbl>
          </a:graphicData>
        </a:graphic>
      </p:graphicFrame>
      <p:sp>
        <p:nvSpPr>
          <p:cNvPr id="5"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smtClean="0"/>
              <a:t>Checking on Bus Faults</a:t>
            </a:r>
            <a:endParaRPr kumimoji="1" lang="en-US" altLang="zh-CN" sz="3200" b="1" dirty="0">
              <a:solidFill>
                <a:schemeClr val="tx2"/>
              </a:solidFill>
              <a:latin typeface="+mj-lt"/>
              <a:ea typeface="+mj-ea"/>
              <a:cs typeface="+mj-cs"/>
            </a:endParaRPr>
          </a:p>
        </p:txBody>
      </p:sp>
    </p:spTree>
    <p:extLst>
      <p:ext uri="{BB962C8B-B14F-4D97-AF65-F5344CB8AC3E}">
        <p14:creationId xmlns:p14="http://schemas.microsoft.com/office/powerpoint/2010/main" val="1607040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468313" y="1143000"/>
            <a:ext cx="8229600" cy="3787775"/>
          </a:xfrm>
        </p:spPr>
        <p:txBody>
          <a:bodyPr/>
          <a:lstStyle/>
          <a:p>
            <a:pPr marL="342900" indent="-342900">
              <a:spcBef>
                <a:spcPts val="1200"/>
              </a:spcBef>
              <a:buClr>
                <a:srgbClr val="FF0000"/>
              </a:buClr>
              <a:buFont typeface="Monotype Sorts" pitchFamily="2" charset="2"/>
              <a:buChar char="z"/>
            </a:pPr>
            <a:r>
              <a:rPr kumimoji="1" lang="en-US" altLang="zh-CN" sz="2400" dirty="0">
                <a:solidFill>
                  <a:srgbClr val="000000"/>
                </a:solidFill>
              </a:rPr>
              <a:t>Common memory manage faults include:</a:t>
            </a:r>
          </a:p>
          <a:p>
            <a:pPr marL="742950" lvl="1">
              <a:buClr>
                <a:srgbClr val="FF0000"/>
              </a:buClr>
              <a:buFont typeface="Monotype Sorts" pitchFamily="2" charset="2"/>
              <a:buChar char="y"/>
            </a:pPr>
            <a:r>
              <a:rPr kumimoji="1" lang="en-US" altLang="zh-CN" sz="2000" i="1" dirty="0" smtClean="0">
                <a:solidFill>
                  <a:schemeClr val="tx1"/>
                </a:solidFill>
              </a:rPr>
              <a:t>Access </a:t>
            </a:r>
            <a:r>
              <a:rPr kumimoji="1" lang="en-US" altLang="zh-CN" sz="2000" i="1" dirty="0">
                <a:solidFill>
                  <a:schemeClr val="tx1"/>
                </a:solidFill>
              </a:rPr>
              <a:t>to memory regions not defined in MPU setup.</a:t>
            </a:r>
          </a:p>
          <a:p>
            <a:pPr marL="742950" lvl="1">
              <a:buClr>
                <a:srgbClr val="FF0000"/>
              </a:buClr>
              <a:buFont typeface="Monotype Sorts" pitchFamily="2" charset="2"/>
              <a:buChar char="y"/>
            </a:pPr>
            <a:r>
              <a:rPr kumimoji="1" lang="en-US" altLang="zh-CN" sz="2000" i="1" dirty="0" smtClean="0">
                <a:solidFill>
                  <a:schemeClr val="tx1"/>
                </a:solidFill>
              </a:rPr>
              <a:t>Execute </a:t>
            </a:r>
            <a:r>
              <a:rPr kumimoji="1" lang="en-US" altLang="zh-CN" sz="2000" i="1" dirty="0">
                <a:solidFill>
                  <a:schemeClr val="tx1"/>
                </a:solidFill>
              </a:rPr>
              <a:t>code from </a:t>
            </a:r>
            <a:r>
              <a:rPr kumimoji="1" lang="en-US" altLang="zh-CN" sz="2000" i="1" dirty="0" err="1">
                <a:solidFill>
                  <a:schemeClr val="tx1"/>
                </a:solidFill>
              </a:rPr>
              <a:t>nonexecutable</a:t>
            </a:r>
            <a:r>
              <a:rPr kumimoji="1" lang="en-US" altLang="zh-CN" sz="2000" i="1" dirty="0">
                <a:solidFill>
                  <a:schemeClr val="tx1"/>
                </a:solidFill>
              </a:rPr>
              <a:t> memory regions.</a:t>
            </a:r>
          </a:p>
          <a:p>
            <a:pPr marL="742950" lvl="1">
              <a:buClr>
                <a:srgbClr val="FF0000"/>
              </a:buClr>
              <a:buFont typeface="Monotype Sorts" pitchFamily="2" charset="2"/>
              <a:buChar char="y"/>
            </a:pPr>
            <a:r>
              <a:rPr kumimoji="1" lang="en-US" altLang="zh-CN" sz="2000" i="1" dirty="0" smtClean="0">
                <a:solidFill>
                  <a:schemeClr val="tx1"/>
                </a:solidFill>
              </a:rPr>
              <a:t>Writing </a:t>
            </a:r>
            <a:r>
              <a:rPr kumimoji="1" lang="en-US" altLang="zh-CN" sz="2000" i="1" dirty="0">
                <a:solidFill>
                  <a:schemeClr val="tx1"/>
                </a:solidFill>
              </a:rPr>
              <a:t>to read-only regions.</a:t>
            </a:r>
          </a:p>
          <a:p>
            <a:pPr marL="742950" lvl="1">
              <a:buClr>
                <a:srgbClr val="FF0000"/>
              </a:buClr>
              <a:buFont typeface="Monotype Sorts" pitchFamily="2" charset="2"/>
              <a:buChar char="y"/>
            </a:pPr>
            <a:r>
              <a:rPr kumimoji="1" lang="en-US" altLang="zh-CN" sz="2000" i="1" dirty="0" smtClean="0">
                <a:solidFill>
                  <a:schemeClr val="tx1"/>
                </a:solidFill>
              </a:rPr>
              <a:t>An </a:t>
            </a:r>
            <a:r>
              <a:rPr kumimoji="1" lang="en-US" altLang="zh-CN" sz="2000" i="1" dirty="0">
                <a:solidFill>
                  <a:schemeClr val="tx1"/>
                </a:solidFill>
              </a:rPr>
              <a:t>access in the user state to a region defined as privileged access only.</a:t>
            </a:r>
          </a:p>
          <a:p>
            <a:pPr marL="0" indent="0" eaLnBrk="1" hangingPunct="1">
              <a:spcBef>
                <a:spcPct val="50000"/>
              </a:spcBef>
              <a:buFontTx/>
              <a:buNone/>
            </a:pPr>
            <a:endParaRPr lang="en-US" altLang="zh-CN" sz="2000" dirty="0" smtClean="0"/>
          </a:p>
        </p:txBody>
      </p:sp>
      <p:sp>
        <p:nvSpPr>
          <p:cNvPr id="3"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2800" b="1" dirty="0"/>
              <a:t>Fault </a:t>
            </a:r>
            <a:r>
              <a:rPr lang="en-US" altLang="zh-CN" sz="2800" b="1" dirty="0" smtClean="0"/>
              <a:t>Exceptions: </a:t>
            </a:r>
            <a:r>
              <a:rPr lang="en-US" altLang="zh-CN" sz="2800" b="1" dirty="0"/>
              <a:t>Memory Management Faults</a:t>
            </a:r>
          </a:p>
          <a:p>
            <a:pPr algn="ctr" eaLnBrk="0" fontAlgn="base" hangingPunct="0">
              <a:spcBef>
                <a:spcPct val="0"/>
              </a:spcBef>
              <a:spcAft>
                <a:spcPct val="0"/>
              </a:spcAft>
            </a:pPr>
            <a:endParaRPr kumimoji="1" lang="en-US" altLang="zh-CN" sz="2800" b="1" dirty="0">
              <a:solidFill>
                <a:schemeClr val="tx2"/>
              </a:solidFill>
              <a:latin typeface="+mj-lt"/>
              <a:ea typeface="+mj-ea"/>
              <a:cs typeface="+mj-cs"/>
            </a:endParaRPr>
          </a:p>
        </p:txBody>
      </p:sp>
    </p:spTree>
    <p:extLst>
      <p:ext uri="{BB962C8B-B14F-4D97-AF65-F5344CB8AC3E}">
        <p14:creationId xmlns:p14="http://schemas.microsoft.com/office/powerpoint/2010/main" val="141597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3" descr="shadow wide"/>
          <p:cNvPicPr>
            <a:picLocks noChangeAspect="1" noChangeArrowheads="1"/>
          </p:cNvPicPr>
          <p:nvPr/>
        </p:nvPicPr>
        <p:blipFill>
          <a:blip r:embed="rId2" cstate="print"/>
          <a:srcRect/>
          <a:stretch>
            <a:fillRect/>
          </a:stretch>
        </p:blipFill>
        <p:spPr bwMode="auto">
          <a:xfrm>
            <a:off x="395536" y="836712"/>
            <a:ext cx="304800" cy="609600"/>
          </a:xfrm>
          <a:prstGeom prst="rect">
            <a:avLst/>
          </a:prstGeom>
          <a:noFill/>
          <a:ln w="9525">
            <a:noFill/>
            <a:miter lim="800000"/>
            <a:headEnd/>
            <a:tailEnd/>
          </a:ln>
        </p:spPr>
      </p:pic>
      <p:pic>
        <p:nvPicPr>
          <p:cNvPr id="123907" name="Picture 4" descr="shadow wide"/>
          <p:cNvPicPr>
            <a:picLocks noChangeAspect="1" noChangeArrowheads="1"/>
          </p:cNvPicPr>
          <p:nvPr/>
        </p:nvPicPr>
        <p:blipFill>
          <a:blip r:embed="rId2" cstate="print"/>
          <a:srcRect/>
          <a:stretch>
            <a:fillRect/>
          </a:stretch>
        </p:blipFill>
        <p:spPr bwMode="auto">
          <a:xfrm>
            <a:off x="467544" y="4653136"/>
            <a:ext cx="762000" cy="609600"/>
          </a:xfrm>
          <a:prstGeom prst="rect">
            <a:avLst/>
          </a:prstGeom>
          <a:noFill/>
          <a:ln w="9525">
            <a:noFill/>
            <a:miter lim="800000"/>
            <a:headEnd/>
            <a:tailEnd/>
          </a:ln>
        </p:spPr>
      </p:pic>
      <p:pic>
        <p:nvPicPr>
          <p:cNvPr id="123908" name="Picture 5" descr="shadow wide"/>
          <p:cNvPicPr>
            <a:picLocks noChangeAspect="1" noChangeArrowheads="1"/>
          </p:cNvPicPr>
          <p:nvPr/>
        </p:nvPicPr>
        <p:blipFill>
          <a:blip r:embed="rId2" cstate="print"/>
          <a:srcRect/>
          <a:stretch>
            <a:fillRect/>
          </a:stretch>
        </p:blipFill>
        <p:spPr bwMode="auto">
          <a:xfrm>
            <a:off x="467544" y="3501008"/>
            <a:ext cx="762000" cy="609600"/>
          </a:xfrm>
          <a:prstGeom prst="rect">
            <a:avLst/>
          </a:prstGeom>
          <a:noFill/>
          <a:ln w="9525">
            <a:noFill/>
            <a:miter lim="800000"/>
            <a:headEnd/>
            <a:tailEnd/>
          </a:ln>
        </p:spPr>
      </p:pic>
      <p:pic>
        <p:nvPicPr>
          <p:cNvPr id="123909" name="Picture 6" descr="shadow wide"/>
          <p:cNvPicPr>
            <a:picLocks noChangeAspect="1" noChangeArrowheads="1"/>
          </p:cNvPicPr>
          <p:nvPr/>
        </p:nvPicPr>
        <p:blipFill>
          <a:blip r:embed="rId2" cstate="print"/>
          <a:srcRect/>
          <a:stretch>
            <a:fillRect/>
          </a:stretch>
        </p:blipFill>
        <p:spPr bwMode="auto">
          <a:xfrm>
            <a:off x="467544" y="2708920"/>
            <a:ext cx="762000" cy="609600"/>
          </a:xfrm>
          <a:prstGeom prst="rect">
            <a:avLst/>
          </a:prstGeom>
          <a:noFill/>
          <a:ln w="9525">
            <a:noFill/>
            <a:miter lim="800000"/>
            <a:headEnd/>
            <a:tailEnd/>
          </a:ln>
        </p:spPr>
      </p:pic>
      <p:sp>
        <p:nvSpPr>
          <p:cNvPr id="123910" name="Rectangle 2"/>
          <p:cNvSpPr>
            <a:spLocks noGrp="1" noChangeArrowheads="1"/>
          </p:cNvSpPr>
          <p:nvPr>
            <p:ph type="body" idx="1"/>
          </p:nvPr>
        </p:nvSpPr>
        <p:spPr>
          <a:xfrm>
            <a:off x="395536" y="838200"/>
            <a:ext cx="8583488" cy="5616575"/>
          </a:xfrm>
        </p:spPr>
        <p:txBody>
          <a:bodyPr/>
          <a:lstStyle/>
          <a:p>
            <a:pPr marL="0" indent="0" eaLnBrk="1" hangingPunct="1">
              <a:lnSpc>
                <a:spcPct val="100000"/>
              </a:lnSpc>
              <a:spcBef>
                <a:spcPct val="40000"/>
              </a:spcBef>
              <a:buFontTx/>
              <a:buNone/>
            </a:pPr>
            <a:r>
              <a:rPr lang="en-US" altLang="zh-CN" sz="2000" b="1" dirty="0" smtClean="0">
                <a:solidFill>
                  <a:srgbClr val="7F4D78"/>
                </a:solidFill>
              </a:rPr>
              <a:t>if</a:t>
            </a:r>
          </a:p>
          <a:p>
            <a:pPr>
              <a:buNone/>
            </a:pPr>
            <a:r>
              <a:rPr lang="en-US" altLang="zh-CN" sz="2000" dirty="0" smtClean="0"/>
              <a:t>  1. The memory manage fault handler is enabled (set the </a:t>
            </a:r>
            <a:r>
              <a:rPr lang="en-US" sz="2000" dirty="0" smtClean="0"/>
              <a:t>MEMFAULTENA bit in the </a:t>
            </a:r>
            <a:r>
              <a:rPr lang="en-US" sz="2000" i="1" dirty="0" smtClean="0">
                <a:solidFill>
                  <a:srgbClr val="FF0000"/>
                </a:solidFill>
              </a:rPr>
              <a:t>System Handler Control and State </a:t>
            </a:r>
            <a:r>
              <a:rPr lang="en-US" sz="2000" i="1" dirty="0" smtClean="0">
                <a:solidFill>
                  <a:srgbClr val="FF0000"/>
                </a:solidFill>
              </a:rPr>
              <a:t>Register</a:t>
            </a:r>
            <a:r>
              <a:rPr lang="en-US" sz="2000" dirty="0" smtClean="0"/>
              <a:t> </a:t>
            </a:r>
            <a:r>
              <a:rPr lang="en-US" sz="2000" dirty="0" smtClean="0"/>
              <a:t>in the NVIC</a:t>
            </a:r>
            <a:r>
              <a:rPr lang="en-US" altLang="zh-CN" sz="2000" dirty="0" smtClean="0"/>
              <a:t>).</a:t>
            </a:r>
          </a:p>
          <a:p>
            <a:pPr marL="0" indent="0" eaLnBrk="1" hangingPunct="1">
              <a:lnSpc>
                <a:spcPct val="100000"/>
              </a:lnSpc>
              <a:spcBef>
                <a:spcPct val="40000"/>
              </a:spcBef>
              <a:buFontTx/>
              <a:buNone/>
            </a:pPr>
            <a:r>
              <a:rPr lang="en-US" altLang="zh-CN" sz="2000" dirty="0" smtClean="0"/>
              <a:t>   2. No other exceptions with the same or higher priority are running.</a:t>
            </a:r>
          </a:p>
          <a:p>
            <a:pPr marL="0" indent="0" eaLnBrk="1" hangingPunct="1">
              <a:lnSpc>
                <a:spcPct val="100000"/>
              </a:lnSpc>
              <a:spcBef>
                <a:spcPct val="40000"/>
              </a:spcBef>
              <a:buFontTx/>
              <a:buNone/>
            </a:pPr>
            <a:r>
              <a:rPr lang="en-US" altLang="zh-CN" sz="2000" b="1" dirty="0" smtClean="0">
                <a:solidFill>
                  <a:srgbClr val="7F4D78"/>
                </a:solidFill>
              </a:rPr>
              <a:t>Then </a:t>
            </a:r>
          </a:p>
          <a:p>
            <a:pPr marL="0" indent="0" eaLnBrk="1" hangingPunct="1">
              <a:lnSpc>
                <a:spcPct val="100000"/>
              </a:lnSpc>
              <a:spcBef>
                <a:spcPct val="40000"/>
              </a:spcBef>
              <a:buFontTx/>
              <a:buNone/>
            </a:pPr>
            <a:r>
              <a:rPr lang="en-US" altLang="zh-CN" sz="2000" dirty="0" smtClean="0"/>
              <a:t>   The memory manage fault handler will be executed. </a:t>
            </a:r>
          </a:p>
          <a:p>
            <a:pPr marL="0" indent="0" eaLnBrk="1" hangingPunct="1">
              <a:lnSpc>
                <a:spcPct val="100000"/>
              </a:lnSpc>
              <a:spcBef>
                <a:spcPct val="40000"/>
              </a:spcBef>
              <a:buFontTx/>
              <a:buNone/>
            </a:pPr>
            <a:r>
              <a:rPr lang="en-US" altLang="zh-CN" sz="2000" b="1" dirty="0" smtClean="0">
                <a:solidFill>
                  <a:srgbClr val="7F4D78"/>
                </a:solidFill>
              </a:rPr>
              <a:t>Else if</a:t>
            </a:r>
          </a:p>
          <a:p>
            <a:pPr marL="0" indent="0" eaLnBrk="1" hangingPunct="1">
              <a:lnSpc>
                <a:spcPct val="100000"/>
              </a:lnSpc>
              <a:spcBef>
                <a:spcPct val="40000"/>
              </a:spcBef>
              <a:buFontTx/>
              <a:buNone/>
            </a:pPr>
            <a:r>
              <a:rPr lang="en-US" altLang="zh-CN" sz="2000" dirty="0" smtClean="0"/>
              <a:t>   At the same time the core receives another exception handler with higher priority.</a:t>
            </a:r>
          </a:p>
          <a:p>
            <a:pPr marL="0" indent="0" eaLnBrk="1" hangingPunct="1">
              <a:lnSpc>
                <a:spcPct val="100000"/>
              </a:lnSpc>
              <a:spcBef>
                <a:spcPct val="40000"/>
              </a:spcBef>
              <a:buFontTx/>
              <a:buNone/>
            </a:pPr>
            <a:r>
              <a:rPr lang="en-US" altLang="zh-CN" sz="2000" b="1" dirty="0" smtClean="0">
                <a:solidFill>
                  <a:srgbClr val="7F4D78"/>
                </a:solidFill>
              </a:rPr>
              <a:t>Then</a:t>
            </a:r>
          </a:p>
          <a:p>
            <a:pPr marL="0" indent="0" eaLnBrk="1" hangingPunct="1">
              <a:lnSpc>
                <a:spcPct val="100000"/>
              </a:lnSpc>
              <a:spcBef>
                <a:spcPct val="40000"/>
              </a:spcBef>
              <a:buFontTx/>
              <a:buNone/>
            </a:pPr>
            <a:r>
              <a:rPr lang="en-US" altLang="zh-CN" sz="2000" b="1" dirty="0" smtClean="0">
                <a:solidFill>
                  <a:srgbClr val="7F4D78"/>
                </a:solidFill>
              </a:rPr>
              <a:t>   </a:t>
            </a:r>
            <a:r>
              <a:rPr lang="en-US" altLang="zh-CN" sz="2000" dirty="0" smtClean="0"/>
              <a:t>The memory manage fault exception will be pending.</a:t>
            </a:r>
          </a:p>
          <a:p>
            <a:pPr marL="0" indent="0" eaLnBrk="1" hangingPunct="1">
              <a:lnSpc>
                <a:spcPct val="100000"/>
              </a:lnSpc>
              <a:spcBef>
                <a:spcPct val="40000"/>
              </a:spcBef>
              <a:buFontTx/>
              <a:buNone/>
            </a:pPr>
            <a:endParaRPr lang="en-US" altLang="zh-CN" sz="1200" dirty="0" smtClean="0"/>
          </a:p>
          <a:p>
            <a:pPr>
              <a:buNone/>
            </a:pPr>
            <a:r>
              <a:rPr lang="en-US" altLang="zh-CN" sz="1800" b="1" dirty="0" smtClean="0"/>
              <a:t>Note: </a:t>
            </a:r>
            <a:r>
              <a:rPr lang="en-US" sz="1800" dirty="0" smtClean="0"/>
              <a:t>If </a:t>
            </a:r>
            <a:r>
              <a:rPr lang="en-US" sz="1800" dirty="0" smtClean="0">
                <a:solidFill>
                  <a:schemeClr val="accent2">
                    <a:lumMod val="60000"/>
                    <a:lumOff val="40000"/>
                  </a:schemeClr>
                </a:solidFill>
              </a:rPr>
              <a:t>the processor is already running an exception handler with same or higher priority</a:t>
            </a:r>
            <a:r>
              <a:rPr lang="en-US" sz="1800" dirty="0" smtClean="0"/>
              <a:t> or </a:t>
            </a:r>
            <a:r>
              <a:rPr lang="en-US" sz="1800" dirty="0" smtClean="0">
                <a:solidFill>
                  <a:schemeClr val="accent2">
                    <a:lumMod val="60000"/>
                    <a:lumOff val="40000"/>
                  </a:schemeClr>
                </a:solidFill>
              </a:rPr>
              <a:t>if the memory management fault handler is not enabled</a:t>
            </a:r>
            <a:r>
              <a:rPr lang="en-US" sz="1800" dirty="0" smtClean="0"/>
              <a:t>, the </a:t>
            </a:r>
            <a:r>
              <a:rPr lang="en-US" sz="1800" dirty="0" smtClean="0">
                <a:solidFill>
                  <a:srgbClr val="FF0000"/>
                </a:solidFill>
              </a:rPr>
              <a:t>hard fault handler </a:t>
            </a:r>
            <a:r>
              <a:rPr lang="en-US" sz="1800" dirty="0" smtClean="0"/>
              <a:t>will be executed instead.</a:t>
            </a:r>
            <a:endParaRPr lang="en-US" altLang="zh-CN" sz="1800" dirty="0" smtClean="0"/>
          </a:p>
        </p:txBody>
      </p:sp>
      <p:sp>
        <p:nvSpPr>
          <p:cNvPr id="8"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smtClean="0"/>
              <a:t>Handling Memory Management Faults</a:t>
            </a:r>
            <a:endParaRPr kumimoji="1" lang="en-US" altLang="zh-CN" sz="3200" b="1" dirty="0">
              <a:solidFill>
                <a:schemeClr val="tx2"/>
              </a:solidFill>
              <a:latin typeface="+mj-lt"/>
              <a:ea typeface="+mj-ea"/>
              <a:cs typeface="+mj-cs"/>
            </a:endParaRPr>
          </a:p>
        </p:txBody>
      </p:sp>
    </p:spTree>
    <p:extLst>
      <p:ext uri="{BB962C8B-B14F-4D97-AF65-F5344CB8AC3E}">
        <p14:creationId xmlns:p14="http://schemas.microsoft.com/office/powerpoint/2010/main" val="2294152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sz="half" idx="1"/>
          </p:nvPr>
        </p:nvSpPr>
        <p:spPr>
          <a:xfrm>
            <a:off x="457200" y="990600"/>
            <a:ext cx="8291513" cy="1008063"/>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The NVIC contains a </a:t>
            </a:r>
            <a:r>
              <a:rPr kumimoji="1" lang="en-US" altLang="zh-CN" sz="2000" b="1" i="1" dirty="0">
                <a:solidFill>
                  <a:srgbClr val="FF0000"/>
                </a:solidFill>
              </a:rPr>
              <a:t>Memory Management Fault Status Register </a:t>
            </a:r>
            <a:r>
              <a:rPr kumimoji="1" lang="en-US" altLang="zh-CN" sz="2000" dirty="0">
                <a:solidFill>
                  <a:srgbClr val="000000"/>
                </a:solidFill>
              </a:rPr>
              <a:t>(</a:t>
            </a:r>
            <a:r>
              <a:rPr kumimoji="1" lang="en-US" altLang="zh-CN" sz="2000" b="1" dirty="0">
                <a:solidFill>
                  <a:srgbClr val="000000"/>
                </a:solidFill>
              </a:rPr>
              <a:t>MFSR</a:t>
            </a:r>
            <a:r>
              <a:rPr kumimoji="1" lang="en-US" altLang="zh-CN" sz="2000" dirty="0">
                <a:solidFill>
                  <a:srgbClr val="000000"/>
                </a:solidFill>
              </a:rPr>
              <a:t>) to indicate the cause of the memory management fault.</a:t>
            </a:r>
          </a:p>
        </p:txBody>
      </p:sp>
      <p:sp>
        <p:nvSpPr>
          <p:cNvPr id="124931" name="Rectangle 3"/>
          <p:cNvSpPr>
            <a:spLocks noChangeArrowheads="1"/>
          </p:cNvSpPr>
          <p:nvPr/>
        </p:nvSpPr>
        <p:spPr bwMode="auto">
          <a:xfrm>
            <a:off x="1371600" y="2057400"/>
            <a:ext cx="6445250" cy="366713"/>
          </a:xfrm>
          <a:prstGeom prst="rect">
            <a:avLst/>
          </a:prstGeom>
          <a:noFill/>
          <a:ln w="9525">
            <a:noFill/>
            <a:miter lim="800000"/>
            <a:headEnd/>
            <a:tailEnd/>
          </a:ln>
        </p:spPr>
        <p:txBody>
          <a:bodyPr wrap="none">
            <a:spAutoFit/>
          </a:bodyPr>
          <a:lstStyle/>
          <a:p>
            <a:pPr algn="l"/>
            <a:r>
              <a:rPr lang="en-US" altLang="zh-CN" b="1">
                <a:solidFill>
                  <a:schemeClr val="tx1"/>
                </a:solidFill>
                <a:ea typeface="宋体" pitchFamily="2" charset="-122"/>
              </a:rPr>
              <a:t>Memory Management Fault Status Register (0xE000ED28)</a:t>
            </a:r>
          </a:p>
        </p:txBody>
      </p:sp>
      <p:graphicFrame>
        <p:nvGraphicFramePr>
          <p:cNvPr id="943165" name="Group 61"/>
          <p:cNvGraphicFramePr>
            <a:graphicFrameLocks noGrp="1"/>
          </p:cNvGraphicFramePr>
          <p:nvPr>
            <p:ph sz="half" idx="2"/>
          </p:nvPr>
        </p:nvGraphicFramePr>
        <p:xfrm>
          <a:off x="533400" y="2590800"/>
          <a:ext cx="8135938" cy="3889377"/>
        </p:xfrm>
        <a:graphic>
          <a:graphicData uri="http://schemas.openxmlformats.org/drawingml/2006/table">
            <a:tbl>
              <a:tblPr/>
              <a:tblGrid>
                <a:gridCol w="1141413">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212850">
                  <a:extLst>
                    <a:ext uri="{9D8B030D-6E8A-4147-A177-3AD203B41FA5}">
                      <a16:colId xmlns:a16="http://schemas.microsoft.com/office/drawing/2014/main" val="20002"/>
                    </a:ext>
                  </a:extLst>
                </a:gridCol>
                <a:gridCol w="1568450">
                  <a:extLst>
                    <a:ext uri="{9D8B030D-6E8A-4147-A177-3AD203B41FA5}">
                      <a16:colId xmlns:a16="http://schemas.microsoft.com/office/drawing/2014/main" val="20003"/>
                    </a:ext>
                  </a:extLst>
                </a:gridCol>
                <a:gridCol w="2498725">
                  <a:extLst>
                    <a:ext uri="{9D8B030D-6E8A-4147-A177-3AD203B41FA5}">
                      <a16:colId xmlns:a16="http://schemas.microsoft.com/office/drawing/2014/main" val="20004"/>
                    </a:ext>
                  </a:extLst>
                </a:gridCol>
              </a:tblGrid>
              <a:tr h="44450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extLst>
                  <a:ext uri="{0D108BD9-81ED-4DB2-BD59-A6C34878D82A}">
                    <a16:rowId xmlns:a16="http://schemas.microsoft.com/office/drawing/2014/main" val="10000"/>
                  </a:ext>
                </a:extLst>
              </a:tr>
              <a:tr h="64770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MMARVALID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Indicates the MMAR is valid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1"/>
                  </a:ext>
                </a:extLst>
              </a:tr>
              <a:tr h="3746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2"/>
                  </a:ext>
                </a:extLst>
              </a:tr>
              <a:tr h="4429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MSTKERR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Stacking 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3"/>
                  </a:ext>
                </a:extLst>
              </a:tr>
              <a:tr h="44450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MUNSTKERR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Unstacking 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4"/>
                  </a:ext>
                </a:extLst>
              </a:tr>
              <a:tr h="4429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5"/>
                  </a:ext>
                </a:extLst>
              </a:tr>
              <a:tr h="4429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DACCVIOL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Data access violation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6"/>
                  </a:ext>
                </a:extLst>
              </a:tr>
              <a:tr h="6492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IACCVIOL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Instruction access violation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7"/>
                  </a:ext>
                </a:extLst>
              </a:tr>
            </a:tbl>
          </a:graphicData>
        </a:graphic>
      </p:graphicFrame>
      <p:sp>
        <p:nvSpPr>
          <p:cNvPr id="5"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smtClean="0"/>
              <a:t>Checking on Memory Management Faults</a:t>
            </a:r>
            <a:endParaRPr kumimoji="1" lang="en-US" altLang="zh-CN" sz="3200" b="1" dirty="0">
              <a:solidFill>
                <a:schemeClr val="tx2"/>
              </a:solidFill>
              <a:latin typeface="+mj-lt"/>
              <a:ea typeface="+mj-ea"/>
              <a:cs typeface="+mj-cs"/>
            </a:endParaRPr>
          </a:p>
        </p:txBody>
      </p:sp>
    </p:spTree>
    <p:extLst>
      <p:ext uri="{BB962C8B-B14F-4D97-AF65-F5344CB8AC3E}">
        <p14:creationId xmlns:p14="http://schemas.microsoft.com/office/powerpoint/2010/main" val="1266270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827584" y="116632"/>
            <a:ext cx="6912768"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600" b="1" smtClean="0"/>
              <a:t>List of Exceptions</a:t>
            </a:r>
            <a:endParaRPr kumimoji="1" lang="en-US" altLang="zh-CN" sz="3600" b="1" dirty="0">
              <a:solidFill>
                <a:schemeClr val="tx2"/>
              </a:solidFill>
              <a:latin typeface="+mj-lt"/>
              <a:ea typeface="+mj-ea"/>
              <a:cs typeface="+mj-cs"/>
            </a:endParaRPr>
          </a:p>
        </p:txBody>
      </p:sp>
      <p:pic>
        <p:nvPicPr>
          <p:cNvPr id="4" name="图片 3"/>
          <p:cNvPicPr>
            <a:picLocks noChangeAspect="1"/>
          </p:cNvPicPr>
          <p:nvPr/>
        </p:nvPicPr>
        <p:blipFill>
          <a:blip r:embed="rId2"/>
          <a:stretch>
            <a:fillRect/>
          </a:stretch>
        </p:blipFill>
        <p:spPr>
          <a:xfrm>
            <a:off x="1691680" y="908720"/>
            <a:ext cx="5425802" cy="4139403"/>
          </a:xfrm>
          <a:prstGeom prst="rect">
            <a:avLst/>
          </a:prstGeom>
        </p:spPr>
        <p:style>
          <a:lnRef idx="1">
            <a:schemeClr val="dk1"/>
          </a:lnRef>
          <a:fillRef idx="2">
            <a:schemeClr val="dk1"/>
          </a:fillRef>
          <a:effectRef idx="1">
            <a:schemeClr val="dk1"/>
          </a:effectRef>
          <a:fontRef idx="minor">
            <a:schemeClr val="dk1"/>
          </a:fontRef>
        </p:style>
      </p:pic>
      <p:pic>
        <p:nvPicPr>
          <p:cNvPr id="5" name="图片 4"/>
          <p:cNvPicPr>
            <a:picLocks noChangeAspect="1"/>
          </p:cNvPicPr>
          <p:nvPr/>
        </p:nvPicPr>
        <p:blipFill>
          <a:blip r:embed="rId3"/>
          <a:stretch>
            <a:fillRect/>
          </a:stretch>
        </p:blipFill>
        <p:spPr>
          <a:xfrm>
            <a:off x="1115616" y="5229200"/>
            <a:ext cx="4354810" cy="1451603"/>
          </a:xfrm>
          <a:prstGeom prst="rect">
            <a:avLst/>
          </a:prstGeom>
        </p:spPr>
        <p:style>
          <a:lnRef idx="1">
            <a:schemeClr val="dk1"/>
          </a:lnRef>
          <a:fillRef idx="2">
            <a:schemeClr val="dk1"/>
          </a:fillRef>
          <a:effectRef idx="1">
            <a:schemeClr val="dk1"/>
          </a:effectRef>
          <a:fontRef idx="minor">
            <a:schemeClr val="dk1"/>
          </a:fontRef>
        </p:style>
      </p:pic>
      <p:sp>
        <p:nvSpPr>
          <p:cNvPr id="8" name="矩形 7"/>
          <p:cNvSpPr/>
          <p:nvPr/>
        </p:nvSpPr>
        <p:spPr>
          <a:xfrm>
            <a:off x="5724128" y="5592142"/>
            <a:ext cx="2987824" cy="1077218"/>
          </a:xfrm>
          <a:prstGeom prst="rect">
            <a:avLst/>
          </a:prstGeom>
          <a:solidFill>
            <a:srgbClr val="FF0000"/>
          </a:solidFill>
        </p:spPr>
        <p:txBody>
          <a:bodyPr wrap="square">
            <a:spAutoFit/>
          </a:bodyPr>
          <a:lstStyle/>
          <a:p>
            <a:r>
              <a:rPr lang="en-US" altLang="zh-CN" sz="1600" dirty="0">
                <a:solidFill>
                  <a:schemeClr val="bg1"/>
                </a:solidFill>
              </a:rPr>
              <a:t>Note that here the interrupt number (e.g., Interrupt #0) refers to the interrupt inputs to the </a:t>
            </a:r>
            <a:r>
              <a:rPr lang="en-US" altLang="zh-CN" sz="1600" dirty="0" smtClean="0">
                <a:solidFill>
                  <a:schemeClr val="bg1"/>
                </a:solidFill>
              </a:rPr>
              <a:t>Cortex-M3/M4 </a:t>
            </a:r>
            <a:r>
              <a:rPr lang="en-US" altLang="zh-CN" sz="1600" dirty="0">
                <a:solidFill>
                  <a:schemeClr val="bg1"/>
                </a:solidFill>
              </a:rPr>
              <a:t>NVIC</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381000" y="1066800"/>
            <a:ext cx="8435975" cy="4781550"/>
          </a:xfrm>
        </p:spPr>
        <p:txBody>
          <a:bodyPr/>
          <a:lstStyle/>
          <a:p>
            <a:pPr marL="342900" indent="-342900">
              <a:spcBef>
                <a:spcPts val="1200"/>
              </a:spcBef>
              <a:buClr>
                <a:srgbClr val="FF0000"/>
              </a:buClr>
              <a:buFont typeface="Monotype Sorts" pitchFamily="2" charset="2"/>
              <a:buChar char="z"/>
            </a:pPr>
            <a:r>
              <a:rPr kumimoji="1" lang="en-US" altLang="zh-CN" sz="2400" dirty="0">
                <a:solidFill>
                  <a:srgbClr val="000000"/>
                </a:solidFill>
              </a:rPr>
              <a:t>Usage faults can be caused by:</a:t>
            </a:r>
          </a:p>
          <a:p>
            <a:pPr marL="742950" lvl="1">
              <a:buClr>
                <a:srgbClr val="FF0000"/>
              </a:buClr>
              <a:buFont typeface="Monotype Sorts" pitchFamily="2" charset="2"/>
              <a:buChar char="y"/>
            </a:pPr>
            <a:r>
              <a:rPr kumimoji="1" lang="en-US" altLang="zh-CN" sz="1800" i="1" dirty="0" smtClean="0">
                <a:solidFill>
                  <a:schemeClr val="tx1"/>
                </a:solidFill>
              </a:rPr>
              <a:t>Undefined </a:t>
            </a:r>
            <a:r>
              <a:rPr kumimoji="1" lang="en-US" altLang="zh-CN" sz="1800" i="1" dirty="0">
                <a:solidFill>
                  <a:schemeClr val="tx1"/>
                </a:solidFill>
              </a:rPr>
              <a:t>instructions</a:t>
            </a:r>
          </a:p>
          <a:p>
            <a:pPr marL="742950" lvl="1">
              <a:buClr>
                <a:srgbClr val="FF0000"/>
              </a:buClr>
              <a:buFont typeface="Monotype Sorts" pitchFamily="2" charset="2"/>
              <a:buChar char="y"/>
            </a:pPr>
            <a:r>
              <a:rPr kumimoji="1" lang="en-US" altLang="zh-CN" sz="1800" i="1" dirty="0" smtClean="0">
                <a:solidFill>
                  <a:schemeClr val="tx1"/>
                </a:solidFill>
              </a:rPr>
              <a:t>Coprocessor </a:t>
            </a:r>
            <a:r>
              <a:rPr kumimoji="1" lang="en-US" altLang="zh-CN" sz="1800" i="1" dirty="0">
                <a:solidFill>
                  <a:schemeClr val="tx1"/>
                </a:solidFill>
              </a:rPr>
              <a:t>instructions </a:t>
            </a:r>
            <a:r>
              <a:rPr kumimoji="1" lang="en-US" altLang="zh-CN" sz="1800" dirty="0">
                <a:solidFill>
                  <a:schemeClr val="tx1"/>
                </a:solidFill>
              </a:rPr>
              <a:t>(</a:t>
            </a:r>
            <a:r>
              <a:rPr kumimoji="1" lang="en-US" sz="1800" dirty="0">
                <a:solidFill>
                  <a:schemeClr val="tx1"/>
                </a:solidFill>
              </a:rPr>
              <a:t>the Cortex-M3 processor does not support a coprocessor</a:t>
            </a:r>
            <a:r>
              <a:rPr kumimoji="1" lang="en-US" altLang="zh-CN" sz="1800" dirty="0">
                <a:solidFill>
                  <a:schemeClr val="tx1"/>
                </a:solidFill>
              </a:rPr>
              <a:t>)</a:t>
            </a:r>
          </a:p>
          <a:p>
            <a:pPr marL="742950" lvl="1">
              <a:buClr>
                <a:srgbClr val="FF0000"/>
              </a:buClr>
              <a:buFont typeface="Monotype Sorts" pitchFamily="2" charset="2"/>
              <a:buChar char="y"/>
            </a:pPr>
            <a:r>
              <a:rPr kumimoji="1" lang="en-US" altLang="zh-CN" sz="1800" i="1" dirty="0" smtClean="0">
                <a:solidFill>
                  <a:schemeClr val="tx1"/>
                </a:solidFill>
              </a:rPr>
              <a:t>Trying </a:t>
            </a:r>
            <a:r>
              <a:rPr kumimoji="1" lang="en-US" altLang="zh-CN" sz="1800" i="1" dirty="0">
                <a:solidFill>
                  <a:schemeClr val="tx1"/>
                </a:solidFill>
              </a:rPr>
              <a:t>to switch to the ARM state </a:t>
            </a:r>
            <a:r>
              <a:rPr kumimoji="1" lang="en-US" altLang="zh-CN" sz="1800" dirty="0">
                <a:solidFill>
                  <a:schemeClr val="tx1"/>
                </a:solidFill>
              </a:rPr>
              <a:t>(</a:t>
            </a:r>
            <a:r>
              <a:rPr kumimoji="1" lang="en-US" sz="1800" dirty="0">
                <a:solidFill>
                  <a:schemeClr val="tx1"/>
                </a:solidFill>
              </a:rPr>
              <a:t>This can happen if you load a new value to PC with the LSB equal to 0</a:t>
            </a:r>
            <a:r>
              <a:rPr kumimoji="1" lang="en-US" altLang="zh-CN" sz="1800" dirty="0">
                <a:solidFill>
                  <a:schemeClr val="tx1"/>
                </a:solidFill>
              </a:rPr>
              <a:t>)</a:t>
            </a:r>
          </a:p>
          <a:p>
            <a:pPr marL="742950" lvl="1">
              <a:buClr>
                <a:srgbClr val="FF0000"/>
              </a:buClr>
              <a:buFont typeface="Monotype Sorts" pitchFamily="2" charset="2"/>
              <a:buChar char="y"/>
            </a:pPr>
            <a:r>
              <a:rPr kumimoji="1" lang="en-US" altLang="zh-CN" sz="1800" i="1" dirty="0" smtClean="0">
                <a:solidFill>
                  <a:schemeClr val="tx1"/>
                </a:solidFill>
              </a:rPr>
              <a:t>Invalid </a:t>
            </a:r>
            <a:r>
              <a:rPr kumimoji="1" lang="en-US" altLang="zh-CN" sz="1800" i="1" dirty="0">
                <a:solidFill>
                  <a:schemeClr val="tx1"/>
                </a:solidFill>
              </a:rPr>
              <a:t>interrupt return </a:t>
            </a:r>
            <a:r>
              <a:rPr kumimoji="1" lang="en-US" altLang="zh-CN" sz="1800" dirty="0">
                <a:solidFill>
                  <a:schemeClr val="tx1"/>
                </a:solidFill>
              </a:rPr>
              <a:t>(Link Register contains invalid/incorrect values)</a:t>
            </a:r>
          </a:p>
          <a:p>
            <a:pPr marL="742950" lvl="1">
              <a:buClr>
                <a:srgbClr val="FF0000"/>
              </a:buClr>
              <a:buFont typeface="Monotype Sorts" pitchFamily="2" charset="2"/>
              <a:buChar char="y"/>
            </a:pPr>
            <a:r>
              <a:rPr kumimoji="1" lang="en-US" altLang="zh-CN" sz="1800" i="1" dirty="0" smtClean="0">
                <a:solidFill>
                  <a:schemeClr val="tx1"/>
                </a:solidFill>
              </a:rPr>
              <a:t>Unaligned </a:t>
            </a:r>
            <a:r>
              <a:rPr kumimoji="1" lang="en-US" altLang="zh-CN" sz="1800" i="1" dirty="0">
                <a:solidFill>
                  <a:schemeClr val="tx1"/>
                </a:solidFill>
              </a:rPr>
              <a:t>memory accesses using multiple load or store instructions </a:t>
            </a:r>
          </a:p>
          <a:p>
            <a:pPr marL="342900" indent="-342900">
              <a:spcBef>
                <a:spcPts val="1200"/>
              </a:spcBef>
              <a:buClr>
                <a:srgbClr val="FF0000"/>
              </a:buClr>
              <a:buFont typeface="Monotype Sorts" pitchFamily="2" charset="2"/>
              <a:buChar char="z"/>
            </a:pPr>
            <a:r>
              <a:rPr kumimoji="1" lang="en-US" altLang="zh-CN" sz="2400" dirty="0">
                <a:solidFill>
                  <a:srgbClr val="000000"/>
                </a:solidFill>
              </a:rPr>
              <a:t>It is possible, by setting up certain control bits in the NVIC, to generate usage faults for:</a:t>
            </a:r>
          </a:p>
          <a:p>
            <a:pPr marL="742950" lvl="1">
              <a:buClr>
                <a:srgbClr val="FF0000"/>
              </a:buClr>
              <a:buFont typeface="Monotype Sorts" pitchFamily="2" charset="2"/>
              <a:buChar char="y"/>
            </a:pPr>
            <a:r>
              <a:rPr kumimoji="1" lang="en-US" altLang="zh-CN" sz="1800" i="1" dirty="0">
                <a:solidFill>
                  <a:schemeClr val="tx1"/>
                </a:solidFill>
              </a:rPr>
              <a:t>1. Divide by zero</a:t>
            </a:r>
          </a:p>
          <a:p>
            <a:pPr marL="742950" lvl="1">
              <a:buClr>
                <a:srgbClr val="FF0000"/>
              </a:buClr>
              <a:buFont typeface="Monotype Sorts" pitchFamily="2" charset="2"/>
              <a:buChar char="y"/>
            </a:pPr>
            <a:r>
              <a:rPr kumimoji="1" lang="en-US" altLang="zh-CN" sz="1800" i="1" dirty="0">
                <a:solidFill>
                  <a:schemeClr val="tx1"/>
                </a:solidFill>
              </a:rPr>
              <a:t>2. Any unaligned memory accesses</a:t>
            </a:r>
          </a:p>
        </p:txBody>
      </p:sp>
      <p:sp>
        <p:nvSpPr>
          <p:cNvPr id="3"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a:t>Fault </a:t>
            </a:r>
            <a:r>
              <a:rPr lang="en-US" altLang="zh-CN" sz="3200" b="1" dirty="0" smtClean="0"/>
              <a:t>Exceptions: Usage Faults</a:t>
            </a:r>
            <a:endParaRPr lang="en-US" altLang="zh-CN" sz="3200" b="1" dirty="0"/>
          </a:p>
          <a:p>
            <a:pPr algn="ctr" eaLnBrk="0" fontAlgn="base" hangingPunct="0">
              <a:spcBef>
                <a:spcPct val="0"/>
              </a:spcBef>
              <a:spcAft>
                <a:spcPct val="0"/>
              </a:spcAft>
            </a:pPr>
            <a:endParaRPr kumimoji="1" lang="en-US" altLang="zh-CN" sz="3200" b="1" dirty="0">
              <a:solidFill>
                <a:schemeClr val="tx2"/>
              </a:solidFill>
              <a:latin typeface="+mj-lt"/>
              <a:ea typeface="+mj-ea"/>
              <a:cs typeface="+mj-cs"/>
            </a:endParaRPr>
          </a:p>
        </p:txBody>
      </p:sp>
    </p:spTree>
    <p:extLst>
      <p:ext uri="{BB962C8B-B14F-4D97-AF65-F5344CB8AC3E}">
        <p14:creationId xmlns:p14="http://schemas.microsoft.com/office/powerpoint/2010/main" val="275149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3" descr="shadow wide"/>
          <p:cNvPicPr>
            <a:picLocks noChangeAspect="1" noChangeArrowheads="1"/>
          </p:cNvPicPr>
          <p:nvPr/>
        </p:nvPicPr>
        <p:blipFill>
          <a:blip r:embed="rId2" cstate="print"/>
          <a:srcRect/>
          <a:stretch>
            <a:fillRect/>
          </a:stretch>
        </p:blipFill>
        <p:spPr bwMode="auto">
          <a:xfrm>
            <a:off x="467544" y="836712"/>
            <a:ext cx="304800" cy="609600"/>
          </a:xfrm>
          <a:prstGeom prst="rect">
            <a:avLst/>
          </a:prstGeom>
          <a:noFill/>
          <a:ln w="9525">
            <a:noFill/>
            <a:miter lim="800000"/>
            <a:headEnd/>
            <a:tailEnd/>
          </a:ln>
        </p:spPr>
      </p:pic>
      <p:pic>
        <p:nvPicPr>
          <p:cNvPr id="126979" name="Picture 4" descr="shadow wide"/>
          <p:cNvPicPr>
            <a:picLocks noChangeAspect="1" noChangeArrowheads="1"/>
          </p:cNvPicPr>
          <p:nvPr/>
        </p:nvPicPr>
        <p:blipFill>
          <a:blip r:embed="rId2" cstate="print"/>
          <a:srcRect/>
          <a:stretch>
            <a:fillRect/>
          </a:stretch>
        </p:blipFill>
        <p:spPr bwMode="auto">
          <a:xfrm>
            <a:off x="539552" y="2492896"/>
            <a:ext cx="685800" cy="609600"/>
          </a:xfrm>
          <a:prstGeom prst="rect">
            <a:avLst/>
          </a:prstGeom>
          <a:noFill/>
          <a:ln w="9525">
            <a:noFill/>
            <a:miter lim="800000"/>
            <a:headEnd/>
            <a:tailEnd/>
          </a:ln>
        </p:spPr>
      </p:pic>
      <p:pic>
        <p:nvPicPr>
          <p:cNvPr id="126980" name="Picture 5" descr="shadow wide"/>
          <p:cNvPicPr>
            <a:picLocks noChangeAspect="1" noChangeArrowheads="1"/>
          </p:cNvPicPr>
          <p:nvPr/>
        </p:nvPicPr>
        <p:blipFill>
          <a:blip r:embed="rId2" cstate="print"/>
          <a:srcRect/>
          <a:stretch>
            <a:fillRect/>
          </a:stretch>
        </p:blipFill>
        <p:spPr bwMode="auto">
          <a:xfrm>
            <a:off x="539552" y="3356992"/>
            <a:ext cx="762000" cy="609600"/>
          </a:xfrm>
          <a:prstGeom prst="rect">
            <a:avLst/>
          </a:prstGeom>
          <a:noFill/>
          <a:ln w="9525">
            <a:noFill/>
            <a:miter lim="800000"/>
            <a:headEnd/>
            <a:tailEnd/>
          </a:ln>
        </p:spPr>
      </p:pic>
      <p:pic>
        <p:nvPicPr>
          <p:cNvPr id="126981" name="Picture 6" descr="shadow wide"/>
          <p:cNvPicPr>
            <a:picLocks noChangeAspect="1" noChangeArrowheads="1"/>
          </p:cNvPicPr>
          <p:nvPr/>
        </p:nvPicPr>
        <p:blipFill>
          <a:blip r:embed="rId2" cstate="print"/>
          <a:srcRect/>
          <a:stretch>
            <a:fillRect/>
          </a:stretch>
        </p:blipFill>
        <p:spPr bwMode="auto">
          <a:xfrm>
            <a:off x="539552" y="4581128"/>
            <a:ext cx="685800" cy="609600"/>
          </a:xfrm>
          <a:prstGeom prst="rect">
            <a:avLst/>
          </a:prstGeom>
          <a:noFill/>
          <a:ln w="9525">
            <a:noFill/>
            <a:miter lim="800000"/>
            <a:headEnd/>
            <a:tailEnd/>
          </a:ln>
        </p:spPr>
      </p:pic>
      <p:sp>
        <p:nvSpPr>
          <p:cNvPr id="7" name="矩形 6"/>
          <p:cNvSpPr/>
          <p:nvPr/>
        </p:nvSpPr>
        <p:spPr>
          <a:xfrm>
            <a:off x="3131840" y="260648"/>
            <a:ext cx="4301158" cy="400110"/>
          </a:xfrm>
          <a:prstGeom prst="rect">
            <a:avLst/>
          </a:prstGeom>
        </p:spPr>
        <p:txBody>
          <a:bodyPr wrap="square">
            <a:spAutoFit/>
          </a:bodyPr>
          <a:lstStyle/>
          <a:p>
            <a:r>
              <a:rPr lang="en-US" altLang="zh-CN" sz="2000" b="1" kern="0" dirty="0" smtClean="0">
                <a:solidFill>
                  <a:srgbClr val="133984"/>
                </a:solidFill>
              </a:rPr>
              <a:t>When a usage fault occurs</a:t>
            </a:r>
            <a:endParaRPr lang="en-US" b="1" dirty="0"/>
          </a:p>
        </p:txBody>
      </p:sp>
      <p:sp>
        <p:nvSpPr>
          <p:cNvPr id="126982" name="Rectangle 2"/>
          <p:cNvSpPr>
            <a:spLocks noGrp="1" noChangeArrowheads="1"/>
          </p:cNvSpPr>
          <p:nvPr>
            <p:ph type="body" idx="1"/>
          </p:nvPr>
        </p:nvSpPr>
        <p:spPr>
          <a:xfrm>
            <a:off x="457200" y="838200"/>
            <a:ext cx="8229600" cy="5688013"/>
          </a:xfrm>
        </p:spPr>
        <p:txBody>
          <a:bodyPr/>
          <a:lstStyle/>
          <a:p>
            <a:pPr marL="0" indent="0" eaLnBrk="1" hangingPunct="1">
              <a:lnSpc>
                <a:spcPct val="100000"/>
              </a:lnSpc>
              <a:spcBef>
                <a:spcPct val="50000"/>
              </a:spcBef>
              <a:buFontTx/>
              <a:buNone/>
            </a:pPr>
            <a:r>
              <a:rPr lang="en-US" altLang="zh-CN" sz="2000" b="1" dirty="0" smtClean="0">
                <a:solidFill>
                  <a:srgbClr val="7F4D78"/>
                </a:solidFill>
              </a:rPr>
              <a:t>if</a:t>
            </a:r>
          </a:p>
          <a:p>
            <a:pPr>
              <a:buNone/>
            </a:pPr>
            <a:r>
              <a:rPr lang="en-US" altLang="zh-CN" sz="2000" dirty="0" smtClean="0"/>
              <a:t>   1. The usage fault handler is enabled (set </a:t>
            </a:r>
            <a:r>
              <a:rPr lang="en-US" sz="2000" dirty="0" smtClean="0"/>
              <a:t>the USGFAULTENA bit in the </a:t>
            </a:r>
            <a:r>
              <a:rPr lang="en-US" sz="2000" i="1" dirty="0" smtClean="0">
                <a:solidFill>
                  <a:srgbClr val="FF0000"/>
                </a:solidFill>
              </a:rPr>
              <a:t>System Handler Control and State </a:t>
            </a:r>
            <a:r>
              <a:rPr lang="en-US" sz="2000" i="1" dirty="0" smtClean="0">
                <a:solidFill>
                  <a:srgbClr val="FF0000"/>
                </a:solidFill>
              </a:rPr>
              <a:t>Register </a:t>
            </a:r>
            <a:r>
              <a:rPr lang="en-US" sz="2000" dirty="0" smtClean="0"/>
              <a:t>in the NVIC</a:t>
            </a:r>
            <a:r>
              <a:rPr lang="en-US" altLang="zh-CN" sz="2000" dirty="0" smtClean="0"/>
              <a:t>).</a:t>
            </a:r>
          </a:p>
          <a:p>
            <a:pPr marL="0" indent="0" eaLnBrk="1" hangingPunct="1">
              <a:lnSpc>
                <a:spcPct val="100000"/>
              </a:lnSpc>
              <a:spcBef>
                <a:spcPct val="50000"/>
              </a:spcBef>
              <a:buFontTx/>
              <a:buNone/>
            </a:pPr>
            <a:r>
              <a:rPr lang="en-US" altLang="zh-CN" sz="2000" dirty="0" smtClean="0"/>
              <a:t>   2. No other exceptions with the same or higher priority are running.</a:t>
            </a:r>
          </a:p>
          <a:p>
            <a:pPr marL="0" indent="0" eaLnBrk="1" hangingPunct="1">
              <a:lnSpc>
                <a:spcPct val="100000"/>
              </a:lnSpc>
              <a:spcBef>
                <a:spcPct val="50000"/>
              </a:spcBef>
              <a:buFontTx/>
              <a:buNone/>
            </a:pPr>
            <a:r>
              <a:rPr lang="en-US" altLang="zh-CN" sz="2000" b="1" dirty="0" smtClean="0">
                <a:solidFill>
                  <a:srgbClr val="7F4D78"/>
                </a:solidFill>
              </a:rPr>
              <a:t>Then </a:t>
            </a:r>
          </a:p>
          <a:p>
            <a:pPr marL="0" indent="0" eaLnBrk="1" hangingPunct="1">
              <a:lnSpc>
                <a:spcPct val="100000"/>
              </a:lnSpc>
              <a:spcBef>
                <a:spcPct val="50000"/>
              </a:spcBef>
              <a:buFontTx/>
              <a:buNone/>
            </a:pPr>
            <a:r>
              <a:rPr lang="en-US" altLang="zh-CN" sz="2000" dirty="0" smtClean="0"/>
              <a:t>   The usage fault handler will be executed. </a:t>
            </a:r>
          </a:p>
          <a:p>
            <a:pPr marL="0" indent="0" eaLnBrk="1" hangingPunct="1">
              <a:lnSpc>
                <a:spcPct val="100000"/>
              </a:lnSpc>
              <a:spcBef>
                <a:spcPct val="50000"/>
              </a:spcBef>
              <a:buFontTx/>
              <a:buNone/>
            </a:pPr>
            <a:r>
              <a:rPr lang="en-US" altLang="zh-CN" sz="2000" b="1" dirty="0" smtClean="0">
                <a:solidFill>
                  <a:srgbClr val="7F4D78"/>
                </a:solidFill>
              </a:rPr>
              <a:t>Else if</a:t>
            </a:r>
          </a:p>
          <a:p>
            <a:pPr marL="0" indent="0" eaLnBrk="1" hangingPunct="1">
              <a:lnSpc>
                <a:spcPct val="100000"/>
              </a:lnSpc>
              <a:spcBef>
                <a:spcPct val="50000"/>
              </a:spcBef>
              <a:buFontTx/>
              <a:buNone/>
            </a:pPr>
            <a:r>
              <a:rPr lang="en-US" altLang="zh-CN" sz="2000" b="1" dirty="0" smtClean="0">
                <a:solidFill>
                  <a:srgbClr val="7F4D78"/>
                </a:solidFill>
              </a:rPr>
              <a:t>   </a:t>
            </a:r>
            <a:r>
              <a:rPr lang="en-US" altLang="zh-CN" sz="2000" dirty="0" smtClean="0"/>
              <a:t>At the same time the core receives another exception handler with higher priority.</a:t>
            </a:r>
          </a:p>
          <a:p>
            <a:pPr marL="0" indent="0" eaLnBrk="1" hangingPunct="1">
              <a:lnSpc>
                <a:spcPct val="100000"/>
              </a:lnSpc>
              <a:spcBef>
                <a:spcPct val="50000"/>
              </a:spcBef>
              <a:buFontTx/>
              <a:buNone/>
            </a:pPr>
            <a:r>
              <a:rPr lang="en-US" altLang="zh-CN" sz="2000" b="1" dirty="0" smtClean="0">
                <a:solidFill>
                  <a:srgbClr val="7F4D78"/>
                </a:solidFill>
              </a:rPr>
              <a:t>Then</a:t>
            </a:r>
          </a:p>
          <a:p>
            <a:pPr marL="0" indent="0" eaLnBrk="1" hangingPunct="1">
              <a:lnSpc>
                <a:spcPct val="100000"/>
              </a:lnSpc>
              <a:spcBef>
                <a:spcPct val="50000"/>
              </a:spcBef>
              <a:buFontTx/>
              <a:buNone/>
            </a:pPr>
            <a:r>
              <a:rPr lang="en-US" altLang="zh-CN" sz="2000" b="1" dirty="0" smtClean="0">
                <a:solidFill>
                  <a:srgbClr val="7F4D78"/>
                </a:solidFill>
              </a:rPr>
              <a:t>   </a:t>
            </a:r>
            <a:r>
              <a:rPr lang="en-US" altLang="zh-CN" sz="2000" dirty="0" smtClean="0"/>
              <a:t>The usage fault exception will be pending.</a:t>
            </a:r>
          </a:p>
          <a:p>
            <a:pPr>
              <a:buNone/>
            </a:pPr>
            <a:endParaRPr lang="en-US" altLang="zh-CN" sz="1000" b="1" dirty="0" smtClean="0"/>
          </a:p>
          <a:p>
            <a:pPr>
              <a:buNone/>
            </a:pPr>
            <a:r>
              <a:rPr lang="en-US" altLang="zh-CN" sz="2000" b="1" dirty="0" smtClean="0"/>
              <a:t>Note: </a:t>
            </a:r>
            <a:r>
              <a:rPr lang="en-US" sz="2000" dirty="0" smtClean="0"/>
              <a:t>If </a:t>
            </a:r>
            <a:r>
              <a:rPr lang="en-US" sz="2000" dirty="0" smtClean="0">
                <a:solidFill>
                  <a:schemeClr val="accent2">
                    <a:lumMod val="60000"/>
                    <a:lumOff val="40000"/>
                  </a:schemeClr>
                </a:solidFill>
              </a:rPr>
              <a:t>the processor is already running an exception handler with same or higher priority</a:t>
            </a:r>
            <a:r>
              <a:rPr lang="en-US" sz="2000" dirty="0" smtClean="0"/>
              <a:t> or </a:t>
            </a:r>
            <a:r>
              <a:rPr lang="en-US" sz="2000" dirty="0" smtClean="0">
                <a:solidFill>
                  <a:schemeClr val="accent2">
                    <a:lumMod val="60000"/>
                    <a:lumOff val="40000"/>
                  </a:schemeClr>
                </a:solidFill>
              </a:rPr>
              <a:t>if the usage fault handler is not enabled</a:t>
            </a:r>
            <a:r>
              <a:rPr lang="en-US" sz="2000" dirty="0" smtClean="0"/>
              <a:t>, the </a:t>
            </a:r>
            <a:r>
              <a:rPr lang="en-US" sz="2000" dirty="0" smtClean="0">
                <a:solidFill>
                  <a:srgbClr val="FF0000"/>
                </a:solidFill>
              </a:rPr>
              <a:t>hard fault handler </a:t>
            </a:r>
            <a:r>
              <a:rPr lang="en-US" sz="2000" dirty="0" smtClean="0"/>
              <a:t>will be executed instead.</a:t>
            </a:r>
            <a:endParaRPr lang="en-US" altLang="zh-CN" sz="2000" dirty="0" smtClean="0"/>
          </a:p>
        </p:txBody>
      </p:sp>
      <p:sp>
        <p:nvSpPr>
          <p:cNvPr id="8"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smtClean="0"/>
              <a:t>Handling Usage Faults</a:t>
            </a:r>
            <a:endParaRPr kumimoji="1" lang="en-US" altLang="zh-CN" sz="3200" b="1" dirty="0">
              <a:solidFill>
                <a:schemeClr val="tx2"/>
              </a:solidFill>
              <a:latin typeface="+mj-lt"/>
              <a:ea typeface="+mj-ea"/>
              <a:cs typeface="+mj-cs"/>
            </a:endParaRPr>
          </a:p>
        </p:txBody>
      </p:sp>
    </p:spTree>
    <p:extLst>
      <p:ext uri="{BB962C8B-B14F-4D97-AF65-F5344CB8AC3E}">
        <p14:creationId xmlns:p14="http://schemas.microsoft.com/office/powerpoint/2010/main" val="556217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xfrm>
            <a:off x="457200" y="914400"/>
            <a:ext cx="8229600" cy="936625"/>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The NVIC provides a </a:t>
            </a:r>
            <a:r>
              <a:rPr kumimoji="1" lang="en-US" altLang="zh-CN" sz="2000" b="1" i="1" dirty="0">
                <a:solidFill>
                  <a:srgbClr val="FF0000"/>
                </a:solidFill>
              </a:rPr>
              <a:t>Usage Fault Status Register </a:t>
            </a:r>
            <a:r>
              <a:rPr kumimoji="1" lang="en-US" altLang="zh-CN" sz="2000" dirty="0">
                <a:solidFill>
                  <a:srgbClr val="000000"/>
                </a:solidFill>
              </a:rPr>
              <a:t>(</a:t>
            </a:r>
            <a:r>
              <a:rPr kumimoji="1" lang="en-US" altLang="zh-CN" sz="2000" b="1" dirty="0">
                <a:solidFill>
                  <a:srgbClr val="000000"/>
                </a:solidFill>
              </a:rPr>
              <a:t>UFSR</a:t>
            </a:r>
            <a:r>
              <a:rPr kumimoji="1" lang="en-US" altLang="zh-CN" sz="2000" dirty="0">
                <a:solidFill>
                  <a:srgbClr val="000000"/>
                </a:solidFill>
              </a:rPr>
              <a:t>) for the usage fault handler to determine the cause of the fault.</a:t>
            </a:r>
          </a:p>
        </p:txBody>
      </p:sp>
      <p:sp>
        <p:nvSpPr>
          <p:cNvPr id="128003" name="Rectangle 3"/>
          <p:cNvSpPr>
            <a:spLocks noChangeArrowheads="1"/>
          </p:cNvSpPr>
          <p:nvPr/>
        </p:nvSpPr>
        <p:spPr bwMode="auto">
          <a:xfrm>
            <a:off x="2112963" y="1689100"/>
            <a:ext cx="4832350" cy="366713"/>
          </a:xfrm>
          <a:prstGeom prst="rect">
            <a:avLst/>
          </a:prstGeom>
          <a:noFill/>
          <a:ln w="9525">
            <a:noFill/>
            <a:miter lim="800000"/>
            <a:headEnd/>
            <a:tailEnd/>
          </a:ln>
        </p:spPr>
        <p:txBody>
          <a:bodyPr wrap="none">
            <a:spAutoFit/>
          </a:bodyPr>
          <a:lstStyle/>
          <a:p>
            <a:pPr algn="l"/>
            <a:r>
              <a:rPr lang="en-US" altLang="zh-CN" b="1">
                <a:solidFill>
                  <a:schemeClr val="tx1"/>
                </a:solidFill>
                <a:ea typeface="宋体" pitchFamily="2" charset="-122"/>
              </a:rPr>
              <a:t>Usage Fault Status Register (0xE000ED2A)</a:t>
            </a:r>
          </a:p>
        </p:txBody>
      </p:sp>
      <p:graphicFrame>
        <p:nvGraphicFramePr>
          <p:cNvPr id="946237" name="Group 61"/>
          <p:cNvGraphicFramePr>
            <a:graphicFrameLocks noGrp="1"/>
          </p:cNvGraphicFramePr>
          <p:nvPr/>
        </p:nvGraphicFramePr>
        <p:xfrm>
          <a:off x="384175" y="2265363"/>
          <a:ext cx="8424863" cy="4391979"/>
        </p:xfrm>
        <a:graphic>
          <a:graphicData uri="http://schemas.openxmlformats.org/drawingml/2006/table">
            <a:tbl>
              <a:tblPr/>
              <a:tblGrid>
                <a:gridCol w="584200">
                  <a:extLst>
                    <a:ext uri="{9D8B030D-6E8A-4147-A177-3AD203B41FA5}">
                      <a16:colId xmlns:a16="http://schemas.microsoft.com/office/drawing/2014/main" val="20000"/>
                    </a:ext>
                  </a:extLst>
                </a:gridCol>
                <a:gridCol w="153987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1317625">
                  <a:extLst>
                    <a:ext uri="{9D8B030D-6E8A-4147-A177-3AD203B41FA5}">
                      <a16:colId xmlns:a16="http://schemas.microsoft.com/office/drawing/2014/main" val="20003"/>
                    </a:ext>
                  </a:extLst>
                </a:gridCol>
                <a:gridCol w="4249738">
                  <a:extLst>
                    <a:ext uri="{9D8B030D-6E8A-4147-A177-3AD203B41FA5}">
                      <a16:colId xmlns:a16="http://schemas.microsoft.com/office/drawing/2014/main" val="20004"/>
                    </a:ext>
                  </a:extLst>
                </a:gridCol>
              </a:tblGrid>
              <a:tr h="4175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extLst>
                  <a:ext uri="{0D108BD9-81ED-4DB2-BD59-A6C34878D82A}">
                    <a16:rowId xmlns:a16="http://schemas.microsoft.com/office/drawing/2014/main" val="10000"/>
                  </a:ext>
                </a:extLst>
              </a:tr>
              <a:tr h="57626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DIVBYZERO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Indicates a divide by zero has taken place (can be set only if DIV_0_TRP is 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1"/>
                  </a:ext>
                </a:extLst>
              </a:tr>
              <a:tr h="57626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UNALIGNED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Indicates that an unaligned access fault has taken place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2"/>
                  </a:ext>
                </a:extLst>
              </a:tr>
              <a:tr h="4175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3"/>
                  </a:ext>
                </a:extLst>
              </a:tr>
              <a:tr h="5778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NOCP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Attempts to execute a coprocessor instruction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4"/>
                  </a:ext>
                </a:extLst>
              </a:tr>
              <a:tr h="57626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INVPC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Attempts to do an exception with a bad value in the EXC_RETURN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5"/>
                  </a:ext>
                </a:extLst>
              </a:tr>
              <a:tr h="57626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INVSTATE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Attempts to switch to an invalid state (e.g., ARM)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6"/>
                  </a:ext>
                </a:extLst>
              </a:tr>
              <a:tr h="4175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UNDEFINSTR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Attempts to execute an undefined instruction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7"/>
                  </a:ext>
                </a:extLst>
              </a:tr>
            </a:tbl>
          </a:graphicData>
        </a:graphic>
      </p:graphicFrame>
      <p:sp>
        <p:nvSpPr>
          <p:cNvPr id="5"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smtClean="0"/>
              <a:t>Checking on Usage Faults</a:t>
            </a:r>
            <a:endParaRPr kumimoji="1" lang="en-US" altLang="zh-CN" sz="3200" b="1" dirty="0">
              <a:solidFill>
                <a:schemeClr val="tx2"/>
              </a:solidFill>
              <a:latin typeface="+mj-lt"/>
              <a:ea typeface="+mj-ea"/>
              <a:cs typeface="+mj-cs"/>
            </a:endParaRPr>
          </a:p>
        </p:txBody>
      </p:sp>
    </p:spTree>
    <p:extLst>
      <p:ext uri="{BB962C8B-B14F-4D97-AF65-F5344CB8AC3E}">
        <p14:creationId xmlns:p14="http://schemas.microsoft.com/office/powerpoint/2010/main" val="422573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457200" y="838200"/>
            <a:ext cx="8229600" cy="1582688"/>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The hard fault handler can be caused by:</a:t>
            </a:r>
          </a:p>
          <a:p>
            <a:pPr marL="742950" lvl="1">
              <a:buClr>
                <a:srgbClr val="FF0000"/>
              </a:buClr>
              <a:buFont typeface="Monotype Sorts" pitchFamily="2" charset="2"/>
              <a:buChar char="y"/>
            </a:pPr>
            <a:r>
              <a:rPr kumimoji="1" lang="en-US" altLang="zh-CN" sz="1800" i="1" dirty="0">
                <a:solidFill>
                  <a:schemeClr val="tx1"/>
                </a:solidFill>
              </a:rPr>
              <a:t>1. Usage faults, bus faults, and memory management faults if </a:t>
            </a:r>
            <a:r>
              <a:rPr kumimoji="1" lang="en-US" sz="1800" i="1" dirty="0">
                <a:solidFill>
                  <a:schemeClr val="tx1"/>
                </a:solidFill>
              </a:rPr>
              <a:t>their handler cannot be executed</a:t>
            </a:r>
            <a:r>
              <a:rPr kumimoji="1" lang="en-US" altLang="zh-CN" sz="1800" i="1" dirty="0">
                <a:solidFill>
                  <a:schemeClr val="tx1"/>
                </a:solidFill>
              </a:rPr>
              <a:t> </a:t>
            </a:r>
          </a:p>
          <a:p>
            <a:pPr marL="742950" lvl="1">
              <a:buClr>
                <a:srgbClr val="FF0000"/>
              </a:buClr>
              <a:buFont typeface="Monotype Sorts" pitchFamily="2" charset="2"/>
              <a:buChar char="y"/>
            </a:pPr>
            <a:r>
              <a:rPr kumimoji="1" lang="en-US" altLang="zh-CN" sz="1800" i="1" dirty="0">
                <a:solidFill>
                  <a:schemeClr val="tx1"/>
                </a:solidFill>
              </a:rPr>
              <a:t>2. A bus fault during vector fetch</a:t>
            </a:r>
          </a:p>
        </p:txBody>
      </p:sp>
      <p:sp>
        <p:nvSpPr>
          <p:cNvPr id="129027" name="Rectangle 3"/>
          <p:cNvSpPr>
            <a:spLocks noChangeArrowheads="1"/>
          </p:cNvSpPr>
          <p:nvPr/>
        </p:nvSpPr>
        <p:spPr bwMode="auto">
          <a:xfrm>
            <a:off x="2209800" y="2636912"/>
            <a:ext cx="4667250" cy="366713"/>
          </a:xfrm>
          <a:prstGeom prst="rect">
            <a:avLst/>
          </a:prstGeom>
          <a:noFill/>
          <a:ln w="9525">
            <a:noFill/>
            <a:miter lim="800000"/>
            <a:headEnd/>
            <a:tailEnd/>
          </a:ln>
        </p:spPr>
        <p:txBody>
          <a:bodyPr wrap="none">
            <a:spAutoFit/>
          </a:bodyPr>
          <a:lstStyle/>
          <a:p>
            <a:pPr algn="l"/>
            <a:r>
              <a:rPr lang="en-US" altLang="zh-CN" b="1" dirty="0">
                <a:solidFill>
                  <a:schemeClr val="tx1"/>
                </a:solidFill>
                <a:ea typeface="宋体" pitchFamily="2" charset="-122"/>
              </a:rPr>
              <a:t>Hard Fault Status Register (0xE000ED2C)</a:t>
            </a:r>
          </a:p>
        </p:txBody>
      </p:sp>
      <p:graphicFrame>
        <p:nvGraphicFramePr>
          <p:cNvPr id="947249" name="Group 49"/>
          <p:cNvGraphicFramePr>
            <a:graphicFrameLocks noGrp="1"/>
          </p:cNvGraphicFramePr>
          <p:nvPr>
            <p:extLst/>
          </p:nvPr>
        </p:nvGraphicFramePr>
        <p:xfrm>
          <a:off x="457200" y="3094112"/>
          <a:ext cx="8207375" cy="3240914"/>
        </p:xfrm>
        <a:graphic>
          <a:graphicData uri="http://schemas.openxmlformats.org/drawingml/2006/table">
            <a:tbl>
              <a:tblPr/>
              <a:tblGrid>
                <a:gridCol w="647700">
                  <a:extLst>
                    <a:ext uri="{9D8B030D-6E8A-4147-A177-3AD203B41FA5}">
                      <a16:colId xmlns:a16="http://schemas.microsoft.com/office/drawing/2014/main" val="20000"/>
                    </a:ext>
                  </a:extLst>
                </a:gridCol>
                <a:gridCol w="143986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1311275">
                  <a:extLst>
                    <a:ext uri="{9D8B030D-6E8A-4147-A177-3AD203B41FA5}">
                      <a16:colId xmlns:a16="http://schemas.microsoft.com/office/drawing/2014/main" val="20003"/>
                    </a:ext>
                  </a:extLst>
                </a:gridCol>
                <a:gridCol w="4016375">
                  <a:extLst>
                    <a:ext uri="{9D8B030D-6E8A-4147-A177-3AD203B41FA5}">
                      <a16:colId xmlns:a16="http://schemas.microsoft.com/office/drawing/2014/main" val="20004"/>
                    </a:ext>
                  </a:extLst>
                </a:gridCol>
              </a:tblGrid>
              <a:tr h="36353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dirty="0" smtClean="0">
                          <a:ln>
                            <a:noFill/>
                          </a:ln>
                          <a:solidFill>
                            <a:srgbClr val="133984"/>
                          </a:solidFill>
                          <a:effectLst/>
                          <a:latin typeface="Arial" charset="0"/>
                          <a:ea typeface="黑体" pitchFamily="2" charset="-122"/>
                        </a:rPr>
                        <a:t>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Reset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05C38"/>
                    </a:solid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DEBUGEVT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Indicates hard fault is triggered by debug 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1"/>
                  </a:ext>
                </a:extLst>
              </a:tr>
              <a:tr h="8239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FORCED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Indicates hard fault is taken because of bus fault, memory management fault, or usage fault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2"/>
                  </a:ext>
                </a:extLst>
              </a:tr>
              <a:tr h="3619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29:2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VECTBL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R/Wc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Indicates hard fault is caused by failed vector fetch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4"/>
                  </a:ext>
                </a:extLst>
              </a:tr>
              <a:tr h="36353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0" i="0" u="none" strike="noStrike" cap="none" normalizeH="0" baseline="0" dirty="0" smtClean="0">
                          <a:ln>
                            <a:noFill/>
                          </a:ln>
                          <a:solidFill>
                            <a:srgbClr val="133984"/>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ACC4C"/>
                    </a:solidFill>
                  </a:tcPr>
                </a:tc>
                <a:extLst>
                  <a:ext uri="{0D108BD9-81ED-4DB2-BD59-A6C34878D82A}">
                    <a16:rowId xmlns:a16="http://schemas.microsoft.com/office/drawing/2014/main" val="10005"/>
                  </a:ext>
                </a:extLst>
              </a:tr>
            </a:tbl>
          </a:graphicData>
        </a:graphic>
      </p:graphicFrame>
      <p:sp>
        <p:nvSpPr>
          <p:cNvPr id="5"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a:t>Fault </a:t>
            </a:r>
            <a:r>
              <a:rPr lang="en-US" altLang="zh-CN" sz="3200" b="1" dirty="0" smtClean="0"/>
              <a:t>Exceptions: Hard Faults</a:t>
            </a:r>
            <a:endParaRPr lang="en-US" altLang="zh-CN" sz="3200" b="1" dirty="0"/>
          </a:p>
          <a:p>
            <a:pPr algn="ctr" eaLnBrk="0" fontAlgn="base" hangingPunct="0">
              <a:spcBef>
                <a:spcPct val="0"/>
              </a:spcBef>
              <a:spcAft>
                <a:spcPct val="0"/>
              </a:spcAft>
            </a:pPr>
            <a:endParaRPr kumimoji="1" lang="en-US" altLang="zh-CN" sz="3200" b="1" dirty="0">
              <a:solidFill>
                <a:schemeClr val="tx2"/>
              </a:solidFill>
              <a:latin typeface="+mj-lt"/>
              <a:ea typeface="+mj-ea"/>
              <a:cs typeface="+mj-cs"/>
            </a:endParaRPr>
          </a:p>
        </p:txBody>
      </p:sp>
    </p:spTree>
    <p:extLst>
      <p:ext uri="{BB962C8B-B14F-4D97-AF65-F5344CB8AC3E}">
        <p14:creationId xmlns:p14="http://schemas.microsoft.com/office/powerpoint/2010/main" val="1423142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457200" y="1052737"/>
            <a:ext cx="8229600" cy="3960440"/>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In a real system, after the cause of a fault is determined (</a:t>
            </a:r>
            <a:r>
              <a:rPr kumimoji="1" lang="en-US" sz="2000" dirty="0">
                <a:solidFill>
                  <a:srgbClr val="000000"/>
                </a:solidFill>
              </a:rPr>
              <a:t>use the Fault Status Registers [FSRs]</a:t>
            </a:r>
            <a:r>
              <a:rPr kumimoji="1" lang="en-US" altLang="zh-CN" sz="2000" dirty="0">
                <a:solidFill>
                  <a:srgbClr val="000000"/>
                </a:solidFill>
              </a:rPr>
              <a:t>), the software will have to decide what to do next.</a:t>
            </a:r>
          </a:p>
          <a:p>
            <a:pPr marL="342900" indent="-342900">
              <a:spcBef>
                <a:spcPts val="1200"/>
              </a:spcBef>
              <a:buClr>
                <a:srgbClr val="FF0000"/>
              </a:buClr>
              <a:buFont typeface="Monotype Sorts" pitchFamily="2" charset="2"/>
              <a:buChar char="z"/>
            </a:pPr>
            <a:r>
              <a:rPr kumimoji="1" lang="en-US" altLang="zh-CN" sz="2000" dirty="0" smtClean="0">
                <a:solidFill>
                  <a:srgbClr val="000000"/>
                </a:solidFill>
              </a:rPr>
              <a:t>If </a:t>
            </a:r>
            <a:r>
              <a:rPr kumimoji="1" lang="en-US" altLang="zh-CN" sz="2000" dirty="0">
                <a:solidFill>
                  <a:srgbClr val="000000"/>
                </a:solidFill>
              </a:rPr>
              <a:t>OS exists, the OS could terminates the offending tasks;</a:t>
            </a:r>
          </a:p>
          <a:p>
            <a:pPr marL="342900" indent="-342900">
              <a:spcBef>
                <a:spcPts val="1200"/>
              </a:spcBef>
              <a:buClr>
                <a:srgbClr val="FF0000"/>
              </a:buClr>
              <a:buFont typeface="Monotype Sorts" pitchFamily="2" charset="2"/>
              <a:buChar char="z"/>
            </a:pPr>
            <a:r>
              <a:rPr kumimoji="1" lang="en-US" altLang="zh-CN" sz="2000" dirty="0" smtClean="0">
                <a:solidFill>
                  <a:srgbClr val="000000"/>
                </a:solidFill>
              </a:rPr>
              <a:t>Otherwise</a:t>
            </a:r>
            <a:r>
              <a:rPr kumimoji="1" lang="en-US" altLang="zh-CN" sz="2000" dirty="0">
                <a:solidFill>
                  <a:srgbClr val="000000"/>
                </a:solidFill>
              </a:rPr>
              <a:t>,</a:t>
            </a:r>
          </a:p>
          <a:p>
            <a:pPr marL="465137" lvl="1" indent="0" eaLnBrk="1" hangingPunct="1">
              <a:spcBef>
                <a:spcPct val="50000"/>
              </a:spcBef>
              <a:buFontTx/>
              <a:buNone/>
            </a:pPr>
            <a:r>
              <a:rPr lang="en-US" altLang="zh-CN" sz="1800" b="1" dirty="0" smtClean="0">
                <a:solidFill>
                  <a:srgbClr val="7F4D78"/>
                </a:solidFill>
              </a:rPr>
              <a:t>1. Reset: </a:t>
            </a:r>
            <a:r>
              <a:rPr lang="en-US" altLang="zh-CN" sz="1800" dirty="0" smtClean="0"/>
              <a:t>Using the VECTRESET control bit in the </a:t>
            </a:r>
            <a:r>
              <a:rPr lang="en-US" altLang="zh-CN" sz="1800" i="1" dirty="0" smtClean="0">
                <a:solidFill>
                  <a:srgbClr val="FF0000"/>
                </a:solidFill>
              </a:rPr>
              <a:t>Application Interrupt and Reset Control </a:t>
            </a:r>
            <a:r>
              <a:rPr lang="en-US" altLang="zh-CN" sz="1800" i="1" dirty="0" smtClean="0">
                <a:solidFill>
                  <a:srgbClr val="FF0000"/>
                </a:solidFill>
              </a:rPr>
              <a:t>Register </a:t>
            </a:r>
            <a:r>
              <a:rPr lang="en-US" altLang="zh-CN" sz="1800" dirty="0" smtClean="0"/>
              <a:t>in the NVIC (reset the processor core but not the whole chip [using the SYSRESETREQ instead]).</a:t>
            </a:r>
          </a:p>
          <a:p>
            <a:pPr marL="465137" lvl="1" indent="0" eaLnBrk="1" hangingPunct="1">
              <a:spcBef>
                <a:spcPct val="50000"/>
              </a:spcBef>
              <a:buFontTx/>
              <a:buNone/>
            </a:pPr>
            <a:r>
              <a:rPr lang="en-US" altLang="zh-CN" sz="1800" b="1" dirty="0" smtClean="0">
                <a:solidFill>
                  <a:srgbClr val="7F4D78"/>
                </a:solidFill>
              </a:rPr>
              <a:t>2. Recover: </a:t>
            </a:r>
            <a:r>
              <a:rPr lang="en-US" altLang="zh-CN" sz="1800" dirty="0" smtClean="0"/>
              <a:t>It is possible to resolve the problem that caused the fault exception.</a:t>
            </a:r>
          </a:p>
          <a:p>
            <a:pPr marL="465137" lvl="1" indent="0" eaLnBrk="1" hangingPunct="1">
              <a:spcBef>
                <a:spcPct val="50000"/>
              </a:spcBef>
              <a:buFontTx/>
              <a:buNone/>
            </a:pPr>
            <a:endParaRPr lang="en-US" altLang="zh-CN" sz="1200" b="1" dirty="0" smtClean="0">
              <a:solidFill>
                <a:schemeClr val="tx1"/>
              </a:solidFill>
            </a:endParaRPr>
          </a:p>
        </p:txBody>
      </p:sp>
      <p:sp>
        <p:nvSpPr>
          <p:cNvPr id="3"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a:t>Dealing with Faults</a:t>
            </a:r>
            <a:endParaRPr kumimoji="1" lang="en-US" altLang="zh-CN" sz="3200" b="1" dirty="0">
              <a:solidFill>
                <a:schemeClr val="tx2"/>
              </a:solidFill>
              <a:latin typeface="+mj-lt"/>
              <a:ea typeface="+mj-ea"/>
              <a:cs typeface="+mj-cs"/>
            </a:endParaRPr>
          </a:p>
        </p:txBody>
      </p:sp>
      <p:sp>
        <p:nvSpPr>
          <p:cNvPr id="2" name="矩形 1"/>
          <p:cNvSpPr/>
          <p:nvPr/>
        </p:nvSpPr>
        <p:spPr>
          <a:xfrm>
            <a:off x="492621" y="5157192"/>
            <a:ext cx="8229600" cy="923330"/>
          </a:xfrm>
          <a:prstGeom prst="rect">
            <a:avLst/>
          </a:prstGeom>
          <a:solidFill>
            <a:srgbClr val="FF0000"/>
          </a:solidFill>
        </p:spPr>
        <p:txBody>
          <a:bodyPr wrap="square">
            <a:spAutoFit/>
          </a:bodyPr>
          <a:lstStyle/>
          <a:p>
            <a:pPr>
              <a:buNone/>
            </a:pPr>
            <a:r>
              <a:rPr lang="en-US" altLang="zh-CN" b="1" dirty="0">
                <a:solidFill>
                  <a:schemeClr val="bg1"/>
                </a:solidFill>
              </a:rPr>
              <a:t>Note: </a:t>
            </a:r>
            <a:r>
              <a:rPr lang="en-US" altLang="zh-CN" dirty="0">
                <a:solidFill>
                  <a:schemeClr val="bg1"/>
                </a:solidFill>
              </a:rPr>
              <a:t>The FSRs retain their status until they are cleared manually by using a write-to-clear mechanism (clear by writing 1 to the bits that need to be cleared) in fault handlers</a:t>
            </a:r>
          </a:p>
        </p:txBody>
      </p:sp>
    </p:spTree>
    <p:extLst>
      <p:ext uri="{BB962C8B-B14F-4D97-AF65-F5344CB8AC3E}">
        <p14:creationId xmlns:p14="http://schemas.microsoft.com/office/powerpoint/2010/main" val="35337907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457200" y="1066800"/>
            <a:ext cx="8229600" cy="5472113"/>
          </a:xfrm>
        </p:spPr>
        <p:txBody>
          <a:bodyPr/>
          <a:lstStyle/>
          <a:p>
            <a:pPr marL="342900" indent="-342900">
              <a:spcBef>
                <a:spcPts val="1200"/>
              </a:spcBef>
              <a:buClr>
                <a:srgbClr val="FF0000"/>
              </a:buClr>
              <a:buFont typeface="Monotype Sorts" pitchFamily="2" charset="2"/>
              <a:buChar char="z"/>
            </a:pPr>
            <a:r>
              <a:rPr kumimoji="1" lang="en-US" altLang="zh-CN" sz="2000" b="1" i="1" dirty="0">
                <a:solidFill>
                  <a:srgbClr val="FF0000"/>
                </a:solidFill>
              </a:rPr>
              <a:t>SVC</a:t>
            </a:r>
            <a:r>
              <a:rPr kumimoji="1" lang="en-US" altLang="zh-CN" sz="2000" dirty="0">
                <a:solidFill>
                  <a:srgbClr val="FF0000"/>
                </a:solidFill>
              </a:rPr>
              <a:t> </a:t>
            </a:r>
            <a:r>
              <a:rPr kumimoji="1" lang="en-US" altLang="zh-CN" sz="2000" dirty="0">
                <a:solidFill>
                  <a:srgbClr val="000000"/>
                </a:solidFill>
              </a:rPr>
              <a:t>(System Service Call) and </a:t>
            </a:r>
            <a:r>
              <a:rPr kumimoji="1" lang="en-US" altLang="zh-CN" sz="2000" b="1" i="1" dirty="0" err="1">
                <a:solidFill>
                  <a:srgbClr val="FF0000"/>
                </a:solidFill>
              </a:rPr>
              <a:t>PendSV</a:t>
            </a:r>
            <a:r>
              <a:rPr kumimoji="1" lang="en-US" altLang="zh-CN" sz="2000" dirty="0">
                <a:solidFill>
                  <a:srgbClr val="000000"/>
                </a:solidFill>
              </a:rPr>
              <a:t> (Pended System Call) are two exceptions targeted at software and operating systems.</a:t>
            </a:r>
          </a:p>
          <a:p>
            <a:pPr marL="342900" indent="-342900">
              <a:spcBef>
                <a:spcPts val="1200"/>
              </a:spcBef>
              <a:buClr>
                <a:srgbClr val="FF0000"/>
              </a:buClr>
              <a:buFont typeface="Monotype Sorts" pitchFamily="2" charset="2"/>
              <a:buChar char="z"/>
            </a:pPr>
            <a:r>
              <a:rPr kumimoji="1" lang="en-US" altLang="zh-CN" sz="2000" b="1" dirty="0">
                <a:solidFill>
                  <a:schemeClr val="tx1"/>
                </a:solidFill>
              </a:rPr>
              <a:t>SVC</a:t>
            </a:r>
          </a:p>
          <a:p>
            <a:pPr marL="742950" lvl="1">
              <a:buClr>
                <a:srgbClr val="FF0000"/>
              </a:buClr>
              <a:buFont typeface="Monotype Sorts" pitchFamily="2" charset="2"/>
              <a:buChar char="y"/>
            </a:pPr>
            <a:r>
              <a:rPr kumimoji="1" lang="en-US" altLang="zh-CN" sz="1800" dirty="0">
                <a:solidFill>
                  <a:schemeClr val="tx1"/>
                </a:solidFill>
              </a:rPr>
              <a:t>SVC is for generating system function </a:t>
            </a:r>
            <a:r>
              <a:rPr kumimoji="1" lang="en-US" altLang="zh-CN" sz="1800" dirty="0" smtClean="0">
                <a:solidFill>
                  <a:schemeClr val="tx1"/>
                </a:solidFill>
              </a:rPr>
              <a:t>calls</a:t>
            </a:r>
          </a:p>
          <a:p>
            <a:pPr marL="742950" lvl="1">
              <a:buClr>
                <a:srgbClr val="FF0000"/>
              </a:buClr>
              <a:buFont typeface="Monotype Sorts" pitchFamily="2" charset="2"/>
              <a:buChar char="y"/>
            </a:pPr>
            <a:r>
              <a:rPr kumimoji="1" lang="en-US" altLang="zh-CN" sz="1800" dirty="0">
                <a:solidFill>
                  <a:schemeClr val="tx1"/>
                </a:solidFill>
              </a:rPr>
              <a:t>SVC is exception type 11, and has a programmable priority level</a:t>
            </a:r>
          </a:p>
          <a:p>
            <a:pPr marL="742950" lvl="1">
              <a:buClr>
                <a:srgbClr val="FF0000"/>
              </a:buClr>
              <a:buFont typeface="Monotype Sorts" pitchFamily="2" charset="2"/>
              <a:buChar char="y"/>
            </a:pPr>
            <a:r>
              <a:rPr kumimoji="1" lang="en-US" altLang="zh-CN" sz="1800" dirty="0">
                <a:solidFill>
                  <a:srgbClr val="000000"/>
                </a:solidFill>
              </a:rPr>
              <a:t>SVC is generated using the SVC </a:t>
            </a:r>
            <a:r>
              <a:rPr kumimoji="1" lang="en-US" altLang="zh-CN" sz="1800" dirty="0" smtClean="0">
                <a:solidFill>
                  <a:srgbClr val="000000"/>
                </a:solidFill>
              </a:rPr>
              <a:t>instruction</a:t>
            </a:r>
          </a:p>
          <a:p>
            <a:pPr marL="457200" lvl="1" indent="0">
              <a:buClr>
                <a:srgbClr val="FF0000"/>
              </a:buClr>
              <a:buNone/>
            </a:pPr>
            <a:r>
              <a:rPr kumimoji="1" lang="en-US" altLang="zh-CN" sz="1800" dirty="0">
                <a:solidFill>
                  <a:srgbClr val="000000"/>
                </a:solidFill>
              </a:rPr>
              <a:t>	</a:t>
            </a:r>
            <a:r>
              <a:rPr lang="en-US" altLang="zh-CN" sz="1800" b="1" dirty="0">
                <a:solidFill>
                  <a:srgbClr val="7030A0"/>
                </a:solidFill>
                <a:latin typeface="Courier New" panose="02070309020205020404" pitchFamily="49" charset="0"/>
                <a:cs typeface="Courier New" panose="02070309020205020404" pitchFamily="49" charset="0"/>
              </a:rPr>
              <a:t>SVC   </a:t>
            </a:r>
            <a:r>
              <a:rPr lang="en-US" altLang="zh-CN" sz="1800" b="1" dirty="0" smtClean="0">
                <a:solidFill>
                  <a:srgbClr val="7030A0"/>
                </a:solidFill>
                <a:latin typeface="Courier New" panose="02070309020205020404" pitchFamily="49" charset="0"/>
                <a:cs typeface="Courier New" panose="02070309020205020404" pitchFamily="49" charset="0"/>
              </a:rPr>
              <a:t>#0x3   </a:t>
            </a:r>
            <a:r>
              <a:rPr lang="en-US" altLang="zh-CN" sz="1800" b="1" dirty="0">
                <a:solidFill>
                  <a:srgbClr val="7030A0"/>
                </a:solidFill>
                <a:latin typeface="Courier New" panose="02070309020205020404" pitchFamily="49" charset="0"/>
                <a:cs typeface="Courier New" panose="02070309020205020404" pitchFamily="49" charset="0"/>
              </a:rPr>
              <a:t>; Call SVC function </a:t>
            </a:r>
            <a:r>
              <a:rPr lang="en-US" altLang="zh-CN" sz="1800" b="1" dirty="0" smtClean="0">
                <a:solidFill>
                  <a:srgbClr val="7030A0"/>
                </a:solidFill>
                <a:latin typeface="Courier New" panose="02070309020205020404" pitchFamily="49" charset="0"/>
                <a:cs typeface="Courier New" panose="02070309020205020404" pitchFamily="49" charset="0"/>
              </a:rPr>
              <a:t>3</a:t>
            </a:r>
            <a:endParaRPr kumimoji="1" lang="en-US" altLang="zh-CN" sz="1800" b="1" dirty="0">
              <a:solidFill>
                <a:srgbClr val="7030A0"/>
              </a:solidFill>
              <a:latin typeface="Courier New" panose="02070309020205020404" pitchFamily="49" charset="0"/>
              <a:cs typeface="Courier New" panose="02070309020205020404" pitchFamily="49" charset="0"/>
            </a:endParaRPr>
          </a:p>
          <a:p>
            <a:pPr marL="742950" lvl="1">
              <a:buClr>
                <a:srgbClr val="FF0000"/>
              </a:buClr>
              <a:buFont typeface="Monotype Sorts" pitchFamily="2" charset="2"/>
              <a:buChar char="y"/>
            </a:pPr>
            <a:r>
              <a:rPr kumimoji="1" lang="en-US" altLang="zh-CN" sz="1800" dirty="0" smtClean="0">
                <a:solidFill>
                  <a:schemeClr val="tx1"/>
                </a:solidFill>
              </a:rPr>
              <a:t>SVC </a:t>
            </a:r>
            <a:r>
              <a:rPr kumimoji="1" lang="en-US" altLang="zh-CN" sz="1800" dirty="0">
                <a:solidFill>
                  <a:schemeClr val="tx1"/>
                </a:solidFill>
              </a:rPr>
              <a:t>cannot be pended (The SVC handler must </a:t>
            </a:r>
            <a:r>
              <a:rPr kumimoji="1" lang="en-US" altLang="zh-CN" sz="1800" dirty="0" smtClean="0">
                <a:solidFill>
                  <a:schemeClr val="tx1"/>
                </a:solidFill>
              </a:rPr>
              <a:t>be executed </a:t>
            </a:r>
            <a:r>
              <a:rPr kumimoji="1" lang="en-US" altLang="zh-CN" sz="1800" dirty="0">
                <a:solidFill>
                  <a:schemeClr val="tx1"/>
                </a:solidFill>
              </a:rPr>
              <a:t>after the SVC instruction</a:t>
            </a:r>
            <a:r>
              <a:rPr kumimoji="1" lang="en-US" altLang="zh-CN" sz="1800" dirty="0" smtClean="0">
                <a:solidFill>
                  <a:schemeClr val="tx1"/>
                </a:solidFill>
              </a:rPr>
              <a:t>)</a:t>
            </a:r>
          </a:p>
          <a:p>
            <a:pPr marL="742950" lvl="1">
              <a:buClr>
                <a:srgbClr val="FF0000"/>
              </a:buClr>
              <a:buFont typeface="Monotype Sorts" pitchFamily="2" charset="2"/>
              <a:buChar char="y"/>
            </a:pPr>
            <a:endParaRPr kumimoji="1" lang="en-US" altLang="zh-CN" sz="1800" dirty="0">
              <a:solidFill>
                <a:schemeClr val="tx1"/>
              </a:solidFill>
            </a:endParaRPr>
          </a:p>
          <a:p>
            <a:pPr marL="0" indent="0" eaLnBrk="1" hangingPunct="1">
              <a:spcBef>
                <a:spcPct val="50000"/>
              </a:spcBef>
              <a:buFontTx/>
              <a:buNone/>
            </a:pPr>
            <a:r>
              <a:rPr lang="en-US" altLang="zh-CN" sz="2000" b="1" dirty="0" smtClean="0">
                <a:solidFill>
                  <a:srgbClr val="7F4D78"/>
                </a:solidFill>
              </a:rPr>
              <a:t>            Example:</a:t>
            </a:r>
            <a:r>
              <a:rPr lang="en-US" altLang="zh-CN" sz="2000" dirty="0" smtClean="0"/>
              <a:t> </a:t>
            </a:r>
          </a:p>
          <a:p>
            <a:pPr marL="742950" lvl="1">
              <a:buClr>
                <a:srgbClr val="FF0000"/>
              </a:buClr>
              <a:buFont typeface="Wingdings" panose="05000000000000000000" pitchFamily="2" charset="2"/>
              <a:buChar char="Ø"/>
            </a:pPr>
            <a:r>
              <a:rPr kumimoji="1" lang="en-US" altLang="zh-CN" sz="1800" dirty="0">
                <a:solidFill>
                  <a:schemeClr val="tx1"/>
                </a:solidFill>
              </a:rPr>
              <a:t>Instead of allowing user programs to directly access hardware,  operating system may provide access to hardware via an SVC.</a:t>
            </a:r>
          </a:p>
          <a:p>
            <a:pPr marL="742950" lvl="1">
              <a:buClr>
                <a:srgbClr val="FF0000"/>
              </a:buClr>
              <a:buFont typeface="Wingdings" panose="05000000000000000000" pitchFamily="2" charset="2"/>
              <a:buChar char="Ø"/>
            </a:pPr>
            <a:r>
              <a:rPr kumimoji="1" lang="en-US" altLang="zh-CN" sz="1800" dirty="0">
                <a:solidFill>
                  <a:schemeClr val="tx1"/>
                </a:solidFill>
              </a:rPr>
              <a:t>SVC can make software more portable because the user application does not need to know the programming details of the hardware.</a:t>
            </a:r>
          </a:p>
        </p:txBody>
      </p:sp>
      <p:pic>
        <p:nvPicPr>
          <p:cNvPr id="131075" name="Picture 3" descr="dglxasset[2]"/>
          <p:cNvPicPr>
            <a:picLocks noChangeAspect="1" noChangeArrowheads="1"/>
          </p:cNvPicPr>
          <p:nvPr/>
        </p:nvPicPr>
        <p:blipFill>
          <a:blip r:embed="rId2" cstate="print"/>
          <a:srcRect/>
          <a:stretch>
            <a:fillRect/>
          </a:stretch>
        </p:blipFill>
        <p:spPr bwMode="auto">
          <a:xfrm>
            <a:off x="395536" y="4509120"/>
            <a:ext cx="762000" cy="673100"/>
          </a:xfrm>
          <a:prstGeom prst="rect">
            <a:avLst/>
          </a:prstGeom>
          <a:noFill/>
          <a:ln w="9525">
            <a:noFill/>
            <a:miter lim="800000"/>
            <a:headEnd/>
            <a:tailEnd/>
          </a:ln>
        </p:spPr>
      </p:pic>
      <p:sp>
        <p:nvSpPr>
          <p:cNvPr id="4"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smtClean="0"/>
              <a:t>SVC and </a:t>
            </a:r>
            <a:r>
              <a:rPr lang="en-US" altLang="zh-CN" sz="3200" b="1" dirty="0" err="1" smtClean="0"/>
              <a:t>PendSV</a:t>
            </a:r>
            <a:endParaRPr lang="en-US" altLang="zh-CN" sz="3200" b="1" dirty="0"/>
          </a:p>
        </p:txBody>
      </p:sp>
    </p:spTree>
    <p:extLst>
      <p:ext uri="{BB962C8B-B14F-4D97-AF65-F5344CB8AC3E}">
        <p14:creationId xmlns:p14="http://schemas.microsoft.com/office/powerpoint/2010/main" val="1249417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body" sz="half" idx="1"/>
          </p:nvPr>
        </p:nvSpPr>
        <p:spPr>
          <a:xfrm>
            <a:off x="431800" y="4149080"/>
            <a:ext cx="8172648" cy="2185045"/>
          </a:xfrm>
        </p:spPr>
        <p:txBody>
          <a:bodyPr/>
          <a:lstStyle/>
          <a:p>
            <a:pPr eaLnBrk="1" hangingPunct="1">
              <a:buFontTx/>
              <a:buNone/>
            </a:pPr>
            <a:r>
              <a:rPr lang="en-US" altLang="zh-CN" sz="1400" dirty="0" smtClean="0">
                <a:solidFill>
                  <a:schemeClr val="tx1"/>
                </a:solidFill>
              </a:rPr>
              <a:t>  </a:t>
            </a:r>
            <a:endParaRPr lang="en-US" altLang="zh-CN" sz="1600" dirty="0" smtClean="0">
              <a:solidFill>
                <a:schemeClr val="tx1"/>
              </a:solidFill>
            </a:endParaRPr>
          </a:p>
        </p:txBody>
      </p:sp>
      <p:sp>
        <p:nvSpPr>
          <p:cNvPr id="14342" name="Rectangle 3"/>
          <p:cNvSpPr>
            <a:spLocks noChangeArrowheads="1"/>
          </p:cNvSpPr>
          <p:nvPr/>
        </p:nvSpPr>
        <p:spPr bwMode="auto">
          <a:xfrm>
            <a:off x="2411760" y="3965722"/>
            <a:ext cx="4083050" cy="366713"/>
          </a:xfrm>
          <a:prstGeom prst="rect">
            <a:avLst/>
          </a:prstGeom>
          <a:noFill/>
          <a:ln w="9525">
            <a:noFill/>
            <a:miter lim="800000"/>
            <a:headEnd/>
            <a:tailEnd/>
          </a:ln>
        </p:spPr>
        <p:txBody>
          <a:bodyPr wrap="none">
            <a:spAutoFit/>
          </a:bodyPr>
          <a:lstStyle/>
          <a:p>
            <a:pPr algn="l"/>
            <a:r>
              <a:rPr lang="en-US" altLang="zh-CN" b="1" dirty="0">
                <a:solidFill>
                  <a:schemeClr val="tx1"/>
                </a:solidFill>
                <a:ea typeface="宋体" pitchFamily="2" charset="-122"/>
              </a:rPr>
              <a:t>SVC as a Gateway for OS Functions</a:t>
            </a:r>
          </a:p>
        </p:txBody>
      </p:sp>
      <p:sp>
        <p:nvSpPr>
          <p:cNvPr id="10"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smtClean="0"/>
              <a:t>SVC</a:t>
            </a:r>
            <a:endParaRPr lang="en-US" altLang="zh-CN" sz="3200" b="1" dirty="0"/>
          </a:p>
        </p:txBody>
      </p:sp>
      <p:sp>
        <p:nvSpPr>
          <p:cNvPr id="2" name="矩形 1"/>
          <p:cNvSpPr/>
          <p:nvPr/>
        </p:nvSpPr>
        <p:spPr>
          <a:xfrm>
            <a:off x="539552" y="4648439"/>
            <a:ext cx="8103368" cy="1200329"/>
          </a:xfrm>
          <a:prstGeom prst="rect">
            <a:avLst/>
          </a:prstGeom>
          <a:solidFill>
            <a:srgbClr val="FF0000"/>
          </a:solidFill>
        </p:spPr>
        <p:txBody>
          <a:bodyPr wrap="square">
            <a:spAutoFit/>
          </a:bodyPr>
          <a:lstStyle/>
          <a:p>
            <a:pPr>
              <a:spcBef>
                <a:spcPts val="1200"/>
              </a:spcBef>
              <a:buClr>
                <a:srgbClr val="FF0000"/>
              </a:buClr>
            </a:pPr>
            <a:r>
              <a:rPr kumimoji="1" lang="en-US" altLang="zh-CN" dirty="0">
                <a:solidFill>
                  <a:schemeClr val="bg1"/>
                </a:solidFill>
              </a:rPr>
              <a:t>Note: if the SVC instruction is accidentally used in an exception handler that has the same or higher priority than the SVC exception itself, it will cause the </a:t>
            </a:r>
            <a:r>
              <a:rPr kumimoji="1" lang="en-US" altLang="zh-CN" dirty="0" err="1">
                <a:solidFill>
                  <a:schemeClr val="bg1"/>
                </a:solidFill>
              </a:rPr>
              <a:t>HardFault</a:t>
            </a:r>
            <a:r>
              <a:rPr kumimoji="1" lang="en-US" altLang="zh-CN" dirty="0">
                <a:solidFill>
                  <a:schemeClr val="bg1"/>
                </a:solidFill>
              </a:rPr>
              <a:t> exception handler to execute. For example, you cannot use SVC inside an </a:t>
            </a:r>
            <a:r>
              <a:rPr kumimoji="1" lang="en-US" altLang="zh-CN" dirty="0" smtClean="0">
                <a:solidFill>
                  <a:schemeClr val="bg1"/>
                </a:solidFill>
              </a:rPr>
              <a:t>SVC handler.</a:t>
            </a:r>
            <a:endParaRPr kumimoji="1" lang="en-US" altLang="zh-CN" dirty="0">
              <a:solidFill>
                <a:schemeClr val="bg1"/>
              </a:solidFill>
            </a:endParaRPr>
          </a:p>
        </p:txBody>
      </p:sp>
      <p:pic>
        <p:nvPicPr>
          <p:cNvPr id="3" name="图片 2"/>
          <p:cNvPicPr>
            <a:picLocks noChangeAspect="1"/>
          </p:cNvPicPr>
          <p:nvPr/>
        </p:nvPicPr>
        <p:blipFill>
          <a:blip r:embed="rId2"/>
          <a:stretch>
            <a:fillRect/>
          </a:stretch>
        </p:blipFill>
        <p:spPr>
          <a:xfrm>
            <a:off x="1043173" y="932891"/>
            <a:ext cx="7096125" cy="3048000"/>
          </a:xfrm>
          <a:prstGeom prst="rect">
            <a:avLst/>
          </a:prstGeom>
        </p:spPr>
      </p:pic>
    </p:spTree>
    <p:extLst>
      <p:ext uri="{BB962C8B-B14F-4D97-AF65-F5344CB8AC3E}">
        <p14:creationId xmlns:p14="http://schemas.microsoft.com/office/powerpoint/2010/main" val="2812538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395536" y="980728"/>
            <a:ext cx="8373616" cy="5329238"/>
          </a:xfrm>
        </p:spPr>
        <p:txBody>
          <a:bodyPr/>
          <a:lstStyle/>
          <a:p>
            <a:pPr marL="342900" indent="-342900">
              <a:spcBef>
                <a:spcPts val="1200"/>
              </a:spcBef>
              <a:buClr>
                <a:srgbClr val="FF0000"/>
              </a:buClr>
              <a:buFont typeface="Monotype Sorts" pitchFamily="2" charset="2"/>
              <a:buChar char="z"/>
            </a:pPr>
            <a:r>
              <a:rPr kumimoji="1" lang="en-US" altLang="zh-CN" sz="2000" dirty="0" err="1">
                <a:solidFill>
                  <a:schemeClr val="tx1"/>
                </a:solidFill>
              </a:rPr>
              <a:t>PendSV</a:t>
            </a:r>
            <a:r>
              <a:rPr kumimoji="1" lang="en-US" altLang="zh-CN" sz="2000" dirty="0">
                <a:solidFill>
                  <a:schemeClr val="tx1"/>
                </a:solidFill>
              </a:rPr>
              <a:t> (Pended System Call) works with SVC in the OS. </a:t>
            </a:r>
          </a:p>
          <a:p>
            <a:pPr marL="342900" indent="-342900">
              <a:spcBef>
                <a:spcPts val="1200"/>
              </a:spcBef>
              <a:buClr>
                <a:srgbClr val="FF0000"/>
              </a:buClr>
              <a:buFont typeface="Monotype Sorts" pitchFamily="2" charset="2"/>
              <a:buChar char="z"/>
            </a:pPr>
            <a:r>
              <a:rPr kumimoji="1" lang="en-US" altLang="zh-CN" sz="2000" dirty="0" err="1">
                <a:solidFill>
                  <a:schemeClr val="tx1"/>
                </a:solidFill>
              </a:rPr>
              <a:t>PendSV</a:t>
            </a:r>
            <a:r>
              <a:rPr kumimoji="1" lang="en-US" altLang="zh-CN" sz="2000" dirty="0">
                <a:solidFill>
                  <a:schemeClr val="tx1"/>
                </a:solidFill>
              </a:rPr>
              <a:t> is generated by setting its pending status by </a:t>
            </a:r>
            <a:r>
              <a:rPr kumimoji="1" lang="en-US" altLang="zh-CN" sz="2000" dirty="0" smtClean="0">
                <a:solidFill>
                  <a:schemeClr val="tx1"/>
                </a:solidFill>
              </a:rPr>
              <a:t>writing to </a:t>
            </a:r>
            <a:r>
              <a:rPr kumimoji="1" lang="en-US" altLang="zh-CN" sz="2000" dirty="0">
                <a:solidFill>
                  <a:schemeClr val="tx1"/>
                </a:solidFill>
              </a:rPr>
              <a:t>the </a:t>
            </a:r>
            <a:r>
              <a:rPr kumimoji="1" lang="en-US" altLang="zh-CN" sz="2000" i="1" dirty="0">
                <a:solidFill>
                  <a:srgbClr val="FF0000"/>
                </a:solidFill>
              </a:rPr>
              <a:t>Interrupt Control and State Register </a:t>
            </a:r>
            <a:r>
              <a:rPr kumimoji="1" lang="en-US" altLang="zh-CN" sz="2000" dirty="0">
                <a:solidFill>
                  <a:schemeClr val="tx1"/>
                </a:solidFill>
              </a:rPr>
              <a:t>(ICSR)</a:t>
            </a:r>
          </a:p>
          <a:p>
            <a:pPr marL="342900" indent="-342900">
              <a:spcBef>
                <a:spcPts val="1200"/>
              </a:spcBef>
              <a:buClr>
                <a:srgbClr val="FF0000"/>
              </a:buClr>
              <a:buFont typeface="Monotype Sorts" pitchFamily="2" charset="2"/>
              <a:buChar char="z"/>
            </a:pPr>
            <a:endParaRPr kumimoji="1" lang="en-US" altLang="zh-CN" sz="2000" dirty="0">
              <a:solidFill>
                <a:schemeClr val="tx1"/>
              </a:solidFill>
            </a:endParaRPr>
          </a:p>
          <a:p>
            <a:pPr marL="0" indent="0" eaLnBrk="1" hangingPunct="1">
              <a:spcBef>
                <a:spcPct val="50000"/>
              </a:spcBef>
              <a:buFontTx/>
              <a:buNone/>
            </a:pPr>
            <a:r>
              <a:rPr lang="en-US" altLang="zh-CN" sz="2000" b="1" dirty="0" smtClean="0">
                <a:solidFill>
                  <a:srgbClr val="7F4D78"/>
                </a:solidFill>
              </a:rPr>
              <a:t>	Example:</a:t>
            </a:r>
            <a:r>
              <a:rPr lang="en-US" altLang="zh-CN" sz="2000" dirty="0" smtClean="0"/>
              <a:t> </a:t>
            </a:r>
            <a:r>
              <a:rPr kumimoji="1" lang="en-US" altLang="zh-CN" sz="2000" dirty="0">
                <a:solidFill>
                  <a:schemeClr val="tx1"/>
                </a:solidFill>
              </a:rPr>
              <a:t>A typical use of </a:t>
            </a:r>
            <a:r>
              <a:rPr kumimoji="1" lang="en-US" altLang="zh-CN" sz="2000" dirty="0" err="1">
                <a:solidFill>
                  <a:schemeClr val="tx1"/>
                </a:solidFill>
              </a:rPr>
              <a:t>PendSV</a:t>
            </a:r>
            <a:r>
              <a:rPr kumimoji="1" lang="en-US" altLang="zh-CN" sz="2000" dirty="0">
                <a:solidFill>
                  <a:schemeClr val="tx1"/>
                </a:solidFill>
              </a:rPr>
              <a:t> is context switching (switching between tasks).</a:t>
            </a:r>
          </a:p>
          <a:p>
            <a:pPr eaLnBrk="1" hangingPunct="1">
              <a:spcBef>
                <a:spcPct val="50000"/>
              </a:spcBef>
              <a:buFont typeface="Wingdings" panose="05000000000000000000" pitchFamily="2" charset="2"/>
              <a:buChar char="Ø"/>
            </a:pPr>
            <a:r>
              <a:rPr lang="en-US" altLang="zh-CN" sz="2000" b="1" dirty="0">
                <a:solidFill>
                  <a:srgbClr val="7F4D78"/>
                </a:solidFill>
              </a:rPr>
              <a:t> </a:t>
            </a:r>
            <a:r>
              <a:rPr kumimoji="1" lang="en-US" altLang="zh-CN" sz="2000" dirty="0">
                <a:solidFill>
                  <a:schemeClr val="tx1"/>
                </a:solidFill>
              </a:rPr>
              <a:t>A system with only two tasks, and a context switch can be triggered by SYSTICK exceptions.</a:t>
            </a:r>
          </a:p>
        </p:txBody>
      </p:sp>
      <p:pic>
        <p:nvPicPr>
          <p:cNvPr id="132099" name="Picture 3" descr="dglxasset[2]"/>
          <p:cNvPicPr>
            <a:picLocks noChangeAspect="1" noChangeArrowheads="1"/>
          </p:cNvPicPr>
          <p:nvPr/>
        </p:nvPicPr>
        <p:blipFill>
          <a:blip r:embed="rId2" cstate="print"/>
          <a:srcRect/>
          <a:stretch>
            <a:fillRect/>
          </a:stretch>
        </p:blipFill>
        <p:spPr bwMode="auto">
          <a:xfrm>
            <a:off x="539552" y="2492896"/>
            <a:ext cx="685800" cy="606425"/>
          </a:xfrm>
          <a:prstGeom prst="rect">
            <a:avLst/>
          </a:prstGeom>
          <a:noFill/>
          <a:ln w="9525">
            <a:noFill/>
            <a:miter lim="800000"/>
            <a:headEnd/>
            <a:tailEnd/>
          </a:ln>
        </p:spPr>
      </p:pic>
      <p:sp>
        <p:nvSpPr>
          <p:cNvPr id="4"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err="1" smtClean="0"/>
              <a:t>PendSV</a:t>
            </a:r>
            <a:endParaRPr lang="en-US" altLang="zh-CN" sz="3200" b="1" dirty="0"/>
          </a:p>
        </p:txBody>
      </p:sp>
    </p:spTree>
    <p:extLst>
      <p:ext uri="{BB962C8B-B14F-4D97-AF65-F5344CB8AC3E}">
        <p14:creationId xmlns:p14="http://schemas.microsoft.com/office/powerpoint/2010/main" val="11763118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990600" y="4648200"/>
            <a:ext cx="7285038" cy="369888"/>
          </a:xfrm>
          <a:prstGeom prst="rect">
            <a:avLst/>
          </a:prstGeom>
          <a:noFill/>
          <a:ln w="9525">
            <a:noFill/>
            <a:miter lim="800000"/>
            <a:headEnd/>
            <a:tailEnd/>
          </a:ln>
        </p:spPr>
        <p:txBody>
          <a:bodyPr wrap="none">
            <a:spAutoFit/>
          </a:bodyPr>
          <a:lstStyle/>
          <a:p>
            <a:pPr algn="l"/>
            <a:r>
              <a:rPr lang="en-US" altLang="zh-CN" b="1">
                <a:solidFill>
                  <a:schemeClr val="tx1"/>
                </a:solidFill>
                <a:ea typeface="宋体" pitchFamily="2" charset="-122"/>
              </a:rPr>
              <a:t>A Simple Scenario Using SYSTICK to Switch Between Two Tasks</a:t>
            </a:r>
          </a:p>
        </p:txBody>
      </p:sp>
      <p:sp>
        <p:nvSpPr>
          <p:cNvPr id="15365" name="Rectangle 4"/>
          <p:cNvSpPr>
            <a:spLocks noChangeArrowheads="1"/>
          </p:cNvSpPr>
          <p:nvPr/>
        </p:nvSpPr>
        <p:spPr bwMode="auto">
          <a:xfrm>
            <a:off x="0" y="2266950"/>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a:blip r:embed="rId2"/>
          <a:stretch>
            <a:fillRect/>
          </a:stretch>
        </p:blipFill>
        <p:spPr>
          <a:xfrm>
            <a:off x="895350" y="1268760"/>
            <a:ext cx="7353300" cy="3076575"/>
          </a:xfrm>
          <a:prstGeom prst="rect">
            <a:avLst/>
          </a:prstGeom>
        </p:spPr>
      </p:pic>
    </p:spTree>
    <p:extLst>
      <p:ext uri="{BB962C8B-B14F-4D97-AF65-F5344CB8AC3E}">
        <p14:creationId xmlns:p14="http://schemas.microsoft.com/office/powerpoint/2010/main" val="3065692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827584" y="230190"/>
            <a:ext cx="6248400" cy="461665"/>
          </a:xfrm>
          <a:prstGeom prst="rect">
            <a:avLst/>
          </a:prstGeom>
          <a:solidFill>
            <a:schemeClr val="bg1"/>
          </a:solidFill>
          <a:ln w="9525">
            <a:noFill/>
            <a:miter lim="800000"/>
            <a:headEnd/>
            <a:tailEnd/>
          </a:ln>
        </p:spPr>
        <p:txBody>
          <a:bodyPr>
            <a:spAutoFit/>
          </a:bodyPr>
          <a:lstStyle/>
          <a:p>
            <a:pPr algn="l"/>
            <a:r>
              <a:rPr lang="en-US" altLang="zh-CN" sz="2400" b="1" dirty="0">
                <a:solidFill>
                  <a:schemeClr val="tx1"/>
                </a:solidFill>
                <a:ea typeface="宋体" pitchFamily="2" charset="-122"/>
              </a:rPr>
              <a:t>Problems at Context Switching at the IRQ</a:t>
            </a:r>
          </a:p>
        </p:txBody>
      </p:sp>
      <p:sp>
        <p:nvSpPr>
          <p:cNvPr id="16388" name="Rectangle 5"/>
          <p:cNvSpPr>
            <a:spLocks noChangeArrowheads="1"/>
          </p:cNvSpPr>
          <p:nvPr/>
        </p:nvSpPr>
        <p:spPr bwMode="auto">
          <a:xfrm>
            <a:off x="0" y="1804988"/>
            <a:ext cx="9144000" cy="0"/>
          </a:xfrm>
          <a:prstGeom prst="rect">
            <a:avLst/>
          </a:prstGeom>
          <a:noFill/>
          <a:ln w="9525">
            <a:noFill/>
            <a:miter lim="800000"/>
            <a:headEnd/>
            <a:tailEnd/>
          </a:ln>
        </p:spPr>
        <p:txBody>
          <a:bodyPr wrap="none" anchor="ctr">
            <a:spAutoFit/>
          </a:bodyPr>
          <a:lstStyle/>
          <a:p>
            <a:endParaRPr lang="zh-CN" altLang="en-US"/>
          </a:p>
        </p:txBody>
      </p:sp>
      <p:sp>
        <p:nvSpPr>
          <p:cNvPr id="5" name="Rectangle 3"/>
          <p:cNvSpPr>
            <a:spLocks noChangeArrowheads="1"/>
          </p:cNvSpPr>
          <p:nvPr/>
        </p:nvSpPr>
        <p:spPr bwMode="auto">
          <a:xfrm>
            <a:off x="323528" y="4828575"/>
            <a:ext cx="8351838" cy="1477328"/>
          </a:xfrm>
          <a:prstGeom prst="rect">
            <a:avLst/>
          </a:prstGeom>
          <a:noFill/>
          <a:ln w="9525">
            <a:noFill/>
            <a:miter lim="800000"/>
            <a:headEnd/>
            <a:tailEnd/>
          </a:ln>
        </p:spPr>
        <p:txBody>
          <a:bodyPr wrap="square">
            <a:spAutoFit/>
          </a:bodyPr>
          <a:lstStyle/>
          <a:p>
            <a:pPr>
              <a:spcBef>
                <a:spcPct val="50000"/>
              </a:spcBef>
            </a:pPr>
            <a:r>
              <a:rPr lang="en-US" altLang="zh-CN" sz="2000" dirty="0" smtClean="0"/>
              <a:t>If an interrupt request takes place before the SYSTICK exception, the SYSTICK exception will preempt the IRQ handler. </a:t>
            </a:r>
            <a:r>
              <a:rPr lang="en-US" altLang="zh-CN" sz="2000" b="1" i="1" dirty="0" smtClean="0">
                <a:solidFill>
                  <a:srgbClr val="FF0000"/>
                </a:solidFill>
              </a:rPr>
              <a:t>What’s the problem?</a:t>
            </a:r>
          </a:p>
          <a:p>
            <a:pPr algn="l">
              <a:spcBef>
                <a:spcPct val="50000"/>
              </a:spcBef>
            </a:pPr>
            <a:r>
              <a:rPr lang="en-US" altLang="zh-CN" sz="2000" dirty="0" smtClean="0">
                <a:solidFill>
                  <a:srgbClr val="1D375D"/>
                </a:solidFill>
                <a:ea typeface="宋体" pitchFamily="2" charset="-122"/>
              </a:rPr>
              <a:t>One solution: context </a:t>
            </a:r>
            <a:r>
              <a:rPr lang="en-US" altLang="zh-CN" sz="2000" dirty="0">
                <a:solidFill>
                  <a:srgbClr val="1D375D"/>
                </a:solidFill>
                <a:ea typeface="宋体" pitchFamily="2" charset="-122"/>
              </a:rPr>
              <a:t>switching </a:t>
            </a:r>
            <a:r>
              <a:rPr lang="en-US" altLang="zh-CN" sz="2000" dirty="0" smtClean="0">
                <a:solidFill>
                  <a:srgbClr val="1D375D"/>
                </a:solidFill>
                <a:ea typeface="宋体" pitchFamily="2" charset="-122"/>
              </a:rPr>
              <a:t>can happen only if the OS detects </a:t>
            </a:r>
            <a:r>
              <a:rPr lang="en-US" altLang="zh-CN" sz="2000" dirty="0">
                <a:solidFill>
                  <a:srgbClr val="1D375D"/>
                </a:solidFill>
                <a:ea typeface="宋体" pitchFamily="2" charset="-122"/>
              </a:rPr>
              <a:t>that none of the IRQ handlers are being executed</a:t>
            </a:r>
            <a:r>
              <a:rPr lang="en-US" altLang="zh-CN" sz="2000" dirty="0" smtClean="0">
                <a:solidFill>
                  <a:srgbClr val="1D375D"/>
                </a:solidFill>
                <a:ea typeface="宋体" pitchFamily="2" charset="-122"/>
              </a:rPr>
              <a:t>. </a:t>
            </a:r>
            <a:r>
              <a:rPr lang="en-US" altLang="zh-CN" sz="2000" b="1" i="1" dirty="0" smtClean="0">
                <a:solidFill>
                  <a:srgbClr val="FF0000"/>
                </a:solidFill>
                <a:ea typeface="宋体" pitchFamily="2" charset="-122"/>
              </a:rPr>
              <a:t>What’s the problem?</a:t>
            </a:r>
            <a:endParaRPr lang="en-US" altLang="zh-CN" sz="2000" b="1" i="1" dirty="0">
              <a:solidFill>
                <a:srgbClr val="FF0000"/>
              </a:solidFill>
              <a:ea typeface="宋体" pitchFamily="2" charset="-122"/>
            </a:endParaRPr>
          </a:p>
        </p:txBody>
      </p:sp>
      <p:pic>
        <p:nvPicPr>
          <p:cNvPr id="2" name="图片 1"/>
          <p:cNvPicPr>
            <a:picLocks noChangeAspect="1"/>
          </p:cNvPicPr>
          <p:nvPr/>
        </p:nvPicPr>
        <p:blipFill>
          <a:blip r:embed="rId2"/>
          <a:stretch>
            <a:fillRect/>
          </a:stretch>
        </p:blipFill>
        <p:spPr>
          <a:xfrm>
            <a:off x="1475656" y="1196752"/>
            <a:ext cx="6146113" cy="3428197"/>
          </a:xfrm>
          <a:prstGeom prst="rect">
            <a:avLst/>
          </a:prstGeom>
        </p:spPr>
      </p:pic>
    </p:spTree>
    <p:extLst>
      <p:ext uri="{BB962C8B-B14F-4D97-AF65-F5344CB8AC3E}">
        <p14:creationId xmlns:p14="http://schemas.microsoft.com/office/powerpoint/2010/main" val="389137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457200" y="914400"/>
            <a:ext cx="8229600" cy="5040313"/>
          </a:xfrm>
        </p:spPr>
        <p:txBody>
          <a:bodyPr/>
          <a:lstStyle/>
          <a:p>
            <a:pPr marL="342900" indent="-342900">
              <a:spcBef>
                <a:spcPts val="1200"/>
              </a:spcBef>
              <a:buClr>
                <a:srgbClr val="FF0000"/>
              </a:buClr>
              <a:buFont typeface="Monotype Sorts" pitchFamily="2" charset="2"/>
              <a:buChar char="z"/>
            </a:pPr>
            <a:r>
              <a:rPr kumimoji="1" lang="en-US" altLang="zh-CN" sz="2400" dirty="0">
                <a:solidFill>
                  <a:srgbClr val="000000"/>
                </a:solidFill>
              </a:rPr>
              <a:t>Whether and when an exception can be carried out can be affected by the priority of the exception</a:t>
            </a:r>
          </a:p>
          <a:p>
            <a:pPr marL="342900" indent="-342900">
              <a:spcBef>
                <a:spcPts val="1200"/>
              </a:spcBef>
              <a:buClr>
                <a:srgbClr val="FF0000"/>
              </a:buClr>
              <a:buFont typeface="Monotype Sorts" pitchFamily="2" charset="2"/>
              <a:buChar char="z"/>
            </a:pPr>
            <a:r>
              <a:rPr kumimoji="1" lang="en-US" altLang="zh-CN" sz="2400" dirty="0">
                <a:solidFill>
                  <a:srgbClr val="000000"/>
                </a:solidFill>
              </a:rPr>
              <a:t>A higher-priority (smaller number in priority level) exception can preempt (</a:t>
            </a:r>
            <a:r>
              <a:rPr kumimoji="1" lang="zh-CN" altLang="en-US" sz="2400" dirty="0">
                <a:solidFill>
                  <a:srgbClr val="000000"/>
                </a:solidFill>
              </a:rPr>
              <a:t>抢占</a:t>
            </a:r>
            <a:r>
              <a:rPr kumimoji="1" lang="en-US" altLang="zh-CN" sz="2400" dirty="0">
                <a:solidFill>
                  <a:srgbClr val="000000"/>
                </a:solidFill>
              </a:rPr>
              <a:t>) a lower-priority </a:t>
            </a:r>
            <a:r>
              <a:rPr kumimoji="1" lang="en-US" altLang="zh-CN" sz="2400" dirty="0" smtClean="0">
                <a:solidFill>
                  <a:srgbClr val="000000"/>
                </a:solidFill>
              </a:rPr>
              <a:t>exception</a:t>
            </a:r>
            <a:endParaRPr kumimoji="1" lang="en-US" altLang="zh-CN" sz="2400" dirty="0">
              <a:solidFill>
                <a:srgbClr val="000000"/>
              </a:solidFill>
            </a:endParaRPr>
          </a:p>
          <a:p>
            <a:pPr marL="342900" indent="-342900">
              <a:spcBef>
                <a:spcPts val="1200"/>
              </a:spcBef>
              <a:buClr>
                <a:srgbClr val="FF0000"/>
              </a:buClr>
              <a:buFont typeface="Monotype Sorts" pitchFamily="2" charset="2"/>
              <a:buChar char="z"/>
            </a:pPr>
            <a:r>
              <a:rPr kumimoji="1" lang="en-US" altLang="zh-CN" sz="2400" b="1" dirty="0">
                <a:solidFill>
                  <a:schemeClr val="accent2">
                    <a:lumMod val="60000"/>
                    <a:lumOff val="40000"/>
                  </a:schemeClr>
                </a:solidFill>
              </a:rPr>
              <a:t>Reset</a:t>
            </a:r>
            <a:r>
              <a:rPr kumimoji="1" lang="en-US" altLang="zh-CN" sz="2400" dirty="0">
                <a:solidFill>
                  <a:srgbClr val="000000"/>
                </a:solidFill>
              </a:rPr>
              <a:t>, </a:t>
            </a:r>
            <a:r>
              <a:rPr kumimoji="1" lang="en-US" altLang="zh-CN" sz="2400" b="1" dirty="0">
                <a:solidFill>
                  <a:srgbClr val="FF0000"/>
                </a:solidFill>
              </a:rPr>
              <a:t>NMI</a:t>
            </a:r>
            <a:r>
              <a:rPr kumimoji="1" lang="en-US" altLang="zh-CN" sz="2400" dirty="0">
                <a:solidFill>
                  <a:srgbClr val="000000"/>
                </a:solidFill>
              </a:rPr>
              <a:t>, and </a:t>
            </a:r>
            <a:r>
              <a:rPr kumimoji="1" lang="en-US" altLang="zh-CN" sz="2400" b="1" dirty="0">
                <a:solidFill>
                  <a:srgbClr val="92D050"/>
                </a:solidFill>
              </a:rPr>
              <a:t>hard fault </a:t>
            </a:r>
            <a:r>
              <a:rPr kumimoji="1" lang="en-US" altLang="zh-CN" sz="2400" dirty="0">
                <a:solidFill>
                  <a:srgbClr val="000000"/>
                </a:solidFill>
              </a:rPr>
              <a:t>have fixed </a:t>
            </a:r>
            <a:r>
              <a:rPr kumimoji="1" lang="en-US" altLang="zh-CN" sz="2400" dirty="0" smtClean="0">
                <a:solidFill>
                  <a:srgbClr val="000000"/>
                </a:solidFill>
              </a:rPr>
              <a:t>highest-priority </a:t>
            </a:r>
            <a:r>
              <a:rPr kumimoji="1" lang="en-US" altLang="zh-CN" sz="2400" dirty="0" smtClean="0">
                <a:solidFill>
                  <a:srgbClr val="000000"/>
                </a:solidFill>
              </a:rPr>
              <a:t>levels, i.e., -3, -2, and -1</a:t>
            </a:r>
            <a:endParaRPr kumimoji="1" lang="en-US" altLang="zh-CN" sz="2400" dirty="0">
              <a:solidFill>
                <a:srgbClr val="000000"/>
              </a:solidFill>
            </a:endParaRPr>
          </a:p>
          <a:p>
            <a:pPr marL="342900" indent="-342900">
              <a:spcBef>
                <a:spcPts val="1200"/>
              </a:spcBef>
              <a:buClr>
                <a:srgbClr val="FF0000"/>
              </a:buClr>
              <a:buFont typeface="Monotype Sorts" pitchFamily="2" charset="2"/>
              <a:buChar char="z"/>
            </a:pPr>
            <a:r>
              <a:rPr kumimoji="1" lang="en-US" altLang="zh-CN" sz="2400" dirty="0">
                <a:solidFill>
                  <a:srgbClr val="000000"/>
                </a:solidFill>
              </a:rPr>
              <a:t>The </a:t>
            </a:r>
            <a:r>
              <a:rPr kumimoji="1" lang="en-US" altLang="zh-CN" sz="2400" dirty="0" smtClean="0">
                <a:solidFill>
                  <a:srgbClr val="000000"/>
                </a:solidFill>
              </a:rPr>
              <a:t>Cortex-M3/M4 </a:t>
            </a:r>
            <a:r>
              <a:rPr kumimoji="1" lang="en-US" altLang="zh-CN" sz="2400" dirty="0">
                <a:solidFill>
                  <a:srgbClr val="000000"/>
                </a:solidFill>
              </a:rPr>
              <a:t>supports </a:t>
            </a:r>
            <a:r>
              <a:rPr kumimoji="1" lang="en-US" altLang="zh-CN" sz="2400" dirty="0">
                <a:solidFill>
                  <a:srgbClr val="00B0F0"/>
                </a:solidFill>
              </a:rPr>
              <a:t>256</a:t>
            </a:r>
            <a:r>
              <a:rPr kumimoji="1" lang="en-US" altLang="zh-CN" sz="2400" dirty="0">
                <a:solidFill>
                  <a:srgbClr val="000000"/>
                </a:solidFill>
              </a:rPr>
              <a:t> </a:t>
            </a:r>
            <a:r>
              <a:rPr kumimoji="1" lang="en-US" altLang="zh-CN" sz="2400" dirty="0">
                <a:solidFill>
                  <a:srgbClr val="00B0F0"/>
                </a:solidFill>
              </a:rPr>
              <a:t>levels</a:t>
            </a:r>
            <a:r>
              <a:rPr kumimoji="1" lang="en-US" altLang="zh-CN" sz="2400" dirty="0">
                <a:solidFill>
                  <a:srgbClr val="000000"/>
                </a:solidFill>
              </a:rPr>
              <a:t> of programmable </a:t>
            </a:r>
            <a:r>
              <a:rPr kumimoji="1" lang="en-US" altLang="zh-CN" sz="2400" dirty="0" smtClean="0">
                <a:solidFill>
                  <a:srgbClr val="000000"/>
                </a:solidFill>
              </a:rPr>
              <a:t>priority</a:t>
            </a:r>
            <a:endParaRPr kumimoji="1" lang="en-US" altLang="zh-CN" sz="2400" dirty="0">
              <a:solidFill>
                <a:srgbClr val="000000"/>
              </a:solidFill>
            </a:endParaRPr>
          </a:p>
          <a:p>
            <a:pPr marL="342900" indent="-342900">
              <a:spcBef>
                <a:spcPts val="1200"/>
              </a:spcBef>
              <a:buClr>
                <a:srgbClr val="FF0000"/>
              </a:buClr>
              <a:buFont typeface="Monotype Sorts" pitchFamily="2" charset="2"/>
              <a:buChar char="z"/>
            </a:pPr>
            <a:r>
              <a:rPr kumimoji="1" lang="en-US" altLang="zh-CN" sz="2400" dirty="0">
                <a:solidFill>
                  <a:srgbClr val="000000"/>
                </a:solidFill>
              </a:rPr>
              <a:t>The reduction of priority levels can be </a:t>
            </a:r>
            <a:r>
              <a:rPr kumimoji="1" lang="en-US" altLang="zh-CN" sz="2400" dirty="0" smtClean="0">
                <a:solidFill>
                  <a:srgbClr val="000000"/>
                </a:solidFill>
              </a:rPr>
              <a:t>implemented </a:t>
            </a:r>
            <a:r>
              <a:rPr kumimoji="1" lang="en-US" altLang="zh-CN" sz="2400" dirty="0">
                <a:solidFill>
                  <a:srgbClr val="000000"/>
                </a:solidFill>
              </a:rPr>
              <a:t>by cutting out several </a:t>
            </a:r>
            <a:r>
              <a:rPr kumimoji="1" lang="en-US" altLang="zh-CN" sz="2400" b="1" i="1" dirty="0">
                <a:solidFill>
                  <a:srgbClr val="FF0000"/>
                </a:solidFill>
              </a:rPr>
              <a:t>lowest</a:t>
            </a:r>
            <a:r>
              <a:rPr kumimoji="1" lang="en-US" altLang="zh-CN" sz="2400" dirty="0">
                <a:solidFill>
                  <a:srgbClr val="000000"/>
                </a:solidFill>
              </a:rPr>
              <a:t> bits of the priority configuration </a:t>
            </a:r>
            <a:r>
              <a:rPr kumimoji="1" lang="en-US" altLang="zh-CN" sz="2400" dirty="0" smtClean="0">
                <a:solidFill>
                  <a:srgbClr val="000000"/>
                </a:solidFill>
              </a:rPr>
              <a:t>register</a:t>
            </a:r>
            <a:endParaRPr kumimoji="1" lang="en-US" altLang="zh-CN" sz="2400" dirty="0">
              <a:solidFill>
                <a:srgbClr val="000000"/>
              </a:solidFill>
            </a:endParaRPr>
          </a:p>
        </p:txBody>
      </p:sp>
      <p:sp>
        <p:nvSpPr>
          <p:cNvPr id="3" name="Rectangle 2"/>
          <p:cNvSpPr>
            <a:spLocks noChangeArrowheads="1"/>
          </p:cNvSpPr>
          <p:nvPr/>
        </p:nvSpPr>
        <p:spPr bwMode="auto">
          <a:xfrm>
            <a:off x="827584" y="116632"/>
            <a:ext cx="6912768"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600" b="1" dirty="0" smtClean="0"/>
              <a:t>Exception Priority</a:t>
            </a:r>
            <a:endParaRPr kumimoji="1" lang="en-US" altLang="zh-CN" sz="3600" b="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TextBox 4"/>
          <p:cNvSpPr txBox="1">
            <a:spLocks noChangeArrowheads="1"/>
          </p:cNvSpPr>
          <p:nvPr/>
        </p:nvSpPr>
        <p:spPr bwMode="auto">
          <a:xfrm>
            <a:off x="414586" y="1124744"/>
            <a:ext cx="8352928" cy="461665"/>
          </a:xfrm>
          <a:prstGeom prst="rect">
            <a:avLst/>
          </a:prstGeom>
          <a:noFill/>
          <a:ln w="9525">
            <a:noFill/>
            <a:miter lim="800000"/>
            <a:headEnd/>
            <a:tailEnd/>
          </a:ln>
        </p:spPr>
        <p:txBody>
          <a:bodyPr wrap="square">
            <a:spAutoFit/>
          </a:bodyPr>
          <a:lstStyle/>
          <a:p>
            <a:pPr>
              <a:spcBef>
                <a:spcPct val="50000"/>
              </a:spcBef>
            </a:pPr>
            <a:r>
              <a:rPr lang="en-US" altLang="zh-CN" sz="2400" dirty="0" smtClean="0"/>
              <a:t>Using </a:t>
            </a:r>
            <a:r>
              <a:rPr lang="en-US" altLang="zh-CN" sz="2400" dirty="0" err="1"/>
              <a:t>PendSV</a:t>
            </a:r>
            <a:r>
              <a:rPr lang="en-US" altLang="zh-CN" sz="2400" dirty="0"/>
              <a:t> which is programmed at lowest  priority level</a:t>
            </a:r>
            <a:endParaRPr lang="zh-CN" altLang="en-US" sz="2400" dirty="0"/>
          </a:p>
        </p:txBody>
      </p:sp>
      <p:sp>
        <p:nvSpPr>
          <p:cNvPr id="4"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3200" b="1" dirty="0" smtClean="0"/>
              <a:t>Using </a:t>
            </a:r>
            <a:r>
              <a:rPr lang="en-US" altLang="zh-CN" sz="3200" b="1" dirty="0" err="1" smtClean="0"/>
              <a:t>PendSV</a:t>
            </a:r>
            <a:r>
              <a:rPr lang="en-US" altLang="zh-CN" sz="3200" b="1" dirty="0" smtClean="0"/>
              <a:t> for Context Switching</a:t>
            </a:r>
            <a:endParaRPr lang="en-US" altLang="zh-CN" sz="3200" b="1" dirty="0"/>
          </a:p>
        </p:txBody>
      </p:sp>
      <p:pic>
        <p:nvPicPr>
          <p:cNvPr id="2" name="图片 1"/>
          <p:cNvPicPr>
            <a:picLocks noChangeAspect="1"/>
          </p:cNvPicPr>
          <p:nvPr/>
        </p:nvPicPr>
        <p:blipFill>
          <a:blip r:embed="rId2"/>
          <a:stretch>
            <a:fillRect/>
          </a:stretch>
        </p:blipFill>
        <p:spPr>
          <a:xfrm>
            <a:off x="661987" y="1844824"/>
            <a:ext cx="7858125" cy="3219450"/>
          </a:xfrm>
          <a:prstGeom prst="rect">
            <a:avLst/>
          </a:prstGeom>
        </p:spPr>
      </p:pic>
      <p:grpSp>
        <p:nvGrpSpPr>
          <p:cNvPr id="7" name="组合 6"/>
          <p:cNvGrpSpPr/>
          <p:nvPr/>
        </p:nvGrpSpPr>
        <p:grpSpPr>
          <a:xfrm>
            <a:off x="323528" y="5322689"/>
            <a:ext cx="6150716" cy="1376300"/>
            <a:chOff x="437508" y="5157192"/>
            <a:chExt cx="7600950" cy="1700808"/>
          </a:xfrm>
        </p:grpSpPr>
        <p:pic>
          <p:nvPicPr>
            <p:cNvPr id="5" name="图片 4"/>
            <p:cNvPicPr>
              <a:picLocks noChangeAspect="1"/>
            </p:cNvPicPr>
            <p:nvPr/>
          </p:nvPicPr>
          <p:blipFill>
            <a:blip r:embed="rId3"/>
            <a:stretch>
              <a:fillRect/>
            </a:stretch>
          </p:blipFill>
          <p:spPr>
            <a:xfrm>
              <a:off x="467544" y="5157192"/>
              <a:ext cx="7486650" cy="590550"/>
            </a:xfrm>
            <a:prstGeom prst="rect">
              <a:avLst/>
            </a:prstGeom>
          </p:spPr>
        </p:pic>
        <p:pic>
          <p:nvPicPr>
            <p:cNvPr id="6" name="图片 5"/>
            <p:cNvPicPr>
              <a:picLocks noChangeAspect="1"/>
            </p:cNvPicPr>
            <p:nvPr/>
          </p:nvPicPr>
          <p:blipFill>
            <a:blip r:embed="rId4"/>
            <a:stretch>
              <a:fillRect/>
            </a:stretch>
          </p:blipFill>
          <p:spPr>
            <a:xfrm>
              <a:off x="437508" y="5781675"/>
              <a:ext cx="7600950" cy="1076325"/>
            </a:xfrm>
            <a:prstGeom prst="rect">
              <a:avLst/>
            </a:prstGeom>
          </p:spPr>
        </p:pic>
      </p:grpSp>
    </p:spTree>
    <p:extLst>
      <p:ext uri="{BB962C8B-B14F-4D97-AF65-F5344CB8AC3E}">
        <p14:creationId xmlns:p14="http://schemas.microsoft.com/office/powerpoint/2010/main" val="4427107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xfrm>
            <a:off x="457200" y="990600"/>
            <a:ext cx="8229600" cy="5486400"/>
          </a:xfrm>
        </p:spPr>
        <p:txBody>
          <a:bodyPr/>
          <a:lstStyle/>
          <a:p>
            <a:pPr marL="342900" indent="-342900">
              <a:lnSpc>
                <a:spcPct val="100000"/>
              </a:lnSpc>
              <a:spcBef>
                <a:spcPts val="600"/>
              </a:spcBef>
              <a:buClr>
                <a:srgbClr val="FF0000"/>
              </a:buClr>
              <a:buFont typeface="Monotype Sorts" pitchFamily="2" charset="2"/>
              <a:buChar char="z"/>
            </a:pPr>
            <a:r>
              <a:rPr kumimoji="1" lang="en-US" altLang="zh-CN" sz="2000" dirty="0">
                <a:solidFill>
                  <a:schemeClr val="tx1"/>
                </a:solidFill>
              </a:rPr>
              <a:t>The PRIMASK register disables all exceptions </a:t>
            </a:r>
            <a:r>
              <a:rPr kumimoji="1" lang="en-US" sz="2000" dirty="0">
                <a:solidFill>
                  <a:schemeClr val="tx1"/>
                </a:solidFill>
              </a:rPr>
              <a:t>except NMI and hard fault </a:t>
            </a:r>
            <a:r>
              <a:rPr kumimoji="1" lang="en-US" altLang="zh-CN" sz="2000" dirty="0">
                <a:solidFill>
                  <a:schemeClr val="tx1"/>
                </a:solidFill>
              </a:rPr>
              <a:t>by changing the current priority level to 0</a:t>
            </a:r>
          </a:p>
          <a:p>
            <a:pPr marL="742950" lvl="1">
              <a:spcBef>
                <a:spcPts val="600"/>
              </a:spcBef>
              <a:buClr>
                <a:srgbClr val="FF0000"/>
              </a:buClr>
              <a:buFont typeface="Monotype Sorts" pitchFamily="2" charset="2"/>
              <a:buChar char="y"/>
            </a:pPr>
            <a:r>
              <a:rPr kumimoji="1" lang="en-US" sz="1800" dirty="0">
                <a:solidFill>
                  <a:schemeClr val="tx1"/>
                </a:solidFill>
              </a:rPr>
              <a:t>When PRIMASK is set, if a fault takes place, the hard fault handler will be executed</a:t>
            </a:r>
            <a:r>
              <a:rPr kumimoji="1" lang="en-US" altLang="zh-CN" sz="1800" dirty="0">
                <a:solidFill>
                  <a:schemeClr val="tx1"/>
                </a:solidFill>
              </a:rPr>
              <a:t>)</a:t>
            </a:r>
          </a:p>
          <a:p>
            <a:pPr marL="342900" indent="-342900">
              <a:lnSpc>
                <a:spcPct val="100000"/>
              </a:lnSpc>
              <a:spcBef>
                <a:spcPts val="600"/>
              </a:spcBef>
              <a:buClr>
                <a:srgbClr val="FF0000"/>
              </a:buClr>
              <a:buFont typeface="Monotype Sorts" pitchFamily="2" charset="2"/>
              <a:buChar char="z"/>
            </a:pPr>
            <a:r>
              <a:rPr kumimoji="1" lang="en-US" altLang="zh-CN" sz="2000" dirty="0" smtClean="0">
                <a:solidFill>
                  <a:schemeClr val="tx1"/>
                </a:solidFill>
              </a:rPr>
              <a:t>The </a:t>
            </a:r>
            <a:r>
              <a:rPr kumimoji="1" lang="en-US" altLang="en-US" sz="2000" dirty="0">
                <a:solidFill>
                  <a:schemeClr val="tx1"/>
                </a:solidFill>
              </a:rPr>
              <a:t>FAULTMASK</a:t>
            </a:r>
            <a:r>
              <a:rPr kumimoji="1" lang="en-US" altLang="zh-CN" sz="2000" dirty="0">
                <a:solidFill>
                  <a:schemeClr val="tx1"/>
                </a:solidFill>
              </a:rPr>
              <a:t> register changes the effective current priority level to -1 so that even the hard fault handler is blocked</a:t>
            </a:r>
          </a:p>
          <a:p>
            <a:pPr marL="742950" lvl="1">
              <a:spcBef>
                <a:spcPts val="600"/>
              </a:spcBef>
              <a:buClr>
                <a:srgbClr val="FF0000"/>
              </a:buClr>
              <a:buFont typeface="Monotype Sorts" pitchFamily="2" charset="2"/>
              <a:buChar char="y"/>
            </a:pPr>
            <a:r>
              <a:rPr kumimoji="1" lang="en-US" altLang="zh-CN" sz="1800" dirty="0" smtClean="0">
                <a:solidFill>
                  <a:schemeClr val="tx1"/>
                </a:solidFill>
              </a:rPr>
              <a:t>FAULTMASK </a:t>
            </a:r>
            <a:r>
              <a:rPr kumimoji="1" lang="en-US" altLang="zh-CN" sz="1800" dirty="0">
                <a:solidFill>
                  <a:schemeClr val="tx1"/>
                </a:solidFill>
              </a:rPr>
              <a:t>is cleared automatically upon exiting the exception handler. </a:t>
            </a:r>
          </a:p>
          <a:p>
            <a:pPr marL="342900" indent="-342900">
              <a:lnSpc>
                <a:spcPct val="100000"/>
              </a:lnSpc>
              <a:spcBef>
                <a:spcPts val="600"/>
              </a:spcBef>
              <a:buClr>
                <a:srgbClr val="FF0000"/>
              </a:buClr>
              <a:buFont typeface="Monotype Sorts" pitchFamily="2" charset="2"/>
              <a:buChar char="z"/>
            </a:pPr>
            <a:r>
              <a:rPr kumimoji="1" lang="en-US" altLang="zh-CN" sz="2000" dirty="0" smtClean="0">
                <a:solidFill>
                  <a:schemeClr val="tx1"/>
                </a:solidFill>
              </a:rPr>
              <a:t>They </a:t>
            </a:r>
            <a:r>
              <a:rPr kumimoji="1" lang="en-US" altLang="zh-CN" sz="2000" dirty="0">
                <a:solidFill>
                  <a:schemeClr val="tx1"/>
                </a:solidFill>
              </a:rPr>
              <a:t>are programmable using MRS and MSR instructions in privileged modes.</a:t>
            </a:r>
          </a:p>
          <a:p>
            <a:pPr marL="0" indent="0" eaLnBrk="1" hangingPunct="1">
              <a:lnSpc>
                <a:spcPct val="100000"/>
              </a:lnSpc>
              <a:spcBef>
                <a:spcPct val="40000"/>
              </a:spcBef>
              <a:buFontTx/>
              <a:buNone/>
            </a:pPr>
            <a:r>
              <a:rPr lang="en-US" altLang="zh-CN" sz="2000" b="1" dirty="0" smtClean="0">
                <a:solidFill>
                  <a:srgbClr val="7F4D78"/>
                </a:solidFill>
              </a:rPr>
              <a:t>             Example:</a:t>
            </a:r>
          </a:p>
          <a:p>
            <a:pPr marL="0" indent="0" eaLnBrk="1" hangingPunct="1">
              <a:lnSpc>
                <a:spcPct val="100000"/>
              </a:lnSpc>
              <a:spcBef>
                <a:spcPct val="40000"/>
              </a:spcBef>
              <a:buFontTx/>
              <a:buNone/>
            </a:pPr>
            <a:r>
              <a:rPr lang="en-US" altLang="zh-CN" sz="1600" dirty="0" smtClean="0">
                <a:solidFill>
                  <a:schemeClr val="tx1"/>
                </a:solidFill>
              </a:rPr>
              <a:t>    </a:t>
            </a:r>
            <a:r>
              <a:rPr lang="en-US" altLang="zh-CN" sz="1600" dirty="0" smtClean="0">
                <a:solidFill>
                  <a:schemeClr val="tx1"/>
                </a:solidFill>
                <a:latin typeface="Courier New" panose="02070309020205020404" pitchFamily="49" charset="0"/>
                <a:cs typeface="Courier New" panose="02070309020205020404" pitchFamily="49" charset="0"/>
              </a:rPr>
              <a:t>MOV R0, #1</a:t>
            </a:r>
          </a:p>
          <a:p>
            <a:pPr marL="0" indent="0" eaLnBrk="1" hangingPunct="1">
              <a:lnSpc>
                <a:spcPct val="100000"/>
              </a:lnSpc>
              <a:buFontTx/>
              <a:buNone/>
            </a:pPr>
            <a:r>
              <a:rPr lang="en-US" altLang="zh-CN" sz="1600" dirty="0" smtClean="0">
                <a:solidFill>
                  <a:schemeClr val="tx1"/>
                </a:solidFill>
                <a:latin typeface="Courier New" panose="02070309020205020404" pitchFamily="49" charset="0"/>
                <a:cs typeface="Courier New" panose="02070309020205020404" pitchFamily="49" charset="0"/>
              </a:rPr>
              <a:t>  MSR PRIMASK, R0 ; Write 1 to PRIMASK to disable all interrupts</a:t>
            </a:r>
          </a:p>
          <a:p>
            <a:pPr marL="0" indent="0" eaLnBrk="1" hangingPunct="1">
              <a:lnSpc>
                <a:spcPct val="100000"/>
              </a:lnSpc>
              <a:buFontTx/>
              <a:buNone/>
            </a:pPr>
            <a:endParaRPr lang="en-US" altLang="zh-CN" sz="500" dirty="0" smtClean="0">
              <a:solidFill>
                <a:schemeClr val="tx1"/>
              </a:solidFill>
              <a:latin typeface="Courier New" panose="02070309020205020404" pitchFamily="49" charset="0"/>
              <a:cs typeface="Courier New" panose="02070309020205020404" pitchFamily="49" charset="0"/>
            </a:endParaRPr>
          </a:p>
          <a:p>
            <a:pPr marL="0" indent="0" eaLnBrk="1" hangingPunct="1">
              <a:lnSpc>
                <a:spcPct val="100000"/>
              </a:lnSpc>
              <a:spcBef>
                <a:spcPct val="40000"/>
              </a:spcBef>
              <a:buFontTx/>
              <a:buNone/>
            </a:pPr>
            <a:r>
              <a:rPr lang="en-US" altLang="zh-CN" sz="1600" dirty="0" smtClean="0">
                <a:solidFill>
                  <a:schemeClr val="tx1"/>
                </a:solidFill>
                <a:latin typeface="Courier New" panose="02070309020205020404" pitchFamily="49" charset="0"/>
                <a:cs typeface="Courier New" panose="02070309020205020404" pitchFamily="49" charset="0"/>
              </a:rPr>
              <a:t>  MOV R0, #0</a:t>
            </a:r>
          </a:p>
          <a:p>
            <a:pPr marL="0" indent="0" eaLnBrk="1" hangingPunct="1">
              <a:lnSpc>
                <a:spcPct val="100000"/>
              </a:lnSpc>
              <a:buFontTx/>
              <a:buNone/>
            </a:pPr>
            <a:r>
              <a:rPr lang="en-US" altLang="zh-CN" sz="1600" dirty="0" smtClean="0">
                <a:solidFill>
                  <a:schemeClr val="tx1"/>
                </a:solidFill>
                <a:latin typeface="Courier New" panose="02070309020205020404" pitchFamily="49" charset="0"/>
                <a:cs typeface="Courier New" panose="02070309020205020404" pitchFamily="49" charset="0"/>
              </a:rPr>
              <a:t>  MSR PRIMASK, R0 ; Write 0 to PRIMASK to allow interrupts</a:t>
            </a:r>
          </a:p>
        </p:txBody>
      </p:sp>
      <p:pic>
        <p:nvPicPr>
          <p:cNvPr id="142339" name="Picture 3" descr="dglxasset[2]"/>
          <p:cNvPicPr>
            <a:picLocks noChangeAspect="1" noChangeArrowheads="1"/>
          </p:cNvPicPr>
          <p:nvPr/>
        </p:nvPicPr>
        <p:blipFill>
          <a:blip r:embed="rId2" cstate="print"/>
          <a:srcRect/>
          <a:stretch>
            <a:fillRect/>
          </a:stretch>
        </p:blipFill>
        <p:spPr bwMode="auto">
          <a:xfrm>
            <a:off x="827584" y="4437112"/>
            <a:ext cx="504056" cy="446300"/>
          </a:xfrm>
          <a:prstGeom prst="rect">
            <a:avLst/>
          </a:prstGeom>
          <a:noFill/>
          <a:ln w="9525">
            <a:noFill/>
            <a:miter lim="800000"/>
            <a:headEnd/>
            <a:tailEnd/>
          </a:ln>
        </p:spPr>
      </p:pic>
      <p:sp>
        <p:nvSpPr>
          <p:cNvPr id="5"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PRIMASK and FAULTMASK Special Registers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381000" y="914400"/>
            <a:ext cx="8511480" cy="5561013"/>
          </a:xfrm>
        </p:spPr>
        <p:txBody>
          <a:bodyPr/>
          <a:lstStyle/>
          <a:p>
            <a:pPr marL="342900" indent="-342900">
              <a:spcBef>
                <a:spcPts val="1200"/>
              </a:spcBef>
              <a:buClr>
                <a:srgbClr val="FF0000"/>
              </a:buClr>
              <a:buFont typeface="Monotype Sorts" pitchFamily="2" charset="2"/>
              <a:buChar char="z"/>
            </a:pPr>
            <a:r>
              <a:rPr kumimoji="1" lang="en-US" altLang="zh-CN" sz="2000" dirty="0">
                <a:solidFill>
                  <a:schemeClr val="tx1"/>
                </a:solidFill>
              </a:rPr>
              <a:t>The </a:t>
            </a:r>
            <a:r>
              <a:rPr kumimoji="1" lang="en-US" altLang="zh-CN" sz="2000" dirty="0">
                <a:solidFill>
                  <a:srgbClr val="00B0F0"/>
                </a:solidFill>
              </a:rPr>
              <a:t>BASEPRI</a:t>
            </a:r>
            <a:r>
              <a:rPr kumimoji="1" lang="en-US" altLang="zh-CN" sz="2000" dirty="0">
                <a:solidFill>
                  <a:schemeClr val="tx1"/>
                </a:solidFill>
              </a:rPr>
              <a:t> register disables interrupts with </a:t>
            </a:r>
            <a:r>
              <a:rPr kumimoji="1" lang="en-US" altLang="zh-CN" sz="2000" smtClean="0">
                <a:solidFill>
                  <a:schemeClr val="tx1"/>
                </a:solidFill>
              </a:rPr>
              <a:t>priority equal or </a:t>
            </a:r>
            <a:r>
              <a:rPr kumimoji="1" lang="en-US" altLang="zh-CN" sz="2000" dirty="0">
                <a:solidFill>
                  <a:schemeClr val="tx1"/>
                </a:solidFill>
              </a:rPr>
              <a:t>lower than a certain level.</a:t>
            </a:r>
          </a:p>
          <a:p>
            <a:pPr marL="0" indent="0" eaLnBrk="1" hangingPunct="1">
              <a:spcBef>
                <a:spcPct val="50000"/>
              </a:spcBef>
              <a:buFontTx/>
              <a:buNone/>
            </a:pPr>
            <a:r>
              <a:rPr lang="en-US" altLang="zh-CN" sz="2000" b="1" dirty="0" smtClean="0">
                <a:solidFill>
                  <a:srgbClr val="7F4D78"/>
                </a:solidFill>
              </a:rPr>
              <a:t>            Example:</a:t>
            </a:r>
          </a:p>
          <a:p>
            <a:pPr marL="0" indent="0" eaLnBrk="1" hangingPunct="1">
              <a:spcBef>
                <a:spcPct val="50000"/>
              </a:spcBef>
              <a:buFontTx/>
              <a:buNone/>
            </a:pPr>
            <a:r>
              <a:rPr lang="en-US" altLang="zh-CN" sz="2000" dirty="0">
                <a:solidFill>
                  <a:schemeClr val="tx1"/>
                </a:solidFill>
                <a:latin typeface="Courier New" panose="02070309020205020404" pitchFamily="49" charset="0"/>
                <a:cs typeface="Courier New" panose="02070309020205020404" pitchFamily="49" charset="0"/>
              </a:rPr>
              <a:t> </a:t>
            </a:r>
            <a:r>
              <a:rPr lang="en-US" altLang="zh-CN" sz="1800" dirty="0" smtClean="0">
                <a:solidFill>
                  <a:schemeClr val="tx1"/>
                </a:solidFill>
                <a:latin typeface="Courier New" panose="02070309020205020404" pitchFamily="49" charset="0"/>
                <a:cs typeface="Courier New" panose="02070309020205020404" pitchFamily="49" charset="0"/>
              </a:rPr>
              <a:t>MOV R0, #0x60</a:t>
            </a:r>
          </a:p>
          <a:p>
            <a:pPr marL="0" indent="0" eaLnBrk="1" hangingPunct="1">
              <a:buFontTx/>
              <a:buNone/>
            </a:pPr>
            <a:r>
              <a:rPr lang="en-US" altLang="zh-CN" sz="1800" dirty="0" smtClean="0">
                <a:solidFill>
                  <a:schemeClr val="tx1"/>
                </a:solidFill>
                <a:latin typeface="Courier New" panose="02070309020205020404" pitchFamily="49" charset="0"/>
                <a:cs typeface="Courier New" panose="02070309020205020404" pitchFamily="49" charset="0"/>
              </a:rPr>
              <a:t> MSR BASEPRI, R0 ;Disable interrupts with priority 0x60-0xFF</a:t>
            </a:r>
          </a:p>
          <a:p>
            <a:pPr marL="342900" indent="-342900">
              <a:spcBef>
                <a:spcPts val="1200"/>
              </a:spcBef>
              <a:buClr>
                <a:srgbClr val="FF0000"/>
              </a:buClr>
              <a:buFont typeface="Monotype Sorts" pitchFamily="2" charset="2"/>
              <a:buChar char="z"/>
            </a:pPr>
            <a:r>
              <a:rPr kumimoji="1" lang="en-US" altLang="zh-CN" sz="2000" dirty="0" smtClean="0">
                <a:solidFill>
                  <a:schemeClr val="tx1"/>
                </a:solidFill>
              </a:rPr>
              <a:t>Write 0 to BASEPRI to </a:t>
            </a:r>
            <a:r>
              <a:rPr kumimoji="1" lang="en-US" altLang="zh-CN" sz="2000" dirty="0">
                <a:solidFill>
                  <a:schemeClr val="tx1"/>
                </a:solidFill>
              </a:rPr>
              <a:t>turn off the masking:</a:t>
            </a:r>
          </a:p>
          <a:p>
            <a:pPr marL="0" indent="0" eaLnBrk="1" hangingPunct="1">
              <a:buNone/>
            </a:pPr>
            <a:r>
              <a:rPr lang="en-US" altLang="zh-CN" sz="1800" dirty="0">
                <a:solidFill>
                  <a:schemeClr val="tx1"/>
                </a:solidFill>
                <a:latin typeface="Courier New" panose="02070309020205020404" pitchFamily="49" charset="0"/>
                <a:cs typeface="Courier New" panose="02070309020205020404" pitchFamily="49" charset="0"/>
              </a:rPr>
              <a:t> MOV R0, #0x0</a:t>
            </a:r>
          </a:p>
          <a:p>
            <a:pPr marL="0" indent="0" eaLnBrk="1" hangingPunct="1">
              <a:buNone/>
            </a:pPr>
            <a:r>
              <a:rPr lang="en-US" altLang="zh-CN" sz="1800" dirty="0">
                <a:solidFill>
                  <a:schemeClr val="tx1"/>
                </a:solidFill>
                <a:latin typeface="Courier New" panose="02070309020205020404" pitchFamily="49" charset="0"/>
                <a:cs typeface="Courier New" panose="02070309020205020404" pitchFamily="49" charset="0"/>
              </a:rPr>
              <a:t> MSR BASEPRI, R0 ; Turn off BASEPRI masking</a:t>
            </a:r>
          </a:p>
          <a:p>
            <a:pPr marL="342900" indent="-342900">
              <a:spcBef>
                <a:spcPts val="1200"/>
              </a:spcBef>
              <a:buClr>
                <a:srgbClr val="FF0000"/>
              </a:buClr>
              <a:buFont typeface="Monotype Sorts" pitchFamily="2" charset="2"/>
              <a:buChar char="z"/>
            </a:pPr>
            <a:r>
              <a:rPr kumimoji="1" lang="en-US" altLang="zh-CN" sz="2000" dirty="0">
                <a:solidFill>
                  <a:schemeClr val="tx1"/>
                </a:solidFill>
              </a:rPr>
              <a:t>The BASEPRI register can also be accessed using the </a:t>
            </a:r>
            <a:r>
              <a:rPr kumimoji="1" lang="en-US" altLang="zh-CN" sz="2000" dirty="0">
                <a:solidFill>
                  <a:srgbClr val="00B0F0"/>
                </a:solidFill>
              </a:rPr>
              <a:t>BASEPRI_MAX</a:t>
            </a:r>
            <a:r>
              <a:rPr kumimoji="1" lang="en-US" altLang="zh-CN" sz="2000" dirty="0">
                <a:solidFill>
                  <a:schemeClr val="tx1"/>
                </a:solidFill>
              </a:rPr>
              <a:t> register name.</a:t>
            </a:r>
          </a:p>
        </p:txBody>
      </p:sp>
      <p:pic>
        <p:nvPicPr>
          <p:cNvPr id="143363" name="Picture 3" descr="dglxasset[2]"/>
          <p:cNvPicPr>
            <a:picLocks noChangeAspect="1" noChangeArrowheads="1"/>
          </p:cNvPicPr>
          <p:nvPr/>
        </p:nvPicPr>
        <p:blipFill>
          <a:blip r:embed="rId2" cstate="print"/>
          <a:srcRect/>
          <a:stretch>
            <a:fillRect/>
          </a:stretch>
        </p:blipFill>
        <p:spPr bwMode="auto">
          <a:xfrm>
            <a:off x="522784" y="1700808"/>
            <a:ext cx="609600" cy="539750"/>
          </a:xfrm>
          <a:prstGeom prst="rect">
            <a:avLst/>
          </a:prstGeom>
          <a:noFill/>
          <a:ln w="9525">
            <a:noFill/>
            <a:miter lim="800000"/>
            <a:headEnd/>
            <a:tailEnd/>
          </a:ln>
        </p:spPr>
      </p:pic>
      <p:sp>
        <p:nvSpPr>
          <p:cNvPr id="4"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The BASEPRI Special Register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304800" y="1052736"/>
            <a:ext cx="8362950" cy="4867052"/>
          </a:xfrm>
        </p:spPr>
        <p:txBody>
          <a:bodyPr/>
          <a:lstStyle/>
          <a:p>
            <a:pPr marL="342900" indent="-342900">
              <a:spcBef>
                <a:spcPts val="1200"/>
              </a:spcBef>
              <a:buClr>
                <a:srgbClr val="FF0000"/>
              </a:buClr>
              <a:buFont typeface="Monotype Sorts" pitchFamily="2" charset="2"/>
              <a:buChar char="z"/>
            </a:pPr>
            <a:r>
              <a:rPr kumimoji="1" lang="en-US" altLang="zh-CN" sz="2000" dirty="0">
                <a:solidFill>
                  <a:schemeClr val="tx1"/>
                </a:solidFill>
              </a:rPr>
              <a:t>Using BASEPRI_MAX as a register, it can only be changed to a higher priority level.</a:t>
            </a:r>
          </a:p>
          <a:p>
            <a:pPr marL="0" indent="0" eaLnBrk="1" hangingPunct="1">
              <a:spcBef>
                <a:spcPct val="50000"/>
              </a:spcBef>
              <a:buFontTx/>
              <a:buNone/>
            </a:pPr>
            <a:r>
              <a:rPr lang="en-US" altLang="zh-CN" sz="2000" b="1" dirty="0" smtClean="0">
                <a:solidFill>
                  <a:srgbClr val="7F4D78"/>
                </a:solidFill>
              </a:rPr>
              <a:t>             Example:</a:t>
            </a:r>
          </a:p>
          <a:p>
            <a:pPr marL="0" indent="0" eaLnBrk="1" hangingPunct="1">
              <a:spcBef>
                <a:spcPct val="50000"/>
              </a:spcBef>
              <a:buFontTx/>
              <a:buNone/>
            </a:pPr>
            <a:r>
              <a:rPr lang="en-US" altLang="zh-CN" sz="1800" dirty="0" smtClean="0">
                <a:solidFill>
                  <a:schemeClr val="tx1"/>
                </a:solidFill>
              </a:rPr>
              <a:t>    </a:t>
            </a:r>
            <a:r>
              <a:rPr lang="en-US" altLang="zh-CN" sz="1600" dirty="0" smtClean="0">
                <a:solidFill>
                  <a:schemeClr val="tx1"/>
                </a:solidFill>
                <a:latin typeface="Courier New" panose="02070309020205020404" pitchFamily="49" charset="0"/>
                <a:cs typeface="Courier New" panose="02070309020205020404" pitchFamily="49" charset="0"/>
              </a:rPr>
              <a:t>MOV   R0, #0x60</a:t>
            </a:r>
          </a:p>
          <a:p>
            <a:pPr marL="0" indent="0"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MSR   BASEPRI_MAX, R0 ; Disable interrupts with priority 0x60, 			  ; 0x61,..., etc</a:t>
            </a:r>
          </a:p>
          <a:p>
            <a:pPr marL="0" indent="0"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MOV   R0, #0xF0</a:t>
            </a:r>
          </a:p>
          <a:p>
            <a:pPr marL="0" indent="0"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MSR   BASEPRI_MAX, R0 ; This write will be ignored because </a:t>
            </a:r>
          </a:p>
          <a:p>
            <a:pPr marL="0" indent="0"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 it is lower level than 0x60</a:t>
            </a:r>
          </a:p>
          <a:p>
            <a:pPr marL="0" indent="0"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MOV   R0,   #0x40</a:t>
            </a:r>
          </a:p>
          <a:p>
            <a:pPr marL="0" indent="0"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MSR   BASEPRI_MAX, R0 ; This write is allowed and change </a:t>
            </a:r>
          </a:p>
          <a:p>
            <a:pPr marL="0" indent="0" eaLnBrk="1" hangingPunct="1">
              <a:buFontTx/>
              <a:buNone/>
            </a:pPr>
            <a:r>
              <a:rPr lang="en-US" altLang="zh-CN" sz="1600" dirty="0">
                <a:solidFill>
                  <a:schemeClr val="tx1"/>
                </a:solidFill>
                <a:latin typeface="Courier New" panose="02070309020205020404" pitchFamily="49" charset="0"/>
                <a:cs typeface="Courier New" panose="02070309020205020404" pitchFamily="49" charset="0"/>
              </a:rPr>
              <a:t>	</a:t>
            </a:r>
            <a:r>
              <a:rPr lang="en-US" altLang="zh-CN" sz="1600" dirty="0" smtClean="0">
                <a:solidFill>
                  <a:schemeClr val="tx1"/>
                </a:solidFill>
                <a:latin typeface="Courier New" panose="02070309020205020404" pitchFamily="49" charset="0"/>
                <a:cs typeface="Courier New" panose="02070309020205020404" pitchFamily="49" charset="0"/>
              </a:rPr>
              <a:t>		  ; the masking level to 0x40</a:t>
            </a:r>
          </a:p>
          <a:p>
            <a:pPr marL="342900" indent="-342900">
              <a:spcBef>
                <a:spcPts val="1200"/>
              </a:spcBef>
              <a:buClr>
                <a:srgbClr val="FF0000"/>
              </a:buClr>
              <a:buFont typeface="Monotype Sorts" pitchFamily="2" charset="2"/>
              <a:buChar char="z"/>
            </a:pPr>
            <a:r>
              <a:rPr kumimoji="1" lang="en-US" altLang="zh-CN" sz="2000" dirty="0">
                <a:solidFill>
                  <a:schemeClr val="tx1"/>
                </a:solidFill>
              </a:rPr>
              <a:t>To change to a lower masking level or disable the masking, the BASEPRI register name should be used</a:t>
            </a:r>
          </a:p>
        </p:txBody>
      </p:sp>
      <p:pic>
        <p:nvPicPr>
          <p:cNvPr id="144387" name="Picture 3" descr="dglxasset[2]"/>
          <p:cNvPicPr>
            <a:picLocks noChangeAspect="1" noChangeArrowheads="1"/>
          </p:cNvPicPr>
          <p:nvPr/>
        </p:nvPicPr>
        <p:blipFill>
          <a:blip r:embed="rId2" cstate="print"/>
          <a:srcRect/>
          <a:stretch>
            <a:fillRect/>
          </a:stretch>
        </p:blipFill>
        <p:spPr bwMode="auto">
          <a:xfrm>
            <a:off x="539552" y="1844824"/>
            <a:ext cx="609600" cy="539750"/>
          </a:xfrm>
          <a:prstGeom prst="rect">
            <a:avLst/>
          </a:prstGeom>
          <a:noFill/>
          <a:ln w="9525">
            <a:noFill/>
            <a:miter lim="800000"/>
            <a:headEnd/>
            <a:tailEnd/>
          </a:ln>
        </p:spPr>
      </p:pic>
      <p:sp>
        <p:nvSpPr>
          <p:cNvPr id="4"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The BASEPRI Special Register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457200" y="990600"/>
            <a:ext cx="8229600" cy="1219200"/>
          </a:xfrm>
        </p:spPr>
        <p:txBody>
          <a:bodyPr/>
          <a:lstStyle/>
          <a:p>
            <a:pPr marL="342900" indent="-342900">
              <a:spcBef>
                <a:spcPts val="1200"/>
              </a:spcBef>
              <a:buClr>
                <a:srgbClr val="FF0000"/>
              </a:buClr>
              <a:buFont typeface="Monotype Sorts" pitchFamily="2" charset="2"/>
              <a:buChar char="z"/>
            </a:pPr>
            <a:r>
              <a:rPr kumimoji="1" lang="en-US" altLang="zh-CN" sz="2000" dirty="0">
                <a:solidFill>
                  <a:schemeClr val="tx1"/>
                </a:solidFill>
              </a:rPr>
              <a:t>Usage faults, memory management faults, and bus fault exceptions are enabled by the </a:t>
            </a:r>
            <a:r>
              <a:rPr kumimoji="1" lang="en-US" altLang="zh-CN" sz="2000" b="1" i="1" dirty="0">
                <a:solidFill>
                  <a:srgbClr val="00B0F0"/>
                </a:solidFill>
              </a:rPr>
              <a:t>System Handler Control and State Register</a:t>
            </a:r>
            <a:r>
              <a:rPr kumimoji="1" lang="en-US" altLang="zh-CN" sz="2000" dirty="0">
                <a:solidFill>
                  <a:schemeClr val="tx1"/>
                </a:solidFill>
              </a:rPr>
              <a:t>.</a:t>
            </a:r>
          </a:p>
        </p:txBody>
      </p:sp>
      <p:sp>
        <p:nvSpPr>
          <p:cNvPr id="5"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Configuration Registers for Other Exceptions</a:t>
            </a:r>
          </a:p>
        </p:txBody>
      </p:sp>
      <p:pic>
        <p:nvPicPr>
          <p:cNvPr id="2" name="图片 1"/>
          <p:cNvPicPr>
            <a:picLocks noChangeAspect="1"/>
          </p:cNvPicPr>
          <p:nvPr/>
        </p:nvPicPr>
        <p:blipFill>
          <a:blip r:embed="rId2"/>
          <a:stretch>
            <a:fillRect/>
          </a:stretch>
        </p:blipFill>
        <p:spPr>
          <a:xfrm>
            <a:off x="1518109" y="1772816"/>
            <a:ext cx="6107782" cy="497885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827584" y="231031"/>
            <a:ext cx="7539243" cy="461665"/>
          </a:xfrm>
          <a:prstGeom prst="rect">
            <a:avLst/>
          </a:prstGeom>
          <a:solidFill>
            <a:schemeClr val="bg1"/>
          </a:solidFill>
          <a:ln w="9525">
            <a:noFill/>
            <a:miter lim="800000"/>
            <a:headEnd/>
            <a:tailEnd/>
          </a:ln>
        </p:spPr>
        <p:txBody>
          <a:bodyPr wrap="none">
            <a:spAutoFit/>
          </a:bodyPr>
          <a:lstStyle/>
          <a:p>
            <a:pPr algn="l"/>
            <a:r>
              <a:rPr lang="en-US" altLang="zh-CN" sz="2400" b="1" dirty="0">
                <a:solidFill>
                  <a:schemeClr val="tx1"/>
                </a:solidFill>
                <a:ea typeface="宋体" pitchFamily="2" charset="-122"/>
              </a:rPr>
              <a:t>Interrupt Control and State Register (0xE000ED04)</a:t>
            </a:r>
          </a:p>
        </p:txBody>
      </p:sp>
      <p:pic>
        <p:nvPicPr>
          <p:cNvPr id="3" name="图片 2"/>
          <p:cNvPicPr>
            <a:picLocks noChangeAspect="1"/>
          </p:cNvPicPr>
          <p:nvPr/>
        </p:nvPicPr>
        <p:blipFill>
          <a:blip r:embed="rId2"/>
          <a:stretch>
            <a:fillRect/>
          </a:stretch>
        </p:blipFill>
        <p:spPr>
          <a:xfrm>
            <a:off x="1259632" y="1950975"/>
            <a:ext cx="6785248" cy="4502361"/>
          </a:xfrm>
          <a:prstGeom prst="rect">
            <a:avLst/>
          </a:prstGeom>
        </p:spPr>
      </p:pic>
      <p:sp>
        <p:nvSpPr>
          <p:cNvPr id="5" name="矩形 4"/>
          <p:cNvSpPr/>
          <p:nvPr/>
        </p:nvSpPr>
        <p:spPr>
          <a:xfrm>
            <a:off x="611560" y="980728"/>
            <a:ext cx="7632848" cy="743217"/>
          </a:xfrm>
          <a:prstGeom prst="rect">
            <a:avLst/>
          </a:prstGeom>
        </p:spPr>
        <p:txBody>
          <a:bodyPr wrap="square">
            <a:spAutoFit/>
          </a:bodyPr>
          <a:lstStyle/>
          <a:p>
            <a:pPr marL="342900" indent="-342900" eaLnBrk="0" fontAlgn="base" hangingPunct="0">
              <a:lnSpc>
                <a:spcPct val="110000"/>
              </a:lnSpc>
              <a:spcBef>
                <a:spcPts val="1200"/>
              </a:spcBef>
              <a:spcAft>
                <a:spcPct val="0"/>
              </a:spcAft>
              <a:buClr>
                <a:srgbClr val="FF0000"/>
              </a:buClr>
              <a:buSzPct val="120000"/>
              <a:buFont typeface="Monotype Sorts" pitchFamily="2" charset="2"/>
              <a:buChar char="z"/>
            </a:pPr>
            <a:r>
              <a:rPr kumimoji="1" lang="en-US" altLang="zh-CN" sz="2000" dirty="0"/>
              <a:t>Pending for NMI, the SYSTICK timer, and </a:t>
            </a:r>
            <a:r>
              <a:rPr kumimoji="1" lang="en-US" altLang="zh-CN" sz="2000" dirty="0" err="1"/>
              <a:t>PendSV</a:t>
            </a:r>
            <a:r>
              <a:rPr kumimoji="1" lang="en-US" altLang="zh-CN" sz="2000" dirty="0"/>
              <a:t> is programmable via the </a:t>
            </a:r>
            <a:r>
              <a:rPr kumimoji="1" lang="en-US" altLang="zh-CN" sz="2000" b="1" i="1" dirty="0">
                <a:solidFill>
                  <a:srgbClr val="00B0F0"/>
                </a:solidFill>
              </a:rPr>
              <a:t>Interrupt Control and State </a:t>
            </a:r>
            <a:r>
              <a:rPr kumimoji="1" lang="en-US" altLang="zh-CN" sz="2000" b="1" i="1" dirty="0" smtClean="0">
                <a:solidFill>
                  <a:srgbClr val="00B0F0"/>
                </a:solidFill>
              </a:rPr>
              <a:t>Register</a:t>
            </a:r>
            <a:endParaRPr kumimoji="1" lang="zh-CN" altLang="en-US" sz="2000" b="1" i="1" dirty="0">
              <a:solidFill>
                <a:srgbClr val="00B0F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457200" y="908720"/>
            <a:ext cx="8362950" cy="5791200"/>
          </a:xfrm>
        </p:spPr>
        <p:txBody>
          <a:bodyPr/>
          <a:lstStyle/>
          <a:p>
            <a:pPr marL="0" indent="0" eaLnBrk="1" hangingPunct="1">
              <a:lnSpc>
                <a:spcPct val="100000"/>
              </a:lnSpc>
              <a:spcBef>
                <a:spcPct val="50000"/>
              </a:spcBef>
              <a:buFontTx/>
              <a:buNone/>
            </a:pPr>
            <a:r>
              <a:rPr lang="en-US" altLang="zh-CN" sz="2000" dirty="0" smtClean="0">
                <a:solidFill>
                  <a:schemeClr val="tx1"/>
                </a:solidFill>
              </a:rPr>
              <a:t>1. Set up the priority group register (group 0 by default). </a:t>
            </a:r>
          </a:p>
          <a:p>
            <a:pPr marL="0" indent="0" eaLnBrk="1" hangingPunct="1">
              <a:lnSpc>
                <a:spcPct val="100000"/>
              </a:lnSpc>
              <a:spcBef>
                <a:spcPts val="600"/>
              </a:spcBef>
              <a:buFontTx/>
              <a:buNone/>
            </a:pPr>
            <a:r>
              <a:rPr lang="en-US" altLang="zh-CN" sz="2000" i="1" dirty="0" smtClean="0">
                <a:solidFill>
                  <a:schemeClr val="bg1">
                    <a:lumMod val="65000"/>
                  </a:schemeClr>
                </a:solidFill>
              </a:rPr>
              <a:t>2. Setup the hard fault and NMI handlers to a new vector table location if vector table relocation is required.</a:t>
            </a:r>
          </a:p>
          <a:p>
            <a:pPr marL="0" indent="0" eaLnBrk="1" hangingPunct="1">
              <a:lnSpc>
                <a:spcPct val="100000"/>
              </a:lnSpc>
              <a:spcBef>
                <a:spcPts val="600"/>
              </a:spcBef>
              <a:buFontTx/>
              <a:buNone/>
            </a:pPr>
            <a:r>
              <a:rPr lang="en-US" altLang="zh-CN" sz="2000" i="1" dirty="0" smtClean="0">
                <a:solidFill>
                  <a:schemeClr val="bg1">
                    <a:lumMod val="65000"/>
                  </a:schemeClr>
                </a:solidFill>
              </a:rPr>
              <a:t>3. Set up the Vector Table Offset register if needed.</a:t>
            </a:r>
          </a:p>
          <a:p>
            <a:pPr marL="0" indent="0" eaLnBrk="1" hangingPunct="1">
              <a:lnSpc>
                <a:spcPct val="100000"/>
              </a:lnSpc>
              <a:spcBef>
                <a:spcPts val="600"/>
              </a:spcBef>
              <a:buFontTx/>
              <a:buNone/>
            </a:pPr>
            <a:r>
              <a:rPr lang="en-US" altLang="zh-CN" sz="2000" dirty="0" smtClean="0">
                <a:solidFill>
                  <a:schemeClr val="tx1"/>
                </a:solidFill>
              </a:rPr>
              <a:t>4. </a:t>
            </a:r>
            <a:r>
              <a:rPr lang="en-US" sz="2000" dirty="0" smtClean="0">
                <a:solidFill>
                  <a:schemeClr val="tx1"/>
                </a:solidFill>
              </a:rPr>
              <a:t>Set up the interrupt vector for the interrupt</a:t>
            </a:r>
            <a:r>
              <a:rPr lang="zh-CN" altLang="en-US" sz="2000" dirty="0" smtClean="0">
                <a:solidFill>
                  <a:schemeClr val="tx1"/>
                </a:solidFill>
              </a:rPr>
              <a:t>：</a:t>
            </a:r>
            <a:r>
              <a:rPr lang="en-US" altLang="zh-CN" sz="2000" dirty="0" smtClean="0">
                <a:solidFill>
                  <a:schemeClr val="tx1"/>
                </a:solidFill>
              </a:rPr>
              <a:t>[read the Vector Table Offset register and] calculate the correct memory location for the interrupt handler.</a:t>
            </a:r>
          </a:p>
          <a:p>
            <a:pPr marL="0" indent="0" eaLnBrk="1" hangingPunct="1">
              <a:lnSpc>
                <a:spcPct val="100000"/>
              </a:lnSpc>
              <a:spcBef>
                <a:spcPts val="600"/>
              </a:spcBef>
              <a:buFontTx/>
              <a:buNone/>
            </a:pPr>
            <a:r>
              <a:rPr lang="en-US" altLang="zh-CN" sz="2000" dirty="0" smtClean="0">
                <a:solidFill>
                  <a:schemeClr val="tx1"/>
                </a:solidFill>
              </a:rPr>
              <a:t>5. Set up the priority level for the interrupt.</a:t>
            </a:r>
          </a:p>
          <a:p>
            <a:pPr marL="0" indent="0" eaLnBrk="1" hangingPunct="1">
              <a:lnSpc>
                <a:spcPct val="100000"/>
              </a:lnSpc>
              <a:spcBef>
                <a:spcPts val="600"/>
              </a:spcBef>
              <a:buFontTx/>
              <a:buNone/>
            </a:pPr>
            <a:r>
              <a:rPr lang="en-US" altLang="zh-CN" sz="2000" dirty="0" smtClean="0">
                <a:solidFill>
                  <a:schemeClr val="tx1"/>
                </a:solidFill>
              </a:rPr>
              <a:t>6. Enable the interrupt.</a:t>
            </a:r>
          </a:p>
          <a:p>
            <a:pPr marL="0" indent="0" eaLnBrk="1" hangingPunct="1">
              <a:lnSpc>
                <a:spcPct val="100000"/>
              </a:lnSpc>
              <a:spcBef>
                <a:spcPct val="50000"/>
              </a:spcBef>
              <a:buFontTx/>
              <a:buNone/>
            </a:pPr>
            <a:endParaRPr lang="en-US" altLang="zh-CN" sz="2000" b="1" dirty="0" smtClean="0">
              <a:solidFill>
                <a:srgbClr val="00B050"/>
              </a:solidFill>
            </a:endParaRPr>
          </a:p>
          <a:p>
            <a:pPr marL="0" indent="0" eaLnBrk="1" hangingPunct="1">
              <a:lnSpc>
                <a:spcPct val="100000"/>
              </a:lnSpc>
              <a:spcBef>
                <a:spcPct val="50000"/>
              </a:spcBef>
              <a:buFontTx/>
              <a:buNone/>
            </a:pPr>
            <a:r>
              <a:rPr lang="en-US" altLang="zh-CN" sz="2000" b="1" dirty="0" smtClean="0">
                <a:solidFill>
                  <a:srgbClr val="00B050"/>
                </a:solidFill>
              </a:rPr>
              <a:t>Example in assembly:</a:t>
            </a:r>
          </a:p>
          <a:p>
            <a:pPr marL="0" indent="0" eaLnBrk="1" hangingPunct="1">
              <a:lnSpc>
                <a:spcPct val="100000"/>
              </a:lnSpc>
              <a:spcBef>
                <a:spcPct val="50000"/>
              </a:spcBef>
              <a:buFontTx/>
              <a:buNone/>
            </a:pPr>
            <a:r>
              <a:rPr lang="en-US" altLang="zh-CN" sz="1600" dirty="0" smtClean="0">
                <a:solidFill>
                  <a:schemeClr val="tx1"/>
                </a:solidFill>
                <a:latin typeface="Courier New" panose="02070309020205020404" pitchFamily="49" charset="0"/>
                <a:cs typeface="Courier New" panose="02070309020205020404" pitchFamily="49" charset="0"/>
              </a:rPr>
              <a:t>  LDR R0, =0xE000ED0C 	</a:t>
            </a:r>
            <a:r>
              <a:rPr lang="en-US" altLang="zh-CN" sz="1600" dirty="0" smtClean="0">
                <a:solidFill>
                  <a:srgbClr val="0070C0"/>
                </a:solidFill>
                <a:latin typeface="Courier New" panose="02070309020205020404" pitchFamily="49" charset="0"/>
                <a:cs typeface="Courier New" panose="02070309020205020404" pitchFamily="49" charset="0"/>
              </a:rPr>
              <a:t>; Application Interrupt and Reset 			  	; </a:t>
            </a:r>
            <a:r>
              <a:rPr lang="en-US" altLang="zh-CN" sz="1600" dirty="0">
                <a:solidFill>
                  <a:srgbClr val="0070C0"/>
                </a:solidFill>
                <a:latin typeface="Courier New" panose="02070309020205020404" pitchFamily="49" charset="0"/>
                <a:cs typeface="Courier New" panose="02070309020205020404" pitchFamily="49" charset="0"/>
              </a:rPr>
              <a:t>Control Register </a:t>
            </a:r>
            <a:r>
              <a:rPr lang="en-US" altLang="zh-CN" sz="1600" dirty="0" smtClean="0">
                <a:solidFill>
                  <a:srgbClr val="0070C0"/>
                </a:solidFill>
                <a:latin typeface="Courier New" panose="02070309020205020404" pitchFamily="49" charset="0"/>
                <a:cs typeface="Courier New" panose="02070309020205020404" pitchFamily="49" charset="0"/>
              </a:rPr>
              <a:t>(see Table 7.5)</a:t>
            </a:r>
          </a:p>
          <a:p>
            <a:pPr marL="0" indent="0" eaLnBrk="1" hangingPunct="1">
              <a:lnSpc>
                <a:spcPct val="100000"/>
              </a:lnSpc>
              <a:buFontTx/>
              <a:buNone/>
            </a:pPr>
            <a:r>
              <a:rPr lang="en-US" altLang="zh-CN" sz="1600" dirty="0" smtClean="0">
                <a:solidFill>
                  <a:schemeClr val="tx1"/>
                </a:solidFill>
                <a:latin typeface="Courier New" panose="02070309020205020404" pitchFamily="49" charset="0"/>
                <a:cs typeface="Courier New" panose="02070309020205020404" pitchFamily="49" charset="0"/>
              </a:rPr>
              <a:t>  LDR R1, =0x05FA0</a:t>
            </a:r>
            <a:r>
              <a:rPr lang="en-US" altLang="zh-CN" sz="1600" b="1" dirty="0" smtClean="0">
                <a:solidFill>
                  <a:srgbClr val="FF0000"/>
                </a:solidFill>
                <a:latin typeface="Courier New" panose="02070309020205020404" pitchFamily="49" charset="0"/>
                <a:cs typeface="Courier New" panose="02070309020205020404" pitchFamily="49" charset="0"/>
              </a:rPr>
              <a:t>5</a:t>
            </a:r>
            <a:r>
              <a:rPr lang="en-US" altLang="zh-CN" sz="1600" dirty="0" smtClean="0">
                <a:solidFill>
                  <a:schemeClr val="tx1"/>
                </a:solidFill>
                <a:latin typeface="Courier New" panose="02070309020205020404" pitchFamily="49" charset="0"/>
                <a:cs typeface="Courier New" panose="02070309020205020404" pitchFamily="49" charset="0"/>
              </a:rPr>
              <a:t>00 	</a:t>
            </a:r>
            <a:r>
              <a:rPr lang="en-US" altLang="zh-CN" sz="1600" dirty="0" smtClean="0">
                <a:solidFill>
                  <a:srgbClr val="0070C0"/>
                </a:solidFill>
                <a:latin typeface="Courier New" panose="02070309020205020404" pitchFamily="49" charset="0"/>
                <a:cs typeface="Courier New" panose="02070309020205020404" pitchFamily="49" charset="0"/>
              </a:rPr>
              <a:t>; Priority Group 5 (2/6)</a:t>
            </a:r>
          </a:p>
          <a:p>
            <a:pPr marL="0" indent="0" eaLnBrk="1" hangingPunct="1">
              <a:lnSpc>
                <a:spcPct val="100000"/>
              </a:lnSpc>
              <a:buFontTx/>
              <a:buNone/>
            </a:pPr>
            <a:r>
              <a:rPr lang="en-US" altLang="zh-CN" sz="1600" dirty="0" smtClean="0">
                <a:solidFill>
                  <a:schemeClr val="tx1"/>
                </a:solidFill>
                <a:latin typeface="Courier New" panose="02070309020205020404" pitchFamily="49" charset="0"/>
                <a:cs typeface="Courier New" panose="02070309020205020404" pitchFamily="49" charset="0"/>
              </a:rPr>
              <a:t>  STR R1, [R0]	  	</a:t>
            </a:r>
            <a:r>
              <a:rPr lang="en-US" altLang="zh-CN" sz="1600" dirty="0" smtClean="0">
                <a:solidFill>
                  <a:srgbClr val="0070C0"/>
                </a:solidFill>
                <a:latin typeface="Courier New" panose="02070309020205020404" pitchFamily="49" charset="0"/>
                <a:cs typeface="Courier New" panose="02070309020205020404" pitchFamily="49" charset="0"/>
              </a:rPr>
              <a:t>; Set Priority Group</a:t>
            </a:r>
          </a:p>
        </p:txBody>
      </p:sp>
      <p:sp>
        <p:nvSpPr>
          <p:cNvPr id="3"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Example Procedures in Setting Up an Interrupt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395536" y="836712"/>
            <a:ext cx="8496944" cy="5638800"/>
          </a:xfrm>
        </p:spPr>
        <p:txBody>
          <a:bodyPr/>
          <a:lstStyle/>
          <a:p>
            <a:pPr eaLnBrk="1" hangingPunct="1">
              <a:buFontTx/>
              <a:buNone/>
            </a:pPr>
            <a:r>
              <a:rPr lang="zh-CN" altLang="en-US" sz="1600" dirty="0" smtClean="0">
                <a:solidFill>
                  <a:schemeClr val="tx1"/>
                </a:solidFill>
                <a:latin typeface="Courier New" panose="02070309020205020404" pitchFamily="49" charset="0"/>
                <a:cs typeface="Courier New" panose="02070309020205020404" pitchFamily="49" charset="0"/>
              </a:rPr>
              <a:t>  </a:t>
            </a:r>
            <a:r>
              <a:rPr lang="en-US" altLang="zh-CN" sz="1600" dirty="0" smtClean="0">
                <a:solidFill>
                  <a:schemeClr val="tx1"/>
                </a:solidFill>
                <a:latin typeface="Courier New" panose="02070309020205020404" pitchFamily="49" charset="0"/>
                <a:cs typeface="Courier New" panose="02070309020205020404" pitchFamily="49" charset="0"/>
              </a:rPr>
              <a:t>...</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MOV R4, #8 		</a:t>
            </a:r>
            <a:r>
              <a:rPr lang="en-US" altLang="zh-CN" sz="1600" dirty="0" smtClean="0">
                <a:solidFill>
                  <a:srgbClr val="0070C0"/>
                </a:solidFill>
                <a:latin typeface="Courier New" panose="02070309020205020404" pitchFamily="49" charset="0"/>
                <a:cs typeface="Courier New" panose="02070309020205020404" pitchFamily="49" charset="0"/>
              </a:rPr>
              <a:t>; Vector Table in ROM</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LDR R5, =(NEW_VECT_TABLE+8)</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LDMIA R4!, {R0-R1} 	</a:t>
            </a:r>
            <a:r>
              <a:rPr lang="en-US" altLang="zh-CN" sz="1600" dirty="0" smtClean="0">
                <a:solidFill>
                  <a:srgbClr val="0070C0"/>
                </a:solidFill>
                <a:latin typeface="Courier New" panose="02070309020205020404" pitchFamily="49" charset="0"/>
                <a:cs typeface="Courier New" panose="02070309020205020404" pitchFamily="49" charset="0"/>
              </a:rPr>
              <a:t>; Read vectors address for NMI and Hard Fault</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STMIA R5!, {R0-R1} 	</a:t>
            </a:r>
            <a:r>
              <a:rPr lang="en-US" altLang="zh-CN" sz="1600" dirty="0" smtClean="0">
                <a:solidFill>
                  <a:srgbClr val="0070C0"/>
                </a:solidFill>
                <a:latin typeface="Courier New" panose="02070309020205020404" pitchFamily="49" charset="0"/>
                <a:cs typeface="Courier New" panose="02070309020205020404" pitchFamily="49" charset="0"/>
              </a:rPr>
              <a:t>; Copy vectors to new vector table</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LDR R0, =0xE000ED08 	</a:t>
            </a:r>
            <a:r>
              <a:rPr lang="en-US" altLang="zh-CN" sz="1600" dirty="0" smtClean="0">
                <a:solidFill>
                  <a:srgbClr val="0070C0"/>
                </a:solidFill>
                <a:latin typeface="Courier New" panose="02070309020205020404" pitchFamily="49" charset="0"/>
                <a:cs typeface="Courier New" panose="02070309020205020404" pitchFamily="49" charset="0"/>
              </a:rPr>
              <a:t>; Vector Table Offset Register</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LDR R1, =NEW_VECT_TABLE</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STR R1, [R0] 	</a:t>
            </a:r>
            <a:r>
              <a:rPr lang="en-US" altLang="zh-CN" sz="1600" dirty="0" smtClean="0">
                <a:solidFill>
                  <a:srgbClr val="0070C0"/>
                </a:solidFill>
                <a:latin typeface="Courier New" panose="02070309020205020404" pitchFamily="49" charset="0"/>
                <a:cs typeface="Courier New" panose="02070309020205020404" pitchFamily="49" charset="0"/>
              </a:rPr>
              <a:t>; Set vector table to new location</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LDR R0, =IRQ7_Handler </a:t>
            </a:r>
            <a:r>
              <a:rPr lang="en-US" altLang="zh-CN" sz="1600" dirty="0" smtClean="0">
                <a:solidFill>
                  <a:srgbClr val="0070C0"/>
                </a:solidFill>
                <a:latin typeface="Courier New" panose="02070309020205020404" pitchFamily="49" charset="0"/>
                <a:cs typeface="Courier New" panose="02070309020205020404" pitchFamily="49" charset="0"/>
              </a:rPr>
              <a:t>; Get starting address of IRQ#7 handler</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LDR R1, =0xE000ED08 	</a:t>
            </a:r>
            <a:r>
              <a:rPr lang="en-US" altLang="zh-CN" sz="1600" dirty="0" smtClean="0">
                <a:solidFill>
                  <a:srgbClr val="0070C0"/>
                </a:solidFill>
                <a:latin typeface="Courier New" panose="02070309020205020404" pitchFamily="49" charset="0"/>
                <a:cs typeface="Courier New" panose="02070309020205020404" pitchFamily="49" charset="0"/>
              </a:rPr>
              <a:t>; Vector Table Offset Register</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LDR R1, [R1]</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ADD R1, R1, #(4*(7+16)) </a:t>
            </a:r>
            <a:r>
              <a:rPr lang="en-US" altLang="zh-CN" sz="1600" dirty="0" smtClean="0">
                <a:solidFill>
                  <a:srgbClr val="0070C0"/>
                </a:solidFill>
                <a:latin typeface="Courier New" panose="02070309020205020404" pitchFamily="49" charset="0"/>
                <a:cs typeface="Courier New" panose="02070309020205020404" pitchFamily="49" charset="0"/>
              </a:rPr>
              <a:t>; Calculate IRQ#7 handler vector address</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STR R0, [R1] 	</a:t>
            </a:r>
            <a:r>
              <a:rPr lang="en-US" altLang="zh-CN" sz="1600" dirty="0" smtClean="0">
                <a:solidFill>
                  <a:srgbClr val="0070C0"/>
                </a:solidFill>
                <a:latin typeface="Courier New" panose="02070309020205020404" pitchFamily="49" charset="0"/>
                <a:cs typeface="Courier New" panose="02070309020205020404" pitchFamily="49" charset="0"/>
              </a:rPr>
              <a:t>; Setup vector for IRQ#7</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a:t>
            </a:r>
          </a:p>
          <a:p>
            <a:pPr eaLnBrk="1" hangingPunct="1">
              <a:buFontTx/>
              <a:buNone/>
            </a:pPr>
            <a:r>
              <a:rPr lang="en-US" altLang="zh-CN" sz="1600" dirty="0" smtClean="0">
                <a:solidFill>
                  <a:schemeClr val="tx1"/>
                </a:solidFill>
                <a:latin typeface="Courier New" panose="02070309020205020404" pitchFamily="49" charset="0"/>
                <a:cs typeface="Courier New" panose="02070309020205020404" pitchFamily="49" charset="0"/>
              </a:rPr>
              <a:t>  LDR R0, =0xE000E400 </a:t>
            </a:r>
            <a:r>
              <a:rPr lang="en-US" altLang="zh-CN" sz="1600" dirty="0" smtClean="0">
                <a:solidFill>
                  <a:srgbClr val="0070C0"/>
                </a:solidFill>
                <a:latin typeface="Courier New" panose="02070309020205020404" pitchFamily="49" charset="0"/>
                <a:cs typeface="Courier New" panose="02070309020205020404" pitchFamily="49" charset="0"/>
              </a:rPr>
              <a:t>; External IRQ priority base</a:t>
            </a:r>
          </a:p>
        </p:txBody>
      </p:sp>
      <p:sp>
        <p:nvSpPr>
          <p:cNvPr id="3"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Example Procedures in Setting Up an Interrupt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251520" y="914400"/>
            <a:ext cx="8784976" cy="1987550"/>
          </a:xfrm>
        </p:spPr>
        <p:txBody>
          <a:bodyPr/>
          <a:lstStyle/>
          <a:p>
            <a:pPr eaLnBrk="1" hangingPunct="1">
              <a:buNone/>
            </a:pP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MOV R1, #0xC0  </a:t>
            </a:r>
          </a:p>
          <a:p>
            <a:pPr eaLnBrk="1" hangingPunct="1">
              <a:buNone/>
            </a:pPr>
            <a:r>
              <a:rPr lang="en-US" altLang="zh-CN" sz="1600" dirty="0">
                <a:solidFill>
                  <a:schemeClr val="tx1"/>
                </a:solidFill>
                <a:latin typeface="Courier New" panose="02070309020205020404" pitchFamily="49" charset="0"/>
                <a:cs typeface="Courier New" panose="02070309020205020404" pitchFamily="49" charset="0"/>
              </a:rPr>
              <a:t>  STRB R1, [R0,#7] </a:t>
            </a:r>
            <a:r>
              <a:rPr lang="en-US" altLang="zh-CN" sz="1600" dirty="0" smtClean="0">
                <a:solidFill>
                  <a:schemeClr val="tx1"/>
                </a:solidFill>
                <a:latin typeface="Courier New" panose="02070309020205020404" pitchFamily="49" charset="0"/>
                <a:cs typeface="Courier New" panose="02070309020205020404" pitchFamily="49" charset="0"/>
              </a:rPr>
              <a:t>	</a:t>
            </a:r>
            <a:r>
              <a:rPr lang="en-US" altLang="zh-CN" sz="1600" dirty="0" smtClean="0">
                <a:solidFill>
                  <a:srgbClr val="0070C0"/>
                </a:solidFill>
                <a:latin typeface="Courier New" panose="02070309020205020404" pitchFamily="49" charset="0"/>
                <a:cs typeface="Courier New" panose="02070309020205020404" pitchFamily="49" charset="0"/>
              </a:rPr>
              <a:t>; </a:t>
            </a:r>
            <a:r>
              <a:rPr lang="en-US" altLang="zh-CN" sz="1600" dirty="0">
                <a:solidFill>
                  <a:srgbClr val="0070C0"/>
                </a:solidFill>
                <a:latin typeface="Courier New" panose="02070309020205020404" pitchFamily="49" charset="0"/>
                <a:cs typeface="Courier New" panose="02070309020205020404" pitchFamily="49" charset="0"/>
              </a:rPr>
              <a:t>Set IRQ#7 priority to 0xC0</a:t>
            </a:r>
          </a:p>
          <a:p>
            <a:pPr eaLnBrk="1" hangingPunct="1">
              <a:buNone/>
            </a:pPr>
            <a:r>
              <a:rPr lang="en-US" altLang="zh-CN" sz="1600" dirty="0">
                <a:solidFill>
                  <a:schemeClr val="tx1"/>
                </a:solidFill>
                <a:latin typeface="Courier New" panose="02070309020205020404" pitchFamily="49" charset="0"/>
                <a:cs typeface="Courier New" panose="02070309020205020404" pitchFamily="49" charset="0"/>
              </a:rPr>
              <a:t>  ...</a:t>
            </a:r>
          </a:p>
          <a:p>
            <a:pPr eaLnBrk="1" hangingPunct="1">
              <a:buNone/>
            </a:pPr>
            <a:r>
              <a:rPr lang="en-US" altLang="zh-CN" sz="1600" dirty="0">
                <a:solidFill>
                  <a:schemeClr val="tx1"/>
                </a:solidFill>
                <a:latin typeface="Courier New" panose="02070309020205020404" pitchFamily="49" charset="0"/>
                <a:cs typeface="Courier New" panose="02070309020205020404" pitchFamily="49" charset="0"/>
              </a:rPr>
              <a:t>  LDR R0, =0xE000E100 </a:t>
            </a:r>
            <a:r>
              <a:rPr lang="en-US" altLang="zh-CN" sz="1600" dirty="0" smtClean="0">
                <a:solidFill>
                  <a:schemeClr val="tx1"/>
                </a:solidFill>
                <a:latin typeface="Courier New" panose="02070309020205020404" pitchFamily="49" charset="0"/>
                <a:cs typeface="Courier New" panose="02070309020205020404" pitchFamily="49" charset="0"/>
              </a:rPr>
              <a:t>	</a:t>
            </a:r>
            <a:r>
              <a:rPr lang="en-US" altLang="zh-CN" sz="1600" dirty="0" smtClean="0">
                <a:solidFill>
                  <a:srgbClr val="0070C0"/>
                </a:solidFill>
                <a:latin typeface="Courier New" panose="02070309020205020404" pitchFamily="49" charset="0"/>
                <a:cs typeface="Courier New" panose="02070309020205020404" pitchFamily="49" charset="0"/>
              </a:rPr>
              <a:t>; </a:t>
            </a:r>
            <a:r>
              <a:rPr lang="en-US" altLang="zh-CN" sz="1600" dirty="0">
                <a:solidFill>
                  <a:srgbClr val="0070C0"/>
                </a:solidFill>
                <a:latin typeface="Courier New" panose="02070309020205020404" pitchFamily="49" charset="0"/>
                <a:cs typeface="Courier New" panose="02070309020205020404" pitchFamily="49" charset="0"/>
              </a:rPr>
              <a:t>SETEN register</a:t>
            </a:r>
          </a:p>
          <a:p>
            <a:pPr eaLnBrk="1" hangingPunct="1">
              <a:buNone/>
            </a:pPr>
            <a:r>
              <a:rPr lang="en-US" altLang="zh-CN" sz="1600" dirty="0">
                <a:solidFill>
                  <a:schemeClr val="tx1"/>
                </a:solidFill>
                <a:latin typeface="Courier New" panose="02070309020205020404" pitchFamily="49" charset="0"/>
                <a:cs typeface="Courier New" panose="02070309020205020404" pitchFamily="49" charset="0"/>
              </a:rPr>
              <a:t>  MOV R1, #(1&lt;&lt;7) </a:t>
            </a:r>
            <a:r>
              <a:rPr lang="en-US" altLang="zh-CN" sz="1600" dirty="0" smtClean="0">
                <a:solidFill>
                  <a:schemeClr val="tx1"/>
                </a:solidFill>
                <a:latin typeface="Courier New" panose="02070309020205020404" pitchFamily="49" charset="0"/>
                <a:cs typeface="Courier New" panose="02070309020205020404" pitchFamily="49" charset="0"/>
              </a:rPr>
              <a:t>	</a:t>
            </a:r>
            <a:r>
              <a:rPr lang="en-US" altLang="zh-CN" sz="1600" dirty="0" smtClean="0">
                <a:solidFill>
                  <a:srgbClr val="0070C0"/>
                </a:solidFill>
                <a:latin typeface="Courier New" panose="02070309020205020404" pitchFamily="49" charset="0"/>
                <a:cs typeface="Courier New" panose="02070309020205020404" pitchFamily="49" charset="0"/>
              </a:rPr>
              <a:t>; </a:t>
            </a:r>
            <a:r>
              <a:rPr lang="en-US" altLang="zh-CN" sz="1600" dirty="0">
                <a:solidFill>
                  <a:srgbClr val="0070C0"/>
                </a:solidFill>
                <a:latin typeface="Courier New" panose="02070309020205020404" pitchFamily="49" charset="0"/>
                <a:cs typeface="Courier New" panose="02070309020205020404" pitchFamily="49" charset="0"/>
              </a:rPr>
              <a:t>IRQ#7 enable </a:t>
            </a:r>
            <a:r>
              <a:rPr lang="en-US" altLang="zh-CN" sz="1600" dirty="0" smtClean="0">
                <a:solidFill>
                  <a:srgbClr val="0070C0"/>
                </a:solidFill>
                <a:latin typeface="Courier New" panose="02070309020205020404" pitchFamily="49" charset="0"/>
                <a:cs typeface="Courier New" panose="02070309020205020404" pitchFamily="49" charset="0"/>
              </a:rPr>
              <a:t>bit (</a:t>
            </a:r>
            <a:r>
              <a:rPr lang="en-US" altLang="zh-CN" sz="1600" dirty="0">
                <a:solidFill>
                  <a:srgbClr val="0070C0"/>
                </a:solidFill>
                <a:latin typeface="Courier New" panose="02070309020205020404" pitchFamily="49" charset="0"/>
                <a:cs typeface="Courier New" panose="02070309020205020404" pitchFamily="49" charset="0"/>
              </a:rPr>
              <a:t>value 0x1 shifted by 7 bits)</a:t>
            </a:r>
          </a:p>
          <a:p>
            <a:pPr eaLnBrk="1" hangingPunct="1">
              <a:buNone/>
            </a:pPr>
            <a:r>
              <a:rPr lang="en-US" altLang="zh-CN" sz="1600" dirty="0">
                <a:solidFill>
                  <a:schemeClr val="tx1"/>
                </a:solidFill>
                <a:latin typeface="Courier New" panose="02070309020205020404" pitchFamily="49" charset="0"/>
                <a:cs typeface="Courier New" panose="02070309020205020404" pitchFamily="49" charset="0"/>
              </a:rPr>
              <a:t>  STR R1, [R0] </a:t>
            </a:r>
            <a:r>
              <a:rPr lang="en-US" altLang="zh-CN" sz="1600" dirty="0" smtClean="0">
                <a:solidFill>
                  <a:schemeClr val="tx1"/>
                </a:solidFill>
                <a:latin typeface="Courier New" panose="02070309020205020404" pitchFamily="49" charset="0"/>
                <a:cs typeface="Courier New" panose="02070309020205020404" pitchFamily="49" charset="0"/>
              </a:rPr>
              <a:t>	</a:t>
            </a:r>
            <a:r>
              <a:rPr lang="en-US" altLang="zh-CN" sz="1600" dirty="0" smtClean="0">
                <a:solidFill>
                  <a:srgbClr val="0070C0"/>
                </a:solidFill>
                <a:latin typeface="Courier New" panose="02070309020205020404" pitchFamily="49" charset="0"/>
                <a:cs typeface="Courier New" panose="02070309020205020404" pitchFamily="49" charset="0"/>
              </a:rPr>
              <a:t>; </a:t>
            </a:r>
            <a:r>
              <a:rPr lang="en-US" altLang="zh-CN" sz="1600" dirty="0">
                <a:solidFill>
                  <a:srgbClr val="0070C0"/>
                </a:solidFill>
                <a:latin typeface="Courier New" panose="02070309020205020404" pitchFamily="49" charset="0"/>
                <a:cs typeface="Courier New" panose="02070309020205020404" pitchFamily="49" charset="0"/>
              </a:rPr>
              <a:t>Enable the interrupt</a:t>
            </a:r>
          </a:p>
        </p:txBody>
      </p:sp>
      <p:sp>
        <p:nvSpPr>
          <p:cNvPr id="6"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Example Procedures in Setting Up an Interrupt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79389"/>
            <a:ext cx="7488832" cy="585316"/>
          </a:xfrm>
          <a:solidFill>
            <a:schemeClr val="bg1"/>
          </a:solidFill>
        </p:spPr>
        <p:txBody>
          <a:bodyPr/>
          <a:lstStyle/>
          <a:p>
            <a:r>
              <a:rPr lang="en-US" sz="3200" dirty="0" smtClean="0">
                <a:solidFill>
                  <a:schemeClr val="tx1"/>
                </a:solidFill>
              </a:rPr>
              <a:t>Interrupt Behavior</a:t>
            </a:r>
            <a:br>
              <a:rPr lang="en-US" sz="3200" dirty="0" smtClean="0">
                <a:solidFill>
                  <a:schemeClr val="tx1"/>
                </a:solidFill>
              </a:rPr>
            </a:br>
            <a:endParaRPr lang="en-US" sz="3200" dirty="0">
              <a:solidFill>
                <a:schemeClr val="tx1"/>
              </a:solidFill>
            </a:endParaRPr>
          </a:p>
        </p:txBody>
      </p:sp>
      <p:sp>
        <p:nvSpPr>
          <p:cNvPr id="3" name="内容占位符 2"/>
          <p:cNvSpPr>
            <a:spLocks noGrp="1"/>
          </p:cNvSpPr>
          <p:nvPr>
            <p:ph idx="1"/>
          </p:nvPr>
        </p:nvSpPr>
        <p:spPr>
          <a:xfrm>
            <a:off x="467544" y="1124744"/>
            <a:ext cx="8460680" cy="5065712"/>
          </a:xfrm>
        </p:spPr>
        <p:txBody>
          <a:bodyPr/>
          <a:lstStyle/>
          <a:p>
            <a:pPr marL="342900" indent="-342900">
              <a:spcBef>
                <a:spcPts val="1200"/>
              </a:spcBef>
              <a:buClr>
                <a:srgbClr val="FF0000"/>
              </a:buClr>
              <a:buFont typeface="Monotype Sorts" pitchFamily="2" charset="2"/>
              <a:buChar char="z"/>
            </a:pPr>
            <a:r>
              <a:rPr kumimoji="1" lang="en-US" kern="1200" dirty="0" smtClean="0">
                <a:solidFill>
                  <a:schemeClr val="tx1"/>
                </a:solidFill>
              </a:rPr>
              <a:t>When </a:t>
            </a:r>
            <a:r>
              <a:rPr kumimoji="1" lang="en-US" kern="1200" dirty="0">
                <a:solidFill>
                  <a:schemeClr val="tx1"/>
                </a:solidFill>
              </a:rPr>
              <a:t>an exception takes place, a number of things happen:</a:t>
            </a:r>
          </a:p>
          <a:p>
            <a:pPr marL="742950" lvl="1">
              <a:spcBef>
                <a:spcPts val="600"/>
              </a:spcBef>
              <a:buClr>
                <a:srgbClr val="FF0000"/>
              </a:buClr>
              <a:buFont typeface="Monotype Sorts" pitchFamily="2" charset="2"/>
              <a:buChar char="y"/>
            </a:pPr>
            <a:r>
              <a:rPr kumimoji="1" lang="en-US" dirty="0">
                <a:solidFill>
                  <a:schemeClr val="tx1"/>
                </a:solidFill>
              </a:rPr>
              <a:t>Stacking (pushing eight registers’ contents to stack)</a:t>
            </a:r>
          </a:p>
          <a:p>
            <a:pPr marL="742950" lvl="1">
              <a:spcBef>
                <a:spcPts val="600"/>
              </a:spcBef>
              <a:buClr>
                <a:srgbClr val="FF0000"/>
              </a:buClr>
              <a:buFont typeface="Monotype Sorts" pitchFamily="2" charset="2"/>
              <a:buChar char="y"/>
            </a:pPr>
            <a:r>
              <a:rPr kumimoji="1" lang="en-US" dirty="0">
                <a:solidFill>
                  <a:schemeClr val="tx1"/>
                </a:solidFill>
              </a:rPr>
              <a:t>Vector fetch (reading the exception handler starting address from the vector table)</a:t>
            </a:r>
          </a:p>
          <a:p>
            <a:pPr marL="742950" lvl="1">
              <a:spcBef>
                <a:spcPts val="600"/>
              </a:spcBef>
              <a:buClr>
                <a:srgbClr val="FF0000"/>
              </a:buClr>
              <a:buFont typeface="Monotype Sorts" pitchFamily="2" charset="2"/>
              <a:buChar char="y"/>
            </a:pPr>
            <a:r>
              <a:rPr kumimoji="1" lang="en-US" dirty="0">
                <a:solidFill>
                  <a:schemeClr val="tx1"/>
                </a:solidFill>
              </a:rPr>
              <a:t>Update of the stack pointer, link register, and program counter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52" descr="shadow wide"/>
          <p:cNvPicPr>
            <a:picLocks noChangeAspect="1" noChangeArrowheads="1"/>
          </p:cNvPicPr>
          <p:nvPr/>
        </p:nvPicPr>
        <p:blipFill>
          <a:blip r:embed="rId2" cstate="print"/>
          <a:srcRect/>
          <a:stretch>
            <a:fillRect/>
          </a:stretch>
        </p:blipFill>
        <p:spPr bwMode="auto">
          <a:xfrm>
            <a:off x="838200" y="5030688"/>
            <a:ext cx="8305800" cy="990600"/>
          </a:xfrm>
          <a:prstGeom prst="rect">
            <a:avLst/>
          </a:prstGeom>
          <a:noFill/>
          <a:ln w="9525">
            <a:noFill/>
            <a:miter lim="800000"/>
            <a:headEnd/>
            <a:tailEnd/>
          </a:ln>
        </p:spPr>
      </p:pic>
      <p:sp>
        <p:nvSpPr>
          <p:cNvPr id="111619" name="Rectangle 2"/>
          <p:cNvSpPr>
            <a:spLocks noGrp="1" noChangeArrowheads="1"/>
          </p:cNvSpPr>
          <p:nvPr>
            <p:ph type="body" sz="half" idx="1"/>
          </p:nvPr>
        </p:nvSpPr>
        <p:spPr>
          <a:xfrm>
            <a:off x="457200" y="822325"/>
            <a:ext cx="8218488" cy="533400"/>
          </a:xfrm>
        </p:spPr>
        <p:txBody>
          <a:bodyPr/>
          <a:lstStyle/>
          <a:p>
            <a:pPr eaLnBrk="1" hangingPunct="1">
              <a:buFontTx/>
              <a:buNone/>
            </a:pPr>
            <a:r>
              <a:rPr lang="en-US" altLang="zh-CN" sz="2000" b="1" smtClean="0">
                <a:solidFill>
                  <a:srgbClr val="7F4D78"/>
                </a:solidFill>
              </a:rPr>
              <a:t>3 bits of priority level</a:t>
            </a:r>
          </a:p>
        </p:txBody>
      </p:sp>
      <p:sp>
        <p:nvSpPr>
          <p:cNvPr id="111620" name="Rectangle 3"/>
          <p:cNvSpPr>
            <a:spLocks noChangeArrowheads="1"/>
          </p:cNvSpPr>
          <p:nvPr/>
        </p:nvSpPr>
        <p:spPr bwMode="auto">
          <a:xfrm>
            <a:off x="457200" y="2852936"/>
            <a:ext cx="7056438" cy="396875"/>
          </a:xfrm>
          <a:prstGeom prst="rect">
            <a:avLst/>
          </a:prstGeom>
          <a:noFill/>
          <a:ln w="9525">
            <a:noFill/>
            <a:miter lim="800000"/>
            <a:headEnd/>
            <a:tailEnd/>
          </a:ln>
        </p:spPr>
        <p:txBody>
          <a:bodyPr>
            <a:spAutoFit/>
          </a:bodyPr>
          <a:lstStyle/>
          <a:p>
            <a:pPr algn="l"/>
            <a:r>
              <a:rPr lang="en-US" altLang="zh-CN" sz="2000" b="1" dirty="0">
                <a:solidFill>
                  <a:srgbClr val="7F4D78"/>
                </a:solidFill>
                <a:ea typeface="宋体" pitchFamily="2" charset="-122"/>
              </a:rPr>
              <a:t>4 bits of priority level</a:t>
            </a:r>
          </a:p>
        </p:txBody>
      </p:sp>
      <p:sp>
        <p:nvSpPr>
          <p:cNvPr id="111621" name="Rectangle 4"/>
          <p:cNvSpPr>
            <a:spLocks noChangeArrowheads="1"/>
          </p:cNvSpPr>
          <p:nvPr/>
        </p:nvSpPr>
        <p:spPr bwMode="auto">
          <a:xfrm>
            <a:off x="1079500" y="5183088"/>
            <a:ext cx="8064500" cy="404663"/>
          </a:xfrm>
          <a:prstGeom prst="rect">
            <a:avLst/>
          </a:prstGeom>
          <a:noFill/>
          <a:ln w="9525">
            <a:noFill/>
            <a:miter lim="800000"/>
            <a:headEnd/>
            <a:tailEnd/>
          </a:ln>
        </p:spPr>
        <p:txBody>
          <a:bodyPr>
            <a:spAutoFit/>
          </a:bodyPr>
          <a:lstStyle/>
          <a:p>
            <a:pPr algn="l">
              <a:lnSpc>
                <a:spcPct val="110000"/>
              </a:lnSpc>
              <a:spcBef>
                <a:spcPct val="20000"/>
              </a:spcBef>
              <a:buSzPct val="120000"/>
            </a:pPr>
            <a:r>
              <a:rPr lang="en-US" altLang="zh-CN" sz="2000" dirty="0"/>
              <a:t>The minimum </a:t>
            </a:r>
            <a:r>
              <a:rPr lang="en-US" altLang="zh-CN" sz="2000" dirty="0" smtClean="0"/>
              <a:t>width of the implemented </a:t>
            </a:r>
            <a:r>
              <a:rPr lang="en-US" altLang="zh-CN" sz="2000" dirty="0"/>
              <a:t>priority register </a:t>
            </a:r>
            <a:r>
              <a:rPr lang="en-US" altLang="zh-CN" sz="2000" dirty="0" smtClean="0"/>
              <a:t>is </a:t>
            </a:r>
            <a:r>
              <a:rPr lang="en-US" altLang="zh-CN" sz="2000" dirty="0"/>
              <a:t>3 bits.</a:t>
            </a:r>
          </a:p>
        </p:txBody>
      </p:sp>
      <p:graphicFrame>
        <p:nvGraphicFramePr>
          <p:cNvPr id="922629" name="Group 5"/>
          <p:cNvGraphicFramePr>
            <a:graphicFrameLocks noGrp="1"/>
          </p:cNvGraphicFramePr>
          <p:nvPr>
            <p:extLst>
              <p:ext uri="{D42A27DB-BD31-4B8C-83A1-F6EECF244321}">
                <p14:modId xmlns:p14="http://schemas.microsoft.com/office/powerpoint/2010/main" val="3949150871"/>
              </p:ext>
            </p:extLst>
          </p:nvPr>
        </p:nvGraphicFramePr>
        <p:xfrm>
          <a:off x="1536700" y="1412776"/>
          <a:ext cx="6096000" cy="1200151"/>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620713">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dirty="0" smtClean="0">
                          <a:ln>
                            <a:noFill/>
                          </a:ln>
                          <a:solidFill>
                            <a:srgbClr val="133984"/>
                          </a:solidFill>
                          <a:effectLst/>
                          <a:latin typeface="Arial" charset="0"/>
                          <a:ea typeface="黑体" pitchFamily="2" charset="-122"/>
                        </a:rPr>
                        <a:t>Bit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dirty="0" smtClean="0">
                          <a:ln>
                            <a:noFill/>
                          </a:ln>
                          <a:solidFill>
                            <a:srgbClr val="133984"/>
                          </a:solidFill>
                          <a:effectLst/>
                          <a:latin typeface="Arial" charset="0"/>
                          <a:ea typeface="黑体" pitchFamily="2" charset="-122"/>
                        </a:rPr>
                        <a:t>Bit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dirty="0" smtClean="0">
                          <a:ln>
                            <a:noFill/>
                          </a:ln>
                          <a:solidFill>
                            <a:srgbClr val="133984"/>
                          </a:solidFill>
                          <a:effectLst/>
                          <a:latin typeface="Arial" charset="0"/>
                          <a:ea typeface="黑体" pitchFamily="2" charset="-122"/>
                        </a:rPr>
                        <a:t>Bit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79438">
                <a:tc gridSpan="3">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dirty="0" smtClean="0">
                          <a:ln>
                            <a:noFill/>
                          </a:ln>
                          <a:solidFill>
                            <a:srgbClr val="133984"/>
                          </a:solidFill>
                          <a:effectLst/>
                          <a:latin typeface="Arial" charset="0"/>
                          <a:ea typeface="黑体" pitchFamily="2" charset="-122"/>
                        </a:rPr>
                        <a:t>Implemented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dirty="0" smtClean="0">
                          <a:ln>
                            <a:noFill/>
                          </a:ln>
                          <a:solidFill>
                            <a:srgbClr val="133984"/>
                          </a:solidFill>
                          <a:effectLst/>
                          <a:latin typeface="Arial" charset="0"/>
                          <a:ea typeface="黑体" pitchFamily="2" charset="-122"/>
                        </a:rPr>
                        <a:t>Not implemented, read as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922652" name="Group 28"/>
          <p:cNvGraphicFramePr>
            <a:graphicFrameLocks noGrp="1"/>
          </p:cNvGraphicFramePr>
          <p:nvPr>
            <p:ph sz="half" idx="2"/>
            <p:extLst>
              <p:ext uri="{D42A27DB-BD31-4B8C-83A1-F6EECF244321}">
                <p14:modId xmlns:p14="http://schemas.microsoft.com/office/powerpoint/2010/main" val="652813710"/>
              </p:ext>
            </p:extLst>
          </p:nvPr>
        </p:nvGraphicFramePr>
        <p:xfrm>
          <a:off x="1548532" y="3350630"/>
          <a:ext cx="6119812" cy="1296988"/>
        </p:xfrm>
        <a:graphic>
          <a:graphicData uri="http://schemas.openxmlformats.org/drawingml/2006/table">
            <a:tbl>
              <a:tblPr/>
              <a:tblGrid>
                <a:gridCol w="765175">
                  <a:extLst>
                    <a:ext uri="{9D8B030D-6E8A-4147-A177-3AD203B41FA5}">
                      <a16:colId xmlns:a16="http://schemas.microsoft.com/office/drawing/2014/main" val="20000"/>
                    </a:ext>
                  </a:extLst>
                </a:gridCol>
                <a:gridCol w="765175">
                  <a:extLst>
                    <a:ext uri="{9D8B030D-6E8A-4147-A177-3AD203B41FA5}">
                      <a16:colId xmlns:a16="http://schemas.microsoft.com/office/drawing/2014/main" val="20001"/>
                    </a:ext>
                  </a:extLst>
                </a:gridCol>
                <a:gridCol w="765175">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765175">
                  <a:extLst>
                    <a:ext uri="{9D8B030D-6E8A-4147-A177-3AD203B41FA5}">
                      <a16:colId xmlns:a16="http://schemas.microsoft.com/office/drawing/2014/main" val="20005"/>
                    </a:ext>
                  </a:extLst>
                </a:gridCol>
                <a:gridCol w="765175">
                  <a:extLst>
                    <a:ext uri="{9D8B030D-6E8A-4147-A177-3AD203B41FA5}">
                      <a16:colId xmlns:a16="http://schemas.microsoft.com/office/drawing/2014/main" val="20006"/>
                    </a:ext>
                  </a:extLst>
                </a:gridCol>
                <a:gridCol w="765175">
                  <a:extLst>
                    <a:ext uri="{9D8B030D-6E8A-4147-A177-3AD203B41FA5}">
                      <a16:colId xmlns:a16="http://schemas.microsoft.com/office/drawing/2014/main" val="20007"/>
                    </a:ext>
                  </a:extLst>
                </a:gridCol>
              </a:tblGrid>
              <a:tr h="6159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dirty="0" smtClean="0">
                          <a:ln>
                            <a:noFill/>
                          </a:ln>
                          <a:solidFill>
                            <a:srgbClr val="133984"/>
                          </a:solidFill>
                          <a:effectLst/>
                          <a:latin typeface="Arial" charset="0"/>
                          <a:ea typeface="黑体" pitchFamily="2" charset="-122"/>
                        </a:rPr>
                        <a:t>Bit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dirty="0" smtClean="0">
                          <a:ln>
                            <a:noFill/>
                          </a:ln>
                          <a:solidFill>
                            <a:srgbClr val="133984"/>
                          </a:solidFill>
                          <a:effectLst/>
                          <a:latin typeface="Arial" charset="0"/>
                          <a:ea typeface="黑体" pitchFamily="2" charset="-122"/>
                        </a:rPr>
                        <a:t>Bit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Bit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681038">
                <a:tc gridSpan="4">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smtClean="0">
                          <a:ln>
                            <a:noFill/>
                          </a:ln>
                          <a:solidFill>
                            <a:srgbClr val="133984"/>
                          </a:solidFill>
                          <a:effectLst/>
                          <a:latin typeface="Arial" charset="0"/>
                          <a:ea typeface="黑体" pitchFamily="2" charset="-122"/>
                        </a:rPr>
                        <a:t>Implemented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600" b="1" i="0" u="none" strike="noStrike" cap="none" normalizeH="0" baseline="0" dirty="0" smtClean="0">
                          <a:ln>
                            <a:noFill/>
                          </a:ln>
                          <a:solidFill>
                            <a:srgbClr val="133984"/>
                          </a:solidFill>
                          <a:effectLst/>
                          <a:latin typeface="Arial" charset="0"/>
                          <a:ea typeface="黑体" pitchFamily="2" charset="-122"/>
                        </a:rPr>
                        <a:t>Not implemented, read as 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pic>
        <p:nvPicPr>
          <p:cNvPr id="111668" name="Picture 51" descr="dglxasset[1]"/>
          <p:cNvPicPr>
            <a:picLocks noChangeAspect="1" noChangeArrowheads="1"/>
          </p:cNvPicPr>
          <p:nvPr/>
        </p:nvPicPr>
        <p:blipFill>
          <a:blip r:embed="rId3" cstate="print"/>
          <a:srcRect/>
          <a:stretch>
            <a:fillRect/>
          </a:stretch>
        </p:blipFill>
        <p:spPr bwMode="auto">
          <a:xfrm>
            <a:off x="228600" y="4878288"/>
            <a:ext cx="769938" cy="990600"/>
          </a:xfrm>
          <a:prstGeom prst="rect">
            <a:avLst/>
          </a:prstGeom>
          <a:noFill/>
          <a:ln w="9525">
            <a:noFill/>
            <a:miter lim="800000"/>
            <a:headEnd/>
            <a:tailEnd/>
          </a:ln>
        </p:spPr>
      </p:pic>
      <p:sp>
        <p:nvSpPr>
          <p:cNvPr id="11" name="Rectangle 2"/>
          <p:cNvSpPr>
            <a:spLocks noChangeArrowheads="1"/>
          </p:cNvSpPr>
          <p:nvPr/>
        </p:nvSpPr>
        <p:spPr bwMode="auto">
          <a:xfrm>
            <a:off x="827584" y="116632"/>
            <a:ext cx="8280920"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200" b="1" dirty="0" smtClean="0"/>
              <a:t>Priority-Level Configuration Register</a:t>
            </a:r>
            <a:endParaRPr lang="en-US" altLang="zh-CN" sz="32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09308"/>
            <a:ext cx="8712968" cy="5281389"/>
          </a:xfrm>
        </p:spPr>
        <p:txBody>
          <a:bodyPr/>
          <a:lstStyle/>
          <a:p>
            <a:pPr marL="342900" indent="-342900">
              <a:spcBef>
                <a:spcPts val="1200"/>
              </a:spcBef>
              <a:buClr>
                <a:srgbClr val="FF0000"/>
              </a:buClr>
              <a:buFont typeface="Monotype Sorts" pitchFamily="2" charset="2"/>
              <a:buChar char="z"/>
            </a:pPr>
            <a:r>
              <a:rPr kumimoji="1" lang="en-US" sz="2400" kern="1200" dirty="0">
                <a:solidFill>
                  <a:schemeClr val="tx1"/>
                </a:solidFill>
              </a:rPr>
              <a:t>When an exception takes place, the registers PC, PSR, R0–R3, R12, and LR are pushed to the stack</a:t>
            </a:r>
          </a:p>
          <a:p>
            <a:pPr marL="342900" indent="-342900">
              <a:spcBef>
                <a:spcPts val="1200"/>
              </a:spcBef>
              <a:buClr>
                <a:srgbClr val="FF0000"/>
              </a:buClr>
              <a:buFont typeface="Monotype Sorts" pitchFamily="2" charset="2"/>
              <a:buChar char="z"/>
            </a:pPr>
            <a:r>
              <a:rPr kumimoji="1" lang="en-US" sz="2400" kern="1200" dirty="0">
                <a:solidFill>
                  <a:schemeClr val="tx1"/>
                </a:solidFill>
              </a:rPr>
              <a:t>If the code that is running uses the PSP, the process stack will be used; if the code that is running uses the MSP, the main stack will be used</a:t>
            </a:r>
          </a:p>
          <a:p>
            <a:pPr marL="342900" indent="-342900">
              <a:spcBef>
                <a:spcPts val="1200"/>
              </a:spcBef>
              <a:buClr>
                <a:srgbClr val="FF0000"/>
              </a:buClr>
              <a:buFont typeface="Monotype Sorts" pitchFamily="2" charset="2"/>
              <a:buChar char="z"/>
            </a:pPr>
            <a:r>
              <a:rPr kumimoji="1" lang="en-US" sz="2400" kern="1200" dirty="0">
                <a:solidFill>
                  <a:schemeClr val="tx1"/>
                </a:solidFill>
              </a:rPr>
              <a:t>The main stack will always be used during the handler</a:t>
            </a:r>
          </a:p>
        </p:txBody>
      </p:sp>
      <p:pic>
        <p:nvPicPr>
          <p:cNvPr id="74754" name="Picture 2"/>
          <p:cNvPicPr>
            <a:picLocks noChangeAspect="1" noChangeArrowheads="1"/>
          </p:cNvPicPr>
          <p:nvPr/>
        </p:nvPicPr>
        <p:blipFill>
          <a:blip r:embed="rId2" cstate="print"/>
          <a:srcRect/>
          <a:stretch>
            <a:fillRect/>
          </a:stretch>
        </p:blipFill>
        <p:spPr bwMode="auto">
          <a:xfrm>
            <a:off x="1475656" y="3717032"/>
            <a:ext cx="6120680" cy="2916324"/>
          </a:xfrm>
          <a:prstGeom prst="rect">
            <a:avLst/>
          </a:prstGeom>
          <a:noFill/>
          <a:ln w="9525">
            <a:noFill/>
            <a:miter lim="800000"/>
            <a:headEnd/>
            <a:tailEnd/>
          </a:ln>
        </p:spPr>
      </p:pic>
      <p:sp>
        <p:nvSpPr>
          <p:cNvPr id="5" name="Rectangle 2"/>
          <p:cNvSpPr>
            <a:spLocks noChangeArrowheads="1"/>
          </p:cNvSpPr>
          <p:nvPr/>
        </p:nvSpPr>
        <p:spPr bwMode="auto">
          <a:xfrm>
            <a:off x="827584" y="188640"/>
            <a:ext cx="7416824"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smtClean="0"/>
              <a:t>Stacking</a:t>
            </a:r>
            <a:endParaRPr lang="en-US" altLang="zh-CN" sz="28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52736"/>
            <a:ext cx="8712968" cy="5281389"/>
          </a:xfrm>
        </p:spPr>
        <p:txBody>
          <a:bodyPr/>
          <a:lstStyle/>
          <a:p>
            <a:pPr marL="342900" indent="-342900">
              <a:spcBef>
                <a:spcPts val="1200"/>
              </a:spcBef>
              <a:buClr>
                <a:srgbClr val="FF0000"/>
              </a:buClr>
              <a:buFont typeface="Monotype Sorts" pitchFamily="2" charset="2"/>
              <a:buChar char="z"/>
            </a:pPr>
            <a:r>
              <a:rPr kumimoji="1" lang="en-US" sz="2400" kern="1200" dirty="0">
                <a:solidFill>
                  <a:schemeClr val="tx1"/>
                </a:solidFill>
              </a:rPr>
              <a:t>While the data bus is busy stacking the registers, the instruction bus fetches the exception vector (the starting address of the exception handler) from the vector table.</a:t>
            </a:r>
          </a:p>
          <a:p>
            <a:pPr marL="342900" indent="-342900">
              <a:spcBef>
                <a:spcPts val="1200"/>
              </a:spcBef>
              <a:buClr>
                <a:srgbClr val="FF0000"/>
              </a:buClr>
              <a:buFont typeface="Monotype Sorts" pitchFamily="2" charset="2"/>
              <a:buChar char="z"/>
            </a:pPr>
            <a:r>
              <a:rPr kumimoji="1" lang="en-US" sz="2400" kern="1200" dirty="0">
                <a:solidFill>
                  <a:schemeClr val="tx1"/>
                </a:solidFill>
              </a:rPr>
              <a:t>Since the stacking and vector fetch are performed on separate bus interfaces, they can be carried out at the same time</a:t>
            </a:r>
          </a:p>
        </p:txBody>
      </p:sp>
      <p:sp>
        <p:nvSpPr>
          <p:cNvPr id="4" name="Rectangle 2"/>
          <p:cNvSpPr>
            <a:spLocks noChangeArrowheads="1"/>
          </p:cNvSpPr>
          <p:nvPr/>
        </p:nvSpPr>
        <p:spPr bwMode="auto">
          <a:xfrm>
            <a:off x="827584" y="116632"/>
            <a:ext cx="8208912"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Vector Fetches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52736"/>
            <a:ext cx="8712968" cy="5281389"/>
          </a:xfrm>
        </p:spPr>
        <p:txBody>
          <a:bodyPr/>
          <a:lstStyle/>
          <a:p>
            <a:pPr marL="342900" indent="-342900">
              <a:spcBef>
                <a:spcPts val="1200"/>
              </a:spcBef>
              <a:buClr>
                <a:srgbClr val="FF0000"/>
              </a:buClr>
              <a:buFont typeface="Monotype Sorts" pitchFamily="2" charset="2"/>
              <a:buChar char="z"/>
            </a:pPr>
            <a:r>
              <a:rPr kumimoji="1" lang="en-US" sz="2400" kern="1200" dirty="0">
                <a:solidFill>
                  <a:schemeClr val="tx1"/>
                </a:solidFill>
              </a:rPr>
              <a:t>After the stacking and vector fetch are completed, the exception vector will start to execute.</a:t>
            </a:r>
          </a:p>
          <a:p>
            <a:pPr marL="342900" indent="-342900">
              <a:spcBef>
                <a:spcPts val="1200"/>
              </a:spcBef>
              <a:buClr>
                <a:srgbClr val="FF0000"/>
              </a:buClr>
              <a:buFont typeface="Monotype Sorts" pitchFamily="2" charset="2"/>
              <a:buChar char="z"/>
            </a:pPr>
            <a:r>
              <a:rPr kumimoji="1" lang="en-US" sz="2400" kern="1200" dirty="0">
                <a:solidFill>
                  <a:schemeClr val="tx1"/>
                </a:solidFill>
              </a:rPr>
              <a:t>On entry of the exception handler, a number of registers will be updated:</a:t>
            </a:r>
          </a:p>
          <a:p>
            <a:pPr marL="742950" lvl="1">
              <a:spcBef>
                <a:spcPts val="600"/>
              </a:spcBef>
              <a:buClr>
                <a:srgbClr val="FF0000"/>
              </a:buClr>
              <a:buFont typeface="Monotype Sorts" pitchFamily="2" charset="2"/>
              <a:buChar char="y"/>
            </a:pPr>
            <a:r>
              <a:rPr kumimoji="1" lang="en-US" sz="2000" b="1" dirty="0">
                <a:solidFill>
                  <a:srgbClr val="00B0F0"/>
                </a:solidFill>
              </a:rPr>
              <a:t>SP</a:t>
            </a:r>
            <a:r>
              <a:rPr kumimoji="1" lang="en-US" sz="2000" dirty="0">
                <a:solidFill>
                  <a:schemeClr val="tx1"/>
                </a:solidFill>
              </a:rPr>
              <a:t>: The Stack Pointer (either the MSP or the PSP)</a:t>
            </a:r>
          </a:p>
          <a:p>
            <a:pPr marL="742950" lvl="1">
              <a:spcBef>
                <a:spcPts val="600"/>
              </a:spcBef>
              <a:buClr>
                <a:srgbClr val="FF0000"/>
              </a:buClr>
              <a:buFont typeface="Monotype Sorts" pitchFamily="2" charset="2"/>
              <a:buChar char="y"/>
            </a:pPr>
            <a:r>
              <a:rPr kumimoji="1" lang="en-US" sz="2000" b="1" dirty="0">
                <a:solidFill>
                  <a:srgbClr val="00B0F0"/>
                </a:solidFill>
              </a:rPr>
              <a:t>PSR</a:t>
            </a:r>
            <a:r>
              <a:rPr kumimoji="1" lang="en-US" sz="2000" dirty="0">
                <a:solidFill>
                  <a:schemeClr val="tx1"/>
                </a:solidFill>
              </a:rPr>
              <a:t>: The IPSR (the lowest part of the PSR) will be updated to the new exception number</a:t>
            </a:r>
          </a:p>
          <a:p>
            <a:pPr marL="742950" lvl="1">
              <a:spcBef>
                <a:spcPts val="600"/>
              </a:spcBef>
              <a:buClr>
                <a:srgbClr val="FF0000"/>
              </a:buClr>
              <a:buFont typeface="Monotype Sorts" pitchFamily="2" charset="2"/>
              <a:buChar char="y"/>
            </a:pPr>
            <a:r>
              <a:rPr kumimoji="1" lang="en-US" sz="2000" b="1" dirty="0">
                <a:solidFill>
                  <a:srgbClr val="00B0F0"/>
                </a:solidFill>
              </a:rPr>
              <a:t>PC</a:t>
            </a:r>
            <a:r>
              <a:rPr kumimoji="1" lang="en-US" sz="2000" dirty="0">
                <a:solidFill>
                  <a:schemeClr val="tx1"/>
                </a:solidFill>
              </a:rPr>
              <a:t>: This will change to the vector handler as the vector fetch completes</a:t>
            </a:r>
          </a:p>
          <a:p>
            <a:pPr marL="742950" lvl="1">
              <a:spcBef>
                <a:spcPts val="600"/>
              </a:spcBef>
              <a:buClr>
                <a:srgbClr val="FF0000"/>
              </a:buClr>
              <a:buFont typeface="Monotype Sorts" pitchFamily="2" charset="2"/>
              <a:buChar char="y"/>
            </a:pPr>
            <a:r>
              <a:rPr kumimoji="1" lang="en-US" sz="2000" b="1" dirty="0">
                <a:solidFill>
                  <a:srgbClr val="00B0F0"/>
                </a:solidFill>
              </a:rPr>
              <a:t>LR</a:t>
            </a:r>
            <a:r>
              <a:rPr kumimoji="1" lang="en-US" sz="2000" dirty="0">
                <a:solidFill>
                  <a:schemeClr val="tx1"/>
                </a:solidFill>
              </a:rPr>
              <a:t>: The LR will be updated to a special value called EXC_RETURN, used to store the states of the interrupted program (i.e., which stack used, instruction state, thread/handler mode)</a:t>
            </a:r>
          </a:p>
        </p:txBody>
      </p:sp>
      <p:sp>
        <p:nvSpPr>
          <p:cNvPr id="4" name="Rectangle 2"/>
          <p:cNvSpPr>
            <a:spLocks noChangeArrowheads="1"/>
          </p:cNvSpPr>
          <p:nvPr/>
        </p:nvSpPr>
        <p:spPr bwMode="auto">
          <a:xfrm>
            <a:off x="827584" y="188640"/>
            <a:ext cx="7416824"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a:t>Register Updates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52736"/>
            <a:ext cx="8784976" cy="5281389"/>
          </a:xfrm>
        </p:spPr>
        <p:txBody>
          <a:bodyPr/>
          <a:lstStyle/>
          <a:p>
            <a:pPr marL="342900" indent="-342900">
              <a:spcBef>
                <a:spcPts val="1200"/>
              </a:spcBef>
              <a:buClr>
                <a:srgbClr val="FF0000"/>
              </a:buClr>
              <a:buFont typeface="Monotype Sorts" pitchFamily="2" charset="2"/>
              <a:buChar char="z"/>
            </a:pPr>
            <a:r>
              <a:rPr kumimoji="1" lang="en-US" sz="2400" kern="1200" dirty="0">
                <a:solidFill>
                  <a:schemeClr val="tx1"/>
                </a:solidFill>
              </a:rPr>
              <a:t>When entering an exception handler, the LR is updated to a special value called </a:t>
            </a:r>
            <a:r>
              <a:rPr kumimoji="1" lang="en-US" sz="2400" kern="1200" dirty="0">
                <a:solidFill>
                  <a:srgbClr val="00B0F0"/>
                </a:solidFill>
              </a:rPr>
              <a:t>EXC_RETURN</a:t>
            </a:r>
            <a:r>
              <a:rPr kumimoji="1" lang="en-US" sz="2400" kern="1200" dirty="0">
                <a:solidFill>
                  <a:schemeClr val="tx1"/>
                </a:solidFill>
              </a:rPr>
              <a:t> (updated automatically</a:t>
            </a:r>
            <a:r>
              <a:rPr kumimoji="1" lang="en-US" sz="2400" kern="1200" dirty="0" smtClean="0">
                <a:solidFill>
                  <a:schemeClr val="tx1"/>
                </a:solidFill>
              </a:rPr>
              <a:t>)</a:t>
            </a:r>
          </a:p>
          <a:p>
            <a:pPr marL="342900" indent="-342900">
              <a:spcBef>
                <a:spcPts val="1200"/>
              </a:spcBef>
              <a:buClr>
                <a:srgbClr val="FF0000"/>
              </a:buClr>
              <a:buFont typeface="Monotype Sorts" pitchFamily="2" charset="2"/>
              <a:buChar char="z"/>
            </a:pPr>
            <a:endParaRPr kumimoji="1" lang="en-US" sz="2400" kern="1200" dirty="0">
              <a:solidFill>
                <a:schemeClr val="tx1"/>
              </a:solidFill>
            </a:endParaRPr>
          </a:p>
          <a:p>
            <a:pPr marL="342900" indent="-342900">
              <a:spcBef>
                <a:spcPts val="1200"/>
              </a:spcBef>
              <a:buClr>
                <a:srgbClr val="FF0000"/>
              </a:buClr>
              <a:buFont typeface="Monotype Sorts" pitchFamily="2" charset="2"/>
              <a:buChar char="z"/>
            </a:pPr>
            <a:endParaRPr kumimoji="1" lang="en-US" sz="2400" kern="1200" dirty="0" smtClean="0">
              <a:solidFill>
                <a:schemeClr val="tx1"/>
              </a:solidFill>
            </a:endParaRPr>
          </a:p>
          <a:p>
            <a:pPr marL="342900" indent="-342900">
              <a:spcBef>
                <a:spcPts val="1200"/>
              </a:spcBef>
              <a:buClr>
                <a:srgbClr val="FF0000"/>
              </a:buClr>
              <a:buFont typeface="Monotype Sorts" pitchFamily="2" charset="2"/>
              <a:buChar char="z"/>
            </a:pPr>
            <a:endParaRPr kumimoji="1" lang="en-US" sz="2400" kern="1200" dirty="0">
              <a:solidFill>
                <a:schemeClr val="tx1"/>
              </a:solidFill>
            </a:endParaRPr>
          </a:p>
          <a:p>
            <a:pPr marL="342900" indent="-342900">
              <a:spcBef>
                <a:spcPts val="1200"/>
              </a:spcBef>
              <a:buClr>
                <a:srgbClr val="FF0000"/>
              </a:buClr>
              <a:buFont typeface="Monotype Sorts" pitchFamily="2" charset="2"/>
              <a:buChar char="z"/>
            </a:pPr>
            <a:endParaRPr kumimoji="1" lang="en-US" sz="2400" kern="1200" dirty="0" smtClean="0">
              <a:solidFill>
                <a:schemeClr val="tx1"/>
              </a:solidFill>
            </a:endParaRPr>
          </a:p>
          <a:p>
            <a:pPr marL="342900" indent="-342900">
              <a:spcBef>
                <a:spcPts val="1200"/>
              </a:spcBef>
              <a:buClr>
                <a:srgbClr val="FF0000"/>
              </a:buClr>
              <a:buFont typeface="Monotype Sorts" pitchFamily="2" charset="2"/>
              <a:buChar char="z"/>
            </a:pPr>
            <a:endParaRPr kumimoji="1" lang="en-US" sz="2400" kern="1200" dirty="0">
              <a:solidFill>
                <a:schemeClr val="tx1"/>
              </a:solidFill>
            </a:endParaRPr>
          </a:p>
          <a:p>
            <a:pPr marL="342900" indent="-342900">
              <a:spcBef>
                <a:spcPts val="1200"/>
              </a:spcBef>
              <a:buClr>
                <a:srgbClr val="FF0000"/>
              </a:buClr>
              <a:buFont typeface="Monotype Sorts" pitchFamily="2" charset="2"/>
              <a:buChar char="z"/>
            </a:pPr>
            <a:endParaRPr kumimoji="1" lang="en-US" sz="2400" kern="1200" dirty="0" smtClean="0">
              <a:solidFill>
                <a:schemeClr val="tx1"/>
              </a:solidFill>
            </a:endParaRPr>
          </a:p>
          <a:p>
            <a:pPr marL="342900" indent="-342900">
              <a:spcBef>
                <a:spcPts val="1200"/>
              </a:spcBef>
              <a:buClr>
                <a:srgbClr val="FF0000"/>
              </a:buClr>
              <a:buFont typeface="Monotype Sorts" pitchFamily="2" charset="2"/>
              <a:buChar char="z"/>
            </a:pPr>
            <a:r>
              <a:rPr kumimoji="1" lang="en-US" sz="2400" kern="1200" dirty="0" smtClean="0">
                <a:solidFill>
                  <a:schemeClr val="tx1"/>
                </a:solidFill>
              </a:rPr>
              <a:t>Therefore</a:t>
            </a:r>
            <a:r>
              <a:rPr kumimoji="1" lang="en-US" sz="2400" kern="1200" dirty="0">
                <a:solidFill>
                  <a:schemeClr val="tx1"/>
                </a:solidFill>
              </a:rPr>
              <a:t>, the 0xFFFFFFF0–0xFFFFFFFF memory </a:t>
            </a:r>
            <a:r>
              <a:rPr kumimoji="1" lang="en-US" sz="2400" kern="1200" dirty="0" smtClean="0">
                <a:solidFill>
                  <a:schemeClr val="tx1"/>
                </a:solidFill>
              </a:rPr>
              <a:t>range is reserved only for </a:t>
            </a:r>
            <a:r>
              <a:rPr kumimoji="1" lang="en-US" sz="2400" kern="1200" dirty="0">
                <a:solidFill>
                  <a:schemeClr val="tx1"/>
                </a:solidFill>
              </a:rPr>
              <a:t>EXC_RETURN </a:t>
            </a:r>
            <a:r>
              <a:rPr kumimoji="1" lang="en-US" sz="2400" kern="1200" dirty="0" smtClean="0">
                <a:solidFill>
                  <a:schemeClr val="tx1"/>
                </a:solidFill>
              </a:rPr>
              <a:t>(it is in </a:t>
            </a:r>
            <a:r>
              <a:rPr kumimoji="1" lang="en-US" sz="2400" kern="1200" dirty="0">
                <a:solidFill>
                  <a:schemeClr val="tx1"/>
                </a:solidFill>
              </a:rPr>
              <a:t>a </a:t>
            </a:r>
            <a:r>
              <a:rPr kumimoji="1" lang="en-US" sz="2400" kern="1200" dirty="0" smtClean="0">
                <a:solidFill>
                  <a:schemeClr val="tx1"/>
                </a:solidFill>
              </a:rPr>
              <a:t>non-executable </a:t>
            </a:r>
            <a:r>
              <a:rPr kumimoji="1" lang="en-US" sz="2400" kern="1200" dirty="0">
                <a:solidFill>
                  <a:schemeClr val="tx1"/>
                </a:solidFill>
              </a:rPr>
              <a:t>region anyway)</a:t>
            </a:r>
            <a:endParaRPr kumimoji="1" lang="en-US" sz="2400" kern="1200" dirty="0" smtClean="0">
              <a:solidFill>
                <a:schemeClr val="tx1"/>
              </a:solidFill>
            </a:endParaRP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pic>
        <p:nvPicPr>
          <p:cNvPr id="76802" name="Picture 2"/>
          <p:cNvPicPr>
            <a:picLocks noChangeAspect="1" noChangeArrowheads="1"/>
          </p:cNvPicPr>
          <p:nvPr/>
        </p:nvPicPr>
        <p:blipFill>
          <a:blip r:embed="rId2" cstate="print"/>
          <a:srcRect/>
          <a:stretch>
            <a:fillRect/>
          </a:stretch>
        </p:blipFill>
        <p:spPr bwMode="auto">
          <a:xfrm>
            <a:off x="395536" y="2280437"/>
            <a:ext cx="8527107" cy="1181626"/>
          </a:xfrm>
          <a:prstGeom prst="rect">
            <a:avLst/>
          </a:prstGeom>
          <a:noFill/>
          <a:ln w="9525">
            <a:noFill/>
            <a:miter lim="800000"/>
            <a:headEnd/>
            <a:tailEnd/>
          </a:ln>
        </p:spPr>
      </p:pic>
      <p:pic>
        <p:nvPicPr>
          <p:cNvPr id="76804" name="Picture 4"/>
          <p:cNvPicPr>
            <a:picLocks noChangeAspect="1" noChangeArrowheads="1"/>
          </p:cNvPicPr>
          <p:nvPr/>
        </p:nvPicPr>
        <p:blipFill>
          <a:blip r:embed="rId3" cstate="print"/>
          <a:srcRect/>
          <a:stretch>
            <a:fillRect/>
          </a:stretch>
        </p:blipFill>
        <p:spPr bwMode="auto">
          <a:xfrm>
            <a:off x="1259632" y="3576581"/>
            <a:ext cx="6633170" cy="1220571"/>
          </a:xfrm>
          <a:prstGeom prst="rect">
            <a:avLst/>
          </a:prstGeom>
          <a:noFill/>
          <a:ln w="9525">
            <a:noFill/>
            <a:miter lim="800000"/>
            <a:headEnd/>
            <a:tailEnd/>
          </a:ln>
        </p:spPr>
      </p:pic>
      <p:sp>
        <p:nvSpPr>
          <p:cNvPr id="6" name="Rectangle 2"/>
          <p:cNvSpPr>
            <a:spLocks noChangeArrowheads="1"/>
          </p:cNvSpPr>
          <p:nvPr/>
        </p:nvSpPr>
        <p:spPr bwMode="auto">
          <a:xfrm>
            <a:off x="827584" y="188640"/>
            <a:ext cx="7416824"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spcBef>
                <a:spcPct val="50000"/>
              </a:spcBef>
            </a:pPr>
            <a:r>
              <a:rPr lang="en-US" altLang="zh-CN" sz="2800" b="1" dirty="0" smtClean="0"/>
              <a:t>LR Update</a:t>
            </a:r>
            <a:endParaRPr lang="en-US" altLang="zh-CN" sz="28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8712968" cy="5281389"/>
          </a:xfrm>
        </p:spPr>
        <p:txBody>
          <a:bodyPr/>
          <a:lstStyle/>
          <a:p>
            <a:pPr marL="342900" indent="-342900">
              <a:spcBef>
                <a:spcPts val="1200"/>
              </a:spcBef>
              <a:buClr>
                <a:srgbClr val="FF0000"/>
              </a:buClr>
              <a:buFont typeface="Monotype Sorts" pitchFamily="2" charset="2"/>
              <a:buChar char="z"/>
            </a:pPr>
            <a:r>
              <a:rPr kumimoji="1" lang="en-US" sz="2000" kern="1200" dirty="0">
                <a:solidFill>
                  <a:schemeClr val="tx1"/>
                </a:solidFill>
              </a:rPr>
              <a:t>At the end of the exception handler, an exception exit is required to restore the system status so that the interrupted program can resume normal execution.</a:t>
            </a:r>
          </a:p>
          <a:p>
            <a:pPr marL="342900" indent="-342900">
              <a:spcBef>
                <a:spcPts val="1200"/>
              </a:spcBef>
              <a:buClr>
                <a:srgbClr val="FF0000"/>
              </a:buClr>
              <a:buFont typeface="Monotype Sorts" pitchFamily="2" charset="2"/>
              <a:buChar char="z"/>
            </a:pPr>
            <a:r>
              <a:rPr kumimoji="1" lang="en-US" sz="2000" kern="1200" dirty="0">
                <a:solidFill>
                  <a:schemeClr val="tx1"/>
                </a:solidFill>
              </a:rPr>
              <a:t>When the EXC_RETURN is loaded into the PC at the end of the exception handler execution, the processor performs an exception return sequence</a:t>
            </a:r>
          </a:p>
          <a:p>
            <a:pPr marL="342900" indent="-342900">
              <a:spcBef>
                <a:spcPts val="1200"/>
              </a:spcBef>
              <a:buClr>
                <a:srgbClr val="FF0000"/>
              </a:buClr>
              <a:buFont typeface="Monotype Sorts" pitchFamily="2" charset="2"/>
              <a:buChar char="z"/>
            </a:pPr>
            <a:r>
              <a:rPr kumimoji="1" lang="en-US" sz="2000" kern="1200" dirty="0">
                <a:solidFill>
                  <a:schemeClr val="tx1"/>
                </a:solidFill>
              </a:rPr>
              <a:t>There are three ways to trigger the interrupt return sequence:</a:t>
            </a:r>
          </a:p>
        </p:txBody>
      </p:sp>
      <p:pic>
        <p:nvPicPr>
          <p:cNvPr id="75779" name="Picture 3"/>
          <p:cNvPicPr>
            <a:picLocks noChangeAspect="1" noChangeArrowheads="1"/>
          </p:cNvPicPr>
          <p:nvPr/>
        </p:nvPicPr>
        <p:blipFill>
          <a:blip r:embed="rId2" cstate="print"/>
          <a:srcRect/>
          <a:stretch>
            <a:fillRect/>
          </a:stretch>
        </p:blipFill>
        <p:spPr bwMode="auto">
          <a:xfrm>
            <a:off x="251520" y="3861048"/>
            <a:ext cx="8724081" cy="2594623"/>
          </a:xfrm>
          <a:prstGeom prst="rect">
            <a:avLst/>
          </a:prstGeom>
          <a:noFill/>
          <a:ln w="9525">
            <a:noFill/>
            <a:miter lim="800000"/>
            <a:headEnd/>
            <a:tailEnd/>
          </a:ln>
        </p:spPr>
      </p:pic>
      <p:sp>
        <p:nvSpPr>
          <p:cNvPr id="5" name="Rectangle 2"/>
          <p:cNvSpPr>
            <a:spLocks noChangeArrowheads="1"/>
          </p:cNvSpPr>
          <p:nvPr/>
        </p:nvSpPr>
        <p:spPr bwMode="auto">
          <a:xfrm>
            <a:off x="827584" y="188640"/>
            <a:ext cx="7416824"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buNone/>
            </a:pPr>
            <a:r>
              <a:rPr lang="en-US" altLang="zh-CN" sz="2800" b="1" dirty="0"/>
              <a:t>Exception Exits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712968" cy="5281389"/>
          </a:xfrm>
        </p:spPr>
        <p:txBody>
          <a:bodyPr/>
          <a:lstStyle/>
          <a:p>
            <a:pPr marL="342900" indent="-342900">
              <a:spcBef>
                <a:spcPts val="1200"/>
              </a:spcBef>
              <a:buClr>
                <a:srgbClr val="FF0000"/>
              </a:buClr>
              <a:buFont typeface="Monotype Sorts" pitchFamily="2" charset="2"/>
              <a:buChar char="z"/>
            </a:pPr>
            <a:r>
              <a:rPr kumimoji="1" lang="en-US" sz="2400" kern="1200" dirty="0">
                <a:solidFill>
                  <a:schemeClr val="tx1"/>
                </a:solidFill>
              </a:rPr>
              <a:t>When the interrupt return instruction is executed, the following processes are carried out:</a:t>
            </a:r>
          </a:p>
          <a:p>
            <a:pPr marL="742950" lvl="1">
              <a:spcBef>
                <a:spcPts val="600"/>
              </a:spcBef>
              <a:buClr>
                <a:srgbClr val="FF0000"/>
              </a:buClr>
              <a:buFont typeface="Monotype Sorts" pitchFamily="2" charset="2"/>
              <a:buChar char="y"/>
            </a:pPr>
            <a:r>
              <a:rPr kumimoji="1" lang="en-US" dirty="0">
                <a:solidFill>
                  <a:schemeClr val="tx1"/>
                </a:solidFill>
              </a:rPr>
              <a:t>Un-stacking: The registers pushed to the stack will be restored</a:t>
            </a:r>
          </a:p>
          <a:p>
            <a:pPr marL="742950" lvl="1">
              <a:spcBef>
                <a:spcPts val="600"/>
              </a:spcBef>
              <a:buClr>
                <a:srgbClr val="FF0000"/>
              </a:buClr>
              <a:buFont typeface="Monotype Sorts" pitchFamily="2" charset="2"/>
              <a:buChar char="y"/>
            </a:pPr>
            <a:r>
              <a:rPr kumimoji="1" lang="en-US" dirty="0">
                <a:solidFill>
                  <a:schemeClr val="tx1"/>
                </a:solidFill>
              </a:rPr>
              <a:t>NVIC register update: The active bit of the exception will be cleared. For external interrupts, if the interrupt input is still asserted, the pending bit will be set again, causing it to reenter the interrupt handler</a:t>
            </a:r>
          </a:p>
        </p:txBody>
      </p:sp>
      <p:sp>
        <p:nvSpPr>
          <p:cNvPr id="4" name="Rectangle 2"/>
          <p:cNvSpPr>
            <a:spLocks noChangeArrowheads="1"/>
          </p:cNvSpPr>
          <p:nvPr/>
        </p:nvSpPr>
        <p:spPr bwMode="auto">
          <a:xfrm>
            <a:off x="827584" y="188640"/>
            <a:ext cx="7416824"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buNone/>
            </a:pPr>
            <a:r>
              <a:rPr lang="en-US" altLang="zh-CN" sz="2800" b="1" dirty="0"/>
              <a:t>Exception Exits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971600" y="1412776"/>
            <a:ext cx="7162677" cy="4762657"/>
          </a:xfrm>
          <a:prstGeom prst="rect">
            <a:avLst/>
          </a:prstGeom>
          <a:noFill/>
          <a:ln w="9525">
            <a:noFill/>
            <a:miter lim="800000"/>
            <a:headEnd/>
            <a:tailEnd/>
          </a:ln>
        </p:spPr>
      </p:pic>
      <p:sp>
        <p:nvSpPr>
          <p:cNvPr id="5" name="Rectangle 2"/>
          <p:cNvSpPr>
            <a:spLocks noChangeArrowheads="1"/>
          </p:cNvSpPr>
          <p:nvPr/>
        </p:nvSpPr>
        <p:spPr bwMode="auto">
          <a:xfrm>
            <a:off x="827584" y="188640"/>
            <a:ext cx="8316416"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buNone/>
            </a:pPr>
            <a:r>
              <a:rPr lang="en-US" altLang="zh-CN" sz="2800" b="1" dirty="0"/>
              <a:t>LR </a:t>
            </a:r>
            <a:r>
              <a:rPr lang="en-US" altLang="zh-CN" sz="2800" b="1" dirty="0" smtClean="0"/>
              <a:t>Set </a:t>
            </a:r>
            <a:r>
              <a:rPr lang="en-US" altLang="zh-CN" sz="2800" b="1" dirty="0"/>
              <a:t>to EXC_RETURN </a:t>
            </a:r>
            <a:r>
              <a:rPr lang="en-US" altLang="zh-CN" sz="2800" b="1" dirty="0" smtClean="0"/>
              <a:t>Example 1</a:t>
            </a:r>
            <a:endParaRPr lang="en-US" altLang="zh-CN" sz="28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27584" y="188640"/>
            <a:ext cx="8316416"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buNone/>
            </a:pPr>
            <a:r>
              <a:rPr lang="en-US" altLang="zh-CN" sz="2800" b="1" dirty="0"/>
              <a:t>LR </a:t>
            </a:r>
            <a:r>
              <a:rPr lang="en-US" altLang="zh-CN" sz="2800" b="1" dirty="0" smtClean="0"/>
              <a:t>Set </a:t>
            </a:r>
            <a:r>
              <a:rPr lang="en-US" altLang="zh-CN" sz="2800" b="1" dirty="0"/>
              <a:t>to EXC_RETURN </a:t>
            </a:r>
            <a:r>
              <a:rPr lang="en-US" altLang="zh-CN" sz="2800" b="1" dirty="0" smtClean="0"/>
              <a:t>Example 2</a:t>
            </a:r>
            <a:endParaRPr lang="en-US" altLang="zh-CN" sz="2800" b="1" dirty="0"/>
          </a:p>
        </p:txBody>
      </p:sp>
      <p:pic>
        <p:nvPicPr>
          <p:cNvPr id="6" name="图片 5"/>
          <p:cNvPicPr>
            <a:picLocks noChangeAspect="1"/>
          </p:cNvPicPr>
          <p:nvPr/>
        </p:nvPicPr>
        <p:blipFill>
          <a:blip r:embed="rId2"/>
          <a:stretch>
            <a:fillRect/>
          </a:stretch>
        </p:blipFill>
        <p:spPr>
          <a:xfrm>
            <a:off x="971600" y="1124744"/>
            <a:ext cx="7553325" cy="5029200"/>
          </a:xfrm>
          <a:prstGeom prst="rect">
            <a:avLst/>
          </a:prstGeom>
        </p:spPr>
      </p:pic>
    </p:spTree>
    <p:extLst>
      <p:ext uri="{BB962C8B-B14F-4D97-AF65-F5344CB8AC3E}">
        <p14:creationId xmlns:p14="http://schemas.microsoft.com/office/powerpoint/2010/main" val="2874746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460680" cy="5065712"/>
          </a:xfrm>
        </p:spPr>
        <p:txBody>
          <a:bodyPr/>
          <a:lstStyle/>
          <a:p>
            <a:pPr marL="342900" indent="-342900">
              <a:spcBef>
                <a:spcPts val="1200"/>
              </a:spcBef>
              <a:buClr>
                <a:srgbClr val="FF0000"/>
              </a:buClr>
              <a:buFont typeface="Monotype Sorts" pitchFamily="2" charset="2"/>
              <a:buChar char="z"/>
            </a:pPr>
            <a:r>
              <a:rPr kumimoji="1" lang="en-US" sz="2400" kern="1200" dirty="0">
                <a:solidFill>
                  <a:schemeClr val="tx1"/>
                </a:solidFill>
              </a:rPr>
              <a:t>Being built into the Cortex-M3 processor core and the NVIC :</a:t>
            </a:r>
          </a:p>
          <a:p>
            <a:pPr marL="742950" lvl="1">
              <a:spcBef>
                <a:spcPts val="600"/>
              </a:spcBef>
              <a:buClr>
                <a:srgbClr val="FF0000"/>
              </a:buClr>
              <a:buFont typeface="Monotype Sorts" pitchFamily="2" charset="2"/>
              <a:buChar char="y"/>
            </a:pPr>
            <a:r>
              <a:rPr kumimoji="1" lang="en-US" sz="2000" dirty="0">
                <a:solidFill>
                  <a:schemeClr val="tx1"/>
                </a:solidFill>
              </a:rPr>
              <a:t>When the processor is handling an exception, all other exceptions with the same or lower priority will be blocked (pended)</a:t>
            </a:r>
          </a:p>
          <a:p>
            <a:pPr marL="742950" lvl="1">
              <a:spcBef>
                <a:spcPts val="600"/>
              </a:spcBef>
              <a:buClr>
                <a:srgbClr val="FF0000"/>
              </a:buClr>
              <a:buFont typeface="Monotype Sorts" pitchFamily="2" charset="2"/>
              <a:buChar char="y"/>
            </a:pPr>
            <a:r>
              <a:rPr kumimoji="1" lang="en-US" sz="2000" dirty="0">
                <a:solidFill>
                  <a:schemeClr val="tx1"/>
                </a:solidFill>
              </a:rPr>
              <a:t>The automatic hardware stacking and un-stacking allow the nested interrupt handler to execute without risk of losing data in registers</a:t>
            </a:r>
          </a:p>
          <a:p>
            <a:pPr marL="342900" indent="-342900">
              <a:spcBef>
                <a:spcPts val="1200"/>
              </a:spcBef>
              <a:buClr>
                <a:srgbClr val="FF0000"/>
              </a:buClr>
              <a:buFont typeface="Monotype Sorts" pitchFamily="2" charset="2"/>
              <a:buChar char="z"/>
            </a:pPr>
            <a:r>
              <a:rPr kumimoji="1" lang="en-US" sz="2400" kern="1200" dirty="0">
                <a:solidFill>
                  <a:schemeClr val="tx1"/>
                </a:solidFill>
              </a:rPr>
              <a:t>Be Aware of: </a:t>
            </a:r>
          </a:p>
          <a:p>
            <a:pPr marL="742950" lvl="1">
              <a:spcBef>
                <a:spcPts val="600"/>
              </a:spcBef>
              <a:buClr>
                <a:srgbClr val="FF0000"/>
              </a:buClr>
              <a:buFont typeface="Monotype Sorts" pitchFamily="2" charset="2"/>
              <a:buChar char="y"/>
            </a:pPr>
            <a:r>
              <a:rPr kumimoji="1" lang="en-US" sz="2000" dirty="0">
                <a:solidFill>
                  <a:schemeClr val="tx1"/>
                </a:solidFill>
              </a:rPr>
              <a:t>Make sure that there is enough space in the main stack if lots of nested interrupts are allowed</a:t>
            </a:r>
          </a:p>
          <a:p>
            <a:pPr marL="742950" lvl="1">
              <a:spcBef>
                <a:spcPts val="600"/>
              </a:spcBef>
              <a:buClr>
                <a:srgbClr val="FF0000"/>
              </a:buClr>
              <a:buFont typeface="Monotype Sorts" pitchFamily="2" charset="2"/>
              <a:buChar char="y"/>
            </a:pPr>
            <a:r>
              <a:rPr kumimoji="1" lang="en-US" sz="2000" dirty="0">
                <a:solidFill>
                  <a:srgbClr val="FF0000"/>
                </a:solidFill>
              </a:rPr>
              <a:t>Reentrant exceptions are not allowed </a:t>
            </a:r>
            <a:r>
              <a:rPr kumimoji="1" lang="en-US" sz="2000" dirty="0">
                <a:solidFill>
                  <a:schemeClr val="tx1"/>
                </a:solidFill>
              </a:rPr>
              <a:t>in the Cortex-M3, </a:t>
            </a:r>
            <a:r>
              <a:rPr kumimoji="1" lang="en-US" sz="2000" dirty="0" smtClean="0">
                <a:solidFill>
                  <a:schemeClr val="tx1"/>
                </a:solidFill>
              </a:rPr>
              <a:t>e.g., SVC </a:t>
            </a:r>
            <a:r>
              <a:rPr kumimoji="1" lang="en-US" sz="2000" dirty="0">
                <a:solidFill>
                  <a:schemeClr val="tx1"/>
                </a:solidFill>
              </a:rPr>
              <a:t>instructions cannot be used inside an SVC handler</a:t>
            </a:r>
          </a:p>
        </p:txBody>
      </p:sp>
      <p:sp>
        <p:nvSpPr>
          <p:cNvPr id="4" name="Rectangle 2"/>
          <p:cNvSpPr>
            <a:spLocks noChangeArrowheads="1"/>
          </p:cNvSpPr>
          <p:nvPr/>
        </p:nvSpPr>
        <p:spPr bwMode="auto">
          <a:xfrm>
            <a:off x="827584" y="188640"/>
            <a:ext cx="7416824"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buNone/>
            </a:pPr>
            <a:r>
              <a:rPr lang="en-US" altLang="zh-CN" sz="2800" b="1" dirty="0"/>
              <a:t>Nested Interrupts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395536" y="980728"/>
            <a:ext cx="8460680" cy="5065712"/>
          </a:xfrm>
        </p:spPr>
        <p:txBody>
          <a:bodyPr/>
          <a:lstStyle/>
          <a:p>
            <a:pPr marL="342900" indent="-342900">
              <a:spcBef>
                <a:spcPts val="1200"/>
              </a:spcBef>
              <a:buClr>
                <a:srgbClr val="FF0000"/>
              </a:buClr>
              <a:buFont typeface="Monotype Sorts" pitchFamily="2" charset="2"/>
              <a:buChar char="z"/>
            </a:pPr>
            <a:r>
              <a:rPr kumimoji="1" lang="en-US" sz="2400" kern="1200" dirty="0">
                <a:solidFill>
                  <a:schemeClr val="tx1"/>
                </a:solidFill>
              </a:rPr>
              <a:t>Used to improve interrupt latency:</a:t>
            </a:r>
          </a:p>
          <a:p>
            <a:pPr marL="742950" lvl="1">
              <a:spcBef>
                <a:spcPts val="600"/>
              </a:spcBef>
              <a:buClr>
                <a:srgbClr val="FF0000"/>
              </a:buClr>
              <a:buFont typeface="Monotype Sorts" pitchFamily="2" charset="2"/>
              <a:buChar char="y"/>
            </a:pPr>
            <a:r>
              <a:rPr kumimoji="1" lang="en-US" sz="2000" dirty="0">
                <a:solidFill>
                  <a:schemeClr val="tx1"/>
                </a:solidFill>
              </a:rPr>
              <a:t>When the processor is handling an exception, all other exceptions with the same or lower priority will be blocked (pended)</a:t>
            </a:r>
          </a:p>
          <a:p>
            <a:pPr marL="742950" lvl="1">
              <a:spcBef>
                <a:spcPts val="600"/>
              </a:spcBef>
              <a:buClr>
                <a:srgbClr val="FF0000"/>
              </a:buClr>
              <a:buFont typeface="Monotype Sorts" pitchFamily="2" charset="2"/>
              <a:buChar char="y"/>
            </a:pPr>
            <a:r>
              <a:rPr kumimoji="1" lang="en-US" sz="2000" dirty="0">
                <a:solidFill>
                  <a:schemeClr val="tx1"/>
                </a:solidFill>
              </a:rPr>
              <a:t>When the processor has finished executing the current exception handler, the un-stacking for this handler and the stacking for the next handler are </a:t>
            </a:r>
            <a:r>
              <a:rPr kumimoji="1" lang="en-US" sz="2000" dirty="0" smtClean="0">
                <a:solidFill>
                  <a:schemeClr val="tx1"/>
                </a:solidFill>
              </a:rPr>
              <a:t>skipped (reducing the latency of </a:t>
            </a:r>
            <a:r>
              <a:rPr kumimoji="1" lang="en-US" altLang="zh-CN" sz="2000" dirty="0">
                <a:solidFill>
                  <a:schemeClr val="tx1"/>
                </a:solidFill>
              </a:rPr>
              <a:t> </a:t>
            </a:r>
            <a:r>
              <a:rPr kumimoji="1" lang="en-US" altLang="zh-CN" sz="2000" dirty="0" smtClean="0">
                <a:solidFill>
                  <a:schemeClr val="tx1"/>
                </a:solidFill>
              </a:rPr>
              <a:t>12 cycles </a:t>
            </a:r>
            <a:r>
              <a:rPr kumimoji="1" lang="en-US" sz="2000" dirty="0" smtClean="0">
                <a:solidFill>
                  <a:schemeClr val="tx1"/>
                </a:solidFill>
              </a:rPr>
              <a:t>to 6)</a:t>
            </a:r>
            <a:endParaRPr kumimoji="1" lang="en-US" sz="2000" dirty="0">
              <a:solidFill>
                <a:schemeClr val="tx1"/>
              </a:solidFill>
            </a:endParaRPr>
          </a:p>
        </p:txBody>
      </p:sp>
      <p:pic>
        <p:nvPicPr>
          <p:cNvPr id="78850" name="Picture 2"/>
          <p:cNvPicPr>
            <a:picLocks noChangeAspect="1" noChangeArrowheads="1"/>
          </p:cNvPicPr>
          <p:nvPr/>
        </p:nvPicPr>
        <p:blipFill>
          <a:blip r:embed="rId2" cstate="print"/>
          <a:srcRect/>
          <a:stretch>
            <a:fillRect/>
          </a:stretch>
        </p:blipFill>
        <p:spPr bwMode="auto">
          <a:xfrm>
            <a:off x="1481720" y="3717032"/>
            <a:ext cx="6180559" cy="2777999"/>
          </a:xfrm>
          <a:prstGeom prst="rect">
            <a:avLst/>
          </a:prstGeom>
          <a:noFill/>
          <a:ln w="9525">
            <a:noFill/>
            <a:miter lim="800000"/>
            <a:headEnd/>
            <a:tailEnd/>
          </a:ln>
        </p:spPr>
      </p:pic>
      <p:sp>
        <p:nvSpPr>
          <p:cNvPr id="5" name="Rectangle 2"/>
          <p:cNvSpPr>
            <a:spLocks noChangeArrowheads="1"/>
          </p:cNvSpPr>
          <p:nvPr/>
        </p:nvSpPr>
        <p:spPr bwMode="auto">
          <a:xfrm>
            <a:off x="827584" y="188640"/>
            <a:ext cx="7416824"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buNone/>
            </a:pPr>
            <a:r>
              <a:rPr lang="en-US" altLang="zh-CN" sz="2800" b="1" dirty="0"/>
              <a:t>Tail-Chaining Interrupts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1423988"/>
            <a:ext cx="9144000" cy="0"/>
          </a:xfrm>
          <a:prstGeom prst="rect">
            <a:avLst/>
          </a:prstGeom>
          <a:noFill/>
          <a:ln w="9525">
            <a:noFill/>
            <a:miter lim="800000"/>
            <a:headEnd/>
            <a:tailEnd/>
          </a:ln>
        </p:spPr>
        <p:txBody>
          <a:bodyPr wrap="none" anchor="ctr">
            <a:spAutoFit/>
          </a:bodyPr>
          <a:lstStyle/>
          <a:p>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1979712" y="1124744"/>
            <a:ext cx="5386933" cy="5423430"/>
          </a:xfrm>
          <a:prstGeom prst="rect">
            <a:avLst/>
          </a:prstGeom>
          <a:noFill/>
          <a:ln w="9525">
            <a:noFill/>
            <a:miter lim="800000"/>
            <a:headEnd/>
            <a:tailEnd/>
          </a:ln>
        </p:spPr>
      </p:pic>
      <p:sp>
        <p:nvSpPr>
          <p:cNvPr id="5" name="Rectangle 2"/>
          <p:cNvSpPr>
            <a:spLocks noChangeArrowheads="1"/>
          </p:cNvSpPr>
          <p:nvPr/>
        </p:nvSpPr>
        <p:spPr bwMode="auto">
          <a:xfrm>
            <a:off x="827584" y="188640"/>
            <a:ext cx="8280920"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r>
              <a:rPr lang="en-US" altLang="zh-CN" sz="2200" b="1" dirty="0">
                <a:ea typeface="宋体" pitchFamily="2" charset="-122"/>
              </a:rPr>
              <a:t>Available Priority Levels with 3-Bit or 4-Bit Priority Width</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065712"/>
          </a:xfrm>
        </p:spPr>
        <p:txBody>
          <a:bodyPr/>
          <a:lstStyle/>
          <a:p>
            <a:pPr marL="342900" indent="-342900">
              <a:spcBef>
                <a:spcPts val="1200"/>
              </a:spcBef>
              <a:buClr>
                <a:srgbClr val="FF0000"/>
              </a:buClr>
              <a:buFont typeface="Monotype Sorts" pitchFamily="2" charset="2"/>
              <a:buChar char="z"/>
            </a:pPr>
            <a:r>
              <a:rPr kumimoji="1" lang="en-US" sz="2400" kern="1200" dirty="0">
                <a:solidFill>
                  <a:schemeClr val="tx1"/>
                </a:solidFill>
              </a:rPr>
              <a:t>Used to improve interrupt latency:</a:t>
            </a:r>
          </a:p>
          <a:p>
            <a:pPr marL="742950" lvl="1">
              <a:spcBef>
                <a:spcPts val="600"/>
              </a:spcBef>
              <a:buClr>
                <a:srgbClr val="FF0000"/>
              </a:buClr>
              <a:buFont typeface="Monotype Sorts" pitchFamily="2" charset="2"/>
              <a:buChar char="y"/>
            </a:pPr>
            <a:r>
              <a:rPr kumimoji="1" lang="en-US" sz="2000" dirty="0">
                <a:solidFill>
                  <a:schemeClr val="tx1"/>
                </a:solidFill>
              </a:rPr>
              <a:t>When an exception takes place and the processor has started the stacking process, if a new exception arrives with higher preemption priority, the late arrival exception will be processed first.</a:t>
            </a:r>
          </a:p>
        </p:txBody>
      </p:sp>
      <p:pic>
        <p:nvPicPr>
          <p:cNvPr id="79874" name="Picture 2"/>
          <p:cNvPicPr>
            <a:picLocks noChangeAspect="1" noChangeArrowheads="1"/>
          </p:cNvPicPr>
          <p:nvPr/>
        </p:nvPicPr>
        <p:blipFill>
          <a:blip r:embed="rId2" cstate="print"/>
          <a:srcRect/>
          <a:stretch>
            <a:fillRect/>
          </a:stretch>
        </p:blipFill>
        <p:spPr bwMode="auto">
          <a:xfrm>
            <a:off x="683568" y="2780928"/>
            <a:ext cx="7397080" cy="3653800"/>
          </a:xfrm>
          <a:prstGeom prst="rect">
            <a:avLst/>
          </a:prstGeom>
          <a:noFill/>
          <a:ln w="9525">
            <a:noFill/>
            <a:miter lim="800000"/>
            <a:headEnd/>
            <a:tailEnd/>
          </a:ln>
        </p:spPr>
      </p:pic>
      <p:sp>
        <p:nvSpPr>
          <p:cNvPr id="5" name="Rectangle 2"/>
          <p:cNvSpPr>
            <a:spLocks noChangeArrowheads="1"/>
          </p:cNvSpPr>
          <p:nvPr/>
        </p:nvSpPr>
        <p:spPr bwMode="auto">
          <a:xfrm>
            <a:off x="827584" y="188640"/>
            <a:ext cx="7416824"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buNone/>
            </a:pPr>
            <a:r>
              <a:rPr lang="en-US" altLang="zh-CN" sz="2800" b="1" dirty="0"/>
              <a:t>Late Arrival Exception Handling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065712"/>
          </a:xfrm>
        </p:spPr>
        <p:txBody>
          <a:bodyPr/>
          <a:lstStyle/>
          <a:p>
            <a:pPr marL="342900" indent="-342900">
              <a:spcBef>
                <a:spcPts val="1200"/>
              </a:spcBef>
              <a:buClr>
                <a:srgbClr val="FF0000"/>
              </a:buClr>
              <a:buFont typeface="Monotype Sorts" pitchFamily="2" charset="2"/>
              <a:buChar char="z"/>
            </a:pPr>
            <a:r>
              <a:rPr kumimoji="1" lang="en-US" sz="2400" b="1" kern="1200" dirty="0">
                <a:solidFill>
                  <a:schemeClr val="tx1"/>
                </a:solidFill>
              </a:rPr>
              <a:t>Stacking faults</a:t>
            </a:r>
            <a:r>
              <a:rPr kumimoji="1" lang="en-US" sz="2400" kern="1200" dirty="0">
                <a:solidFill>
                  <a:schemeClr val="tx1"/>
                </a:solidFill>
              </a:rPr>
              <a:t>: a bus fault exception will be triggered or pended</a:t>
            </a:r>
          </a:p>
          <a:p>
            <a:pPr marL="342900" indent="-342900">
              <a:spcBef>
                <a:spcPts val="1200"/>
              </a:spcBef>
              <a:buClr>
                <a:srgbClr val="FF0000"/>
              </a:buClr>
              <a:buFont typeface="Monotype Sorts" pitchFamily="2" charset="2"/>
              <a:buChar char="z"/>
            </a:pPr>
            <a:r>
              <a:rPr kumimoji="1" lang="en-US" sz="2400" b="1" kern="1200" dirty="0">
                <a:solidFill>
                  <a:schemeClr val="tx1"/>
                </a:solidFill>
              </a:rPr>
              <a:t>Un-stacking faults</a:t>
            </a:r>
            <a:r>
              <a:rPr kumimoji="1" lang="en-US" sz="2400" kern="1200" dirty="0">
                <a:solidFill>
                  <a:schemeClr val="tx1"/>
                </a:solidFill>
              </a:rPr>
              <a:t>: a bus fault exception will be triggered or pended</a:t>
            </a:r>
          </a:p>
          <a:p>
            <a:pPr marL="342900" indent="-342900">
              <a:spcBef>
                <a:spcPts val="1200"/>
              </a:spcBef>
              <a:buClr>
                <a:srgbClr val="FF0000"/>
              </a:buClr>
              <a:buFont typeface="Monotype Sorts" pitchFamily="2" charset="2"/>
              <a:buChar char="z"/>
            </a:pPr>
            <a:r>
              <a:rPr kumimoji="1" lang="en-US" sz="2400" b="1" kern="1200" dirty="0">
                <a:solidFill>
                  <a:schemeClr val="tx1"/>
                </a:solidFill>
              </a:rPr>
              <a:t>Vector fetch faults</a:t>
            </a:r>
            <a:r>
              <a:rPr kumimoji="1" lang="en-US" sz="2400" kern="1200" dirty="0">
                <a:solidFill>
                  <a:schemeClr val="tx1"/>
                </a:solidFill>
              </a:rPr>
              <a:t>: the hard fault handler will be executed</a:t>
            </a:r>
          </a:p>
          <a:p>
            <a:pPr marL="342900" indent="-342900">
              <a:spcBef>
                <a:spcPts val="1200"/>
              </a:spcBef>
              <a:buClr>
                <a:srgbClr val="FF0000"/>
              </a:buClr>
              <a:buFont typeface="Monotype Sorts" pitchFamily="2" charset="2"/>
              <a:buChar char="z"/>
            </a:pPr>
            <a:r>
              <a:rPr kumimoji="1" lang="en-US" sz="2400" b="1" kern="1200" dirty="0">
                <a:solidFill>
                  <a:schemeClr val="tx1"/>
                </a:solidFill>
              </a:rPr>
              <a:t>Invalid return faults</a:t>
            </a:r>
            <a:r>
              <a:rPr kumimoji="1" lang="en-US" sz="2400" kern="1200" dirty="0">
                <a:solidFill>
                  <a:schemeClr val="tx1"/>
                </a:solidFill>
              </a:rPr>
              <a:t>: If the EXC_RETURN number is invalid or does not match the state of the processor, the usage fault handler will be triggered or pended</a:t>
            </a:r>
          </a:p>
        </p:txBody>
      </p:sp>
      <p:sp>
        <p:nvSpPr>
          <p:cNvPr id="4" name="Rectangle 2"/>
          <p:cNvSpPr>
            <a:spLocks noChangeArrowheads="1"/>
          </p:cNvSpPr>
          <p:nvPr/>
        </p:nvSpPr>
        <p:spPr bwMode="auto">
          <a:xfrm>
            <a:off x="827584" y="188640"/>
            <a:ext cx="7416824"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buNone/>
            </a:pPr>
            <a:r>
              <a:rPr lang="en-US" altLang="zh-CN" sz="2800" b="1" dirty="0"/>
              <a:t>Faults Related to Interrupts</a:t>
            </a:r>
          </a:p>
        </p:txBody>
      </p:sp>
    </p:spTree>
    <p:extLst>
      <p:ext uri="{BB962C8B-B14F-4D97-AF65-F5344CB8AC3E}">
        <p14:creationId xmlns:p14="http://schemas.microsoft.com/office/powerpoint/2010/main" val="72989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171211" y="764703"/>
            <a:ext cx="8856984" cy="3590528"/>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This register is further divided into two parts: </a:t>
            </a:r>
            <a:r>
              <a:rPr kumimoji="1" lang="en-US" altLang="zh-CN" sz="2000" b="1" dirty="0">
                <a:solidFill>
                  <a:srgbClr val="00B0F0"/>
                </a:solidFill>
              </a:rPr>
              <a:t>preempt priority </a:t>
            </a:r>
            <a:r>
              <a:rPr kumimoji="1" lang="en-US" altLang="zh-CN" sz="2000" dirty="0">
                <a:solidFill>
                  <a:srgbClr val="000000"/>
                </a:solidFill>
              </a:rPr>
              <a:t>and </a:t>
            </a:r>
            <a:r>
              <a:rPr kumimoji="1" lang="en-US" altLang="zh-CN" sz="2000" b="1" dirty="0" err="1">
                <a:solidFill>
                  <a:srgbClr val="00B0F0"/>
                </a:solidFill>
              </a:rPr>
              <a:t>subpriority</a:t>
            </a:r>
            <a:r>
              <a:rPr kumimoji="1" lang="en-US" altLang="zh-CN" sz="2000" dirty="0">
                <a:solidFill>
                  <a:srgbClr val="000000"/>
                </a:solidFill>
              </a:rPr>
              <a:t>.</a:t>
            </a:r>
          </a:p>
          <a:p>
            <a:pPr marL="342900" indent="-342900">
              <a:lnSpc>
                <a:spcPct val="100000"/>
              </a:lnSpc>
              <a:spcBef>
                <a:spcPts val="600"/>
              </a:spcBef>
              <a:buClr>
                <a:srgbClr val="FF0000"/>
              </a:buClr>
              <a:buFont typeface="Monotype Sorts" pitchFamily="2" charset="2"/>
              <a:buChar char="z"/>
            </a:pPr>
            <a:r>
              <a:rPr kumimoji="1" lang="en-US" altLang="zh-CN" sz="2000" dirty="0">
                <a:solidFill>
                  <a:srgbClr val="000000"/>
                </a:solidFill>
              </a:rPr>
              <a:t>The </a:t>
            </a:r>
            <a:r>
              <a:rPr kumimoji="1" lang="en-US" altLang="zh-CN" sz="2000" dirty="0">
                <a:solidFill>
                  <a:srgbClr val="000000"/>
                </a:solidFill>
              </a:rPr>
              <a:t>organization </a:t>
            </a:r>
            <a:r>
              <a:rPr kumimoji="1" lang="en-US" altLang="zh-CN" sz="2000" dirty="0" smtClean="0">
                <a:solidFill>
                  <a:srgbClr val="000000"/>
                </a:solidFill>
              </a:rPr>
              <a:t>of the </a:t>
            </a:r>
            <a:r>
              <a:rPr kumimoji="1" lang="en-US" altLang="zh-CN" sz="2000" i="1" dirty="0" smtClean="0">
                <a:solidFill>
                  <a:schemeClr val="tx1"/>
                </a:solidFill>
              </a:rPr>
              <a:t>P</a:t>
            </a:r>
            <a:r>
              <a:rPr kumimoji="1" lang="en-US" altLang="zh-CN" sz="2000" i="1" dirty="0" smtClean="0">
                <a:solidFill>
                  <a:schemeClr val="tx1"/>
                </a:solidFill>
              </a:rPr>
              <a:t>riority-Level Configuration Register </a:t>
            </a:r>
            <a:r>
              <a:rPr kumimoji="1" lang="en-US" altLang="zh-CN" sz="2000" dirty="0" smtClean="0">
                <a:solidFill>
                  <a:srgbClr val="000000"/>
                </a:solidFill>
              </a:rPr>
              <a:t>can </a:t>
            </a:r>
            <a:r>
              <a:rPr kumimoji="1" lang="en-US" altLang="zh-CN" sz="2000" dirty="0">
                <a:solidFill>
                  <a:srgbClr val="000000"/>
                </a:solidFill>
              </a:rPr>
              <a:t>be defined </a:t>
            </a:r>
            <a:r>
              <a:rPr kumimoji="1" lang="en-US" altLang="zh-CN" sz="2000" dirty="0" smtClean="0">
                <a:solidFill>
                  <a:srgbClr val="000000"/>
                </a:solidFill>
              </a:rPr>
              <a:t>using </a:t>
            </a:r>
            <a:r>
              <a:rPr kumimoji="1" lang="en-US" altLang="zh-CN" sz="2000" dirty="0">
                <a:solidFill>
                  <a:srgbClr val="000000"/>
                </a:solidFill>
              </a:rPr>
              <a:t>a </a:t>
            </a:r>
            <a:r>
              <a:rPr kumimoji="1" lang="en-US" altLang="zh-CN" sz="2000" b="1" i="1" dirty="0">
                <a:solidFill>
                  <a:srgbClr val="FF0000"/>
                </a:solidFill>
              </a:rPr>
              <a:t>p</a:t>
            </a:r>
            <a:r>
              <a:rPr kumimoji="1" lang="en-US" altLang="zh-CN" sz="2000" b="1" i="1" dirty="0" smtClean="0">
                <a:solidFill>
                  <a:srgbClr val="FF0000"/>
                </a:solidFill>
              </a:rPr>
              <a:t>riority group</a:t>
            </a:r>
            <a:r>
              <a:rPr kumimoji="1" lang="en-US" altLang="zh-CN" sz="2000" dirty="0" smtClean="0">
                <a:solidFill>
                  <a:schemeClr val="tx1"/>
                </a:solidFill>
              </a:rPr>
              <a:t> bit field</a:t>
            </a:r>
            <a:r>
              <a:rPr kumimoji="1" lang="en-US" altLang="zh-CN" sz="2000" b="1" i="1" dirty="0" smtClean="0">
                <a:solidFill>
                  <a:srgbClr val="FF0000"/>
                </a:solidFill>
              </a:rPr>
              <a:t> </a:t>
            </a:r>
            <a:r>
              <a:rPr kumimoji="1" lang="en-US" altLang="zh-CN" sz="2000" dirty="0" smtClean="0">
                <a:solidFill>
                  <a:srgbClr val="000000"/>
                </a:solidFill>
              </a:rPr>
              <a:t>in </a:t>
            </a:r>
            <a:r>
              <a:rPr kumimoji="1" lang="en-US" altLang="zh-CN" sz="2000" dirty="0" smtClean="0">
                <a:solidFill>
                  <a:srgbClr val="000000"/>
                </a:solidFill>
              </a:rPr>
              <a:t>the </a:t>
            </a:r>
            <a:r>
              <a:rPr kumimoji="1" lang="en-US" altLang="zh-CN" sz="2000" b="1" i="1" dirty="0" smtClean="0">
                <a:solidFill>
                  <a:srgbClr val="FF0000"/>
                </a:solidFill>
              </a:rPr>
              <a:t>Application Interrupt and Reset control Register</a:t>
            </a:r>
            <a:endParaRPr kumimoji="1" lang="en-US" altLang="zh-CN" sz="2000" b="1" i="1" dirty="0">
              <a:solidFill>
                <a:srgbClr val="FF0000"/>
              </a:solidFill>
            </a:endParaRPr>
          </a:p>
          <a:p>
            <a:pPr marL="742950" lvl="1">
              <a:buClr>
                <a:srgbClr val="FF0000"/>
              </a:buClr>
              <a:buFont typeface="Monotype Sorts" pitchFamily="2" charset="2"/>
              <a:buChar char="y"/>
            </a:pPr>
            <a:r>
              <a:rPr kumimoji="1" lang="en-US" altLang="zh-CN" sz="1800" b="1" dirty="0" smtClean="0">
                <a:solidFill>
                  <a:schemeClr val="tx1"/>
                </a:solidFill>
              </a:rPr>
              <a:t>Group (preempt) </a:t>
            </a:r>
            <a:r>
              <a:rPr kumimoji="1" lang="en-US" altLang="zh-CN" sz="1800" b="1" dirty="0">
                <a:solidFill>
                  <a:schemeClr val="tx1"/>
                </a:solidFill>
              </a:rPr>
              <a:t>priority</a:t>
            </a:r>
            <a:r>
              <a:rPr kumimoji="1" lang="en-US" altLang="zh-CN" sz="1800" dirty="0">
                <a:solidFill>
                  <a:schemeClr val="tx1"/>
                </a:solidFill>
              </a:rPr>
              <a:t>: an interrupt or exception with a higher preempt priority can preempt one with a lower preempt priority</a:t>
            </a:r>
          </a:p>
          <a:p>
            <a:pPr marL="742950" lvl="1">
              <a:buClr>
                <a:srgbClr val="FF0000"/>
              </a:buClr>
              <a:buFont typeface="Monotype Sorts" pitchFamily="2" charset="2"/>
              <a:buChar char="y"/>
            </a:pPr>
            <a:r>
              <a:rPr kumimoji="1" lang="en-US" altLang="zh-CN" sz="1800" b="1" dirty="0" err="1">
                <a:solidFill>
                  <a:schemeClr val="tx1"/>
                </a:solidFill>
              </a:rPr>
              <a:t>Subpriority</a:t>
            </a:r>
            <a:r>
              <a:rPr kumimoji="1" lang="en-US" altLang="zh-CN" sz="1800" dirty="0">
                <a:solidFill>
                  <a:schemeClr val="tx1"/>
                </a:solidFill>
              </a:rPr>
              <a:t>: </a:t>
            </a:r>
            <a:r>
              <a:rPr kumimoji="1" lang="en-US" altLang="zh-CN" sz="1800" dirty="0" smtClean="0">
                <a:solidFill>
                  <a:schemeClr val="tx1"/>
                </a:solidFill>
              </a:rPr>
              <a:t>defines the </a:t>
            </a:r>
            <a:r>
              <a:rPr kumimoji="1" lang="en-US" altLang="zh-CN" sz="1800" dirty="0">
                <a:solidFill>
                  <a:schemeClr val="tx1"/>
                </a:solidFill>
              </a:rPr>
              <a:t>order when multiple interrupts or exceptions with the same preempt priority occur at the same </a:t>
            </a:r>
            <a:r>
              <a:rPr kumimoji="1" lang="en-US" altLang="zh-CN" sz="1800" dirty="0" smtClean="0">
                <a:solidFill>
                  <a:schemeClr val="tx1"/>
                </a:solidFill>
              </a:rPr>
              <a:t>time</a:t>
            </a:r>
          </a:p>
          <a:p>
            <a:pPr marL="277813">
              <a:buClr>
                <a:srgbClr val="FF0000"/>
              </a:buClr>
              <a:buFont typeface="Monotype Sorts" pitchFamily="2" charset="2"/>
              <a:buChar char="y"/>
            </a:pPr>
            <a:endParaRPr kumimoji="1" lang="en-US" altLang="zh-CN" sz="2000" dirty="0" smtClean="0">
              <a:solidFill>
                <a:srgbClr val="000000"/>
              </a:solidFill>
            </a:endParaRPr>
          </a:p>
          <a:p>
            <a:pPr marL="277813">
              <a:buClr>
                <a:srgbClr val="FF0000"/>
              </a:buClr>
              <a:buFont typeface="Monotype Sorts" pitchFamily="2" charset="2"/>
              <a:buChar char="y"/>
            </a:pPr>
            <a:endParaRPr kumimoji="1" lang="en-US" altLang="zh-CN" sz="2000" dirty="0">
              <a:solidFill>
                <a:srgbClr val="000000"/>
              </a:solidFill>
            </a:endParaRPr>
          </a:p>
          <a:p>
            <a:pPr marL="277813">
              <a:buClr>
                <a:srgbClr val="FF0000"/>
              </a:buClr>
              <a:buFont typeface="Monotype Sorts" pitchFamily="2" charset="2"/>
              <a:buChar char="y"/>
            </a:pPr>
            <a:endParaRPr kumimoji="1" lang="en-US" altLang="zh-CN" sz="2000" dirty="0" smtClean="0">
              <a:solidFill>
                <a:srgbClr val="000000"/>
              </a:solidFill>
            </a:endParaRPr>
          </a:p>
          <a:p>
            <a:pPr marL="0" indent="0">
              <a:buClr>
                <a:srgbClr val="FF0000"/>
              </a:buClr>
              <a:buNone/>
            </a:pPr>
            <a:endParaRPr kumimoji="1" lang="en-US" altLang="zh-CN" sz="2000" dirty="0" smtClean="0">
              <a:solidFill>
                <a:srgbClr val="000000"/>
              </a:solidFill>
            </a:endParaRPr>
          </a:p>
          <a:p>
            <a:pPr marL="0" indent="0">
              <a:buClr>
                <a:srgbClr val="FF0000"/>
              </a:buClr>
              <a:buNone/>
            </a:pPr>
            <a:endParaRPr kumimoji="1" lang="en-US" altLang="zh-CN" sz="2000" dirty="0" smtClean="0">
              <a:solidFill>
                <a:srgbClr val="000000"/>
              </a:solidFill>
            </a:endParaRPr>
          </a:p>
          <a:p>
            <a:pPr marL="342900" indent="-342900">
              <a:lnSpc>
                <a:spcPct val="100000"/>
              </a:lnSpc>
              <a:spcBef>
                <a:spcPts val="1200"/>
              </a:spcBef>
              <a:buClr>
                <a:srgbClr val="FF0000"/>
              </a:buClr>
              <a:buFont typeface="Monotype Sorts" pitchFamily="2" charset="2"/>
              <a:buChar char="z"/>
            </a:pPr>
            <a:r>
              <a:rPr kumimoji="1" lang="en-US" altLang="zh-CN" sz="2000" dirty="0">
                <a:solidFill>
                  <a:srgbClr val="000000"/>
                </a:solidFill>
              </a:rPr>
              <a:t>When two interrupts with exactly the same group priority level and sub-priority level, the interrupt with the smaller exception number has higher priority (e.g., IRQ #0 has higher priority than IRQ #1)</a:t>
            </a:r>
          </a:p>
        </p:txBody>
      </p:sp>
      <p:sp>
        <p:nvSpPr>
          <p:cNvPr id="4" name="Rectangle 2"/>
          <p:cNvSpPr>
            <a:spLocks noChangeArrowheads="1"/>
          </p:cNvSpPr>
          <p:nvPr/>
        </p:nvSpPr>
        <p:spPr bwMode="auto">
          <a:xfrm>
            <a:off x="827584" y="188640"/>
            <a:ext cx="8280920"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2400" b="1" dirty="0" smtClean="0"/>
              <a:t>Priority-Level Configuration Register Organization</a:t>
            </a:r>
            <a:endParaRPr lang="en-US" altLang="zh-CN" sz="2400" b="1" dirty="0"/>
          </a:p>
        </p:txBody>
      </p:sp>
      <p:pic>
        <p:nvPicPr>
          <p:cNvPr id="7" name="Picture 2"/>
          <p:cNvPicPr>
            <a:picLocks noChangeAspect="1" noChangeArrowheads="1"/>
          </p:cNvPicPr>
          <p:nvPr/>
        </p:nvPicPr>
        <p:blipFill>
          <a:blip r:embed="rId2" cstate="print"/>
          <a:srcRect/>
          <a:stretch>
            <a:fillRect/>
          </a:stretch>
        </p:blipFill>
        <p:spPr bwMode="auto">
          <a:xfrm>
            <a:off x="4716016" y="3965811"/>
            <a:ext cx="3858963" cy="1805266"/>
          </a:xfrm>
          <a:prstGeom prst="rect">
            <a:avLst/>
          </a:prstGeom>
          <a:noFill/>
          <a:ln w="9525">
            <a:noFill/>
            <a:miter lim="800000"/>
            <a:headEnd/>
            <a:tailEnd/>
          </a:ln>
        </p:spPr>
      </p:pic>
      <p:pic>
        <p:nvPicPr>
          <p:cNvPr id="8" name="图片 7"/>
          <p:cNvPicPr>
            <a:picLocks noChangeAspect="1"/>
          </p:cNvPicPr>
          <p:nvPr/>
        </p:nvPicPr>
        <p:blipFill>
          <a:blip r:embed="rId3"/>
          <a:stretch>
            <a:fillRect/>
          </a:stretch>
        </p:blipFill>
        <p:spPr>
          <a:xfrm>
            <a:off x="539552" y="3853420"/>
            <a:ext cx="3988143" cy="1951844"/>
          </a:xfrm>
          <a:prstGeom prst="rect">
            <a:avLst/>
          </a:prstGeom>
        </p:spPr>
      </p:pic>
      <p:sp>
        <p:nvSpPr>
          <p:cNvPr id="9" name="矩形 8"/>
          <p:cNvSpPr/>
          <p:nvPr/>
        </p:nvSpPr>
        <p:spPr bwMode="auto">
          <a:xfrm>
            <a:off x="323528" y="4860373"/>
            <a:ext cx="4276175" cy="178532"/>
          </a:xfrm>
          <a:prstGeom prst="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133984"/>
              </a:solidFill>
              <a:effectLst/>
              <a:latin typeface="Arial" charset="0"/>
              <a:ea typeface="黑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827584" y="188640"/>
            <a:ext cx="8280920" cy="576063"/>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2400" b="1" dirty="0"/>
              <a:t>Deciding </a:t>
            </a:r>
            <a:r>
              <a:rPr lang="en-US" altLang="zh-CN" sz="2400" b="1" dirty="0" smtClean="0"/>
              <a:t>Preempt </a:t>
            </a:r>
            <a:r>
              <a:rPr lang="en-US" altLang="zh-CN" sz="2400" b="1" dirty="0"/>
              <a:t>priority and </a:t>
            </a:r>
            <a:r>
              <a:rPr lang="en-US" altLang="zh-CN" sz="2400" b="1" dirty="0" err="1"/>
              <a:t>Subpriority</a:t>
            </a:r>
            <a:r>
              <a:rPr lang="en-US" altLang="zh-CN" sz="2400" b="1" dirty="0"/>
              <a:t> Levels</a:t>
            </a:r>
          </a:p>
        </p:txBody>
      </p:sp>
      <p:pic>
        <p:nvPicPr>
          <p:cNvPr id="2" name="图片 1"/>
          <p:cNvPicPr>
            <a:picLocks noChangeAspect="1"/>
          </p:cNvPicPr>
          <p:nvPr/>
        </p:nvPicPr>
        <p:blipFill>
          <a:blip r:embed="rId2"/>
          <a:stretch>
            <a:fillRect/>
          </a:stretch>
        </p:blipFill>
        <p:spPr>
          <a:xfrm>
            <a:off x="395536" y="982677"/>
            <a:ext cx="4418434" cy="1188406"/>
          </a:xfrm>
          <a:prstGeom prst="rect">
            <a:avLst/>
          </a:prstGeom>
        </p:spPr>
      </p:pic>
      <p:pic>
        <p:nvPicPr>
          <p:cNvPr id="3" name="图片 2"/>
          <p:cNvPicPr>
            <a:picLocks noChangeAspect="1"/>
          </p:cNvPicPr>
          <p:nvPr/>
        </p:nvPicPr>
        <p:blipFill>
          <a:blip r:embed="rId3"/>
          <a:stretch>
            <a:fillRect/>
          </a:stretch>
        </p:blipFill>
        <p:spPr>
          <a:xfrm>
            <a:off x="5004048" y="1256949"/>
            <a:ext cx="4032448" cy="301748"/>
          </a:xfrm>
          <a:prstGeom prst="rect">
            <a:avLst/>
          </a:prstGeom>
        </p:spPr>
      </p:pic>
      <p:pic>
        <p:nvPicPr>
          <p:cNvPr id="4" name="图片 3"/>
          <p:cNvPicPr>
            <a:picLocks noChangeAspect="1"/>
          </p:cNvPicPr>
          <p:nvPr/>
        </p:nvPicPr>
        <p:blipFill>
          <a:blip r:embed="rId4"/>
          <a:stretch>
            <a:fillRect/>
          </a:stretch>
        </p:blipFill>
        <p:spPr>
          <a:xfrm>
            <a:off x="5044240" y="1633372"/>
            <a:ext cx="2871176" cy="283460"/>
          </a:xfrm>
          <a:prstGeom prst="rect">
            <a:avLst/>
          </a:prstGeom>
        </p:spPr>
      </p:pic>
      <p:pic>
        <p:nvPicPr>
          <p:cNvPr id="5" name="图片 4"/>
          <p:cNvPicPr>
            <a:picLocks noChangeAspect="1"/>
          </p:cNvPicPr>
          <p:nvPr/>
        </p:nvPicPr>
        <p:blipFill>
          <a:blip r:embed="rId5"/>
          <a:stretch>
            <a:fillRect/>
          </a:stretch>
        </p:blipFill>
        <p:spPr>
          <a:xfrm>
            <a:off x="251520" y="2466305"/>
            <a:ext cx="4694279" cy="3996481"/>
          </a:xfrm>
          <a:prstGeom prst="rect">
            <a:avLst/>
          </a:prstGeom>
        </p:spPr>
      </p:pic>
      <p:pic>
        <p:nvPicPr>
          <p:cNvPr id="6" name="图片 5"/>
          <p:cNvPicPr>
            <a:picLocks noChangeAspect="1"/>
          </p:cNvPicPr>
          <p:nvPr/>
        </p:nvPicPr>
        <p:blipFill>
          <a:blip r:embed="rId6"/>
          <a:stretch>
            <a:fillRect/>
          </a:stretch>
        </p:blipFill>
        <p:spPr>
          <a:xfrm>
            <a:off x="5364088" y="3933056"/>
            <a:ext cx="3425552" cy="301322"/>
          </a:xfrm>
          <a:prstGeom prst="rect">
            <a:avLst/>
          </a:prstGeom>
        </p:spPr>
      </p:pic>
      <p:pic>
        <p:nvPicPr>
          <p:cNvPr id="7" name="图片 6"/>
          <p:cNvPicPr>
            <a:picLocks noChangeAspect="1"/>
          </p:cNvPicPr>
          <p:nvPr/>
        </p:nvPicPr>
        <p:blipFill>
          <a:blip r:embed="rId7"/>
          <a:stretch>
            <a:fillRect/>
          </a:stretch>
        </p:blipFill>
        <p:spPr>
          <a:xfrm>
            <a:off x="5404280" y="4234378"/>
            <a:ext cx="2660699" cy="2990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457200" y="914400"/>
            <a:ext cx="4474840" cy="4746848"/>
          </a:xfrm>
        </p:spPr>
        <p:txBody>
          <a:bodyPr/>
          <a:lstStyle/>
          <a:p>
            <a:pPr marL="342900" indent="-342900">
              <a:spcBef>
                <a:spcPts val="1200"/>
              </a:spcBef>
              <a:buClr>
                <a:srgbClr val="FF0000"/>
              </a:buClr>
              <a:buFont typeface="Monotype Sorts" pitchFamily="2" charset="2"/>
              <a:buChar char="z"/>
            </a:pPr>
            <a:r>
              <a:rPr kumimoji="1" lang="en-US" altLang="zh-CN" sz="2000" dirty="0">
                <a:solidFill>
                  <a:srgbClr val="000000"/>
                </a:solidFill>
              </a:rPr>
              <a:t>The processor will need to locate the starting address of the exception handler when an exception is being handled. This information is stored in the vector table. </a:t>
            </a:r>
            <a:endParaRPr kumimoji="1" lang="en-US" altLang="zh-CN" sz="2000" dirty="0" smtClean="0">
              <a:solidFill>
                <a:srgbClr val="000000"/>
              </a:solidFill>
            </a:endParaRPr>
          </a:p>
          <a:p>
            <a:pPr marL="342900" indent="-342900">
              <a:spcBef>
                <a:spcPts val="1200"/>
              </a:spcBef>
              <a:buClr>
                <a:srgbClr val="FF0000"/>
              </a:buClr>
              <a:buFont typeface="Monotype Sorts" pitchFamily="2" charset="2"/>
              <a:buChar char="z"/>
            </a:pPr>
            <a:r>
              <a:rPr kumimoji="1" lang="en-US" altLang="zh-CN" sz="2000" dirty="0">
                <a:solidFill>
                  <a:srgbClr val="000000"/>
                </a:solidFill>
              </a:rPr>
              <a:t>In a minimal setup, the vector table needs to provide the initial MSP value </a:t>
            </a:r>
            <a:r>
              <a:rPr kumimoji="1" lang="en-US" altLang="zh-CN" sz="2000" dirty="0" smtClean="0">
                <a:solidFill>
                  <a:srgbClr val="000000"/>
                </a:solidFill>
              </a:rPr>
              <a:t>and the </a:t>
            </a:r>
            <a:r>
              <a:rPr kumimoji="1" lang="en-US" altLang="zh-CN" sz="2000" dirty="0">
                <a:solidFill>
                  <a:srgbClr val="000000"/>
                </a:solidFill>
              </a:rPr>
              <a:t>R</a:t>
            </a:r>
            <a:r>
              <a:rPr kumimoji="1" lang="en-US" altLang="zh-CN" sz="2000" dirty="0" smtClean="0">
                <a:solidFill>
                  <a:srgbClr val="000000"/>
                </a:solidFill>
              </a:rPr>
              <a:t>eset </a:t>
            </a:r>
            <a:r>
              <a:rPr kumimoji="1" lang="en-US" altLang="zh-CN" sz="2000" dirty="0">
                <a:solidFill>
                  <a:srgbClr val="000000"/>
                </a:solidFill>
              </a:rPr>
              <a:t>vector for the system to boot up. </a:t>
            </a:r>
            <a:endParaRPr kumimoji="1" lang="en-US" altLang="zh-CN" sz="2000" dirty="0" smtClean="0">
              <a:solidFill>
                <a:srgbClr val="000000"/>
              </a:solidFill>
            </a:endParaRPr>
          </a:p>
          <a:p>
            <a:pPr marL="342900" indent="-342900">
              <a:spcBef>
                <a:spcPts val="1200"/>
              </a:spcBef>
              <a:buClr>
                <a:srgbClr val="FF0000"/>
              </a:buClr>
              <a:buFont typeface="Monotype Sorts" pitchFamily="2" charset="2"/>
              <a:buChar char="z"/>
            </a:pPr>
            <a:r>
              <a:rPr kumimoji="1" lang="en-US" altLang="zh-CN" sz="2000" dirty="0" smtClean="0">
                <a:solidFill>
                  <a:srgbClr val="000000"/>
                </a:solidFill>
              </a:rPr>
              <a:t>In </a:t>
            </a:r>
            <a:r>
              <a:rPr kumimoji="1" lang="en-US" altLang="zh-CN" sz="2000" dirty="0">
                <a:solidFill>
                  <a:srgbClr val="000000"/>
                </a:solidFill>
              </a:rPr>
              <a:t>addition, depending on your application, you might also need to include the NMI </a:t>
            </a:r>
            <a:r>
              <a:rPr kumimoji="1" lang="en-US" altLang="zh-CN" sz="2000" dirty="0" smtClean="0">
                <a:solidFill>
                  <a:srgbClr val="000000"/>
                </a:solidFill>
              </a:rPr>
              <a:t>vector and </a:t>
            </a:r>
            <a:r>
              <a:rPr kumimoji="1" lang="en-US" altLang="zh-CN" sz="2000" dirty="0">
                <a:solidFill>
                  <a:srgbClr val="000000"/>
                </a:solidFill>
              </a:rPr>
              <a:t>the </a:t>
            </a:r>
            <a:r>
              <a:rPr kumimoji="1" lang="en-US" altLang="zh-CN" sz="2000" dirty="0" err="1">
                <a:solidFill>
                  <a:srgbClr val="000000"/>
                </a:solidFill>
              </a:rPr>
              <a:t>HardFault</a:t>
            </a:r>
            <a:r>
              <a:rPr kumimoji="1" lang="en-US" altLang="zh-CN" sz="2000" dirty="0">
                <a:solidFill>
                  <a:srgbClr val="000000"/>
                </a:solidFill>
              </a:rPr>
              <a:t> vector for error handling.</a:t>
            </a:r>
          </a:p>
        </p:txBody>
      </p:sp>
      <p:sp>
        <p:nvSpPr>
          <p:cNvPr id="5" name="Rectangle 2"/>
          <p:cNvSpPr>
            <a:spLocks noChangeArrowheads="1"/>
          </p:cNvSpPr>
          <p:nvPr/>
        </p:nvSpPr>
        <p:spPr bwMode="auto">
          <a:xfrm>
            <a:off x="827584" y="116632"/>
            <a:ext cx="6912768" cy="648071"/>
          </a:xfrm>
          <a:prstGeom prst="rect">
            <a:avLst/>
          </a:prstGeom>
          <a:solidFill>
            <a:schemeClr val="bg1"/>
          </a:solidFill>
          <a:ln w="9525" algn="ctr">
            <a:noFill/>
            <a:miter lim="800000"/>
            <a:headEnd/>
            <a:tailEnd/>
          </a:ln>
        </p:spPr>
        <p:txBody>
          <a:bodyPr vert="horz" wrap="square" lIns="91440" tIns="54000" rIns="91440" bIns="45720" numCol="1" anchor="t" anchorCtr="1" compatLnSpc="1">
            <a:prstTxWarp prst="textNoShape">
              <a:avLst/>
            </a:prstTxWarp>
          </a:bodyPr>
          <a:lstStyle/>
          <a:p>
            <a:pPr algn="ctr" eaLnBrk="0" fontAlgn="base" hangingPunct="0">
              <a:spcBef>
                <a:spcPct val="0"/>
              </a:spcBef>
              <a:spcAft>
                <a:spcPct val="0"/>
              </a:spcAft>
            </a:pPr>
            <a:r>
              <a:rPr lang="en-US" altLang="zh-CN" sz="3600" b="1" dirty="0"/>
              <a:t>Vector Table</a:t>
            </a:r>
            <a:endParaRPr kumimoji="1" lang="en-US" altLang="zh-CN" sz="3600" b="1" dirty="0">
              <a:solidFill>
                <a:schemeClr val="tx2"/>
              </a:solidFill>
              <a:latin typeface="+mj-lt"/>
              <a:ea typeface="+mj-ea"/>
              <a:cs typeface="+mj-cs"/>
            </a:endParaRPr>
          </a:p>
        </p:txBody>
      </p:sp>
      <p:pic>
        <p:nvPicPr>
          <p:cNvPr id="3" name="图片 2"/>
          <p:cNvPicPr>
            <a:picLocks noChangeAspect="1"/>
          </p:cNvPicPr>
          <p:nvPr/>
        </p:nvPicPr>
        <p:blipFill>
          <a:blip r:embed="rId2"/>
          <a:stretch>
            <a:fillRect/>
          </a:stretch>
        </p:blipFill>
        <p:spPr>
          <a:xfrm>
            <a:off x="4860032" y="908720"/>
            <a:ext cx="3821819" cy="5405636"/>
          </a:xfrm>
          <a:prstGeom prst="rect">
            <a:avLst/>
          </a:prstGeom>
        </p:spPr>
      </p:pic>
      <p:sp>
        <p:nvSpPr>
          <p:cNvPr id="4" name="矩形 3"/>
          <p:cNvSpPr/>
          <p:nvPr/>
        </p:nvSpPr>
        <p:spPr bwMode="auto">
          <a:xfrm>
            <a:off x="5868144" y="5949280"/>
            <a:ext cx="2088232" cy="396044"/>
          </a:xfrm>
          <a:prstGeom prst="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133984"/>
              </a:solidFill>
              <a:effectLst/>
              <a:latin typeface="Arial" charset="0"/>
              <a:ea typeface="黑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4032</TotalTime>
  <Words>4184</Words>
  <Application>Microsoft Office PowerPoint</Application>
  <PresentationFormat>全屏显示(4:3)</PresentationFormat>
  <Paragraphs>671</Paragraphs>
  <Slides>61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61</vt:i4>
      </vt:variant>
    </vt:vector>
  </HeadingPairs>
  <TitlesOfParts>
    <vt:vector size="72" baseType="lpstr">
      <vt:lpstr>Monotype Sorts</vt:lpstr>
      <vt:lpstr>华文新魏</vt:lpstr>
      <vt:lpstr>宋体</vt:lpstr>
      <vt:lpstr>黑体</vt:lpstr>
      <vt:lpstr>Arial</vt:lpstr>
      <vt:lpstr>Corbel</vt:lpstr>
      <vt:lpstr>Courier New</vt:lpstr>
      <vt:lpstr>Wingdings</vt:lpstr>
      <vt:lpstr>1_自定义设计方案</vt:lpstr>
      <vt:lpstr>2_自定义设计方案</vt:lpstr>
      <vt:lpstr>Visio</vt:lpstr>
      <vt:lpstr>The Cortex-M3/M4 Embedded Systems: Cortex-M3/M4 Exceptions and Interrupts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Interrupt Behavior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Cortex-M3 Memory Systems</dc:title>
  <dc:creator>archee</dc:creator>
  <cp:lastModifiedBy>archee</cp:lastModifiedBy>
  <cp:revision>253</cp:revision>
  <dcterms:created xsi:type="dcterms:W3CDTF">2012-03-30T14:24:59Z</dcterms:created>
  <dcterms:modified xsi:type="dcterms:W3CDTF">2019-05-14T05:39:39Z</dcterms:modified>
</cp:coreProperties>
</file>