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73" r:id="rId3"/>
    <p:sldId id="272" r:id="rId4"/>
    <p:sldId id="269" r:id="rId5"/>
    <p:sldId id="277" r:id="rId6"/>
    <p:sldId id="279" r:id="rId7"/>
    <p:sldId id="275" r:id="rId8"/>
    <p:sldId id="278" r:id="rId9"/>
    <p:sldId id="270" r:id="rId10"/>
    <p:sldId id="284" r:id="rId11"/>
    <p:sldId id="285" r:id="rId12"/>
    <p:sldId id="288" r:id="rId13"/>
    <p:sldId id="300" r:id="rId14"/>
    <p:sldId id="262" r:id="rId15"/>
    <p:sldId id="289" r:id="rId16"/>
    <p:sldId id="265" r:id="rId17"/>
    <p:sldId id="290" r:id="rId18"/>
    <p:sldId id="291" r:id="rId19"/>
    <p:sldId id="294" r:id="rId20"/>
    <p:sldId id="295" r:id="rId21"/>
    <p:sldId id="301" r:id="rId22"/>
    <p:sldId id="292" r:id="rId23"/>
    <p:sldId id="293" r:id="rId24"/>
    <p:sldId id="298" r:id="rId25"/>
    <p:sldId id="296" r:id="rId26"/>
    <p:sldId id="302" r:id="rId27"/>
    <p:sldId id="29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Owusu-Appiah" initials="JO" lastIdx="5" clrIdx="0">
    <p:extLst>
      <p:ext uri="{19B8F6BF-5375-455C-9EA6-DF929625EA0E}">
        <p15:presenceInfo xmlns:p15="http://schemas.microsoft.com/office/powerpoint/2012/main" userId="S::james.owusu-appiah@azubiafrica.org::1d90f081-a884-4425-b708-54fb9140db15" providerId="AD"/>
      </p:ext>
    </p:extLst>
  </p:cmAuthor>
  <p:cmAuthor id="2" name="Joana Lartey" initials="JL" lastIdx="9" clrIdx="1">
    <p:extLst>
      <p:ext uri="{19B8F6BF-5375-455C-9EA6-DF929625EA0E}">
        <p15:presenceInfo xmlns:p15="http://schemas.microsoft.com/office/powerpoint/2012/main" userId="S::joana.lartey@azubiafrica.org::1d3e4524-c5c6-4016-9c22-1ef101908c68" providerId="AD"/>
      </p:ext>
    </p:extLst>
  </p:cmAuthor>
  <p:cmAuthor id="3" name="Guest User" initials="GU" lastIdx="2" clrIdx="2">
    <p:extLst>
      <p:ext uri="{19B8F6BF-5375-455C-9EA6-DF929625EA0E}">
        <p15:presenceInfo xmlns:p15="http://schemas.microsoft.com/office/powerpoint/2012/main" userId="S::urn:spo:anon#c45c88cb873ff304ba9651b315c3ce58224e97561e1cd79af66f57358a57f6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34444-703E-A947-9B53-5A9EF7CD6A54}" v="60" dt="2020-08-08T16:56:13.575"/>
    <p1510:client id="{21DD6914-D965-1810-BFBC-454EE2B07884}" v="2142" dt="2020-08-08T23:14:55.461"/>
    <p1510:client id="{2A812294-DAE0-465A-BB95-DDA8BE69A23E}" v="1282" dt="2020-08-08T23:41:30.126"/>
    <p1510:client id="{363E4205-EA6F-8B7E-572B-53802ED5E838}" v="721" dt="2020-08-08T23:33:09.417"/>
    <p1510:client id="{5E796864-39DC-8C80-7CF8-FDBFD2AA4FA1}" v="711" dt="2020-08-08T22:12:29.593"/>
    <p1510:client id="{803497D4-10C9-2BAF-CA3D-BDF9BF8939F7}" v="321" dt="2020-08-08T23:40:52.473"/>
    <p1510:client id="{8A6E0C2E-FFD1-D520-2809-C5670EDBCC2B}" v="522" dt="2020-08-08T21:56:55.509"/>
    <p1510:client id="{A58DA19E-64C8-B255-69F6-2E3891F3D649}" v="487" dt="2020-08-08T19:50:05.045"/>
    <p1510:client id="{D79A07AF-0FDE-B09A-4E09-EE610929D08B}" v="866" dt="2020-08-08T23:17:42.896"/>
    <p1510:client id="{ED6FDF96-E3B8-59F7-27D7-F6EEC261E1AD}" v="1223" dt="2020-08-08T23:17:16.771"/>
    <p1510:client id="{F00132FA-FAA2-4B32-AA47-B1C6DB32B091}" v="1862" dt="2020-08-08T16:25:58.754"/>
    <p1510:client id="{F1B284A0-F369-3ECB-43C1-59505ED03399}" v="1667" dt="2020-08-08T19:49:58.8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8-08T15:49:32.897" idx="2">
    <p:pos x="7680" y="0"/>
    <p:text>No be small theme o
</p:text>
    <p:extLst>
      <p:ext uri="{C676402C-5697-4E1C-873F-D02D1690AC5C}">
        <p15:threadingInfo xmlns:p15="http://schemas.microsoft.com/office/powerpoint/2012/main" timeZoneBias="420"/>
      </p:ext>
    </p:extLst>
  </p:cm>
  <p:cm authorId="2" dt="2020-08-08T15:50:35.716" idx="8">
    <p:pos x="7680" y="96"/>
    <p:text>;-p ....hahahahahaha
</p:text>
    <p:extLst>
      <p:ext uri="{C676402C-5697-4E1C-873F-D02D1690AC5C}">
        <p15:threadingInfo xmlns:p15="http://schemas.microsoft.com/office/powerpoint/2012/main" timeZoneBias="420">
          <p15:parentCm authorId="3" idx="2"/>
        </p15:threadingInfo>
      </p:ext>
    </p:extLst>
  </p:cm>
  <p:cm authorId="1" dt="2020-08-08T15:54:11.817" idx="5">
    <p:pos x="7680" y="192"/>
    <p:text>Ikr. E dey be pass
</p:text>
    <p:extLst>
      <p:ext uri="{C676402C-5697-4E1C-873F-D02D1690AC5C}">
        <p15:threadingInfo xmlns:p15="http://schemas.microsoft.com/office/powerpoint/2012/main" timeZoneBias="420">
          <p15:parentCm authorId="3"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8-08T16:32:46.744" idx="9">
    <p:pos x="10" y="10"/>
    <p:text>heish #theme check.........elalee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DAA5A-EF7F-41A4-868B-3635783FC1ED}" type="doc">
      <dgm:prSet loTypeId="urn:microsoft.com/office/officeart/2005/8/layout/hProcess3" loCatId="process" qsTypeId="urn:microsoft.com/office/officeart/2005/8/quickstyle/simple4" qsCatId="simple" csTypeId="urn:microsoft.com/office/officeart/2005/8/colors/colorful2" csCatId="colorful" phldr="1"/>
      <dgm:spPr/>
      <dgm:t>
        <a:bodyPr/>
        <a:lstStyle/>
        <a:p>
          <a:endParaRPr lang="en-US"/>
        </a:p>
      </dgm:t>
    </dgm:pt>
    <dgm:pt modelId="{08D4C104-DCA4-4B99-BC46-7C0A7EEB2F61}">
      <dgm:prSet phldr="0"/>
      <dgm:spPr/>
      <dgm:t>
        <a:bodyPr/>
        <a:lstStyle/>
        <a:p>
          <a:pPr rtl="0"/>
          <a:r>
            <a:rPr lang="en-US" b="0" i="0" u="none" strike="noStrike" cap="none" baseline="0" noProof="0">
              <a:solidFill>
                <a:schemeClr val="tx2"/>
              </a:solidFill>
              <a:latin typeface="Plantagenet Cherokee"/>
            </a:rPr>
            <a:t>Understanding the Data</a:t>
          </a:r>
        </a:p>
      </dgm:t>
    </dgm:pt>
    <dgm:pt modelId="{ED048C02-8828-4A56-AEFC-905F2BDBC303}" type="parTrans" cxnId="{D17B2C07-9F9E-46F4-A58C-A61D3E61C6B9}">
      <dgm:prSet/>
      <dgm:spPr/>
      <dgm:t>
        <a:bodyPr/>
        <a:lstStyle/>
        <a:p>
          <a:endParaRPr lang="en-US"/>
        </a:p>
      </dgm:t>
    </dgm:pt>
    <dgm:pt modelId="{FE035119-D632-4792-A927-DF92F6229349}" type="sibTrans" cxnId="{D17B2C07-9F9E-46F4-A58C-A61D3E61C6B9}">
      <dgm:prSet/>
      <dgm:spPr/>
      <dgm:t>
        <a:bodyPr/>
        <a:lstStyle/>
        <a:p>
          <a:endParaRPr lang="en-US"/>
        </a:p>
      </dgm:t>
    </dgm:pt>
    <dgm:pt modelId="{79800D06-7BD1-45D6-BBBD-98DD5B2EB8E3}">
      <dgm:prSet phldr="0"/>
      <dgm:spPr/>
      <dgm:t>
        <a:bodyPr/>
        <a:lstStyle/>
        <a:p>
          <a:pPr rtl="0"/>
          <a:r>
            <a:rPr lang="en-US">
              <a:solidFill>
                <a:schemeClr val="tx2"/>
              </a:solidFill>
              <a:latin typeface="Plantagenet Cherokee"/>
            </a:rPr>
            <a:t>Data Description</a:t>
          </a:r>
          <a:endParaRPr lang="en-US">
            <a:solidFill>
              <a:schemeClr val="tx2"/>
            </a:solidFill>
          </a:endParaRPr>
        </a:p>
      </dgm:t>
    </dgm:pt>
    <dgm:pt modelId="{FA4EEFCD-28C7-4BC4-A5B6-243948D62F91}" type="parTrans" cxnId="{B064676A-8F7B-4972-AFF9-83DF08C50C8E}">
      <dgm:prSet/>
      <dgm:spPr/>
      <dgm:t>
        <a:bodyPr/>
        <a:lstStyle/>
        <a:p>
          <a:endParaRPr lang="en-US"/>
        </a:p>
      </dgm:t>
    </dgm:pt>
    <dgm:pt modelId="{344D8E2D-75F3-4E36-9AD4-FC1ED640CC82}" type="sibTrans" cxnId="{B064676A-8F7B-4972-AFF9-83DF08C50C8E}">
      <dgm:prSet/>
      <dgm:spPr/>
      <dgm:t>
        <a:bodyPr/>
        <a:lstStyle/>
        <a:p>
          <a:endParaRPr lang="en-US"/>
        </a:p>
      </dgm:t>
    </dgm:pt>
    <dgm:pt modelId="{910B3348-9F90-4394-8F11-53846ED67082}">
      <dgm:prSet phldr="0"/>
      <dgm:spPr/>
      <dgm:t>
        <a:bodyPr/>
        <a:lstStyle/>
        <a:p>
          <a:pPr rtl="0"/>
          <a:r>
            <a:rPr lang="en-US">
              <a:solidFill>
                <a:schemeClr val="tx2"/>
              </a:solidFill>
              <a:latin typeface="Plantagenet Cherokee"/>
            </a:rPr>
            <a:t>Cleaning the Data</a:t>
          </a:r>
          <a:endParaRPr lang="en-US">
            <a:solidFill>
              <a:schemeClr val="tx2"/>
            </a:solidFill>
          </a:endParaRPr>
        </a:p>
      </dgm:t>
    </dgm:pt>
    <dgm:pt modelId="{61C33D84-26B3-42A0-A7E8-72DAF7C4BB9B}" type="parTrans" cxnId="{274971D0-0944-4B71-A195-95B6A3E25F68}">
      <dgm:prSet/>
      <dgm:spPr/>
      <dgm:t>
        <a:bodyPr/>
        <a:lstStyle/>
        <a:p>
          <a:endParaRPr lang="en-US"/>
        </a:p>
      </dgm:t>
    </dgm:pt>
    <dgm:pt modelId="{1052DDDE-BD24-42DB-8A4E-E143D1C4F2BB}" type="sibTrans" cxnId="{274971D0-0944-4B71-A195-95B6A3E25F68}">
      <dgm:prSet/>
      <dgm:spPr/>
      <dgm:t>
        <a:bodyPr/>
        <a:lstStyle/>
        <a:p>
          <a:endParaRPr lang="en-US"/>
        </a:p>
      </dgm:t>
    </dgm:pt>
    <dgm:pt modelId="{DB199818-1441-4478-A860-58175F42CBB9}">
      <dgm:prSet phldr="0"/>
      <dgm:spPr/>
      <dgm:t>
        <a:bodyPr/>
        <a:lstStyle/>
        <a:p>
          <a:pPr rtl="0"/>
          <a:r>
            <a:rPr lang="en-US">
              <a:solidFill>
                <a:schemeClr val="tx2"/>
              </a:solidFill>
              <a:latin typeface="Plantagenet Cherokee"/>
            </a:rPr>
            <a:t>Modification of Data</a:t>
          </a:r>
          <a:endParaRPr lang="en-US">
            <a:solidFill>
              <a:schemeClr val="tx2"/>
            </a:solidFill>
          </a:endParaRPr>
        </a:p>
      </dgm:t>
    </dgm:pt>
    <dgm:pt modelId="{CD5854FD-3145-42AC-A636-8439F3D81AAB}" type="parTrans" cxnId="{99B5FBA9-4907-4A8D-BE3B-47D74A25E4D1}">
      <dgm:prSet/>
      <dgm:spPr/>
      <dgm:t>
        <a:bodyPr/>
        <a:lstStyle/>
        <a:p>
          <a:endParaRPr lang="en-US"/>
        </a:p>
      </dgm:t>
    </dgm:pt>
    <dgm:pt modelId="{274DB5D8-6C71-4085-BCD9-4B5B79D2C6F2}" type="sibTrans" cxnId="{99B5FBA9-4907-4A8D-BE3B-47D74A25E4D1}">
      <dgm:prSet/>
      <dgm:spPr/>
      <dgm:t>
        <a:bodyPr/>
        <a:lstStyle/>
        <a:p>
          <a:endParaRPr lang="en-US"/>
        </a:p>
      </dgm:t>
    </dgm:pt>
    <dgm:pt modelId="{5ECE73A5-8384-4552-9310-0FC1B55AEFD1}">
      <dgm:prSet phldr="0"/>
      <dgm:spPr/>
      <dgm:t>
        <a:bodyPr/>
        <a:lstStyle/>
        <a:p>
          <a:pPr rtl="0"/>
          <a:r>
            <a:rPr lang="en-US">
              <a:solidFill>
                <a:schemeClr val="tx2"/>
              </a:solidFill>
              <a:latin typeface="Plantagenet Cherokee"/>
            </a:rPr>
            <a:t>Exploratory Data Analysis</a:t>
          </a:r>
          <a:endParaRPr lang="en-US">
            <a:solidFill>
              <a:schemeClr val="tx2"/>
            </a:solidFill>
          </a:endParaRPr>
        </a:p>
      </dgm:t>
    </dgm:pt>
    <dgm:pt modelId="{1E584AFB-9413-4BCF-BF55-A104C02621DC}" type="parTrans" cxnId="{FE3FBBA3-2ECD-4C7A-97D2-8AA003D86D83}">
      <dgm:prSet/>
      <dgm:spPr/>
      <dgm:t>
        <a:bodyPr/>
        <a:lstStyle/>
        <a:p>
          <a:endParaRPr lang="en-US"/>
        </a:p>
      </dgm:t>
    </dgm:pt>
    <dgm:pt modelId="{A93EB14F-E232-48AE-A26E-F5F170F40069}" type="sibTrans" cxnId="{FE3FBBA3-2ECD-4C7A-97D2-8AA003D86D83}">
      <dgm:prSet/>
      <dgm:spPr/>
      <dgm:t>
        <a:bodyPr/>
        <a:lstStyle/>
        <a:p>
          <a:endParaRPr lang="en-US"/>
        </a:p>
      </dgm:t>
    </dgm:pt>
    <dgm:pt modelId="{28A7CDA7-27DF-4A66-BB16-91C8720C203C}">
      <dgm:prSet phldr="0"/>
      <dgm:spPr/>
      <dgm:t>
        <a:bodyPr/>
        <a:lstStyle/>
        <a:p>
          <a:pPr rtl="0"/>
          <a:r>
            <a:rPr lang="en-US">
              <a:solidFill>
                <a:schemeClr val="bg2"/>
              </a:solidFill>
              <a:latin typeface="Plantagenet Cherokee"/>
            </a:rPr>
            <a:t>Visualization</a:t>
          </a:r>
          <a:endParaRPr lang="en-US">
            <a:solidFill>
              <a:schemeClr val="bg2"/>
            </a:solidFill>
          </a:endParaRPr>
        </a:p>
      </dgm:t>
    </dgm:pt>
    <dgm:pt modelId="{652EA646-83BF-43BB-8179-CF2BEBA4B979}" type="parTrans" cxnId="{203FBFD0-7A05-411B-8DCB-D33657BC94A1}">
      <dgm:prSet/>
      <dgm:spPr/>
      <dgm:t>
        <a:bodyPr/>
        <a:lstStyle/>
        <a:p>
          <a:endParaRPr lang="en-US"/>
        </a:p>
      </dgm:t>
    </dgm:pt>
    <dgm:pt modelId="{CBC3B0D7-DD4E-48FE-99DF-45C9F232DD4B}" type="sibTrans" cxnId="{203FBFD0-7A05-411B-8DCB-D33657BC94A1}">
      <dgm:prSet/>
      <dgm:spPr/>
      <dgm:t>
        <a:bodyPr/>
        <a:lstStyle/>
        <a:p>
          <a:endParaRPr lang="en-US"/>
        </a:p>
      </dgm:t>
    </dgm:pt>
    <dgm:pt modelId="{C853C887-16A6-4F27-BBAA-2CA02BE00124}">
      <dgm:prSet phldr="0"/>
      <dgm:spPr/>
      <dgm:t>
        <a:bodyPr/>
        <a:lstStyle/>
        <a:p>
          <a:r>
            <a:rPr lang="en-US">
              <a:solidFill>
                <a:schemeClr val="tx2"/>
              </a:solidFill>
              <a:latin typeface="Plantagenet Cherokee"/>
            </a:rPr>
            <a:t>Conclusion</a:t>
          </a:r>
          <a:endParaRPr lang="en-US">
            <a:solidFill>
              <a:schemeClr val="tx2"/>
            </a:solidFill>
          </a:endParaRPr>
        </a:p>
      </dgm:t>
    </dgm:pt>
    <dgm:pt modelId="{53A46F05-0F6B-40FF-8869-58E96011C0B2}" type="parTrans" cxnId="{E7F357A2-475E-42E9-A596-DEF2D65E09DC}">
      <dgm:prSet/>
      <dgm:spPr/>
      <dgm:t>
        <a:bodyPr/>
        <a:lstStyle/>
        <a:p>
          <a:endParaRPr lang="en-US"/>
        </a:p>
      </dgm:t>
    </dgm:pt>
    <dgm:pt modelId="{7F2F7CD4-D734-407F-9C4A-9ACF5E4C9974}" type="sibTrans" cxnId="{E7F357A2-475E-42E9-A596-DEF2D65E09DC}">
      <dgm:prSet/>
      <dgm:spPr/>
      <dgm:t>
        <a:bodyPr/>
        <a:lstStyle/>
        <a:p>
          <a:endParaRPr lang="en-US"/>
        </a:p>
      </dgm:t>
    </dgm:pt>
    <dgm:pt modelId="{2AC7CAE4-30B5-4272-B492-193F8617BB5D}">
      <dgm:prSet phldr="0"/>
      <dgm:spPr/>
      <dgm:t>
        <a:bodyPr/>
        <a:lstStyle/>
        <a:p>
          <a:pPr rtl="0"/>
          <a:r>
            <a:rPr lang="en-US">
              <a:solidFill>
                <a:schemeClr val="bg2"/>
              </a:solidFill>
              <a:latin typeface="Plantagenet Cherokee"/>
            </a:rPr>
            <a:t>Key Findings</a:t>
          </a:r>
          <a:endParaRPr lang="en-US">
            <a:solidFill>
              <a:schemeClr val="bg2"/>
            </a:solidFill>
          </a:endParaRPr>
        </a:p>
      </dgm:t>
    </dgm:pt>
    <dgm:pt modelId="{5B07F408-C177-445C-9229-3CC1725E729F}" type="parTrans" cxnId="{1553AF54-4818-46E1-ABD0-4BCC98B3EFCC}">
      <dgm:prSet/>
      <dgm:spPr/>
      <dgm:t>
        <a:bodyPr/>
        <a:lstStyle/>
        <a:p>
          <a:endParaRPr lang="en-US"/>
        </a:p>
      </dgm:t>
    </dgm:pt>
    <dgm:pt modelId="{A5C6999F-FB59-4BCE-B82D-0C1C28828B51}" type="sibTrans" cxnId="{1553AF54-4818-46E1-ABD0-4BCC98B3EFCC}">
      <dgm:prSet/>
      <dgm:spPr/>
      <dgm:t>
        <a:bodyPr/>
        <a:lstStyle/>
        <a:p>
          <a:endParaRPr lang="en-US"/>
        </a:p>
      </dgm:t>
    </dgm:pt>
    <dgm:pt modelId="{7BFA38D6-DD4F-47BC-ADDC-DF31DC9471D5}">
      <dgm:prSet phldr="0"/>
      <dgm:spPr/>
      <dgm:t>
        <a:bodyPr/>
        <a:lstStyle/>
        <a:p>
          <a:r>
            <a:rPr lang="en-US">
              <a:solidFill>
                <a:schemeClr val="bg2"/>
              </a:solidFill>
              <a:latin typeface="Plantagenet Cherokee"/>
            </a:rPr>
            <a:t>Recommendation</a:t>
          </a:r>
          <a:endParaRPr lang="en-US">
            <a:solidFill>
              <a:schemeClr val="bg2"/>
            </a:solidFill>
          </a:endParaRPr>
        </a:p>
      </dgm:t>
    </dgm:pt>
    <dgm:pt modelId="{63CC8166-DBBE-44FB-95B0-93F4A33C553B}" type="parTrans" cxnId="{CEAAF2B6-BEE1-4A02-B1C7-6CC76C63DD37}">
      <dgm:prSet/>
      <dgm:spPr/>
      <dgm:t>
        <a:bodyPr/>
        <a:lstStyle/>
        <a:p>
          <a:endParaRPr lang="en-US"/>
        </a:p>
      </dgm:t>
    </dgm:pt>
    <dgm:pt modelId="{93002106-6357-40B8-A1F5-B17678D8EB56}" type="sibTrans" cxnId="{CEAAF2B6-BEE1-4A02-B1C7-6CC76C63DD37}">
      <dgm:prSet/>
      <dgm:spPr/>
      <dgm:t>
        <a:bodyPr/>
        <a:lstStyle/>
        <a:p>
          <a:endParaRPr lang="en-US"/>
        </a:p>
      </dgm:t>
    </dgm:pt>
    <dgm:pt modelId="{C3715B61-3A4D-4ABC-87E4-2E3591E6B672}">
      <dgm:prSet phldr="0"/>
      <dgm:spPr/>
      <dgm:t>
        <a:bodyPr/>
        <a:lstStyle/>
        <a:p>
          <a:pPr rtl="0"/>
          <a:r>
            <a:rPr lang="en-US">
              <a:solidFill>
                <a:schemeClr val="bg2"/>
              </a:solidFill>
              <a:latin typeface="Plantagenet Cherokee"/>
            </a:rPr>
            <a:t>Insights</a:t>
          </a:r>
        </a:p>
      </dgm:t>
    </dgm:pt>
    <dgm:pt modelId="{9E12C03A-22E6-4246-9A95-DD17896F5758}" type="parTrans" cxnId="{F0329705-05A7-417C-A1E6-42F42D211FF8}">
      <dgm:prSet/>
      <dgm:spPr/>
    </dgm:pt>
    <dgm:pt modelId="{3B4613A2-6A5D-47B0-AA84-7D75D9D723F9}" type="sibTrans" cxnId="{F0329705-05A7-417C-A1E6-42F42D211FF8}">
      <dgm:prSet/>
      <dgm:spPr/>
    </dgm:pt>
    <dgm:pt modelId="{4AE19DDD-A318-4B35-9AA4-1F6B58E2983A}">
      <dgm:prSet phldr="0"/>
      <dgm:spPr/>
      <dgm:t>
        <a:bodyPr/>
        <a:lstStyle/>
        <a:p>
          <a:pPr rtl="0"/>
          <a:r>
            <a:rPr lang="en-US">
              <a:latin typeface="Plantagenet Cherokee"/>
            </a:rPr>
            <a:t>Hypothesis Statement &amp; Research Questions</a:t>
          </a:r>
        </a:p>
      </dgm:t>
    </dgm:pt>
    <dgm:pt modelId="{13C51911-0099-40E2-8131-28720E57EA62}" type="parTrans" cxnId="{F8D4F3A4-E7BE-46C7-B02B-18DB5167494A}">
      <dgm:prSet/>
      <dgm:spPr/>
    </dgm:pt>
    <dgm:pt modelId="{08B1C9CD-2683-41DF-8007-4346FE4AF35E}" type="sibTrans" cxnId="{F8D4F3A4-E7BE-46C7-B02B-18DB5167494A}">
      <dgm:prSet/>
      <dgm:spPr/>
    </dgm:pt>
    <dgm:pt modelId="{267C26A5-D236-4D7B-A2B6-F76D8EF3592F}" type="pres">
      <dgm:prSet presAssocID="{F04DAA5A-EF7F-41A4-868B-3635783FC1ED}" presName="Name0" presStyleCnt="0">
        <dgm:presLayoutVars>
          <dgm:dir/>
          <dgm:animLvl val="lvl"/>
          <dgm:resizeHandles val="exact"/>
        </dgm:presLayoutVars>
      </dgm:prSet>
      <dgm:spPr/>
    </dgm:pt>
    <dgm:pt modelId="{677FDA3A-E5DF-458B-A75F-69511F951D6F}" type="pres">
      <dgm:prSet presAssocID="{F04DAA5A-EF7F-41A4-868B-3635783FC1ED}" presName="dummy" presStyleCnt="0"/>
      <dgm:spPr/>
    </dgm:pt>
    <dgm:pt modelId="{CF00CC3F-0EA2-4F4E-802C-4140A3B26A69}" type="pres">
      <dgm:prSet presAssocID="{F04DAA5A-EF7F-41A4-868B-3635783FC1ED}" presName="linH" presStyleCnt="0"/>
      <dgm:spPr/>
    </dgm:pt>
    <dgm:pt modelId="{EF0C3429-1911-4D50-8851-BC277D3D8DD3}" type="pres">
      <dgm:prSet presAssocID="{F04DAA5A-EF7F-41A4-868B-3635783FC1ED}" presName="padding1" presStyleCnt="0"/>
      <dgm:spPr/>
    </dgm:pt>
    <dgm:pt modelId="{C7101E81-7ED9-4C78-9DC4-7DC694D30A0D}" type="pres">
      <dgm:prSet presAssocID="{08D4C104-DCA4-4B99-BC46-7C0A7EEB2F61}" presName="linV" presStyleCnt="0"/>
      <dgm:spPr/>
    </dgm:pt>
    <dgm:pt modelId="{F7BBE017-F294-4096-8369-8A74A85AADFC}" type="pres">
      <dgm:prSet presAssocID="{08D4C104-DCA4-4B99-BC46-7C0A7EEB2F61}" presName="spVertical1" presStyleCnt="0"/>
      <dgm:spPr/>
    </dgm:pt>
    <dgm:pt modelId="{58F26925-6007-4028-B695-01A84E6AB3D0}" type="pres">
      <dgm:prSet presAssocID="{08D4C104-DCA4-4B99-BC46-7C0A7EEB2F61}" presName="parTx" presStyleLbl="revTx" presStyleIdx="0" presStyleCnt="9">
        <dgm:presLayoutVars>
          <dgm:chMax val="0"/>
          <dgm:chPref val="0"/>
          <dgm:bulletEnabled val="1"/>
        </dgm:presLayoutVars>
      </dgm:prSet>
      <dgm:spPr/>
    </dgm:pt>
    <dgm:pt modelId="{7A9B8DD1-03E2-4788-B62B-416D1AA551C8}" type="pres">
      <dgm:prSet presAssocID="{08D4C104-DCA4-4B99-BC46-7C0A7EEB2F61}" presName="spVertical2" presStyleCnt="0"/>
      <dgm:spPr/>
    </dgm:pt>
    <dgm:pt modelId="{C6C08C94-4681-43BF-9816-EACC41C88AF8}" type="pres">
      <dgm:prSet presAssocID="{08D4C104-DCA4-4B99-BC46-7C0A7EEB2F61}" presName="spVertical3" presStyleCnt="0"/>
      <dgm:spPr/>
    </dgm:pt>
    <dgm:pt modelId="{FD20FB28-6055-484F-8DAF-532D658910B8}" type="pres">
      <dgm:prSet presAssocID="{08D4C104-DCA4-4B99-BC46-7C0A7EEB2F61}" presName="desTx" presStyleLbl="revTx" presStyleIdx="1" presStyleCnt="9">
        <dgm:presLayoutVars>
          <dgm:bulletEnabled val="1"/>
        </dgm:presLayoutVars>
      </dgm:prSet>
      <dgm:spPr/>
    </dgm:pt>
    <dgm:pt modelId="{E7ECADA7-CAE8-4C15-987D-8E0A8F2C965B}" type="pres">
      <dgm:prSet presAssocID="{FE035119-D632-4792-A927-DF92F6229349}" presName="space" presStyleCnt="0"/>
      <dgm:spPr/>
    </dgm:pt>
    <dgm:pt modelId="{074E1534-6CC5-4DB3-ACD2-051CD13F2F43}" type="pres">
      <dgm:prSet presAssocID="{910B3348-9F90-4394-8F11-53846ED67082}" presName="linV" presStyleCnt="0"/>
      <dgm:spPr/>
    </dgm:pt>
    <dgm:pt modelId="{85E50F24-B722-41D0-A4B9-4ECC16B6E03F}" type="pres">
      <dgm:prSet presAssocID="{910B3348-9F90-4394-8F11-53846ED67082}" presName="spVertical1" presStyleCnt="0"/>
      <dgm:spPr/>
    </dgm:pt>
    <dgm:pt modelId="{CE02154A-7268-43CD-BB14-125D1B065C36}" type="pres">
      <dgm:prSet presAssocID="{910B3348-9F90-4394-8F11-53846ED67082}" presName="parTx" presStyleLbl="revTx" presStyleIdx="2" presStyleCnt="9">
        <dgm:presLayoutVars>
          <dgm:chMax val="0"/>
          <dgm:chPref val="0"/>
          <dgm:bulletEnabled val="1"/>
        </dgm:presLayoutVars>
      </dgm:prSet>
      <dgm:spPr/>
    </dgm:pt>
    <dgm:pt modelId="{E70ADF1D-8136-44D9-A15B-D5664AC616F0}" type="pres">
      <dgm:prSet presAssocID="{910B3348-9F90-4394-8F11-53846ED67082}" presName="spVertical2" presStyleCnt="0"/>
      <dgm:spPr/>
    </dgm:pt>
    <dgm:pt modelId="{0DE2B48D-9208-4D92-8702-29AABE3E0AF7}" type="pres">
      <dgm:prSet presAssocID="{910B3348-9F90-4394-8F11-53846ED67082}" presName="spVertical3" presStyleCnt="0"/>
      <dgm:spPr/>
    </dgm:pt>
    <dgm:pt modelId="{1619BC3E-38DD-4988-9731-C98AF8B37EB8}" type="pres">
      <dgm:prSet presAssocID="{910B3348-9F90-4394-8F11-53846ED67082}" presName="desTx" presStyleLbl="revTx" presStyleIdx="3" presStyleCnt="9">
        <dgm:presLayoutVars>
          <dgm:bulletEnabled val="1"/>
        </dgm:presLayoutVars>
      </dgm:prSet>
      <dgm:spPr/>
    </dgm:pt>
    <dgm:pt modelId="{370982DD-711C-4B99-A2DF-0800D6A2A6E9}" type="pres">
      <dgm:prSet presAssocID="{1052DDDE-BD24-42DB-8A4E-E143D1C4F2BB}" presName="space" presStyleCnt="0"/>
      <dgm:spPr/>
    </dgm:pt>
    <dgm:pt modelId="{BF3031CC-ECD6-43D1-AA81-EC0304E081D6}" type="pres">
      <dgm:prSet presAssocID="{4AE19DDD-A318-4B35-9AA4-1F6B58E2983A}" presName="linV" presStyleCnt="0"/>
      <dgm:spPr/>
    </dgm:pt>
    <dgm:pt modelId="{3C34CB30-764F-48BE-AA88-671B357830DF}" type="pres">
      <dgm:prSet presAssocID="{4AE19DDD-A318-4B35-9AA4-1F6B58E2983A}" presName="spVertical1" presStyleCnt="0"/>
      <dgm:spPr/>
    </dgm:pt>
    <dgm:pt modelId="{F503BBE3-0828-41A9-AD3C-EE52F5E16730}" type="pres">
      <dgm:prSet presAssocID="{4AE19DDD-A318-4B35-9AA4-1F6B58E2983A}" presName="parTx" presStyleLbl="revTx" presStyleIdx="4" presStyleCnt="9">
        <dgm:presLayoutVars>
          <dgm:chMax val="0"/>
          <dgm:chPref val="0"/>
          <dgm:bulletEnabled val="1"/>
        </dgm:presLayoutVars>
      </dgm:prSet>
      <dgm:spPr/>
    </dgm:pt>
    <dgm:pt modelId="{9F72EC36-DBE6-4FB7-BF98-F341169683D6}" type="pres">
      <dgm:prSet presAssocID="{4AE19DDD-A318-4B35-9AA4-1F6B58E2983A}" presName="spVertical2" presStyleCnt="0"/>
      <dgm:spPr/>
    </dgm:pt>
    <dgm:pt modelId="{AE713185-B18E-4C9E-8851-1728D0699343}" type="pres">
      <dgm:prSet presAssocID="{4AE19DDD-A318-4B35-9AA4-1F6B58E2983A}" presName="spVertical3" presStyleCnt="0"/>
      <dgm:spPr/>
    </dgm:pt>
    <dgm:pt modelId="{45940755-EF18-4524-B0ED-B04EF649A09D}" type="pres">
      <dgm:prSet presAssocID="{08B1C9CD-2683-41DF-8007-4346FE4AF35E}" presName="space" presStyleCnt="0"/>
      <dgm:spPr/>
    </dgm:pt>
    <dgm:pt modelId="{9A431B20-A3A2-4BD1-8353-3E915CA10084}" type="pres">
      <dgm:prSet presAssocID="{5ECE73A5-8384-4552-9310-0FC1B55AEFD1}" presName="linV" presStyleCnt="0"/>
      <dgm:spPr/>
    </dgm:pt>
    <dgm:pt modelId="{84A079D3-6E1A-4A58-8708-95ED646D8080}" type="pres">
      <dgm:prSet presAssocID="{5ECE73A5-8384-4552-9310-0FC1B55AEFD1}" presName="spVertical1" presStyleCnt="0"/>
      <dgm:spPr/>
    </dgm:pt>
    <dgm:pt modelId="{450F02CD-DB1E-4BC5-ABEF-9939F72BCA89}" type="pres">
      <dgm:prSet presAssocID="{5ECE73A5-8384-4552-9310-0FC1B55AEFD1}" presName="parTx" presStyleLbl="revTx" presStyleIdx="5" presStyleCnt="9">
        <dgm:presLayoutVars>
          <dgm:chMax val="0"/>
          <dgm:chPref val="0"/>
          <dgm:bulletEnabled val="1"/>
        </dgm:presLayoutVars>
      </dgm:prSet>
      <dgm:spPr/>
    </dgm:pt>
    <dgm:pt modelId="{8307B3AE-CF9D-4CDF-8D4C-2D31514FFD19}" type="pres">
      <dgm:prSet presAssocID="{5ECE73A5-8384-4552-9310-0FC1B55AEFD1}" presName="spVertical2" presStyleCnt="0"/>
      <dgm:spPr/>
    </dgm:pt>
    <dgm:pt modelId="{350A8F83-E584-4E5C-AC35-F6256834A719}" type="pres">
      <dgm:prSet presAssocID="{5ECE73A5-8384-4552-9310-0FC1B55AEFD1}" presName="spVertical3" presStyleCnt="0"/>
      <dgm:spPr/>
    </dgm:pt>
    <dgm:pt modelId="{FC819C0A-D546-4FD3-9861-732C44F046B0}" type="pres">
      <dgm:prSet presAssocID="{5ECE73A5-8384-4552-9310-0FC1B55AEFD1}" presName="desTx" presStyleLbl="revTx" presStyleIdx="6" presStyleCnt="9">
        <dgm:presLayoutVars>
          <dgm:bulletEnabled val="1"/>
        </dgm:presLayoutVars>
      </dgm:prSet>
      <dgm:spPr/>
    </dgm:pt>
    <dgm:pt modelId="{F8A86B38-4172-4967-91A1-A4C12EE75893}" type="pres">
      <dgm:prSet presAssocID="{A93EB14F-E232-48AE-A26E-F5F170F40069}" presName="space" presStyleCnt="0"/>
      <dgm:spPr/>
    </dgm:pt>
    <dgm:pt modelId="{E65289F8-7FEB-4242-BFFD-259BCA061D8E}" type="pres">
      <dgm:prSet presAssocID="{C853C887-16A6-4F27-BBAA-2CA02BE00124}" presName="linV" presStyleCnt="0"/>
      <dgm:spPr/>
    </dgm:pt>
    <dgm:pt modelId="{59155270-3BAA-4BBC-BC17-800CB7570D48}" type="pres">
      <dgm:prSet presAssocID="{C853C887-16A6-4F27-BBAA-2CA02BE00124}" presName="spVertical1" presStyleCnt="0"/>
      <dgm:spPr/>
    </dgm:pt>
    <dgm:pt modelId="{F5E59E85-24EF-445E-BD98-C002AF42AD95}" type="pres">
      <dgm:prSet presAssocID="{C853C887-16A6-4F27-BBAA-2CA02BE00124}" presName="parTx" presStyleLbl="revTx" presStyleIdx="7" presStyleCnt="9">
        <dgm:presLayoutVars>
          <dgm:chMax val="0"/>
          <dgm:chPref val="0"/>
          <dgm:bulletEnabled val="1"/>
        </dgm:presLayoutVars>
      </dgm:prSet>
      <dgm:spPr/>
    </dgm:pt>
    <dgm:pt modelId="{C8575361-05FF-4C8F-BAE7-99B0D53FE0C0}" type="pres">
      <dgm:prSet presAssocID="{C853C887-16A6-4F27-BBAA-2CA02BE00124}" presName="spVertical2" presStyleCnt="0"/>
      <dgm:spPr/>
    </dgm:pt>
    <dgm:pt modelId="{878E3591-12B1-4BE3-86DC-6F19CD07D583}" type="pres">
      <dgm:prSet presAssocID="{C853C887-16A6-4F27-BBAA-2CA02BE00124}" presName="spVertical3" presStyleCnt="0"/>
      <dgm:spPr/>
    </dgm:pt>
    <dgm:pt modelId="{45A470DD-316A-4A26-A6AA-A15DF6E00F88}" type="pres">
      <dgm:prSet presAssocID="{C853C887-16A6-4F27-BBAA-2CA02BE00124}" presName="desTx" presStyleLbl="revTx" presStyleIdx="8" presStyleCnt="9">
        <dgm:presLayoutVars>
          <dgm:bulletEnabled val="1"/>
        </dgm:presLayoutVars>
      </dgm:prSet>
      <dgm:spPr/>
    </dgm:pt>
    <dgm:pt modelId="{A83359AF-182D-48CD-BAF7-811917FF8AA3}" type="pres">
      <dgm:prSet presAssocID="{F04DAA5A-EF7F-41A4-868B-3635783FC1ED}" presName="padding2" presStyleCnt="0"/>
      <dgm:spPr/>
    </dgm:pt>
    <dgm:pt modelId="{BABA7268-E762-4326-8FAE-6B76F20176A3}" type="pres">
      <dgm:prSet presAssocID="{F04DAA5A-EF7F-41A4-868B-3635783FC1ED}" presName="negArrow" presStyleCnt="0"/>
      <dgm:spPr/>
    </dgm:pt>
    <dgm:pt modelId="{FDBADD09-940E-4FC7-946E-9A640E9D5A16}" type="pres">
      <dgm:prSet presAssocID="{F04DAA5A-EF7F-41A4-868B-3635783FC1ED}" presName="backgroundArrow" presStyleLbl="node1" presStyleIdx="0" presStyleCnt="1"/>
      <dgm:spPr/>
    </dgm:pt>
  </dgm:ptLst>
  <dgm:cxnLst>
    <dgm:cxn modelId="{F0329705-05A7-417C-A1E6-42F42D211FF8}" srcId="{5ECE73A5-8384-4552-9310-0FC1B55AEFD1}" destId="{C3715B61-3A4D-4ABC-87E4-2E3591E6B672}" srcOrd="1" destOrd="0" parTransId="{9E12C03A-22E6-4246-9A95-DD17896F5758}" sibTransId="{3B4613A2-6A5D-47B0-AA84-7D75D9D723F9}"/>
    <dgm:cxn modelId="{D17B2C07-9F9E-46F4-A58C-A61D3E61C6B9}" srcId="{F04DAA5A-EF7F-41A4-868B-3635783FC1ED}" destId="{08D4C104-DCA4-4B99-BC46-7C0A7EEB2F61}" srcOrd="0" destOrd="0" parTransId="{ED048C02-8828-4A56-AEFC-905F2BDBC303}" sibTransId="{FE035119-D632-4792-A927-DF92F6229349}"/>
    <dgm:cxn modelId="{88B33721-317D-4A73-8D53-DC4E87E384CC}" type="presOf" srcId="{08D4C104-DCA4-4B99-BC46-7C0A7EEB2F61}" destId="{58F26925-6007-4028-B695-01A84E6AB3D0}" srcOrd="0" destOrd="0" presId="urn:microsoft.com/office/officeart/2005/8/layout/hProcess3"/>
    <dgm:cxn modelId="{02B86333-1F44-4354-A474-75CC675A6EBB}" type="presOf" srcId="{DB199818-1441-4478-A860-58175F42CBB9}" destId="{1619BC3E-38DD-4988-9731-C98AF8B37EB8}" srcOrd="0" destOrd="0" presId="urn:microsoft.com/office/officeart/2005/8/layout/hProcess3"/>
    <dgm:cxn modelId="{8B3E373C-2A59-4B98-BF46-AF21925A184B}" type="presOf" srcId="{C853C887-16A6-4F27-BBAA-2CA02BE00124}" destId="{F5E59E85-24EF-445E-BD98-C002AF42AD95}" srcOrd="0" destOrd="0" presId="urn:microsoft.com/office/officeart/2005/8/layout/hProcess3"/>
    <dgm:cxn modelId="{A256F567-1FD8-4944-97C2-DF1E1AD75C9D}" type="presOf" srcId="{2AC7CAE4-30B5-4272-B492-193F8617BB5D}" destId="{45A470DD-316A-4A26-A6AA-A15DF6E00F88}" srcOrd="0" destOrd="0" presId="urn:microsoft.com/office/officeart/2005/8/layout/hProcess3"/>
    <dgm:cxn modelId="{B064676A-8F7B-4972-AFF9-83DF08C50C8E}" srcId="{08D4C104-DCA4-4B99-BC46-7C0A7EEB2F61}" destId="{79800D06-7BD1-45D6-BBBD-98DD5B2EB8E3}" srcOrd="0" destOrd="0" parTransId="{FA4EEFCD-28C7-4BC4-A5B6-243948D62F91}" sibTransId="{344D8E2D-75F3-4E36-9AD4-FC1ED640CC82}"/>
    <dgm:cxn modelId="{6F2AAC4B-3283-40DF-AF43-B3786E743E81}" type="presOf" srcId="{7BFA38D6-DD4F-47BC-ADDC-DF31DC9471D5}" destId="{45A470DD-316A-4A26-A6AA-A15DF6E00F88}" srcOrd="0" destOrd="1" presId="urn:microsoft.com/office/officeart/2005/8/layout/hProcess3"/>
    <dgm:cxn modelId="{1553AF54-4818-46E1-ABD0-4BCC98B3EFCC}" srcId="{C853C887-16A6-4F27-BBAA-2CA02BE00124}" destId="{2AC7CAE4-30B5-4272-B492-193F8617BB5D}" srcOrd="0" destOrd="0" parTransId="{5B07F408-C177-445C-9229-3CC1725E729F}" sibTransId="{A5C6999F-FB59-4BCE-B82D-0C1C28828B51}"/>
    <dgm:cxn modelId="{4C6C927B-52BF-445D-9DFE-B9D96AAC488B}" type="presOf" srcId="{4AE19DDD-A318-4B35-9AA4-1F6B58E2983A}" destId="{F503BBE3-0828-41A9-AD3C-EE52F5E16730}" srcOrd="0" destOrd="0" presId="urn:microsoft.com/office/officeart/2005/8/layout/hProcess3"/>
    <dgm:cxn modelId="{71DF8985-6B08-4F85-964A-0E70424FBF40}" type="presOf" srcId="{910B3348-9F90-4394-8F11-53846ED67082}" destId="{CE02154A-7268-43CD-BB14-125D1B065C36}" srcOrd="0" destOrd="0" presId="urn:microsoft.com/office/officeart/2005/8/layout/hProcess3"/>
    <dgm:cxn modelId="{68B0FE91-9118-4BFB-8E9E-F70520DA18B4}" type="presOf" srcId="{28A7CDA7-27DF-4A66-BB16-91C8720C203C}" destId="{FC819C0A-D546-4FD3-9861-732C44F046B0}" srcOrd="0" destOrd="0" presId="urn:microsoft.com/office/officeart/2005/8/layout/hProcess3"/>
    <dgm:cxn modelId="{2BC64794-A6B6-4696-9904-CE95F9B0BC04}" type="presOf" srcId="{F04DAA5A-EF7F-41A4-868B-3635783FC1ED}" destId="{267C26A5-D236-4D7B-A2B6-F76D8EF3592F}" srcOrd="0" destOrd="0" presId="urn:microsoft.com/office/officeart/2005/8/layout/hProcess3"/>
    <dgm:cxn modelId="{1009C79F-B5D3-4FBB-B0BA-A55F03A2368E}" type="presOf" srcId="{5ECE73A5-8384-4552-9310-0FC1B55AEFD1}" destId="{450F02CD-DB1E-4BC5-ABEF-9939F72BCA89}" srcOrd="0" destOrd="0" presId="urn:microsoft.com/office/officeart/2005/8/layout/hProcess3"/>
    <dgm:cxn modelId="{E7F357A2-475E-42E9-A596-DEF2D65E09DC}" srcId="{F04DAA5A-EF7F-41A4-868B-3635783FC1ED}" destId="{C853C887-16A6-4F27-BBAA-2CA02BE00124}" srcOrd="4" destOrd="0" parTransId="{53A46F05-0F6B-40FF-8869-58E96011C0B2}" sibTransId="{7F2F7CD4-D734-407F-9C4A-9ACF5E4C9974}"/>
    <dgm:cxn modelId="{FE3FBBA3-2ECD-4C7A-97D2-8AA003D86D83}" srcId="{F04DAA5A-EF7F-41A4-868B-3635783FC1ED}" destId="{5ECE73A5-8384-4552-9310-0FC1B55AEFD1}" srcOrd="3" destOrd="0" parTransId="{1E584AFB-9413-4BCF-BF55-A104C02621DC}" sibTransId="{A93EB14F-E232-48AE-A26E-F5F170F40069}"/>
    <dgm:cxn modelId="{F8D4F3A4-E7BE-46C7-B02B-18DB5167494A}" srcId="{F04DAA5A-EF7F-41A4-868B-3635783FC1ED}" destId="{4AE19DDD-A318-4B35-9AA4-1F6B58E2983A}" srcOrd="2" destOrd="0" parTransId="{13C51911-0099-40E2-8131-28720E57EA62}" sibTransId="{08B1C9CD-2683-41DF-8007-4346FE4AF35E}"/>
    <dgm:cxn modelId="{99B5FBA9-4907-4A8D-BE3B-47D74A25E4D1}" srcId="{910B3348-9F90-4394-8F11-53846ED67082}" destId="{DB199818-1441-4478-A860-58175F42CBB9}" srcOrd="0" destOrd="0" parTransId="{CD5854FD-3145-42AC-A636-8439F3D81AAB}" sibTransId="{274DB5D8-6C71-4085-BCD9-4B5B79D2C6F2}"/>
    <dgm:cxn modelId="{CEAAF2B6-BEE1-4A02-B1C7-6CC76C63DD37}" srcId="{C853C887-16A6-4F27-BBAA-2CA02BE00124}" destId="{7BFA38D6-DD4F-47BC-ADDC-DF31DC9471D5}" srcOrd="1" destOrd="0" parTransId="{63CC8166-DBBE-44FB-95B0-93F4A33C553B}" sibTransId="{93002106-6357-40B8-A1F5-B17678D8EB56}"/>
    <dgm:cxn modelId="{274971D0-0944-4B71-A195-95B6A3E25F68}" srcId="{F04DAA5A-EF7F-41A4-868B-3635783FC1ED}" destId="{910B3348-9F90-4394-8F11-53846ED67082}" srcOrd="1" destOrd="0" parTransId="{61C33D84-26B3-42A0-A7E8-72DAF7C4BB9B}" sibTransId="{1052DDDE-BD24-42DB-8A4E-E143D1C4F2BB}"/>
    <dgm:cxn modelId="{203FBFD0-7A05-411B-8DCB-D33657BC94A1}" srcId="{5ECE73A5-8384-4552-9310-0FC1B55AEFD1}" destId="{28A7CDA7-27DF-4A66-BB16-91C8720C203C}" srcOrd="0" destOrd="0" parTransId="{652EA646-83BF-43BB-8179-CF2BEBA4B979}" sibTransId="{CBC3B0D7-DD4E-48FE-99DF-45C9F232DD4B}"/>
    <dgm:cxn modelId="{47C157D2-8F57-4BCF-BC51-FE4E976534FE}" type="presOf" srcId="{C3715B61-3A4D-4ABC-87E4-2E3591E6B672}" destId="{FC819C0A-D546-4FD3-9861-732C44F046B0}" srcOrd="0" destOrd="1" presId="urn:microsoft.com/office/officeart/2005/8/layout/hProcess3"/>
    <dgm:cxn modelId="{7F4955D9-2AFD-4179-8773-872FFF76A870}" type="presOf" srcId="{79800D06-7BD1-45D6-BBBD-98DD5B2EB8E3}" destId="{FD20FB28-6055-484F-8DAF-532D658910B8}" srcOrd="0" destOrd="0" presId="urn:microsoft.com/office/officeart/2005/8/layout/hProcess3"/>
    <dgm:cxn modelId="{340E3E32-6497-4665-8C5E-238ACFB1C53E}" type="presParOf" srcId="{267C26A5-D236-4D7B-A2B6-F76D8EF3592F}" destId="{677FDA3A-E5DF-458B-A75F-69511F951D6F}" srcOrd="0" destOrd="0" presId="urn:microsoft.com/office/officeart/2005/8/layout/hProcess3"/>
    <dgm:cxn modelId="{8E5CAB55-5145-4D54-93EE-DBCA254147DE}" type="presParOf" srcId="{267C26A5-D236-4D7B-A2B6-F76D8EF3592F}" destId="{CF00CC3F-0EA2-4F4E-802C-4140A3B26A69}" srcOrd="1" destOrd="0" presId="urn:microsoft.com/office/officeart/2005/8/layout/hProcess3"/>
    <dgm:cxn modelId="{37B5EEF0-3264-4EC2-80F9-3AE4F6DA1953}" type="presParOf" srcId="{CF00CC3F-0EA2-4F4E-802C-4140A3B26A69}" destId="{EF0C3429-1911-4D50-8851-BC277D3D8DD3}" srcOrd="0" destOrd="0" presId="urn:microsoft.com/office/officeart/2005/8/layout/hProcess3"/>
    <dgm:cxn modelId="{4AD9D39A-2EA8-41FA-AF15-56BED94321DD}" type="presParOf" srcId="{CF00CC3F-0EA2-4F4E-802C-4140A3B26A69}" destId="{C7101E81-7ED9-4C78-9DC4-7DC694D30A0D}" srcOrd="1" destOrd="0" presId="urn:microsoft.com/office/officeart/2005/8/layout/hProcess3"/>
    <dgm:cxn modelId="{C6EF6F5D-F12F-4C86-8272-309273316177}" type="presParOf" srcId="{C7101E81-7ED9-4C78-9DC4-7DC694D30A0D}" destId="{F7BBE017-F294-4096-8369-8A74A85AADFC}" srcOrd="0" destOrd="0" presId="urn:microsoft.com/office/officeart/2005/8/layout/hProcess3"/>
    <dgm:cxn modelId="{4C17E413-FC70-426C-BA41-013BBAF7770E}" type="presParOf" srcId="{C7101E81-7ED9-4C78-9DC4-7DC694D30A0D}" destId="{58F26925-6007-4028-B695-01A84E6AB3D0}" srcOrd="1" destOrd="0" presId="urn:microsoft.com/office/officeart/2005/8/layout/hProcess3"/>
    <dgm:cxn modelId="{B6ADE624-45C7-411A-B15F-800F28E493E7}" type="presParOf" srcId="{C7101E81-7ED9-4C78-9DC4-7DC694D30A0D}" destId="{7A9B8DD1-03E2-4788-B62B-416D1AA551C8}" srcOrd="2" destOrd="0" presId="urn:microsoft.com/office/officeart/2005/8/layout/hProcess3"/>
    <dgm:cxn modelId="{57E4F43C-F8C1-4AFF-A8F4-8CD6E7329559}" type="presParOf" srcId="{C7101E81-7ED9-4C78-9DC4-7DC694D30A0D}" destId="{C6C08C94-4681-43BF-9816-EACC41C88AF8}" srcOrd="3" destOrd="0" presId="urn:microsoft.com/office/officeart/2005/8/layout/hProcess3"/>
    <dgm:cxn modelId="{323769D7-6502-4176-9FD7-FB785190DEAF}" type="presParOf" srcId="{C7101E81-7ED9-4C78-9DC4-7DC694D30A0D}" destId="{FD20FB28-6055-484F-8DAF-532D658910B8}" srcOrd="4" destOrd="0" presId="urn:microsoft.com/office/officeart/2005/8/layout/hProcess3"/>
    <dgm:cxn modelId="{7915B151-DE42-416D-A2A7-58DC57F87D66}" type="presParOf" srcId="{CF00CC3F-0EA2-4F4E-802C-4140A3B26A69}" destId="{E7ECADA7-CAE8-4C15-987D-8E0A8F2C965B}" srcOrd="2" destOrd="0" presId="urn:microsoft.com/office/officeart/2005/8/layout/hProcess3"/>
    <dgm:cxn modelId="{84739AF0-7E13-4681-A302-6990D73E2792}" type="presParOf" srcId="{CF00CC3F-0EA2-4F4E-802C-4140A3B26A69}" destId="{074E1534-6CC5-4DB3-ACD2-051CD13F2F43}" srcOrd="3" destOrd="0" presId="urn:microsoft.com/office/officeart/2005/8/layout/hProcess3"/>
    <dgm:cxn modelId="{3494B8CB-23BE-4A0F-8C65-FBB381E3A036}" type="presParOf" srcId="{074E1534-6CC5-4DB3-ACD2-051CD13F2F43}" destId="{85E50F24-B722-41D0-A4B9-4ECC16B6E03F}" srcOrd="0" destOrd="0" presId="urn:microsoft.com/office/officeart/2005/8/layout/hProcess3"/>
    <dgm:cxn modelId="{8C6ACF7F-6158-4AC3-AF78-C36D826DB1E7}" type="presParOf" srcId="{074E1534-6CC5-4DB3-ACD2-051CD13F2F43}" destId="{CE02154A-7268-43CD-BB14-125D1B065C36}" srcOrd="1" destOrd="0" presId="urn:microsoft.com/office/officeart/2005/8/layout/hProcess3"/>
    <dgm:cxn modelId="{E104A46F-DA7B-48A5-A039-D7541D3463D5}" type="presParOf" srcId="{074E1534-6CC5-4DB3-ACD2-051CD13F2F43}" destId="{E70ADF1D-8136-44D9-A15B-D5664AC616F0}" srcOrd="2" destOrd="0" presId="urn:microsoft.com/office/officeart/2005/8/layout/hProcess3"/>
    <dgm:cxn modelId="{6C7ECD0E-DC5C-47B9-90A7-6C733E37EB5E}" type="presParOf" srcId="{074E1534-6CC5-4DB3-ACD2-051CD13F2F43}" destId="{0DE2B48D-9208-4D92-8702-29AABE3E0AF7}" srcOrd="3" destOrd="0" presId="urn:microsoft.com/office/officeart/2005/8/layout/hProcess3"/>
    <dgm:cxn modelId="{392DEAD4-B8D5-49A3-9A44-827C357468AD}" type="presParOf" srcId="{074E1534-6CC5-4DB3-ACD2-051CD13F2F43}" destId="{1619BC3E-38DD-4988-9731-C98AF8B37EB8}" srcOrd="4" destOrd="0" presId="urn:microsoft.com/office/officeart/2005/8/layout/hProcess3"/>
    <dgm:cxn modelId="{85862C7E-9EAC-4645-8753-3D381544CFB4}" type="presParOf" srcId="{CF00CC3F-0EA2-4F4E-802C-4140A3B26A69}" destId="{370982DD-711C-4B99-A2DF-0800D6A2A6E9}" srcOrd="4" destOrd="0" presId="urn:microsoft.com/office/officeart/2005/8/layout/hProcess3"/>
    <dgm:cxn modelId="{A70EA23E-32BF-48DF-A410-02DAA773448C}" type="presParOf" srcId="{CF00CC3F-0EA2-4F4E-802C-4140A3B26A69}" destId="{BF3031CC-ECD6-43D1-AA81-EC0304E081D6}" srcOrd="5" destOrd="0" presId="urn:microsoft.com/office/officeart/2005/8/layout/hProcess3"/>
    <dgm:cxn modelId="{0079BA0D-DF63-4588-869A-CF93C9190864}" type="presParOf" srcId="{BF3031CC-ECD6-43D1-AA81-EC0304E081D6}" destId="{3C34CB30-764F-48BE-AA88-671B357830DF}" srcOrd="0" destOrd="0" presId="urn:microsoft.com/office/officeart/2005/8/layout/hProcess3"/>
    <dgm:cxn modelId="{FDC6FEC7-5B8D-4D2A-A61C-0018D0A36FBE}" type="presParOf" srcId="{BF3031CC-ECD6-43D1-AA81-EC0304E081D6}" destId="{F503BBE3-0828-41A9-AD3C-EE52F5E16730}" srcOrd="1" destOrd="0" presId="urn:microsoft.com/office/officeart/2005/8/layout/hProcess3"/>
    <dgm:cxn modelId="{CA3D0D8B-DAC9-4965-AB70-F8EA516F49CB}" type="presParOf" srcId="{BF3031CC-ECD6-43D1-AA81-EC0304E081D6}" destId="{9F72EC36-DBE6-4FB7-BF98-F341169683D6}" srcOrd="2" destOrd="0" presId="urn:microsoft.com/office/officeart/2005/8/layout/hProcess3"/>
    <dgm:cxn modelId="{118363C2-6DB9-495F-A90E-689CB6EF0029}" type="presParOf" srcId="{BF3031CC-ECD6-43D1-AA81-EC0304E081D6}" destId="{AE713185-B18E-4C9E-8851-1728D0699343}" srcOrd="3" destOrd="0" presId="urn:microsoft.com/office/officeart/2005/8/layout/hProcess3"/>
    <dgm:cxn modelId="{DE604C93-F113-40C3-9401-71D3B2AAFEAC}" type="presParOf" srcId="{CF00CC3F-0EA2-4F4E-802C-4140A3B26A69}" destId="{45940755-EF18-4524-B0ED-B04EF649A09D}" srcOrd="6" destOrd="0" presId="urn:microsoft.com/office/officeart/2005/8/layout/hProcess3"/>
    <dgm:cxn modelId="{2C00EEC0-9152-4490-BFB2-EE59DB1E989D}" type="presParOf" srcId="{CF00CC3F-0EA2-4F4E-802C-4140A3B26A69}" destId="{9A431B20-A3A2-4BD1-8353-3E915CA10084}" srcOrd="7" destOrd="0" presId="urn:microsoft.com/office/officeart/2005/8/layout/hProcess3"/>
    <dgm:cxn modelId="{382BD7C9-FBBF-405A-988A-65A30A39D941}" type="presParOf" srcId="{9A431B20-A3A2-4BD1-8353-3E915CA10084}" destId="{84A079D3-6E1A-4A58-8708-95ED646D8080}" srcOrd="0" destOrd="0" presId="urn:microsoft.com/office/officeart/2005/8/layout/hProcess3"/>
    <dgm:cxn modelId="{7B416290-4FD7-4F2C-ADCF-5E2010170C14}" type="presParOf" srcId="{9A431B20-A3A2-4BD1-8353-3E915CA10084}" destId="{450F02CD-DB1E-4BC5-ABEF-9939F72BCA89}" srcOrd="1" destOrd="0" presId="urn:microsoft.com/office/officeart/2005/8/layout/hProcess3"/>
    <dgm:cxn modelId="{8B3CEE76-7D3B-4E8C-A8CC-28CAAA4EDEE9}" type="presParOf" srcId="{9A431B20-A3A2-4BD1-8353-3E915CA10084}" destId="{8307B3AE-CF9D-4CDF-8D4C-2D31514FFD19}" srcOrd="2" destOrd="0" presId="urn:microsoft.com/office/officeart/2005/8/layout/hProcess3"/>
    <dgm:cxn modelId="{8D7226D3-2B8B-4AF6-888A-2F9D3AD37CE1}" type="presParOf" srcId="{9A431B20-A3A2-4BD1-8353-3E915CA10084}" destId="{350A8F83-E584-4E5C-AC35-F6256834A719}" srcOrd="3" destOrd="0" presId="urn:microsoft.com/office/officeart/2005/8/layout/hProcess3"/>
    <dgm:cxn modelId="{827916C6-923B-44FC-843F-1A5D350D5EBD}" type="presParOf" srcId="{9A431B20-A3A2-4BD1-8353-3E915CA10084}" destId="{FC819C0A-D546-4FD3-9861-732C44F046B0}" srcOrd="4" destOrd="0" presId="urn:microsoft.com/office/officeart/2005/8/layout/hProcess3"/>
    <dgm:cxn modelId="{DBE3AC9F-FFBF-4F0F-8067-C8C3B002F1F6}" type="presParOf" srcId="{CF00CC3F-0EA2-4F4E-802C-4140A3B26A69}" destId="{F8A86B38-4172-4967-91A1-A4C12EE75893}" srcOrd="8" destOrd="0" presId="urn:microsoft.com/office/officeart/2005/8/layout/hProcess3"/>
    <dgm:cxn modelId="{7FDED510-9469-4639-B434-526962EAA829}" type="presParOf" srcId="{CF00CC3F-0EA2-4F4E-802C-4140A3B26A69}" destId="{E65289F8-7FEB-4242-BFFD-259BCA061D8E}" srcOrd="9" destOrd="0" presId="urn:microsoft.com/office/officeart/2005/8/layout/hProcess3"/>
    <dgm:cxn modelId="{5514C8CE-06E9-46CC-B03D-E35FF0C0EEAC}" type="presParOf" srcId="{E65289F8-7FEB-4242-BFFD-259BCA061D8E}" destId="{59155270-3BAA-4BBC-BC17-800CB7570D48}" srcOrd="0" destOrd="0" presId="urn:microsoft.com/office/officeart/2005/8/layout/hProcess3"/>
    <dgm:cxn modelId="{5A83E276-B1F0-4E66-B4DC-4BCD00956FBE}" type="presParOf" srcId="{E65289F8-7FEB-4242-BFFD-259BCA061D8E}" destId="{F5E59E85-24EF-445E-BD98-C002AF42AD95}" srcOrd="1" destOrd="0" presId="urn:microsoft.com/office/officeart/2005/8/layout/hProcess3"/>
    <dgm:cxn modelId="{B0B4757B-FB0B-4B92-8223-7F207BF517F6}" type="presParOf" srcId="{E65289F8-7FEB-4242-BFFD-259BCA061D8E}" destId="{C8575361-05FF-4C8F-BAE7-99B0D53FE0C0}" srcOrd="2" destOrd="0" presId="urn:microsoft.com/office/officeart/2005/8/layout/hProcess3"/>
    <dgm:cxn modelId="{39D0286C-0D9D-4F24-9E60-2F72A9003356}" type="presParOf" srcId="{E65289F8-7FEB-4242-BFFD-259BCA061D8E}" destId="{878E3591-12B1-4BE3-86DC-6F19CD07D583}" srcOrd="3" destOrd="0" presId="urn:microsoft.com/office/officeart/2005/8/layout/hProcess3"/>
    <dgm:cxn modelId="{0F0AE641-E7D4-4F9C-A1D6-A9CC0B86E560}" type="presParOf" srcId="{E65289F8-7FEB-4242-BFFD-259BCA061D8E}" destId="{45A470DD-316A-4A26-A6AA-A15DF6E00F88}" srcOrd="4" destOrd="0" presId="urn:microsoft.com/office/officeart/2005/8/layout/hProcess3"/>
    <dgm:cxn modelId="{2D796F25-DF2A-46EC-917E-44D027303A7A}" type="presParOf" srcId="{CF00CC3F-0EA2-4F4E-802C-4140A3B26A69}" destId="{A83359AF-182D-48CD-BAF7-811917FF8AA3}" srcOrd="10" destOrd="0" presId="urn:microsoft.com/office/officeart/2005/8/layout/hProcess3"/>
    <dgm:cxn modelId="{CB8F2032-DF1B-4C89-AB93-D1B22E99E798}" type="presParOf" srcId="{CF00CC3F-0EA2-4F4E-802C-4140A3B26A69}" destId="{BABA7268-E762-4326-8FAE-6B76F20176A3}" srcOrd="11" destOrd="0" presId="urn:microsoft.com/office/officeart/2005/8/layout/hProcess3"/>
    <dgm:cxn modelId="{D790AA24-CBBE-48AB-993B-0034B93C6A80}" type="presParOf" srcId="{CF00CC3F-0EA2-4F4E-802C-4140A3B26A69}" destId="{FDBADD09-940E-4FC7-946E-9A640E9D5A16}" srcOrd="12"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ADD09-940E-4FC7-946E-9A640E9D5A16}">
      <dsp:nvSpPr>
        <dsp:cNvPr id="0" name=""/>
        <dsp:cNvSpPr/>
      </dsp:nvSpPr>
      <dsp:spPr>
        <a:xfrm>
          <a:off x="0" y="2297120"/>
          <a:ext cx="11996025" cy="3045936"/>
        </a:xfrm>
        <a:prstGeom prst="rightArrow">
          <a:avLst/>
        </a:prstGeom>
        <a:gradFill rotWithShape="0">
          <a:gsLst>
            <a:gs pos="0">
              <a:schemeClr val="accent2">
                <a:hueOff val="0"/>
                <a:satOff val="0"/>
                <a:lumOff val="0"/>
                <a:alphaOff val="0"/>
                <a:shade val="100000"/>
                <a:satMod val="137000"/>
              </a:schemeClr>
            </a:gs>
            <a:gs pos="71000">
              <a:schemeClr val="accent2">
                <a:hueOff val="0"/>
                <a:satOff val="0"/>
                <a:lumOff val="0"/>
                <a:alphaOff val="0"/>
                <a:shade val="98000"/>
                <a:satMod val="137000"/>
              </a:schemeClr>
            </a:gs>
            <a:gs pos="100000">
              <a:schemeClr val="accent2">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45A470DD-316A-4A26-A6AA-A15DF6E00F88}">
      <dsp:nvSpPr>
        <dsp:cNvPr id="0" name=""/>
        <dsp:cNvSpPr/>
      </dsp:nvSpPr>
      <dsp:spPr>
        <a:xfrm>
          <a:off x="9100695" y="4733869"/>
          <a:ext cx="1695727" cy="533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rtl="0">
            <a:lnSpc>
              <a:spcPct val="90000"/>
            </a:lnSpc>
            <a:spcBef>
              <a:spcPct val="0"/>
            </a:spcBef>
            <a:spcAft>
              <a:spcPct val="15000"/>
            </a:spcAft>
            <a:buChar char="•"/>
          </a:pPr>
          <a:r>
            <a:rPr lang="en-US" sz="1500" kern="1200">
              <a:solidFill>
                <a:schemeClr val="bg2"/>
              </a:solidFill>
              <a:latin typeface="Plantagenet Cherokee"/>
            </a:rPr>
            <a:t>Key Findings</a:t>
          </a:r>
          <a:endParaRPr lang="en-US" sz="1500" kern="1200">
            <a:solidFill>
              <a:schemeClr val="bg2"/>
            </a:solidFill>
          </a:endParaRPr>
        </a:p>
        <a:p>
          <a:pPr marL="114300" lvl="1" indent="-114300" algn="l" defTabSz="666750">
            <a:lnSpc>
              <a:spcPct val="90000"/>
            </a:lnSpc>
            <a:spcBef>
              <a:spcPct val="0"/>
            </a:spcBef>
            <a:spcAft>
              <a:spcPct val="15000"/>
            </a:spcAft>
            <a:buChar char="•"/>
          </a:pPr>
          <a:r>
            <a:rPr lang="en-US" sz="1500" kern="1200">
              <a:solidFill>
                <a:schemeClr val="bg2"/>
              </a:solidFill>
              <a:latin typeface="Plantagenet Cherokee"/>
            </a:rPr>
            <a:t>Recommendation</a:t>
          </a:r>
          <a:endParaRPr lang="en-US" sz="1500" kern="1200">
            <a:solidFill>
              <a:schemeClr val="bg2"/>
            </a:solidFill>
          </a:endParaRPr>
        </a:p>
      </dsp:txBody>
      <dsp:txXfrm>
        <a:off x="9100695" y="4733869"/>
        <a:ext cx="1695727" cy="533164"/>
      </dsp:txXfrm>
    </dsp:sp>
    <dsp:sp modelId="{F5E59E85-24EF-445E-BD98-C002AF42AD95}">
      <dsp:nvSpPr>
        <dsp:cNvPr id="0" name=""/>
        <dsp:cNvSpPr/>
      </dsp:nvSpPr>
      <dsp:spPr>
        <a:xfrm>
          <a:off x="9100695" y="3058604"/>
          <a:ext cx="1695727"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tx2"/>
              </a:solidFill>
              <a:latin typeface="Plantagenet Cherokee"/>
            </a:rPr>
            <a:t>Conclusion</a:t>
          </a:r>
          <a:endParaRPr lang="en-US" sz="1900" kern="1200">
            <a:solidFill>
              <a:schemeClr val="tx2"/>
            </a:solidFill>
          </a:endParaRPr>
        </a:p>
      </dsp:txBody>
      <dsp:txXfrm>
        <a:off x="9100695" y="3058604"/>
        <a:ext cx="1695727" cy="1522968"/>
      </dsp:txXfrm>
    </dsp:sp>
    <dsp:sp modelId="{FC819C0A-D546-4FD3-9861-732C44F046B0}">
      <dsp:nvSpPr>
        <dsp:cNvPr id="0" name=""/>
        <dsp:cNvSpPr/>
      </dsp:nvSpPr>
      <dsp:spPr>
        <a:xfrm>
          <a:off x="7065822" y="4733869"/>
          <a:ext cx="1695727" cy="533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rtl="0">
            <a:lnSpc>
              <a:spcPct val="90000"/>
            </a:lnSpc>
            <a:spcBef>
              <a:spcPct val="0"/>
            </a:spcBef>
            <a:spcAft>
              <a:spcPct val="15000"/>
            </a:spcAft>
            <a:buChar char="•"/>
          </a:pPr>
          <a:r>
            <a:rPr lang="en-US" sz="1500" kern="1200">
              <a:solidFill>
                <a:schemeClr val="bg2"/>
              </a:solidFill>
              <a:latin typeface="Plantagenet Cherokee"/>
            </a:rPr>
            <a:t>Visualization</a:t>
          </a:r>
          <a:endParaRPr lang="en-US" sz="1500" kern="1200">
            <a:solidFill>
              <a:schemeClr val="bg2"/>
            </a:solidFill>
          </a:endParaRPr>
        </a:p>
        <a:p>
          <a:pPr marL="114300" lvl="1" indent="-114300" algn="l" defTabSz="666750" rtl="0">
            <a:lnSpc>
              <a:spcPct val="90000"/>
            </a:lnSpc>
            <a:spcBef>
              <a:spcPct val="0"/>
            </a:spcBef>
            <a:spcAft>
              <a:spcPct val="15000"/>
            </a:spcAft>
            <a:buChar char="•"/>
          </a:pPr>
          <a:r>
            <a:rPr lang="en-US" sz="1500" kern="1200">
              <a:solidFill>
                <a:schemeClr val="bg2"/>
              </a:solidFill>
              <a:latin typeface="Plantagenet Cherokee"/>
            </a:rPr>
            <a:t>Insights</a:t>
          </a:r>
        </a:p>
      </dsp:txBody>
      <dsp:txXfrm>
        <a:off x="7065822" y="4733869"/>
        <a:ext cx="1695727" cy="533164"/>
      </dsp:txXfrm>
    </dsp:sp>
    <dsp:sp modelId="{450F02CD-DB1E-4BC5-ABEF-9939F72BCA89}">
      <dsp:nvSpPr>
        <dsp:cNvPr id="0" name=""/>
        <dsp:cNvSpPr/>
      </dsp:nvSpPr>
      <dsp:spPr>
        <a:xfrm>
          <a:off x="7065822" y="3058604"/>
          <a:ext cx="1695727"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marL="0" lvl="0" indent="0" algn="l" defTabSz="844550" rtl="0">
            <a:lnSpc>
              <a:spcPct val="90000"/>
            </a:lnSpc>
            <a:spcBef>
              <a:spcPct val="0"/>
            </a:spcBef>
            <a:spcAft>
              <a:spcPct val="35000"/>
            </a:spcAft>
            <a:buNone/>
          </a:pPr>
          <a:r>
            <a:rPr lang="en-US" sz="1900" kern="1200">
              <a:solidFill>
                <a:schemeClr val="tx2"/>
              </a:solidFill>
              <a:latin typeface="Plantagenet Cherokee"/>
            </a:rPr>
            <a:t>Exploratory Data Analysis</a:t>
          </a:r>
          <a:endParaRPr lang="en-US" sz="1900" kern="1200">
            <a:solidFill>
              <a:schemeClr val="tx2"/>
            </a:solidFill>
          </a:endParaRPr>
        </a:p>
      </dsp:txBody>
      <dsp:txXfrm>
        <a:off x="7065822" y="3058604"/>
        <a:ext cx="1695727" cy="1522968"/>
      </dsp:txXfrm>
    </dsp:sp>
    <dsp:sp modelId="{F503BBE3-0828-41A9-AD3C-EE52F5E16730}">
      <dsp:nvSpPr>
        <dsp:cNvPr id="0" name=""/>
        <dsp:cNvSpPr/>
      </dsp:nvSpPr>
      <dsp:spPr>
        <a:xfrm>
          <a:off x="5030950" y="3058604"/>
          <a:ext cx="1695727"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marL="0" lvl="0" indent="0" algn="l" defTabSz="844550" rtl="0">
            <a:lnSpc>
              <a:spcPct val="90000"/>
            </a:lnSpc>
            <a:spcBef>
              <a:spcPct val="0"/>
            </a:spcBef>
            <a:spcAft>
              <a:spcPct val="35000"/>
            </a:spcAft>
            <a:buNone/>
          </a:pPr>
          <a:r>
            <a:rPr lang="en-US" sz="1900" kern="1200">
              <a:latin typeface="Plantagenet Cherokee"/>
            </a:rPr>
            <a:t>Hypothesis Statement &amp; Research Questions</a:t>
          </a:r>
        </a:p>
      </dsp:txBody>
      <dsp:txXfrm>
        <a:off x="5030950" y="3058604"/>
        <a:ext cx="1695727" cy="1522968"/>
      </dsp:txXfrm>
    </dsp:sp>
    <dsp:sp modelId="{1619BC3E-38DD-4988-9731-C98AF8B37EB8}">
      <dsp:nvSpPr>
        <dsp:cNvPr id="0" name=""/>
        <dsp:cNvSpPr/>
      </dsp:nvSpPr>
      <dsp:spPr>
        <a:xfrm>
          <a:off x="2996077" y="4733869"/>
          <a:ext cx="1695727" cy="533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rtl="0">
            <a:lnSpc>
              <a:spcPct val="90000"/>
            </a:lnSpc>
            <a:spcBef>
              <a:spcPct val="0"/>
            </a:spcBef>
            <a:spcAft>
              <a:spcPct val="15000"/>
            </a:spcAft>
            <a:buChar char="•"/>
          </a:pPr>
          <a:r>
            <a:rPr lang="en-US" sz="1500" kern="1200">
              <a:solidFill>
                <a:schemeClr val="tx2"/>
              </a:solidFill>
              <a:latin typeface="Plantagenet Cherokee"/>
            </a:rPr>
            <a:t>Modification of Data</a:t>
          </a:r>
          <a:endParaRPr lang="en-US" sz="1500" kern="1200">
            <a:solidFill>
              <a:schemeClr val="tx2"/>
            </a:solidFill>
          </a:endParaRPr>
        </a:p>
      </dsp:txBody>
      <dsp:txXfrm>
        <a:off x="2996077" y="4733869"/>
        <a:ext cx="1695727" cy="533164"/>
      </dsp:txXfrm>
    </dsp:sp>
    <dsp:sp modelId="{CE02154A-7268-43CD-BB14-125D1B065C36}">
      <dsp:nvSpPr>
        <dsp:cNvPr id="0" name=""/>
        <dsp:cNvSpPr/>
      </dsp:nvSpPr>
      <dsp:spPr>
        <a:xfrm>
          <a:off x="2996077" y="3058604"/>
          <a:ext cx="1695727"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marL="0" lvl="0" indent="0" algn="l" defTabSz="844550" rtl="0">
            <a:lnSpc>
              <a:spcPct val="90000"/>
            </a:lnSpc>
            <a:spcBef>
              <a:spcPct val="0"/>
            </a:spcBef>
            <a:spcAft>
              <a:spcPct val="35000"/>
            </a:spcAft>
            <a:buNone/>
          </a:pPr>
          <a:r>
            <a:rPr lang="en-US" sz="1900" kern="1200">
              <a:solidFill>
                <a:schemeClr val="tx2"/>
              </a:solidFill>
              <a:latin typeface="Plantagenet Cherokee"/>
            </a:rPr>
            <a:t>Cleaning the Data</a:t>
          </a:r>
          <a:endParaRPr lang="en-US" sz="1900" kern="1200">
            <a:solidFill>
              <a:schemeClr val="tx2"/>
            </a:solidFill>
          </a:endParaRPr>
        </a:p>
      </dsp:txBody>
      <dsp:txXfrm>
        <a:off x="2996077" y="3058604"/>
        <a:ext cx="1695727" cy="1522968"/>
      </dsp:txXfrm>
    </dsp:sp>
    <dsp:sp modelId="{FD20FB28-6055-484F-8DAF-532D658910B8}">
      <dsp:nvSpPr>
        <dsp:cNvPr id="0" name=""/>
        <dsp:cNvSpPr/>
      </dsp:nvSpPr>
      <dsp:spPr>
        <a:xfrm>
          <a:off x="961204" y="4733869"/>
          <a:ext cx="1695727" cy="533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rtl="0">
            <a:lnSpc>
              <a:spcPct val="90000"/>
            </a:lnSpc>
            <a:spcBef>
              <a:spcPct val="0"/>
            </a:spcBef>
            <a:spcAft>
              <a:spcPct val="15000"/>
            </a:spcAft>
            <a:buChar char="•"/>
          </a:pPr>
          <a:r>
            <a:rPr lang="en-US" sz="1500" kern="1200">
              <a:solidFill>
                <a:schemeClr val="tx2"/>
              </a:solidFill>
              <a:latin typeface="Plantagenet Cherokee"/>
            </a:rPr>
            <a:t>Data Description</a:t>
          </a:r>
          <a:endParaRPr lang="en-US" sz="1500" kern="1200">
            <a:solidFill>
              <a:schemeClr val="tx2"/>
            </a:solidFill>
          </a:endParaRPr>
        </a:p>
      </dsp:txBody>
      <dsp:txXfrm>
        <a:off x="961204" y="4733869"/>
        <a:ext cx="1695727" cy="533164"/>
      </dsp:txXfrm>
    </dsp:sp>
    <dsp:sp modelId="{58F26925-6007-4028-B695-01A84E6AB3D0}">
      <dsp:nvSpPr>
        <dsp:cNvPr id="0" name=""/>
        <dsp:cNvSpPr/>
      </dsp:nvSpPr>
      <dsp:spPr>
        <a:xfrm>
          <a:off x="961204" y="3058604"/>
          <a:ext cx="1695727"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marL="0" lvl="0" indent="0" algn="l" defTabSz="844550" rtl="0">
            <a:lnSpc>
              <a:spcPct val="90000"/>
            </a:lnSpc>
            <a:spcBef>
              <a:spcPct val="0"/>
            </a:spcBef>
            <a:spcAft>
              <a:spcPct val="35000"/>
            </a:spcAft>
            <a:buNone/>
          </a:pPr>
          <a:r>
            <a:rPr lang="en-US" sz="1900" b="0" i="0" u="none" strike="noStrike" kern="1200" cap="none" baseline="0" noProof="0">
              <a:solidFill>
                <a:schemeClr val="tx2"/>
              </a:solidFill>
              <a:latin typeface="Plantagenet Cherokee"/>
            </a:rPr>
            <a:t>Understanding the Data</a:t>
          </a:r>
        </a:p>
      </dsp:txBody>
      <dsp:txXfrm>
        <a:off x="961204" y="3058604"/>
        <a:ext cx="1695727" cy="15229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cs typeface="Arial" pitchFamily="34" charset="0"/>
              </a:rPr>
              <a:t>NOTE: </a:t>
            </a:r>
            <a:r>
              <a:rPr lang="en-US" sz="120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3478792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16</a:t>
            </a:fld>
            <a:endParaRPr lang="en-US"/>
          </a:p>
        </p:txBody>
      </p:sp>
    </p:spTree>
    <p:extLst>
      <p:ext uri="{BB962C8B-B14F-4D97-AF65-F5344CB8AC3E}">
        <p14:creationId xmlns:p14="http://schemas.microsoft.com/office/powerpoint/2010/main" val="3186144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8/8/2020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8/8/2020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8/8/2020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8/8/2020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8/8/2020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8/8/2020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8/8/2020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title="Open book on table, blurred books in background"/>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9091" t="36673"/>
          <a:stretch/>
        </p:blipFill>
        <p:spPr>
          <a:xfrm>
            <a:off x="20" y="10"/>
            <a:ext cx="12191981" cy="6857990"/>
          </a:xfrm>
          <a:prstGeom prst="rect">
            <a:avLst/>
          </a:prstGeom>
        </p:spPr>
      </p:pic>
      <p:sp>
        <p:nvSpPr>
          <p:cNvPr id="23" name="Rectangle 1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a:xfrm>
            <a:off x="404553" y="3091928"/>
            <a:ext cx="9078562" cy="2387600"/>
          </a:xfrm>
        </p:spPr>
        <p:txBody>
          <a:bodyPr vert="horz" lIns="91440" tIns="45720" rIns="91440" bIns="45720" rtlCol="0" anchor="b">
            <a:normAutofit/>
          </a:bodyPr>
          <a:lstStyle/>
          <a:p>
            <a:r>
              <a:rPr lang="en-US" sz="6600">
                <a:latin typeface="euphemia"/>
                <a:cs typeface="Times New Roman"/>
              </a:rPr>
              <a:t>Analysis of POLICE SHOOTINGS</a:t>
            </a:r>
          </a:p>
        </p:txBody>
      </p:sp>
      <p:sp>
        <p:nvSpPr>
          <p:cNvPr id="24" name="Rectangle: Rounded Corners 1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6"/>
          <p:cNvSpPr>
            <a:spLocks noGrp="1"/>
          </p:cNvSpPr>
          <p:nvPr>
            <p:ph type="subTitle" idx="1"/>
          </p:nvPr>
        </p:nvSpPr>
        <p:spPr>
          <a:xfrm>
            <a:off x="404553" y="5624945"/>
            <a:ext cx="9078562" cy="592975"/>
          </a:xfrm>
        </p:spPr>
        <p:txBody>
          <a:bodyPr vert="horz" lIns="91440" tIns="45720" rIns="91440" bIns="45720" rtlCol="0" anchor="ctr">
            <a:normAutofit/>
          </a:bodyPr>
          <a:lstStyle/>
          <a:p>
            <a:pPr>
              <a:spcBef>
                <a:spcPts val="1000"/>
              </a:spcBef>
            </a:pPr>
            <a:r>
              <a:rPr lang="en-US" sz="2400"/>
              <a:t>A Case Study of the United States</a:t>
            </a:r>
          </a:p>
        </p:txBody>
      </p:sp>
    </p:spTree>
    <p:extLst>
      <p:ext uri="{BB962C8B-B14F-4D97-AF65-F5344CB8AC3E}">
        <p14:creationId xmlns:p14="http://schemas.microsoft.com/office/powerpoint/2010/main" val="16521339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2790-4976-4076-A3DF-5D523E634675}"/>
              </a:ext>
            </a:extLst>
          </p:cNvPr>
          <p:cNvSpPr>
            <a:spLocks noGrp="1"/>
          </p:cNvSpPr>
          <p:nvPr>
            <p:ph type="title"/>
          </p:nvPr>
        </p:nvSpPr>
        <p:spPr>
          <a:xfrm>
            <a:off x="1205542" y="421256"/>
            <a:ext cx="9980682" cy="1053830"/>
          </a:xfrm>
        </p:spPr>
        <p:txBody>
          <a:bodyPr>
            <a:normAutofit/>
          </a:bodyPr>
          <a:lstStyle/>
          <a:p>
            <a:pPr algn="ctr"/>
            <a:r>
              <a:rPr lang="en-US">
                <a:ea typeface="+mj-lt"/>
                <a:cs typeface="+mj-lt"/>
              </a:rPr>
              <a:t>  </a:t>
            </a:r>
            <a:r>
              <a:rPr lang="en-US" sz="3600">
                <a:ea typeface="+mj-lt"/>
                <a:cs typeface="+mj-lt"/>
              </a:rPr>
              <a:t>Research Questions</a:t>
            </a:r>
            <a:endParaRPr lang="en-US"/>
          </a:p>
          <a:p>
            <a:endParaRPr lang="en-US"/>
          </a:p>
        </p:txBody>
      </p:sp>
      <p:sp>
        <p:nvSpPr>
          <p:cNvPr id="3" name="Content Placeholder 2">
            <a:extLst>
              <a:ext uri="{FF2B5EF4-FFF2-40B4-BE49-F238E27FC236}">
                <a16:creationId xmlns:a16="http://schemas.microsoft.com/office/drawing/2014/main" id="{BCFB6D82-9E79-451E-BF7F-FC3DBBB5DDBA}"/>
              </a:ext>
            </a:extLst>
          </p:cNvPr>
          <p:cNvSpPr>
            <a:spLocks noGrp="1"/>
          </p:cNvSpPr>
          <p:nvPr>
            <p:ph idx="1"/>
          </p:nvPr>
        </p:nvSpPr>
        <p:spPr>
          <a:xfrm>
            <a:off x="946750" y="1600200"/>
            <a:ext cx="10758576" cy="4845169"/>
          </a:xfrm>
        </p:spPr>
        <p:txBody>
          <a:bodyPr vert="horz" lIns="0" tIns="45720" rIns="0" bIns="45720" rtlCol="0" anchor="t">
            <a:normAutofit fontScale="92500" lnSpcReduction="20000"/>
          </a:bodyPr>
          <a:lstStyle/>
          <a:p>
            <a:endParaRPr lang="en-US" sz="2400">
              <a:solidFill>
                <a:schemeClr val="tx2"/>
              </a:solidFill>
            </a:endParaRPr>
          </a:p>
          <a:p>
            <a:r>
              <a:rPr lang="en-US" sz="2400">
                <a:solidFill>
                  <a:schemeClr val="tx2"/>
                </a:solidFill>
                <a:ea typeface="+mn-lt"/>
                <a:cs typeface="+mn-lt"/>
              </a:rPr>
              <a:t>What is the state-level absolute population size as compared to the police shootings? </a:t>
            </a:r>
          </a:p>
          <a:p>
            <a:endParaRPr lang="en-US" sz="2400">
              <a:solidFill>
                <a:schemeClr val="tx2"/>
              </a:solidFill>
              <a:ea typeface="+mn-lt"/>
              <a:cs typeface="+mn-lt"/>
            </a:endParaRPr>
          </a:p>
          <a:p>
            <a:r>
              <a:rPr lang="en-US" sz="2400">
                <a:solidFill>
                  <a:schemeClr val="tx2"/>
                </a:solidFill>
                <a:ea typeface="+mn-lt"/>
                <a:cs typeface="+mn-lt"/>
              </a:rPr>
              <a:t>What is the state-level racial composition and killings per race? </a:t>
            </a:r>
          </a:p>
          <a:p>
            <a:endParaRPr lang="en-US" sz="2400">
              <a:solidFill>
                <a:schemeClr val="tx2"/>
              </a:solidFill>
              <a:ea typeface="+mn-lt"/>
              <a:cs typeface="+mn-lt"/>
            </a:endParaRPr>
          </a:p>
          <a:p>
            <a:pPr algn="just"/>
            <a:r>
              <a:rPr lang="en-US" sz="2400">
                <a:solidFill>
                  <a:schemeClr val="tx2"/>
                </a:solidFill>
                <a:ea typeface="+mn-lt"/>
                <a:cs typeface="+mn-lt"/>
              </a:rPr>
              <a:t>What is the probability of being {black, and shot by police} per million to the probability of being {white, and shot by police} per million (in comparison to the US population)?</a:t>
            </a:r>
          </a:p>
          <a:p>
            <a:pPr algn="just"/>
            <a:endParaRPr lang="en-US" sz="2400">
              <a:solidFill>
                <a:schemeClr val="tx2"/>
              </a:solidFill>
              <a:ea typeface="+mn-lt"/>
              <a:cs typeface="+mn-lt"/>
            </a:endParaRPr>
          </a:p>
          <a:p>
            <a:pPr algn="just"/>
            <a:r>
              <a:rPr lang="en-US" sz="2400">
                <a:solidFill>
                  <a:schemeClr val="tx2"/>
                </a:solidFill>
                <a:ea typeface="+mn-lt"/>
                <a:cs typeface="+mn-lt"/>
              </a:rPr>
              <a:t> What is the probability of being {black, armed, and shot by police} to the probability of being {white, armed, and shot by police}? </a:t>
            </a:r>
          </a:p>
          <a:p>
            <a:pPr algn="just"/>
            <a:endParaRPr lang="en-US">
              <a:solidFill>
                <a:schemeClr val="tx2"/>
              </a:solidFill>
              <a:ea typeface="+mn-lt"/>
              <a:cs typeface="+mn-lt"/>
            </a:endParaRPr>
          </a:p>
        </p:txBody>
      </p:sp>
    </p:spTree>
    <p:extLst>
      <p:ext uri="{BB962C8B-B14F-4D97-AF65-F5344CB8AC3E}">
        <p14:creationId xmlns:p14="http://schemas.microsoft.com/office/powerpoint/2010/main" val="301212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6DA2-D7B5-4ED4-AF20-D98F28C911C3}"/>
              </a:ext>
            </a:extLst>
          </p:cNvPr>
          <p:cNvSpPr>
            <a:spLocks noGrp="1"/>
          </p:cNvSpPr>
          <p:nvPr>
            <p:ph type="title"/>
          </p:nvPr>
        </p:nvSpPr>
        <p:spPr/>
        <p:txBody>
          <a:bodyPr/>
          <a:lstStyle/>
          <a:p>
            <a:pPr algn="ctr"/>
            <a:r>
              <a:rPr lang="en-US">
                <a:ea typeface="+mj-lt"/>
                <a:cs typeface="+mj-lt"/>
              </a:rPr>
              <a:t> </a:t>
            </a:r>
            <a:r>
              <a:rPr lang="en-US" sz="3600">
                <a:ea typeface="+mj-lt"/>
                <a:cs typeface="+mj-lt"/>
              </a:rPr>
              <a:t> Research Questions</a:t>
            </a:r>
            <a:endParaRPr lang="en-US"/>
          </a:p>
        </p:txBody>
      </p:sp>
      <p:sp>
        <p:nvSpPr>
          <p:cNvPr id="3" name="Content Placeholder 2">
            <a:extLst>
              <a:ext uri="{FF2B5EF4-FFF2-40B4-BE49-F238E27FC236}">
                <a16:creationId xmlns:a16="http://schemas.microsoft.com/office/drawing/2014/main" id="{7E93E2B3-AA29-4173-A711-E86CC8FBE56F}"/>
              </a:ext>
            </a:extLst>
          </p:cNvPr>
          <p:cNvSpPr>
            <a:spLocks noGrp="1"/>
          </p:cNvSpPr>
          <p:nvPr>
            <p:ph idx="1"/>
          </p:nvPr>
        </p:nvSpPr>
        <p:spPr/>
        <p:txBody>
          <a:bodyPr vert="horz" lIns="0" tIns="45720" rIns="0" bIns="45720" rtlCol="0" anchor="t">
            <a:normAutofit/>
          </a:bodyPr>
          <a:lstStyle/>
          <a:p>
            <a:endParaRPr lang="en-US" sz="2400">
              <a:solidFill>
                <a:schemeClr val="tx2"/>
              </a:solidFill>
              <a:ea typeface="+mn-lt"/>
              <a:cs typeface="+mn-lt"/>
            </a:endParaRPr>
          </a:p>
          <a:p>
            <a:r>
              <a:rPr lang="en-US" sz="2400">
                <a:solidFill>
                  <a:schemeClr val="tx2"/>
                </a:solidFill>
                <a:ea typeface="+mn-lt"/>
                <a:cs typeface="+mn-lt"/>
              </a:rPr>
              <a:t> What is the probability of being {Hispanic, armed, and shot by police} to the probability of being {white, armed, and shot by police}?</a:t>
            </a:r>
          </a:p>
          <a:p>
            <a:pPr marL="0" indent="0">
              <a:buNone/>
            </a:pPr>
            <a:endParaRPr lang="en-US" sz="2400">
              <a:solidFill>
                <a:schemeClr val="tx2"/>
              </a:solidFill>
              <a:ea typeface="+mn-lt"/>
              <a:cs typeface="+mn-lt"/>
            </a:endParaRPr>
          </a:p>
          <a:p>
            <a:r>
              <a:rPr lang="en-US" sz="2400">
                <a:solidFill>
                  <a:schemeClr val="tx2"/>
                </a:solidFill>
                <a:ea typeface="+mn-lt"/>
                <a:cs typeface="+mn-lt"/>
              </a:rPr>
              <a:t> What is the probability of being {Black, unarmed, and shot by police} to the probability of being {white, unarmed, and shot by police}? </a:t>
            </a:r>
          </a:p>
          <a:p>
            <a:endParaRPr lang="en-US" sz="2400">
              <a:solidFill>
                <a:schemeClr val="tx2"/>
              </a:solidFill>
              <a:ea typeface="+mn-lt"/>
              <a:cs typeface="+mn-lt"/>
            </a:endParaRPr>
          </a:p>
          <a:p>
            <a:r>
              <a:rPr lang="en-US" sz="2400">
                <a:solidFill>
                  <a:schemeClr val="tx2"/>
                </a:solidFill>
                <a:ea typeface="+mn-lt"/>
                <a:cs typeface="+mn-lt"/>
              </a:rPr>
              <a:t>What is the probability of being {Hispanic, unarmed, and shot by police} to the probability of being {white, unarmed, and shot by police}?</a:t>
            </a:r>
          </a:p>
          <a:p>
            <a:endParaRPr lang="en-US">
              <a:solidFill>
                <a:schemeClr val="tx2"/>
              </a:solidFill>
              <a:ea typeface="+mn-lt"/>
              <a:cs typeface="+mn-lt"/>
            </a:endParaRPr>
          </a:p>
          <a:p>
            <a:endParaRPr lang="en-US">
              <a:solidFill>
                <a:schemeClr val="tx2"/>
              </a:solidFill>
            </a:endParaRPr>
          </a:p>
          <a:p>
            <a:pPr>
              <a:buNone/>
            </a:pPr>
            <a:endParaRPr lang="en-US">
              <a:solidFill>
                <a:schemeClr val="tx2"/>
              </a:solidFill>
            </a:endParaRPr>
          </a:p>
        </p:txBody>
      </p:sp>
    </p:spTree>
    <p:extLst>
      <p:ext uri="{BB962C8B-B14F-4D97-AF65-F5344CB8AC3E}">
        <p14:creationId xmlns:p14="http://schemas.microsoft.com/office/powerpoint/2010/main" val="21538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6">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29" name="Group 8">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3"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7"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0" name="Freeform: Shape 29">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2"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6"/>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A0840093-B3F5-4510-B503-B59ACAA4FF68}"/>
              </a:ext>
            </a:extLst>
          </p:cNvPr>
          <p:cNvSpPr>
            <a:spLocks noGrp="1"/>
          </p:cNvSpPr>
          <p:nvPr>
            <p:ph type="title"/>
          </p:nvPr>
        </p:nvSpPr>
        <p:spPr>
          <a:xfrm>
            <a:off x="2616277" y="1414857"/>
            <a:ext cx="7103219" cy="2870172"/>
          </a:xfrm>
        </p:spPr>
        <p:txBody>
          <a:bodyPr vert="horz" lIns="91440" tIns="45720" rIns="91440" bIns="45720" rtlCol="0" anchor="b">
            <a:normAutofit/>
          </a:bodyPr>
          <a:lstStyle/>
          <a:p>
            <a:pPr algn="ctr"/>
            <a:r>
              <a:rPr lang="en-US" sz="5400" kern="1200">
                <a:solidFill>
                  <a:srgbClr val="FFFFFF"/>
                </a:solidFill>
                <a:latin typeface="+mj-lt"/>
                <a:ea typeface="+mj-ea"/>
                <a:cs typeface="+mj-cs"/>
              </a:rPr>
              <a:t>Exploratory Data Analysis</a:t>
            </a:r>
          </a:p>
        </p:txBody>
      </p:sp>
    </p:spTree>
    <p:extLst>
      <p:ext uri="{BB962C8B-B14F-4D97-AF65-F5344CB8AC3E}">
        <p14:creationId xmlns:p14="http://schemas.microsoft.com/office/powerpoint/2010/main" val="31628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A874-51BA-429E-9AC6-65A96556940F}"/>
              </a:ext>
            </a:extLst>
          </p:cNvPr>
          <p:cNvSpPr>
            <a:spLocks noGrp="1"/>
          </p:cNvSpPr>
          <p:nvPr>
            <p:ph type="title"/>
          </p:nvPr>
        </p:nvSpPr>
        <p:spPr/>
        <p:txBody>
          <a:bodyPr/>
          <a:lstStyle/>
          <a:p>
            <a:r>
              <a:rPr lang="en-US" b="1">
                <a:ea typeface="+mj-lt"/>
                <a:cs typeface="+mj-lt"/>
              </a:rPr>
              <a:t>                                  </a:t>
            </a:r>
            <a:r>
              <a:rPr lang="en-US" sz="3600" b="1">
                <a:ea typeface="+mj-lt"/>
                <a:cs typeface="+mj-lt"/>
              </a:rPr>
              <a:t>Visualization</a:t>
            </a:r>
            <a:endParaRPr lang="en-US" sz="3600"/>
          </a:p>
        </p:txBody>
      </p:sp>
      <p:pic>
        <p:nvPicPr>
          <p:cNvPr id="5" name="Picture 5" descr="A screenshot of a cell phone&#10;&#10;Description automatically generated">
            <a:extLst>
              <a:ext uri="{FF2B5EF4-FFF2-40B4-BE49-F238E27FC236}">
                <a16:creationId xmlns:a16="http://schemas.microsoft.com/office/drawing/2014/main" id="{EA112F4C-430D-4C1B-BFE5-CC451C636442}"/>
              </a:ext>
            </a:extLst>
          </p:cNvPr>
          <p:cNvPicPr>
            <a:picLocks noGrp="1" noChangeAspect="1"/>
          </p:cNvPicPr>
          <p:nvPr>
            <p:ph sz="half" idx="1"/>
          </p:nvPr>
        </p:nvPicPr>
        <p:blipFill>
          <a:blip r:embed="rId2"/>
          <a:stretch>
            <a:fillRect/>
          </a:stretch>
        </p:blipFill>
        <p:spPr>
          <a:xfrm>
            <a:off x="1363693" y="1507595"/>
            <a:ext cx="6798333" cy="4987247"/>
          </a:xfrm>
        </p:spPr>
      </p:pic>
      <p:sp>
        <p:nvSpPr>
          <p:cNvPr id="4" name="Content Placeholder 3">
            <a:extLst>
              <a:ext uri="{FF2B5EF4-FFF2-40B4-BE49-F238E27FC236}">
                <a16:creationId xmlns:a16="http://schemas.microsoft.com/office/drawing/2014/main" id="{CFF74442-0D5E-42F5-A92C-2C055F9D3A33}"/>
              </a:ext>
            </a:extLst>
          </p:cNvPr>
          <p:cNvSpPr>
            <a:spLocks noGrp="1"/>
          </p:cNvSpPr>
          <p:nvPr>
            <p:ph sz="half" idx="2"/>
          </p:nvPr>
        </p:nvSpPr>
        <p:spPr>
          <a:xfrm>
            <a:off x="8285671" y="1600200"/>
            <a:ext cx="2902070" cy="4816414"/>
          </a:xfrm>
        </p:spPr>
        <p:txBody>
          <a:bodyPr vert="horz" lIns="0" tIns="45720" rIns="0" bIns="45720" rtlCol="0" anchor="t">
            <a:normAutofit/>
          </a:bodyPr>
          <a:lstStyle/>
          <a:p>
            <a:r>
              <a:rPr lang="en-US" b="1"/>
              <a:t>True</a:t>
            </a:r>
            <a:r>
              <a:rPr lang="en-US"/>
              <a:t> on the vertical axes means the person shot had signs of mental illness</a:t>
            </a:r>
          </a:p>
          <a:p>
            <a:pPr marL="0" indent="0">
              <a:buNone/>
            </a:pPr>
            <a:endParaRPr lang="en-US"/>
          </a:p>
          <a:p>
            <a:r>
              <a:rPr lang="en-US"/>
              <a:t> </a:t>
            </a:r>
            <a:r>
              <a:rPr lang="en-US" b="1"/>
              <a:t>False </a:t>
            </a:r>
            <a:r>
              <a:rPr lang="en-US"/>
              <a:t>means otherwise</a:t>
            </a:r>
          </a:p>
          <a:p>
            <a:endParaRPr lang="en-US"/>
          </a:p>
          <a:p>
            <a:r>
              <a:rPr lang="en-US"/>
              <a:t>Body cameras were usually off for most of  the shooting incidents</a:t>
            </a:r>
          </a:p>
          <a:p>
            <a:endParaRPr lang="en-US"/>
          </a:p>
        </p:txBody>
      </p:sp>
    </p:spTree>
    <p:extLst>
      <p:ext uri="{BB962C8B-B14F-4D97-AF65-F5344CB8AC3E}">
        <p14:creationId xmlns:p14="http://schemas.microsoft.com/office/powerpoint/2010/main" val="740905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258" y="406879"/>
            <a:ext cx="9980682" cy="1096962"/>
          </a:xfrm>
        </p:spPr>
        <p:txBody>
          <a:bodyPr/>
          <a:lstStyle/>
          <a:p>
            <a:r>
              <a:rPr lang="en-US"/>
              <a:t>                              </a:t>
            </a:r>
            <a:r>
              <a:rPr lang="en-US" sz="3200" b="1"/>
              <a:t> </a:t>
            </a:r>
            <a:br>
              <a:rPr lang="en-US"/>
            </a:br>
            <a:endParaRPr lang="en-US"/>
          </a:p>
        </p:txBody>
      </p:sp>
      <p:sp>
        <p:nvSpPr>
          <p:cNvPr id="3" name="Text Placeholder 2"/>
          <p:cNvSpPr>
            <a:spLocks noGrp="1"/>
          </p:cNvSpPr>
          <p:nvPr>
            <p:ph type="body" idx="1"/>
          </p:nvPr>
        </p:nvSpPr>
        <p:spPr/>
        <p:txBody>
          <a:bodyPr vert="horz" lIns="0" tIns="45720" rIns="0" bIns="45720" rtlCol="0" anchor="t">
            <a:normAutofit/>
          </a:bodyPr>
          <a:lstStyle/>
          <a:p>
            <a:r>
              <a:rPr lang="en-US" sz="2000" b="0"/>
              <a:t>   </a:t>
            </a:r>
            <a:r>
              <a:rPr lang="en-US" sz="2000"/>
              <a:t>Number of deaths in each year</a:t>
            </a:r>
          </a:p>
        </p:txBody>
      </p:sp>
      <p:pic>
        <p:nvPicPr>
          <p:cNvPr id="7" name="Picture 7" descr="A picture containing food&#10;&#10;Description automatically generated">
            <a:extLst>
              <a:ext uri="{FF2B5EF4-FFF2-40B4-BE49-F238E27FC236}">
                <a16:creationId xmlns:a16="http://schemas.microsoft.com/office/drawing/2014/main" id="{4182ACF3-A19C-4654-96FE-9BA1BAFBEDFB}"/>
              </a:ext>
            </a:extLst>
          </p:cNvPr>
          <p:cNvPicPr>
            <a:picLocks noGrp="1" noChangeAspect="1"/>
          </p:cNvPicPr>
          <p:nvPr>
            <p:ph sz="half" idx="2"/>
          </p:nvPr>
        </p:nvPicPr>
        <p:blipFill>
          <a:blip r:embed="rId2"/>
          <a:stretch>
            <a:fillRect/>
          </a:stretch>
        </p:blipFill>
        <p:spPr>
          <a:xfrm>
            <a:off x="639093" y="2021546"/>
            <a:ext cx="5146596" cy="4452578"/>
          </a:xfrm>
        </p:spPr>
      </p:pic>
      <p:sp>
        <p:nvSpPr>
          <p:cNvPr id="5" name="Text Placeholder 4"/>
          <p:cNvSpPr>
            <a:spLocks noGrp="1"/>
          </p:cNvSpPr>
          <p:nvPr>
            <p:ph type="body" sz="quarter" idx="3"/>
          </p:nvPr>
        </p:nvSpPr>
        <p:spPr>
          <a:xfrm>
            <a:off x="5145317" y="1427672"/>
            <a:ext cx="4919472" cy="823912"/>
          </a:xfrm>
        </p:spPr>
        <p:txBody>
          <a:bodyPr vert="horz" lIns="0" tIns="45720" rIns="0" bIns="45720" rtlCol="0" anchor="ctr">
            <a:normAutofit/>
          </a:bodyPr>
          <a:lstStyle/>
          <a:p>
            <a:r>
              <a:rPr lang="en-US" sz="2000" b="0"/>
              <a:t>                </a:t>
            </a:r>
            <a:endParaRPr lang="en-US" sz="2000"/>
          </a:p>
        </p:txBody>
      </p:sp>
      <p:sp>
        <p:nvSpPr>
          <p:cNvPr id="10" name="Content Placeholder 9">
            <a:extLst>
              <a:ext uri="{FF2B5EF4-FFF2-40B4-BE49-F238E27FC236}">
                <a16:creationId xmlns:a16="http://schemas.microsoft.com/office/drawing/2014/main" id="{5D1BF166-9EFD-427A-91A9-397AC9EC80CB}"/>
              </a:ext>
            </a:extLst>
          </p:cNvPr>
          <p:cNvSpPr>
            <a:spLocks noGrp="1"/>
          </p:cNvSpPr>
          <p:nvPr>
            <p:ph sz="quarter" idx="4"/>
          </p:nvPr>
        </p:nvSpPr>
        <p:spPr>
          <a:xfrm>
            <a:off x="6237997" y="2107810"/>
            <a:ext cx="5264528" cy="4280049"/>
          </a:xfrm>
        </p:spPr>
        <p:txBody>
          <a:bodyPr vert="horz" lIns="0" tIns="45720" rIns="0" bIns="45720" rtlCol="0" anchor="t">
            <a:normAutofit/>
          </a:bodyPr>
          <a:lstStyle/>
          <a:p>
            <a:r>
              <a:rPr lang="en-US"/>
              <a:t>Highest number of police shootings occurred in the year 2015 with about 950 victims.</a:t>
            </a:r>
          </a:p>
          <a:p>
            <a:r>
              <a:rPr lang="en-US"/>
              <a:t>The least number of police shootings was recorded in 2020 with about 380 victims. This may be because the year 2020 has not ended yet.</a:t>
            </a:r>
          </a:p>
          <a:p>
            <a:r>
              <a:rPr lang="en-US"/>
              <a:t>The number of police shootings recorded in 2016, 2017, 2018 and 2019 did not vary greatly.</a:t>
            </a:r>
          </a:p>
        </p:txBody>
      </p:sp>
      <p:sp>
        <p:nvSpPr>
          <p:cNvPr id="4" name="TextBox 3">
            <a:extLst>
              <a:ext uri="{FF2B5EF4-FFF2-40B4-BE49-F238E27FC236}">
                <a16:creationId xmlns:a16="http://schemas.microsoft.com/office/drawing/2014/main" id="{86986EBD-DE8B-460C-BFBE-63296F913E42}"/>
              </a:ext>
            </a:extLst>
          </p:cNvPr>
          <p:cNvSpPr txBox="1"/>
          <p:nvPr/>
        </p:nvSpPr>
        <p:spPr>
          <a:xfrm>
            <a:off x="1230702" y="411193"/>
            <a:ext cx="83935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Plantagenet Cherokee"/>
              </a:rPr>
              <a:t>                 Cont'd of Visualization</a:t>
            </a:r>
            <a:r>
              <a:rPr lang="en-US">
                <a:latin typeface="Plantagenet Cherokee"/>
              </a:rPr>
              <a:t>​</a:t>
            </a:r>
            <a:endParaRPr lang="en-US"/>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8C72-EA98-442D-BD12-BF36785D64CE}"/>
              </a:ext>
            </a:extLst>
          </p:cNvPr>
          <p:cNvSpPr>
            <a:spLocks noGrp="1"/>
          </p:cNvSpPr>
          <p:nvPr>
            <p:ph type="title"/>
          </p:nvPr>
        </p:nvSpPr>
        <p:spPr>
          <a:xfrm>
            <a:off x="1176787" y="478766"/>
            <a:ext cx="9980682" cy="1096962"/>
          </a:xfrm>
        </p:spPr>
        <p:txBody>
          <a:bodyPr/>
          <a:lstStyle/>
          <a:p>
            <a:pPr algn="ctr"/>
            <a:r>
              <a:rPr lang="en-US" sz="3600" b="1">
                <a:ea typeface="+mj-lt"/>
                <a:cs typeface="+mj-lt"/>
              </a:rPr>
              <a:t>Cont'd of Visualization</a:t>
            </a:r>
            <a:endParaRPr lang="en-US" sz="3600">
              <a:ea typeface="+mj-lt"/>
              <a:cs typeface="+mj-lt"/>
            </a:endParaRPr>
          </a:p>
          <a:p>
            <a:endParaRPr lang="en-US"/>
          </a:p>
        </p:txBody>
      </p:sp>
      <p:sp>
        <p:nvSpPr>
          <p:cNvPr id="3" name="Text Placeholder 2">
            <a:extLst>
              <a:ext uri="{FF2B5EF4-FFF2-40B4-BE49-F238E27FC236}">
                <a16:creationId xmlns:a16="http://schemas.microsoft.com/office/drawing/2014/main" id="{610B1519-837C-4032-9225-DB48452E7140}"/>
              </a:ext>
            </a:extLst>
          </p:cNvPr>
          <p:cNvSpPr>
            <a:spLocks noGrp="1"/>
          </p:cNvSpPr>
          <p:nvPr>
            <p:ph type="body" idx="1"/>
          </p:nvPr>
        </p:nvSpPr>
        <p:spPr>
          <a:xfrm>
            <a:off x="1421202" y="1168880"/>
            <a:ext cx="4919472" cy="823912"/>
          </a:xfrm>
        </p:spPr>
        <p:txBody>
          <a:bodyPr/>
          <a:lstStyle/>
          <a:p>
            <a:r>
              <a:rPr lang="en-US"/>
              <a:t>Count of Arms Category</a:t>
            </a:r>
          </a:p>
        </p:txBody>
      </p:sp>
      <p:pic>
        <p:nvPicPr>
          <p:cNvPr id="7" name="Picture 7" descr="A screenshot of a cell phone&#10;&#10;Description automatically generated">
            <a:extLst>
              <a:ext uri="{FF2B5EF4-FFF2-40B4-BE49-F238E27FC236}">
                <a16:creationId xmlns:a16="http://schemas.microsoft.com/office/drawing/2014/main" id="{956AA7F3-290F-4C1B-9A51-8B89C31E7191}"/>
              </a:ext>
            </a:extLst>
          </p:cNvPr>
          <p:cNvPicPr>
            <a:picLocks noGrp="1" noChangeAspect="1"/>
          </p:cNvPicPr>
          <p:nvPr>
            <p:ph sz="half" idx="2"/>
          </p:nvPr>
        </p:nvPicPr>
        <p:blipFill>
          <a:blip r:embed="rId2"/>
          <a:stretch>
            <a:fillRect/>
          </a:stretch>
        </p:blipFill>
        <p:spPr>
          <a:xfrm>
            <a:off x="673580" y="2169683"/>
            <a:ext cx="6314074" cy="4228190"/>
          </a:xfrm>
        </p:spPr>
      </p:pic>
      <p:sp>
        <p:nvSpPr>
          <p:cNvPr id="6" name="Content Placeholder 5">
            <a:extLst>
              <a:ext uri="{FF2B5EF4-FFF2-40B4-BE49-F238E27FC236}">
                <a16:creationId xmlns:a16="http://schemas.microsoft.com/office/drawing/2014/main" id="{5CE2FB2A-7A98-4324-AD06-BB816E136DBF}"/>
              </a:ext>
            </a:extLst>
          </p:cNvPr>
          <p:cNvSpPr>
            <a:spLocks noGrp="1"/>
          </p:cNvSpPr>
          <p:nvPr>
            <p:ph sz="quarter" idx="4"/>
          </p:nvPr>
        </p:nvSpPr>
        <p:spPr>
          <a:xfrm>
            <a:off x="7503204" y="2165320"/>
            <a:ext cx="4013698" cy="4050012"/>
          </a:xfrm>
        </p:spPr>
        <p:txBody>
          <a:bodyPr vert="horz" lIns="0" tIns="45720" rIns="0" bIns="45720" rtlCol="0" anchor="t">
            <a:normAutofit/>
          </a:bodyPr>
          <a:lstStyle/>
          <a:p>
            <a:r>
              <a:rPr lang="en-US"/>
              <a:t>Guns record the highest number of arms category. Over 2500 victims were armed with guns.</a:t>
            </a:r>
          </a:p>
          <a:p>
            <a:r>
              <a:rPr lang="en-US"/>
              <a:t>This is followed by sharp objects. About 760 victims were armed with sharp objects.</a:t>
            </a:r>
          </a:p>
          <a:p>
            <a:r>
              <a:rPr lang="en-US"/>
              <a:t>About 280 and 270 victims were armed with unknown objects and unarmed, respectively.</a:t>
            </a:r>
          </a:p>
          <a:p>
            <a:r>
              <a:rPr lang="en-US"/>
              <a:t>The least arms used by victims were explosives and hand tools.</a:t>
            </a:r>
          </a:p>
        </p:txBody>
      </p:sp>
    </p:spTree>
    <p:extLst>
      <p:ext uri="{BB962C8B-B14F-4D97-AF65-F5344CB8AC3E}">
        <p14:creationId xmlns:p14="http://schemas.microsoft.com/office/powerpoint/2010/main" val="369712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   Cont'd of Visualization</a:t>
            </a:r>
            <a:endParaRPr lang="en-US"/>
          </a:p>
        </p:txBody>
      </p:sp>
      <p:sp>
        <p:nvSpPr>
          <p:cNvPr id="4" name="Text Placeholder 3"/>
          <p:cNvSpPr>
            <a:spLocks noGrp="1"/>
          </p:cNvSpPr>
          <p:nvPr>
            <p:ph type="body" idx="1"/>
          </p:nvPr>
        </p:nvSpPr>
        <p:spPr>
          <a:xfrm>
            <a:off x="1780637" y="1183257"/>
            <a:ext cx="4919472" cy="823912"/>
          </a:xfrm>
        </p:spPr>
        <p:txBody>
          <a:bodyPr>
            <a:normAutofit/>
          </a:bodyPr>
          <a:lstStyle/>
          <a:p>
            <a:r>
              <a:rPr lang="en-US" sz="2000"/>
              <a:t>Number of Deaths per State</a:t>
            </a:r>
          </a:p>
        </p:txBody>
      </p:sp>
      <p:pic>
        <p:nvPicPr>
          <p:cNvPr id="5" name="Picture 5" descr="A screenshot of a cell phone&#10;&#10;Description automatically generated">
            <a:extLst>
              <a:ext uri="{FF2B5EF4-FFF2-40B4-BE49-F238E27FC236}">
                <a16:creationId xmlns:a16="http://schemas.microsoft.com/office/drawing/2014/main" id="{537E138D-6D32-4871-A8D8-BC0102CE7719}"/>
              </a:ext>
            </a:extLst>
          </p:cNvPr>
          <p:cNvPicPr>
            <a:picLocks noGrp="1" noChangeAspect="1"/>
          </p:cNvPicPr>
          <p:nvPr>
            <p:ph sz="half" idx="2"/>
          </p:nvPr>
        </p:nvPicPr>
        <p:blipFill>
          <a:blip r:embed="rId3"/>
          <a:stretch>
            <a:fillRect/>
          </a:stretch>
        </p:blipFill>
        <p:spPr>
          <a:xfrm>
            <a:off x="326874" y="2093434"/>
            <a:ext cx="6044391" cy="4222539"/>
          </a:xfrm>
        </p:spPr>
      </p:pic>
      <p:sp>
        <p:nvSpPr>
          <p:cNvPr id="10" name="Content Placeholder 9">
            <a:extLst>
              <a:ext uri="{FF2B5EF4-FFF2-40B4-BE49-F238E27FC236}">
                <a16:creationId xmlns:a16="http://schemas.microsoft.com/office/drawing/2014/main" id="{415C6DBA-EA90-4DFD-AB53-A21D967003C5}"/>
              </a:ext>
            </a:extLst>
          </p:cNvPr>
          <p:cNvSpPr>
            <a:spLocks noGrp="1"/>
          </p:cNvSpPr>
          <p:nvPr>
            <p:ph sz="quarter" idx="4"/>
          </p:nvPr>
        </p:nvSpPr>
        <p:spPr>
          <a:xfrm>
            <a:off x="6870601" y="2093434"/>
            <a:ext cx="4876340" cy="4064389"/>
          </a:xfrm>
        </p:spPr>
        <p:txBody>
          <a:bodyPr vert="horz" lIns="0" tIns="45720" rIns="0" bIns="45720" rtlCol="0" anchor="t">
            <a:normAutofit/>
          </a:bodyPr>
          <a:lstStyle/>
          <a:p>
            <a:r>
              <a:rPr lang="en-US"/>
              <a:t>California has the highest incidence of Police Shootings.</a:t>
            </a:r>
          </a:p>
          <a:p>
            <a:endParaRPr lang="en-US"/>
          </a:p>
          <a:p>
            <a:r>
              <a:rPr lang="en-US"/>
              <a:t>Texas, Florida and Arizona follow closely as States with next highest Police shooting incidence.</a:t>
            </a:r>
          </a:p>
          <a:p>
            <a:endParaRPr lang="en-US"/>
          </a:p>
          <a:p>
            <a:r>
              <a:rPr lang="en-US"/>
              <a:t>Delaware, Vermont, River Islands are listed among the States with the least Police Shooting incidents.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318A-B0AB-4269-858A-6A1B972471F2}"/>
              </a:ext>
            </a:extLst>
          </p:cNvPr>
          <p:cNvSpPr>
            <a:spLocks noGrp="1"/>
          </p:cNvSpPr>
          <p:nvPr>
            <p:ph type="title"/>
          </p:nvPr>
        </p:nvSpPr>
        <p:spPr>
          <a:xfrm>
            <a:off x="3045843" y="435634"/>
            <a:ext cx="9980682" cy="1096962"/>
          </a:xfrm>
        </p:spPr>
        <p:txBody>
          <a:bodyPr vert="horz" lIns="0" tIns="45720" rIns="0" bIns="45720" rtlCol="0" anchor="b">
            <a:normAutofit/>
          </a:bodyPr>
          <a:lstStyle/>
          <a:p>
            <a:r>
              <a:rPr lang="en-US"/>
              <a:t>     </a:t>
            </a:r>
            <a:r>
              <a:rPr lang="en-US" sz="3600"/>
              <a:t> </a:t>
            </a:r>
            <a:r>
              <a:rPr lang="en-US" sz="3600" b="1">
                <a:ea typeface="+mj-lt"/>
                <a:cs typeface="+mj-lt"/>
              </a:rPr>
              <a:t>Cont'd of Visualization</a:t>
            </a:r>
            <a:endParaRPr lang="en-US" sz="3600">
              <a:ea typeface="+mj-lt"/>
              <a:cs typeface="+mj-lt"/>
            </a:endParaRPr>
          </a:p>
          <a:p>
            <a:endParaRPr lang="en-US"/>
          </a:p>
        </p:txBody>
      </p:sp>
      <p:sp>
        <p:nvSpPr>
          <p:cNvPr id="3" name="Text Placeholder 2">
            <a:extLst>
              <a:ext uri="{FF2B5EF4-FFF2-40B4-BE49-F238E27FC236}">
                <a16:creationId xmlns:a16="http://schemas.microsoft.com/office/drawing/2014/main" id="{F5B66DCE-BE6D-4DB4-A1F5-F2BD566595A8}"/>
              </a:ext>
            </a:extLst>
          </p:cNvPr>
          <p:cNvSpPr>
            <a:spLocks noGrp="1"/>
          </p:cNvSpPr>
          <p:nvPr>
            <p:ph type="body" idx="1"/>
          </p:nvPr>
        </p:nvSpPr>
        <p:spPr>
          <a:xfrm>
            <a:off x="1248674" y="1053860"/>
            <a:ext cx="4919472" cy="823912"/>
          </a:xfrm>
        </p:spPr>
        <p:txBody>
          <a:bodyPr/>
          <a:lstStyle/>
          <a:p>
            <a:r>
              <a:rPr lang="en-US"/>
              <a:t>Count of Deaths per Race</a:t>
            </a:r>
          </a:p>
        </p:txBody>
      </p:sp>
      <p:pic>
        <p:nvPicPr>
          <p:cNvPr id="7" name="Picture 7" descr="A picture containing drawing, device&#10;&#10;Description automatically generated">
            <a:extLst>
              <a:ext uri="{FF2B5EF4-FFF2-40B4-BE49-F238E27FC236}">
                <a16:creationId xmlns:a16="http://schemas.microsoft.com/office/drawing/2014/main" id="{8784A6C7-5423-4AD7-970D-0AEBB56F8829}"/>
              </a:ext>
            </a:extLst>
          </p:cNvPr>
          <p:cNvPicPr>
            <a:picLocks noGrp="1" noChangeAspect="1"/>
          </p:cNvPicPr>
          <p:nvPr>
            <p:ph sz="half" idx="2"/>
          </p:nvPr>
        </p:nvPicPr>
        <p:blipFill>
          <a:blip r:embed="rId2"/>
          <a:stretch>
            <a:fillRect/>
          </a:stretch>
        </p:blipFill>
        <p:spPr>
          <a:xfrm>
            <a:off x="1251828" y="2082901"/>
            <a:ext cx="5502634" cy="4581974"/>
          </a:xfrm>
        </p:spPr>
      </p:pic>
      <p:sp>
        <p:nvSpPr>
          <p:cNvPr id="10" name="Content Placeholder 9">
            <a:extLst>
              <a:ext uri="{FF2B5EF4-FFF2-40B4-BE49-F238E27FC236}">
                <a16:creationId xmlns:a16="http://schemas.microsoft.com/office/drawing/2014/main" id="{546EF712-3285-4EEB-8DD8-27288D923B46}"/>
              </a:ext>
            </a:extLst>
          </p:cNvPr>
          <p:cNvSpPr>
            <a:spLocks noGrp="1"/>
          </p:cNvSpPr>
          <p:nvPr>
            <p:ph sz="quarter" idx="4"/>
          </p:nvPr>
        </p:nvSpPr>
        <p:spPr>
          <a:xfrm>
            <a:off x="7215658" y="2079056"/>
            <a:ext cx="4042453" cy="4165031"/>
          </a:xfrm>
        </p:spPr>
        <p:txBody>
          <a:bodyPr vert="horz" lIns="0" tIns="45720" rIns="0" bIns="45720" rtlCol="0" anchor="t">
            <a:normAutofit/>
          </a:bodyPr>
          <a:lstStyle/>
          <a:p>
            <a:r>
              <a:rPr lang="en-US"/>
              <a:t>Most of the victims were of White descent</a:t>
            </a:r>
          </a:p>
          <a:p>
            <a:endParaRPr lang="en-US"/>
          </a:p>
          <a:p>
            <a:r>
              <a:rPr lang="en-US"/>
              <a:t>Blacks and Hispanics also had several people being shot by the police.</a:t>
            </a:r>
          </a:p>
          <a:p>
            <a:endParaRPr lang="en-US"/>
          </a:p>
          <a:p>
            <a:r>
              <a:rPr lang="en-US"/>
              <a:t>This means that the rate of killing is not totally based on racism.</a:t>
            </a:r>
          </a:p>
          <a:p>
            <a:endParaRPr lang="en-US"/>
          </a:p>
        </p:txBody>
      </p:sp>
    </p:spTree>
    <p:extLst>
      <p:ext uri="{BB962C8B-B14F-4D97-AF65-F5344CB8AC3E}">
        <p14:creationId xmlns:p14="http://schemas.microsoft.com/office/powerpoint/2010/main" val="356003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4BF1-B8AA-45DD-899F-0B3F298026B1}"/>
              </a:ext>
            </a:extLst>
          </p:cNvPr>
          <p:cNvSpPr>
            <a:spLocks noGrp="1"/>
          </p:cNvSpPr>
          <p:nvPr>
            <p:ph type="title"/>
          </p:nvPr>
        </p:nvSpPr>
        <p:spPr/>
        <p:txBody>
          <a:bodyPr/>
          <a:lstStyle/>
          <a:p>
            <a:pPr algn="ctr"/>
            <a:r>
              <a:rPr lang="en-US"/>
              <a:t>      </a:t>
            </a:r>
            <a:r>
              <a:rPr lang="en-US" sz="3600" b="1">
                <a:ea typeface="+mj-lt"/>
                <a:cs typeface="+mj-lt"/>
              </a:rPr>
              <a:t>Cont'd of Visualization</a:t>
            </a:r>
            <a:endParaRPr lang="en-US" sz="3600"/>
          </a:p>
        </p:txBody>
      </p:sp>
      <p:sp>
        <p:nvSpPr>
          <p:cNvPr id="3" name="Text Placeholder 2">
            <a:extLst>
              <a:ext uri="{FF2B5EF4-FFF2-40B4-BE49-F238E27FC236}">
                <a16:creationId xmlns:a16="http://schemas.microsoft.com/office/drawing/2014/main" id="{AB47E7AB-17DC-40C3-9B63-530484085982}"/>
              </a:ext>
            </a:extLst>
          </p:cNvPr>
          <p:cNvSpPr>
            <a:spLocks noGrp="1"/>
          </p:cNvSpPr>
          <p:nvPr>
            <p:ph type="body" idx="1"/>
          </p:nvPr>
        </p:nvSpPr>
        <p:spPr>
          <a:xfrm>
            <a:off x="1033014" y="1269521"/>
            <a:ext cx="5681472" cy="867044"/>
          </a:xfrm>
        </p:spPr>
        <p:txBody>
          <a:bodyPr/>
          <a:lstStyle/>
          <a:p>
            <a:r>
              <a:rPr lang="en-US"/>
              <a:t>Race And Gender Relationship with Police Shooting</a:t>
            </a:r>
          </a:p>
        </p:txBody>
      </p:sp>
      <p:pic>
        <p:nvPicPr>
          <p:cNvPr id="7" name="Picture 7" descr="A screenshot of a cell phone&#10;&#10;Description automatically generated">
            <a:extLst>
              <a:ext uri="{FF2B5EF4-FFF2-40B4-BE49-F238E27FC236}">
                <a16:creationId xmlns:a16="http://schemas.microsoft.com/office/drawing/2014/main" id="{0560F3C5-C2D0-4A63-83A8-2EC0F82106D5}"/>
              </a:ext>
            </a:extLst>
          </p:cNvPr>
          <p:cNvPicPr>
            <a:picLocks noGrp="1" noChangeAspect="1"/>
          </p:cNvPicPr>
          <p:nvPr>
            <p:ph sz="half" idx="2"/>
          </p:nvPr>
        </p:nvPicPr>
        <p:blipFill>
          <a:blip r:embed="rId2"/>
          <a:stretch>
            <a:fillRect/>
          </a:stretch>
        </p:blipFill>
        <p:spPr>
          <a:xfrm>
            <a:off x="601693" y="2065746"/>
            <a:ext cx="6112792" cy="4511629"/>
          </a:xfrm>
        </p:spPr>
      </p:pic>
      <p:sp>
        <p:nvSpPr>
          <p:cNvPr id="6" name="Content Placeholder 5">
            <a:extLst>
              <a:ext uri="{FF2B5EF4-FFF2-40B4-BE49-F238E27FC236}">
                <a16:creationId xmlns:a16="http://schemas.microsoft.com/office/drawing/2014/main" id="{053BE062-86F8-4916-A495-E0E084997867}"/>
              </a:ext>
            </a:extLst>
          </p:cNvPr>
          <p:cNvSpPr>
            <a:spLocks noGrp="1"/>
          </p:cNvSpPr>
          <p:nvPr>
            <p:ph sz="quarter" idx="4"/>
          </p:nvPr>
        </p:nvSpPr>
        <p:spPr>
          <a:xfrm>
            <a:off x="6956865" y="2179697"/>
            <a:ext cx="5135132" cy="3834352"/>
          </a:xfrm>
        </p:spPr>
        <p:txBody>
          <a:bodyPr vert="horz" lIns="0" tIns="45720" rIns="0" bIns="45720" rtlCol="0" anchor="t">
            <a:normAutofit/>
          </a:bodyPr>
          <a:lstStyle/>
          <a:p>
            <a:r>
              <a:rPr lang="en-US"/>
              <a:t>Highest incidence of police shootings occurred amongst white males with over 2000 victims.</a:t>
            </a:r>
          </a:p>
          <a:p>
            <a:r>
              <a:rPr lang="en-US"/>
              <a:t>This is followed closely by black males with about 1250 victims.</a:t>
            </a:r>
          </a:p>
          <a:p>
            <a:r>
              <a:rPr lang="en-US"/>
              <a:t>The next highest number of shootings is recorded among Hispanic males.</a:t>
            </a:r>
          </a:p>
          <a:p>
            <a:r>
              <a:rPr lang="en-US"/>
              <a:t>Females of all races and males of Asian, native and other races record minimal shooting incidences compared to all others.</a:t>
            </a:r>
          </a:p>
        </p:txBody>
      </p:sp>
    </p:spTree>
    <p:extLst>
      <p:ext uri="{BB962C8B-B14F-4D97-AF65-F5344CB8AC3E}">
        <p14:creationId xmlns:p14="http://schemas.microsoft.com/office/powerpoint/2010/main" val="292994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10C9-60AA-4301-9D08-ED76FA87618E}"/>
              </a:ext>
            </a:extLst>
          </p:cNvPr>
          <p:cNvSpPr>
            <a:spLocks noGrp="1"/>
          </p:cNvSpPr>
          <p:nvPr>
            <p:ph type="title"/>
          </p:nvPr>
        </p:nvSpPr>
        <p:spPr/>
        <p:txBody>
          <a:bodyPr>
            <a:normAutofit/>
          </a:bodyPr>
          <a:lstStyle/>
          <a:p>
            <a:pPr algn="ctr"/>
            <a:r>
              <a:rPr lang="en-US" sz="3600" b="1"/>
              <a:t>Cont'd Of Visualization</a:t>
            </a:r>
          </a:p>
        </p:txBody>
      </p:sp>
      <p:sp>
        <p:nvSpPr>
          <p:cNvPr id="3" name="Text Placeholder 2">
            <a:extLst>
              <a:ext uri="{FF2B5EF4-FFF2-40B4-BE49-F238E27FC236}">
                <a16:creationId xmlns:a16="http://schemas.microsoft.com/office/drawing/2014/main" id="{21C3CB1E-9008-471A-9E63-01EDB7672C59}"/>
              </a:ext>
            </a:extLst>
          </p:cNvPr>
          <p:cNvSpPr>
            <a:spLocks noGrp="1"/>
          </p:cNvSpPr>
          <p:nvPr>
            <p:ph type="body" idx="1"/>
          </p:nvPr>
        </p:nvSpPr>
        <p:spPr/>
        <p:txBody>
          <a:bodyPr/>
          <a:lstStyle/>
          <a:p>
            <a:r>
              <a:rPr lang="en-US"/>
              <a:t>Race, Gender And Manner Of Death Relationship</a:t>
            </a:r>
          </a:p>
        </p:txBody>
      </p:sp>
      <p:pic>
        <p:nvPicPr>
          <p:cNvPr id="7" name="Picture 7" descr="A screenshot of a computer screen&#10;&#10;Description automatically generated">
            <a:extLst>
              <a:ext uri="{FF2B5EF4-FFF2-40B4-BE49-F238E27FC236}">
                <a16:creationId xmlns:a16="http://schemas.microsoft.com/office/drawing/2014/main" id="{19B09465-C3C1-4509-B8A3-7D7045DC6D24}"/>
              </a:ext>
            </a:extLst>
          </p:cNvPr>
          <p:cNvPicPr>
            <a:picLocks noGrp="1" noChangeAspect="1"/>
          </p:cNvPicPr>
          <p:nvPr>
            <p:ph sz="half" idx="2"/>
          </p:nvPr>
        </p:nvPicPr>
        <p:blipFill>
          <a:blip r:embed="rId2"/>
          <a:stretch>
            <a:fillRect/>
          </a:stretch>
        </p:blipFill>
        <p:spPr>
          <a:xfrm>
            <a:off x="1110066" y="2524291"/>
            <a:ext cx="4918000" cy="3654055"/>
          </a:xfrm>
        </p:spPr>
      </p:pic>
      <p:sp>
        <p:nvSpPr>
          <p:cNvPr id="6" name="Content Placeholder 5">
            <a:extLst>
              <a:ext uri="{FF2B5EF4-FFF2-40B4-BE49-F238E27FC236}">
                <a16:creationId xmlns:a16="http://schemas.microsoft.com/office/drawing/2014/main" id="{379DB0AD-7274-40D6-B443-7E15A8176EAF}"/>
              </a:ext>
            </a:extLst>
          </p:cNvPr>
          <p:cNvSpPr>
            <a:spLocks noGrp="1"/>
          </p:cNvSpPr>
          <p:nvPr>
            <p:ph sz="quarter" idx="4"/>
          </p:nvPr>
        </p:nvSpPr>
        <p:spPr/>
        <p:txBody>
          <a:bodyPr vert="horz" lIns="0" tIns="45720" rIns="0" bIns="45720" rtlCol="0" anchor="t">
            <a:normAutofit/>
          </a:bodyPr>
          <a:lstStyle/>
          <a:p>
            <a:r>
              <a:rPr lang="en-US" sz="2400"/>
              <a:t>This shows that the number of people killed irrespective of race are usually shot by the police.</a:t>
            </a:r>
          </a:p>
          <a:p>
            <a:endParaRPr lang="en-US" sz="2400"/>
          </a:p>
          <a:p>
            <a:r>
              <a:rPr lang="en-US" sz="2400"/>
              <a:t>Also, it depicts that the age range that are usually killed are those within the ages of 20 and 40 for all races.</a:t>
            </a:r>
          </a:p>
        </p:txBody>
      </p:sp>
    </p:spTree>
    <p:extLst>
      <p:ext uri="{BB962C8B-B14F-4D97-AF65-F5344CB8AC3E}">
        <p14:creationId xmlns:p14="http://schemas.microsoft.com/office/powerpoint/2010/main" val="162733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7551B3-B3F0-4630-9E08-1E9D4E525251}"/>
              </a:ext>
            </a:extLst>
          </p:cNvPr>
          <p:cNvSpPr txBox="1"/>
          <p:nvPr/>
        </p:nvSpPr>
        <p:spPr>
          <a:xfrm>
            <a:off x="727495" y="1201948"/>
            <a:ext cx="11240215"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cs typeface="Segoe UI"/>
              </a:rPr>
              <a:t>​</a:t>
            </a:r>
          </a:p>
          <a:p>
            <a:r>
              <a:rPr lang="en-US" sz="3200" i="1">
                <a:latin typeface="Plantagenet Cherokee"/>
                <a:cs typeface="Segoe UI"/>
              </a:rPr>
              <a:t>'Concerns about the interaction between race and policing are not new......basic fairness, racial discrimination, and the excessive use of force of all forms against non-Whites in the United States remains a pressing national issue.'</a:t>
            </a:r>
            <a:r>
              <a:rPr lang="en-US" sz="3200">
                <a:solidFill>
                  <a:srgbClr val="FFFFFF"/>
                </a:solidFill>
                <a:latin typeface="Plantagenet Cherokee"/>
                <a:cs typeface="Segoe UI"/>
              </a:rPr>
              <a:t>​</a:t>
            </a:r>
          </a:p>
          <a:p>
            <a:r>
              <a:rPr lang="en-US" sz="2200" i="1">
                <a:latin typeface="Plantagenet Cherokee"/>
                <a:cs typeface="Segoe UI"/>
              </a:rPr>
              <a:t>           </a:t>
            </a:r>
          </a:p>
          <a:p>
            <a:endParaRPr lang="en-US" sz="2600" i="1">
              <a:latin typeface="Plantagenet Cherokee"/>
              <a:cs typeface="Segoe UI"/>
            </a:endParaRPr>
          </a:p>
          <a:p>
            <a:r>
              <a:rPr lang="en-US" sz="2600" i="1">
                <a:latin typeface="Plantagenet Cherokee"/>
                <a:cs typeface="Segoe UI"/>
              </a:rPr>
              <a:t>         - National Academies of Sciences, Engineering, and Medicine. (2018). Proactive Policing Effects on Crime and Communities. Washington, DC: The National Academies Press. </a:t>
            </a:r>
            <a:r>
              <a:rPr lang="en-US" sz="2600">
                <a:solidFill>
                  <a:srgbClr val="FFFFFF"/>
                </a:solidFill>
                <a:latin typeface="Plantagenet Cherokee"/>
                <a:cs typeface="Segoe UI"/>
              </a:rPr>
              <a:t>​</a:t>
            </a:r>
            <a:endParaRPr lang="en-US" sz="2600">
              <a:latin typeface="Plantagenet Cherokee"/>
            </a:endParaRPr>
          </a:p>
          <a:p>
            <a:pPr>
              <a:buChar char="•"/>
            </a:pPr>
            <a:r>
              <a:rPr lang="en-US" sz="2600">
                <a:solidFill>
                  <a:srgbClr val="FFFFFF"/>
                </a:solidFill>
                <a:latin typeface="Comic Sans MS"/>
                <a:cs typeface="Arial"/>
              </a:rPr>
              <a:t>​</a:t>
            </a:r>
          </a:p>
        </p:txBody>
      </p:sp>
    </p:spTree>
    <p:extLst>
      <p:ext uri="{BB962C8B-B14F-4D97-AF65-F5344CB8AC3E}">
        <p14:creationId xmlns:p14="http://schemas.microsoft.com/office/powerpoint/2010/main" val="37804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86F1-8F93-41FC-AB79-98217CC75AB9}"/>
              </a:ext>
            </a:extLst>
          </p:cNvPr>
          <p:cNvSpPr>
            <a:spLocks noGrp="1"/>
          </p:cNvSpPr>
          <p:nvPr>
            <p:ph type="title"/>
          </p:nvPr>
        </p:nvSpPr>
        <p:spPr>
          <a:xfrm>
            <a:off x="1104900" y="31898"/>
            <a:ext cx="9980682" cy="1096962"/>
          </a:xfrm>
        </p:spPr>
        <p:txBody>
          <a:bodyPr>
            <a:normAutofit/>
          </a:bodyPr>
          <a:lstStyle/>
          <a:p>
            <a:pPr algn="ctr"/>
            <a:r>
              <a:rPr lang="en-US" sz="3600" b="1"/>
              <a:t>Cont'd Of Visualization</a:t>
            </a:r>
            <a:endParaRPr lang="en-US" sz="3600"/>
          </a:p>
        </p:txBody>
      </p:sp>
      <p:sp>
        <p:nvSpPr>
          <p:cNvPr id="3" name="Text Placeholder 2">
            <a:extLst>
              <a:ext uri="{FF2B5EF4-FFF2-40B4-BE49-F238E27FC236}">
                <a16:creationId xmlns:a16="http://schemas.microsoft.com/office/drawing/2014/main" id="{C338CEA1-36E1-4DDB-A1C9-84237FEE9AD2}"/>
              </a:ext>
            </a:extLst>
          </p:cNvPr>
          <p:cNvSpPr>
            <a:spLocks noGrp="1"/>
          </p:cNvSpPr>
          <p:nvPr>
            <p:ph type="body" idx="1"/>
          </p:nvPr>
        </p:nvSpPr>
        <p:spPr/>
        <p:txBody>
          <a:bodyPr/>
          <a:lstStyle/>
          <a:p>
            <a:r>
              <a:rPr lang="en-US"/>
              <a:t>Year of Shooting And Manner Of Death Relationship</a:t>
            </a:r>
          </a:p>
        </p:txBody>
      </p:sp>
      <p:pic>
        <p:nvPicPr>
          <p:cNvPr id="7" name="Picture 7" descr="A picture containing drawing&#10;&#10;Description automatically generated">
            <a:extLst>
              <a:ext uri="{FF2B5EF4-FFF2-40B4-BE49-F238E27FC236}">
                <a16:creationId xmlns:a16="http://schemas.microsoft.com/office/drawing/2014/main" id="{38E44848-F1C6-4D84-9B07-01B1EE02DC64}"/>
              </a:ext>
            </a:extLst>
          </p:cNvPr>
          <p:cNvPicPr>
            <a:picLocks noGrp="1" noChangeAspect="1"/>
          </p:cNvPicPr>
          <p:nvPr>
            <p:ph sz="half" idx="2"/>
          </p:nvPr>
        </p:nvPicPr>
        <p:blipFill>
          <a:blip r:embed="rId2"/>
          <a:stretch>
            <a:fillRect/>
          </a:stretch>
        </p:blipFill>
        <p:spPr>
          <a:xfrm>
            <a:off x="1104900" y="2665136"/>
            <a:ext cx="4919472" cy="3266040"/>
          </a:xfrm>
        </p:spPr>
      </p:pic>
      <p:sp>
        <p:nvSpPr>
          <p:cNvPr id="6" name="Content Placeholder 5">
            <a:extLst>
              <a:ext uri="{FF2B5EF4-FFF2-40B4-BE49-F238E27FC236}">
                <a16:creationId xmlns:a16="http://schemas.microsoft.com/office/drawing/2014/main" id="{1C5BB23E-F450-4AA8-A601-45AF9C84BC51}"/>
              </a:ext>
            </a:extLst>
          </p:cNvPr>
          <p:cNvSpPr>
            <a:spLocks noGrp="1"/>
          </p:cNvSpPr>
          <p:nvPr>
            <p:ph sz="quarter" idx="4"/>
          </p:nvPr>
        </p:nvSpPr>
        <p:spPr>
          <a:xfrm>
            <a:off x="6338638" y="2668527"/>
            <a:ext cx="4919472" cy="3748088"/>
          </a:xfrm>
        </p:spPr>
        <p:txBody>
          <a:bodyPr vert="horz" lIns="0" tIns="45720" rIns="0" bIns="45720" rtlCol="0" anchor="t">
            <a:normAutofit/>
          </a:bodyPr>
          <a:lstStyle/>
          <a:p>
            <a:r>
              <a:rPr lang="en-US"/>
              <a:t>This is an in-depth relationship between the year of shooting and the manner of death. </a:t>
            </a:r>
          </a:p>
          <a:p>
            <a:r>
              <a:rPr lang="en-US"/>
              <a:t>This shows clearly that 2015 has the highest number of recorded deaths and the other years are also close.</a:t>
            </a:r>
          </a:p>
          <a:p>
            <a:r>
              <a:rPr lang="en-US"/>
              <a:t>2020 looks smaller because the year is not yet over. </a:t>
            </a:r>
          </a:p>
        </p:txBody>
      </p:sp>
    </p:spTree>
    <p:extLst>
      <p:ext uri="{BB962C8B-B14F-4D97-AF65-F5344CB8AC3E}">
        <p14:creationId xmlns:p14="http://schemas.microsoft.com/office/powerpoint/2010/main" val="379832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887-D8A9-4005-ABCD-AC71C5A2092F}"/>
              </a:ext>
            </a:extLst>
          </p:cNvPr>
          <p:cNvSpPr>
            <a:spLocks noGrp="1"/>
          </p:cNvSpPr>
          <p:nvPr>
            <p:ph type="title"/>
          </p:nvPr>
        </p:nvSpPr>
        <p:spPr>
          <a:xfrm>
            <a:off x="975504" y="378125"/>
            <a:ext cx="9980682" cy="1096962"/>
          </a:xfrm>
        </p:spPr>
        <p:txBody>
          <a:bodyPr/>
          <a:lstStyle/>
          <a:p>
            <a:pPr algn="ctr"/>
            <a:r>
              <a:rPr lang="en-US" sz="3600" b="1">
                <a:ea typeface="+mj-lt"/>
                <a:cs typeface="+mj-lt"/>
              </a:rPr>
              <a:t>Cont'd Of Visualization</a:t>
            </a:r>
            <a:endParaRPr lang="en-US" sz="3600">
              <a:ea typeface="+mj-lt"/>
              <a:cs typeface="+mj-lt"/>
            </a:endParaRPr>
          </a:p>
          <a:p>
            <a:endParaRPr lang="en-US">
              <a:ea typeface="+mj-lt"/>
              <a:cs typeface="+mj-lt"/>
            </a:endParaRPr>
          </a:p>
        </p:txBody>
      </p:sp>
      <p:sp>
        <p:nvSpPr>
          <p:cNvPr id="3" name="Text Placeholder 2">
            <a:extLst>
              <a:ext uri="{FF2B5EF4-FFF2-40B4-BE49-F238E27FC236}">
                <a16:creationId xmlns:a16="http://schemas.microsoft.com/office/drawing/2014/main" id="{EC4372B8-A723-4C7B-8E16-BCF25F054713}"/>
              </a:ext>
            </a:extLst>
          </p:cNvPr>
          <p:cNvSpPr>
            <a:spLocks noGrp="1"/>
          </p:cNvSpPr>
          <p:nvPr>
            <p:ph type="body" idx="1"/>
          </p:nvPr>
        </p:nvSpPr>
        <p:spPr/>
        <p:txBody>
          <a:bodyPr/>
          <a:lstStyle/>
          <a:p>
            <a:pPr algn="ctr"/>
            <a:r>
              <a:rPr lang="en-US" dirty="0">
                <a:ea typeface="+mn-lt"/>
                <a:cs typeface="+mn-lt"/>
              </a:rPr>
              <a:t>Victims Shot vs Shot and Tasered</a:t>
            </a:r>
          </a:p>
          <a:p>
            <a:endParaRPr lang="en-US" dirty="0"/>
          </a:p>
        </p:txBody>
      </p:sp>
      <p:pic>
        <p:nvPicPr>
          <p:cNvPr id="7" name="Picture 7" descr="A close up of a blue wall&#10;&#10;Description automatically generated">
            <a:extLst>
              <a:ext uri="{FF2B5EF4-FFF2-40B4-BE49-F238E27FC236}">
                <a16:creationId xmlns:a16="http://schemas.microsoft.com/office/drawing/2014/main" id="{47CED87E-1950-4B35-9034-B1AE70612B91}"/>
              </a:ext>
            </a:extLst>
          </p:cNvPr>
          <p:cNvPicPr>
            <a:picLocks noGrp="1" noChangeAspect="1"/>
          </p:cNvPicPr>
          <p:nvPr>
            <p:ph sz="half" idx="2"/>
          </p:nvPr>
        </p:nvPicPr>
        <p:blipFill>
          <a:blip r:embed="rId2"/>
          <a:stretch>
            <a:fillRect/>
          </a:stretch>
        </p:blipFill>
        <p:spPr>
          <a:xfrm>
            <a:off x="1104719" y="2424112"/>
            <a:ext cx="4919833" cy="3748088"/>
          </a:xfrm>
        </p:spPr>
      </p:pic>
      <p:sp>
        <p:nvSpPr>
          <p:cNvPr id="6" name="Content Placeholder 5">
            <a:extLst>
              <a:ext uri="{FF2B5EF4-FFF2-40B4-BE49-F238E27FC236}">
                <a16:creationId xmlns:a16="http://schemas.microsoft.com/office/drawing/2014/main" id="{B935034A-280A-4B83-825D-6D8B79E7C3E8}"/>
              </a:ext>
            </a:extLst>
          </p:cNvPr>
          <p:cNvSpPr>
            <a:spLocks noGrp="1"/>
          </p:cNvSpPr>
          <p:nvPr>
            <p:ph sz="quarter" idx="4"/>
          </p:nvPr>
        </p:nvSpPr>
        <p:spPr/>
        <p:txBody>
          <a:bodyPr vert="horz" lIns="0" tIns="45720" rIns="0" bIns="45720" rtlCol="0" anchor="t">
            <a:normAutofit/>
          </a:bodyPr>
          <a:lstStyle/>
          <a:p>
            <a:r>
              <a:rPr lang="en-US" dirty="0"/>
              <a:t>This diagram shows that the number of people that were shot only by the police exceeds 4000.</a:t>
            </a:r>
          </a:p>
          <a:p>
            <a:r>
              <a:rPr lang="en-US" dirty="0"/>
              <a:t>The</a:t>
            </a:r>
            <a:r>
              <a:rPr lang="en-US"/>
              <a:t> victims</a:t>
            </a:r>
            <a:r>
              <a:rPr lang="en-US" dirty="0"/>
              <a:t> </a:t>
            </a:r>
            <a:r>
              <a:rPr lang="en-US"/>
              <a:t>who were</a:t>
            </a:r>
            <a:r>
              <a:rPr lang="en-US" dirty="0"/>
              <a:t> shot and tasered represents only a small number.</a:t>
            </a:r>
          </a:p>
          <a:p>
            <a:r>
              <a:rPr lang="en-US"/>
              <a:t>A high incidence of people shot could be because the people involved attacked the police directly. For instance, they pulled out guns towards the police.</a:t>
            </a:r>
          </a:p>
        </p:txBody>
      </p:sp>
    </p:spTree>
    <p:extLst>
      <p:ext uri="{BB962C8B-B14F-4D97-AF65-F5344CB8AC3E}">
        <p14:creationId xmlns:p14="http://schemas.microsoft.com/office/powerpoint/2010/main" val="4264346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4">
            <a:extLst>
              <a:ext uri="{FF2B5EF4-FFF2-40B4-BE49-F238E27FC236}">
                <a16:creationId xmlns:a16="http://schemas.microsoft.com/office/drawing/2014/main" id="{42AC192F-B78B-4C28-AD40-3DAEC37C7B7E}"/>
              </a:ext>
            </a:extLst>
          </p:cNvPr>
          <p:cNvPicPr>
            <a:picLocks noChangeAspect="1"/>
          </p:cNvPicPr>
          <p:nvPr/>
        </p:nvPicPr>
        <p:blipFill rotWithShape="1">
          <a:blip r:embed="rId2"/>
          <a:srcRect t="9091" r="14968" b="1"/>
          <a:stretch/>
        </p:blipFill>
        <p:spPr>
          <a:xfrm>
            <a:off x="3523488" y="10"/>
            <a:ext cx="8668512" cy="6857990"/>
          </a:xfrm>
          <a:prstGeom prst="rect">
            <a:avLst/>
          </a:prstGeom>
        </p:spPr>
      </p:pic>
      <p:sp>
        <p:nvSpPr>
          <p:cNvPr id="44" name="Rectangle 4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A0EFA-BAF4-43E8-ABC2-48A20367BF5A}"/>
              </a:ext>
            </a:extLst>
          </p:cNvPr>
          <p:cNvSpPr>
            <a:spLocks noGrp="1"/>
          </p:cNvSpPr>
          <p:nvPr>
            <p:ph type="title"/>
          </p:nvPr>
        </p:nvSpPr>
        <p:spPr>
          <a:xfrm>
            <a:off x="477981" y="1122363"/>
            <a:ext cx="7747095" cy="3204134"/>
          </a:xfrm>
        </p:spPr>
        <p:txBody>
          <a:bodyPr vert="horz" lIns="91440" tIns="45720" rIns="91440" bIns="45720" rtlCol="0" anchor="b">
            <a:normAutofit/>
          </a:bodyPr>
          <a:lstStyle/>
          <a:p>
            <a:r>
              <a:rPr lang="en-US" sz="5600" b="1"/>
              <a:t>Conclusion</a:t>
            </a:r>
          </a:p>
        </p:txBody>
      </p:sp>
      <p:sp>
        <p:nvSpPr>
          <p:cNvPr id="46" name="Rectangle 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477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8DC3A39-7E68-492C-84C3-26C592FDD569}"/>
              </a:ext>
            </a:extLst>
          </p:cNvPr>
          <p:cNvSpPr>
            <a:spLocks noGrp="1"/>
          </p:cNvSpPr>
          <p:nvPr>
            <p:ph type="title"/>
          </p:nvPr>
        </p:nvSpPr>
        <p:spPr>
          <a:xfrm>
            <a:off x="958506" y="800392"/>
            <a:ext cx="10264697" cy="1212102"/>
          </a:xfrm>
        </p:spPr>
        <p:txBody>
          <a:bodyPr>
            <a:normAutofit/>
          </a:bodyPr>
          <a:lstStyle/>
          <a:p>
            <a:pPr algn="ctr"/>
            <a:r>
              <a:rPr lang="en-US" sz="4000">
                <a:solidFill>
                  <a:srgbClr val="FFFFFF"/>
                </a:solidFill>
              </a:rPr>
              <a:t>Key Findings</a:t>
            </a:r>
            <a:endParaRPr lang="en-US"/>
          </a:p>
        </p:txBody>
      </p:sp>
      <p:sp>
        <p:nvSpPr>
          <p:cNvPr id="3" name="Content Placeholder 2">
            <a:extLst>
              <a:ext uri="{FF2B5EF4-FFF2-40B4-BE49-F238E27FC236}">
                <a16:creationId xmlns:a16="http://schemas.microsoft.com/office/drawing/2014/main" id="{F6CF5F45-06E1-4167-B2E9-6520CCA18324}"/>
              </a:ext>
            </a:extLst>
          </p:cNvPr>
          <p:cNvSpPr>
            <a:spLocks noGrp="1"/>
          </p:cNvSpPr>
          <p:nvPr>
            <p:ph idx="1"/>
          </p:nvPr>
        </p:nvSpPr>
        <p:spPr>
          <a:xfrm>
            <a:off x="1367624" y="2490436"/>
            <a:ext cx="9752127" cy="3926606"/>
          </a:xfrm>
        </p:spPr>
        <p:txBody>
          <a:bodyPr anchor="ctr">
            <a:normAutofit/>
          </a:bodyPr>
          <a:lstStyle/>
          <a:p>
            <a:r>
              <a:rPr lang="en-US" sz="2400" dirty="0">
                <a:ea typeface="+mn-lt"/>
                <a:cs typeface="+mn-lt"/>
              </a:rPr>
              <a:t>The ratio of the probability of being an unarmed Hispanic person and shot by the police to the probability of being an unarmed white person and shot by the police is 0.4 or 2:5</a:t>
            </a:r>
            <a:endParaRPr lang="en-US" sz="2400" dirty="0"/>
          </a:p>
          <a:p>
            <a:r>
              <a:rPr lang="en-US" sz="2400" dirty="0">
                <a:ea typeface="+mn-lt"/>
                <a:cs typeface="+mn-lt"/>
              </a:rPr>
              <a:t>The ratio of the probability of being an unarmed black person and shot by the police to the probability of being an unarmed white person and shot by the police is 0.8 or 4:5.</a:t>
            </a:r>
            <a:endParaRPr lang="en-US" sz="2400" dirty="0"/>
          </a:p>
          <a:p>
            <a:r>
              <a:rPr lang="en-US" sz="2400" dirty="0"/>
              <a:t>Putting the body camera off and shooting victims is more of a deliberate action to get the people killed.</a:t>
            </a:r>
          </a:p>
          <a:p>
            <a:endParaRPr lang="en-US" sz="2400"/>
          </a:p>
        </p:txBody>
      </p:sp>
    </p:spTree>
    <p:extLst>
      <p:ext uri="{BB962C8B-B14F-4D97-AF65-F5344CB8AC3E}">
        <p14:creationId xmlns:p14="http://schemas.microsoft.com/office/powerpoint/2010/main" val="30026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8DC3A39-7E68-492C-84C3-26C592FDD569}"/>
              </a:ext>
            </a:extLst>
          </p:cNvPr>
          <p:cNvSpPr>
            <a:spLocks noGrp="1"/>
          </p:cNvSpPr>
          <p:nvPr>
            <p:ph type="title"/>
          </p:nvPr>
        </p:nvSpPr>
        <p:spPr>
          <a:xfrm>
            <a:off x="958506" y="800392"/>
            <a:ext cx="10264697" cy="1212102"/>
          </a:xfrm>
        </p:spPr>
        <p:txBody>
          <a:bodyPr>
            <a:normAutofit/>
          </a:bodyPr>
          <a:lstStyle/>
          <a:p>
            <a:pPr algn="ctr"/>
            <a:r>
              <a:rPr lang="en-US" sz="4000">
                <a:solidFill>
                  <a:srgbClr val="FFFFFF"/>
                </a:solidFill>
              </a:rPr>
              <a:t>Key Findings</a:t>
            </a:r>
            <a:endParaRPr lang="en-US"/>
          </a:p>
        </p:txBody>
      </p:sp>
      <p:sp>
        <p:nvSpPr>
          <p:cNvPr id="3" name="Content Placeholder 2">
            <a:extLst>
              <a:ext uri="{FF2B5EF4-FFF2-40B4-BE49-F238E27FC236}">
                <a16:creationId xmlns:a16="http://schemas.microsoft.com/office/drawing/2014/main" id="{F6CF5F45-06E1-4167-B2E9-6520CCA18324}"/>
              </a:ext>
            </a:extLst>
          </p:cNvPr>
          <p:cNvSpPr>
            <a:spLocks noGrp="1"/>
          </p:cNvSpPr>
          <p:nvPr>
            <p:ph idx="1"/>
          </p:nvPr>
        </p:nvSpPr>
        <p:spPr>
          <a:xfrm>
            <a:off x="1367624" y="2490436"/>
            <a:ext cx="9752127" cy="3926606"/>
          </a:xfrm>
        </p:spPr>
        <p:txBody>
          <a:bodyPr anchor="ctr">
            <a:normAutofit/>
          </a:bodyPr>
          <a:lstStyle/>
          <a:p>
            <a:r>
              <a:rPr lang="en-US" sz="2400">
                <a:ea typeface="+mn-lt"/>
                <a:cs typeface="+mn-lt"/>
              </a:rPr>
              <a:t>The number of shootings compared to the total number of the USA population is 0.0015 percent. This means the total number of deaths compared to the overall population of USA is smaller and hence this cannot be considered a massacre yet.</a:t>
            </a:r>
            <a:endParaRPr lang="en-US" sz="2400"/>
          </a:p>
          <a:p>
            <a:r>
              <a:rPr lang="en-US" sz="2400">
                <a:ea typeface="+mn-lt"/>
                <a:cs typeface="+mn-lt"/>
              </a:rPr>
              <a:t>The ratio of the probability of being an armed black person and shot by the police to the probability of being an armed white person and shot by the police is 1:2.</a:t>
            </a:r>
            <a:endParaRPr lang="en-US" sz="2400"/>
          </a:p>
          <a:p>
            <a:r>
              <a:rPr lang="en-US" sz="2400"/>
              <a:t>The shooting incidents is not totally based on racism.</a:t>
            </a:r>
          </a:p>
          <a:p>
            <a:endParaRPr lang="en-US" sz="2400"/>
          </a:p>
        </p:txBody>
      </p:sp>
    </p:spTree>
    <p:extLst>
      <p:ext uri="{BB962C8B-B14F-4D97-AF65-F5344CB8AC3E}">
        <p14:creationId xmlns:p14="http://schemas.microsoft.com/office/powerpoint/2010/main" val="208829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0CD911-B0D1-4ECD-8756-2E35234CF425}"/>
              </a:ext>
            </a:extLst>
          </p:cNvPr>
          <p:cNvSpPr>
            <a:spLocks noGrp="1"/>
          </p:cNvSpPr>
          <p:nvPr>
            <p:ph type="title"/>
          </p:nvPr>
        </p:nvSpPr>
        <p:spPr>
          <a:xfrm>
            <a:off x="1043631" y="809898"/>
            <a:ext cx="9942716" cy="1554480"/>
          </a:xfrm>
        </p:spPr>
        <p:txBody>
          <a:bodyPr anchor="ctr">
            <a:normAutofit/>
          </a:bodyPr>
          <a:lstStyle/>
          <a:p>
            <a:r>
              <a:rPr lang="en-US" sz="4800" dirty="0"/>
              <a:t>Recommendations</a:t>
            </a:r>
          </a:p>
        </p:txBody>
      </p:sp>
      <p:sp>
        <p:nvSpPr>
          <p:cNvPr id="3" name="Content Placeholder 2">
            <a:extLst>
              <a:ext uri="{FF2B5EF4-FFF2-40B4-BE49-F238E27FC236}">
                <a16:creationId xmlns:a16="http://schemas.microsoft.com/office/drawing/2014/main" id="{A9EFC82F-AE40-49D6-86B3-1C43042B4B76}"/>
              </a:ext>
            </a:extLst>
          </p:cNvPr>
          <p:cNvSpPr>
            <a:spLocks noGrp="1"/>
          </p:cNvSpPr>
          <p:nvPr>
            <p:ph idx="1"/>
          </p:nvPr>
        </p:nvSpPr>
        <p:spPr>
          <a:xfrm>
            <a:off x="1045028" y="3017522"/>
            <a:ext cx="9941319" cy="3124658"/>
          </a:xfrm>
        </p:spPr>
        <p:txBody>
          <a:bodyPr vert="horz" lIns="0" tIns="45720" rIns="0" bIns="45720" rtlCol="0" anchor="ctr">
            <a:normAutofit/>
          </a:bodyPr>
          <a:lstStyle/>
          <a:p>
            <a:r>
              <a:rPr lang="en-US" sz="2400"/>
              <a:t>To accurately prove the case that blacks are killed more than all other races in the US, the population of each race in the US, particularly in each State will be needed. This way, we can compare the number of race per million population involved in police shootings.</a:t>
            </a:r>
          </a:p>
          <a:p>
            <a:r>
              <a:rPr lang="en-US" sz="2400"/>
              <a:t>Body cameras should always be turned on to track the operations of the police force. This is because, true evidence of police shooting is mostly generated from their camera recordings.</a:t>
            </a:r>
          </a:p>
          <a:p>
            <a:endParaRPr lang="en-US" sz="2400"/>
          </a:p>
        </p:txBody>
      </p:sp>
      <p:cxnSp>
        <p:nvCxnSpPr>
          <p:cNvPr id="23"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0CD911-B0D1-4ECD-8756-2E35234CF425}"/>
              </a:ext>
            </a:extLst>
          </p:cNvPr>
          <p:cNvSpPr>
            <a:spLocks noGrp="1"/>
          </p:cNvSpPr>
          <p:nvPr>
            <p:ph type="title"/>
          </p:nvPr>
        </p:nvSpPr>
        <p:spPr>
          <a:xfrm>
            <a:off x="1043631" y="809898"/>
            <a:ext cx="9942716" cy="1554480"/>
          </a:xfrm>
        </p:spPr>
        <p:txBody>
          <a:bodyPr anchor="ctr">
            <a:normAutofit/>
          </a:bodyPr>
          <a:lstStyle/>
          <a:p>
            <a:r>
              <a:rPr lang="en-US" sz="4800" dirty="0"/>
              <a:t>Recommendations</a:t>
            </a:r>
          </a:p>
        </p:txBody>
      </p:sp>
      <p:sp>
        <p:nvSpPr>
          <p:cNvPr id="3" name="Content Placeholder 2">
            <a:extLst>
              <a:ext uri="{FF2B5EF4-FFF2-40B4-BE49-F238E27FC236}">
                <a16:creationId xmlns:a16="http://schemas.microsoft.com/office/drawing/2014/main" id="{A9EFC82F-AE40-49D6-86B3-1C43042B4B76}"/>
              </a:ext>
            </a:extLst>
          </p:cNvPr>
          <p:cNvSpPr>
            <a:spLocks noGrp="1"/>
          </p:cNvSpPr>
          <p:nvPr>
            <p:ph idx="1"/>
          </p:nvPr>
        </p:nvSpPr>
        <p:spPr>
          <a:xfrm>
            <a:off x="1045028" y="3017522"/>
            <a:ext cx="9941319" cy="3124658"/>
          </a:xfrm>
        </p:spPr>
        <p:txBody>
          <a:bodyPr vert="horz" lIns="0" tIns="45720" rIns="0" bIns="45720" rtlCol="0" anchor="ctr">
            <a:normAutofit/>
          </a:bodyPr>
          <a:lstStyle/>
          <a:p>
            <a:r>
              <a:rPr lang="en-US" sz="2400" dirty="0"/>
              <a:t>Policemen who shoot people who do not try to resist arrest should be punished and face the consequences of their actions.</a:t>
            </a:r>
          </a:p>
          <a:p>
            <a:r>
              <a:rPr lang="en-US" sz="2400" dirty="0"/>
              <a:t>There should be accountability sessions where the policemen who killed people without a major reason will be questioned.</a:t>
            </a:r>
          </a:p>
          <a:p>
            <a:pPr marL="0" indent="0">
              <a:buNone/>
            </a:pPr>
            <a:endParaRPr lang="en-US" sz="2400" dirty="0"/>
          </a:p>
          <a:p>
            <a:endParaRPr lang="en-US" sz="2400" dirty="0"/>
          </a:p>
          <a:p>
            <a:endParaRPr lang="en-US" sz="2400"/>
          </a:p>
        </p:txBody>
      </p:sp>
      <p:cxnSp>
        <p:nvCxnSpPr>
          <p:cNvPr id="23"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632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5012-4E04-4384-BC5A-9359DBA4FF7C}"/>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400"/>
              <a:t>Team Members</a:t>
            </a:r>
          </a:p>
        </p:txBody>
      </p:sp>
      <p:sp>
        <p:nvSpPr>
          <p:cNvPr id="3" name="Content Placeholder 2">
            <a:extLst>
              <a:ext uri="{FF2B5EF4-FFF2-40B4-BE49-F238E27FC236}">
                <a16:creationId xmlns:a16="http://schemas.microsoft.com/office/drawing/2014/main" id="{81777423-83F8-4CDB-A0E3-7F440D0F03C8}"/>
              </a:ext>
            </a:extLst>
          </p:cNvPr>
          <p:cNvSpPr>
            <a:spLocks noGrp="1"/>
          </p:cNvSpPr>
          <p:nvPr>
            <p:ph sz="half" idx="2"/>
          </p:nvPr>
        </p:nvSpPr>
        <p:spPr>
          <a:xfrm>
            <a:off x="4965431" y="2438400"/>
            <a:ext cx="6586489" cy="3785419"/>
          </a:xfrm>
        </p:spPr>
        <p:txBody>
          <a:bodyPr vert="horz" lIns="91440" tIns="45720" rIns="91440" bIns="45720" rtlCol="0" anchor="t">
            <a:normAutofit/>
          </a:bodyPr>
          <a:lstStyle/>
          <a:p>
            <a:pPr>
              <a:buFont typeface="Arial" panose="020B0604020202020204" pitchFamily="34" charset="0"/>
              <a:buChar char="•"/>
            </a:pPr>
            <a:r>
              <a:rPr lang="en-US" sz="3200"/>
              <a:t>Joana Lartey</a:t>
            </a:r>
          </a:p>
          <a:p>
            <a:pPr>
              <a:buFont typeface="Arial" panose="020B0604020202020204" pitchFamily="34" charset="0"/>
              <a:buChar char="•"/>
            </a:pPr>
            <a:r>
              <a:rPr lang="en-US" sz="3200"/>
              <a:t>Jemima Denteh</a:t>
            </a:r>
          </a:p>
          <a:p>
            <a:pPr>
              <a:buFont typeface="Arial" panose="020B0604020202020204" pitchFamily="34" charset="0"/>
              <a:buChar char="•"/>
            </a:pPr>
            <a:r>
              <a:rPr lang="en-US" sz="3200"/>
              <a:t>Jeffrey Larbi-</a:t>
            </a:r>
            <a:r>
              <a:rPr lang="en-US" sz="3200" err="1"/>
              <a:t>Akor</a:t>
            </a:r>
          </a:p>
          <a:p>
            <a:pPr>
              <a:buFont typeface="Arial" panose="020B0604020202020204" pitchFamily="34" charset="0"/>
              <a:buChar char="•"/>
            </a:pPr>
            <a:r>
              <a:rPr lang="en-US" sz="3200"/>
              <a:t>James Owusu-Appiah</a:t>
            </a:r>
          </a:p>
        </p:txBody>
      </p:sp>
      <p:pic>
        <p:nvPicPr>
          <p:cNvPr id="7" name="Picture 4">
            <a:extLst>
              <a:ext uri="{FF2B5EF4-FFF2-40B4-BE49-F238E27FC236}">
                <a16:creationId xmlns:a16="http://schemas.microsoft.com/office/drawing/2014/main" id="{56AEEBBE-3A28-464F-A6F7-3D4AAEDBFC1E}"/>
              </a:ext>
            </a:extLst>
          </p:cNvPr>
          <p:cNvPicPr>
            <a:picLocks noChangeAspect="1"/>
          </p:cNvPicPr>
          <p:nvPr/>
        </p:nvPicPr>
        <p:blipFill rotWithShape="1">
          <a:blip r:embed="rId2"/>
          <a:srcRect l="16874" r="32433"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8B8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789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0190" y="975853"/>
            <a:ext cx="4782574" cy="1124280"/>
          </a:xfrm>
        </p:spPr>
        <p:txBody>
          <a:bodyPr>
            <a:noAutofit/>
          </a:bodyPr>
          <a:lstStyle/>
          <a:p>
            <a:r>
              <a:rPr lang="en-US" sz="4000"/>
              <a:t>Execution Process</a:t>
            </a:r>
          </a:p>
        </p:txBody>
      </p:sp>
      <p:sp>
        <p:nvSpPr>
          <p:cNvPr id="42" name="Freeform: Shape 4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3" name="Content Placeholder 3" title="Stacked List showing 4 groups arranged from left to right with task descriptions under each group">
            <a:extLst>
              <a:ext uri="{FF2B5EF4-FFF2-40B4-BE49-F238E27FC236}">
                <a16:creationId xmlns:a16="http://schemas.microsoft.com/office/drawing/2014/main" id="{C8B133F6-CEF7-4836-8A6A-E0BE0956E5FD}"/>
              </a:ext>
            </a:extLst>
          </p:cNvPr>
          <p:cNvGraphicFramePr/>
          <p:nvPr>
            <p:extLst>
              <p:ext uri="{D42A27DB-BD31-4B8C-83A1-F6EECF244321}">
                <p14:modId xmlns:p14="http://schemas.microsoft.com/office/powerpoint/2010/main" val="764561837"/>
              </p:ext>
            </p:extLst>
          </p:nvPr>
        </p:nvGraphicFramePr>
        <p:xfrm>
          <a:off x="201283" y="-64489"/>
          <a:ext cx="11996025" cy="7640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7919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D50D03-CA57-4A50-BDDC-8DAF2E170132}"/>
              </a:ext>
            </a:extLst>
          </p:cNvPr>
          <p:cNvSpPr>
            <a:spLocks noGrp="1"/>
          </p:cNvSpPr>
          <p:nvPr>
            <p:ph type="title"/>
          </p:nvPr>
        </p:nvSpPr>
        <p:spPr>
          <a:xfrm>
            <a:off x="640079" y="2053641"/>
            <a:ext cx="3669161" cy="2760098"/>
          </a:xfrm>
        </p:spPr>
        <p:txBody>
          <a:bodyPr>
            <a:normAutofit/>
          </a:bodyPr>
          <a:lstStyle/>
          <a:p>
            <a:r>
              <a:rPr lang="en-US" sz="4000">
                <a:solidFill>
                  <a:srgbClr val="FFFFFF"/>
                </a:solidFill>
              </a:rPr>
              <a:t>Understanding the Data</a:t>
            </a:r>
            <a:br>
              <a:rPr lang="en-US"/>
            </a:br>
            <a:br>
              <a:rPr lang="en-US"/>
            </a:br>
            <a:r>
              <a:rPr lang="en-US">
                <a:solidFill>
                  <a:srgbClr val="FFFFFF"/>
                </a:solidFill>
              </a:rPr>
              <a:t>Data Description</a:t>
            </a:r>
            <a:br>
              <a:rPr lang="en-US"/>
            </a:br>
            <a:endParaRPr lang="en-US">
              <a:solidFill>
                <a:srgbClr val="FFFFFF"/>
              </a:solidFill>
            </a:endParaRPr>
          </a:p>
        </p:txBody>
      </p:sp>
      <p:sp>
        <p:nvSpPr>
          <p:cNvPr id="6" name="Content Placeholder 5">
            <a:extLst>
              <a:ext uri="{FF2B5EF4-FFF2-40B4-BE49-F238E27FC236}">
                <a16:creationId xmlns:a16="http://schemas.microsoft.com/office/drawing/2014/main" id="{AB42E5B3-3EC8-4EC4-B3A1-29209AD655D8}"/>
              </a:ext>
            </a:extLst>
          </p:cNvPr>
          <p:cNvSpPr>
            <a:spLocks noGrp="1"/>
          </p:cNvSpPr>
          <p:nvPr>
            <p:ph idx="1"/>
          </p:nvPr>
        </p:nvSpPr>
        <p:spPr>
          <a:xfrm>
            <a:off x="6090574" y="801866"/>
            <a:ext cx="5306084" cy="5230634"/>
          </a:xfrm>
        </p:spPr>
        <p:txBody>
          <a:bodyPr vert="horz" lIns="0" tIns="45720" rIns="0" bIns="45720" rtlCol="0" anchor="ctr">
            <a:normAutofit/>
          </a:bodyPr>
          <a:lstStyle/>
          <a:p>
            <a:r>
              <a:rPr lang="en-US" sz="2400" dirty="0">
                <a:solidFill>
                  <a:schemeClr val="tx2"/>
                </a:solidFill>
              </a:rPr>
              <a:t>There are 4895 observations and 15 variables in the dataset.</a:t>
            </a:r>
          </a:p>
          <a:p>
            <a:r>
              <a:rPr lang="en-US" sz="2400" dirty="0">
                <a:solidFill>
                  <a:schemeClr val="tx2"/>
                </a:solidFill>
              </a:rPr>
              <a:t>Variables include name, age, race, gender...</a:t>
            </a:r>
          </a:p>
          <a:p>
            <a:r>
              <a:rPr lang="en-US" sz="2400" dirty="0">
                <a:solidFill>
                  <a:schemeClr val="tx2"/>
                </a:solidFill>
              </a:rPr>
              <a:t>The youngest victim is aged 6 </a:t>
            </a:r>
          </a:p>
          <a:p>
            <a:r>
              <a:rPr lang="en-US" sz="2400" dirty="0">
                <a:solidFill>
                  <a:schemeClr val="tx2"/>
                </a:solidFill>
              </a:rPr>
              <a:t>The oldest victim is aged 91</a:t>
            </a:r>
          </a:p>
          <a:p>
            <a:r>
              <a:rPr lang="en-US" sz="2400" dirty="0">
                <a:solidFill>
                  <a:schemeClr val="tx2"/>
                </a:solidFill>
              </a:rPr>
              <a:t>Data is not normally distributed. </a:t>
            </a:r>
          </a:p>
          <a:p>
            <a:endParaRPr lang="en-US" sz="2400">
              <a:solidFill>
                <a:srgbClr val="000000"/>
              </a:solidFill>
            </a:endParaRPr>
          </a:p>
          <a:p>
            <a:endParaRPr lang="en-US" sz="2400">
              <a:solidFill>
                <a:srgbClr val="000000"/>
              </a:solidFill>
            </a:endParaRPr>
          </a:p>
        </p:txBody>
      </p:sp>
    </p:spTree>
    <p:extLst>
      <p:ext uri="{BB962C8B-B14F-4D97-AF65-F5344CB8AC3E}">
        <p14:creationId xmlns:p14="http://schemas.microsoft.com/office/powerpoint/2010/main" val="415697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0DE9-2126-45C3-A763-24236F76B2DE}"/>
              </a:ext>
            </a:extLst>
          </p:cNvPr>
          <p:cNvSpPr>
            <a:spLocks noGrp="1"/>
          </p:cNvSpPr>
          <p:nvPr>
            <p:ph type="title"/>
          </p:nvPr>
        </p:nvSpPr>
        <p:spPr/>
        <p:txBody>
          <a:bodyPr>
            <a:normAutofit/>
          </a:bodyPr>
          <a:lstStyle/>
          <a:p>
            <a:pPr algn="ctr"/>
            <a:r>
              <a:rPr lang="en-US" sz="3600"/>
              <a:t>Data Description Based On Age</a:t>
            </a:r>
            <a:endParaRPr lang="en-US"/>
          </a:p>
        </p:txBody>
      </p:sp>
      <p:pic>
        <p:nvPicPr>
          <p:cNvPr id="5" name="Picture 5" descr="A close up of a logo&#10;&#10;Description automatically generated">
            <a:extLst>
              <a:ext uri="{FF2B5EF4-FFF2-40B4-BE49-F238E27FC236}">
                <a16:creationId xmlns:a16="http://schemas.microsoft.com/office/drawing/2014/main" id="{F7874D6C-E282-4661-A1A7-FAF89918E9F3}"/>
              </a:ext>
            </a:extLst>
          </p:cNvPr>
          <p:cNvPicPr>
            <a:picLocks noGrp="1" noChangeAspect="1"/>
          </p:cNvPicPr>
          <p:nvPr>
            <p:ph idx="1"/>
          </p:nvPr>
        </p:nvPicPr>
        <p:blipFill>
          <a:blip r:embed="rId2"/>
          <a:stretch>
            <a:fillRect/>
          </a:stretch>
        </p:blipFill>
        <p:spPr>
          <a:xfrm>
            <a:off x="5641848" y="1907315"/>
            <a:ext cx="5445252" cy="3957769"/>
          </a:xfrm>
        </p:spPr>
      </p:pic>
      <p:sp>
        <p:nvSpPr>
          <p:cNvPr id="4" name="Text Placeholder 3">
            <a:extLst>
              <a:ext uri="{FF2B5EF4-FFF2-40B4-BE49-F238E27FC236}">
                <a16:creationId xmlns:a16="http://schemas.microsoft.com/office/drawing/2014/main" id="{8A3AA8E8-6960-41F3-A2BC-D8BA727D20F7}"/>
              </a:ext>
            </a:extLst>
          </p:cNvPr>
          <p:cNvSpPr>
            <a:spLocks noGrp="1"/>
          </p:cNvSpPr>
          <p:nvPr>
            <p:ph type="body" sz="half" idx="2"/>
          </p:nvPr>
        </p:nvSpPr>
        <p:spPr>
          <a:xfrm>
            <a:off x="1004258" y="2204049"/>
            <a:ext cx="4384548" cy="4572000"/>
          </a:xfrm>
        </p:spPr>
        <p:txBody>
          <a:bodyPr vert="horz" lIns="0" tIns="45720" rIns="0" bIns="45720" rtlCol="0" anchor="t">
            <a:normAutofit/>
          </a:bodyPr>
          <a:lstStyle/>
          <a:p>
            <a:pPr marL="342900" indent="-342900">
              <a:buFont typeface="Arial" panose="05000000000000000000" pitchFamily="2" charset="2"/>
              <a:buChar char="•"/>
            </a:pPr>
            <a:r>
              <a:rPr lang="en-US" sz="2200"/>
              <a:t>The distribution of age is positively skewed.</a:t>
            </a:r>
          </a:p>
          <a:p>
            <a:pPr marL="342900" indent="-342900">
              <a:buFont typeface="Arial" panose="05000000000000000000" pitchFamily="2" charset="2"/>
              <a:buChar char="•"/>
            </a:pPr>
            <a:endParaRPr lang="en-US" sz="2200"/>
          </a:p>
          <a:p>
            <a:pPr marL="342900" indent="-342900">
              <a:buFont typeface="Arial" panose="05000000000000000000" pitchFamily="2" charset="2"/>
              <a:buChar char="•"/>
            </a:pPr>
            <a:r>
              <a:rPr lang="en-US" sz="2200"/>
              <a:t>The mean age is 37.</a:t>
            </a:r>
          </a:p>
          <a:p>
            <a:endParaRPr lang="en-US" sz="2200"/>
          </a:p>
          <a:p>
            <a:pPr marL="342900" indent="-342900">
              <a:buFont typeface="Arial" panose="05000000000000000000" pitchFamily="2" charset="2"/>
              <a:buChar char="•"/>
            </a:pPr>
            <a:r>
              <a:rPr lang="en-US" sz="2200"/>
              <a:t>As seen in the diagram to the right, most of the shooting victims fall within the age range 20 and 45.</a:t>
            </a:r>
          </a:p>
          <a:p>
            <a:pPr marL="342900" indent="-342900">
              <a:buFont typeface="Arial" panose="05000000000000000000" pitchFamily="2" charset="2"/>
              <a:buChar char="•"/>
            </a:pPr>
            <a:endParaRPr lang="en-US" sz="2200"/>
          </a:p>
          <a:p>
            <a:pPr marL="342900" indent="-342900">
              <a:buFont typeface="Arial" panose="05000000000000000000" pitchFamily="2" charset="2"/>
              <a:buChar char="•"/>
            </a:pPr>
            <a:endParaRPr lang="en-US" sz="2200"/>
          </a:p>
          <a:p>
            <a:pPr marL="342900" indent="-342900">
              <a:buFont typeface="Arial" panose="05000000000000000000" pitchFamily="2" charset="2"/>
              <a:buChar char="•"/>
            </a:pPr>
            <a:endParaRPr lang="en-US" sz="2200"/>
          </a:p>
          <a:p>
            <a:endParaRPr lang="en-US" sz="2200"/>
          </a:p>
          <a:p>
            <a:endParaRPr lang="en-US" sz="2200"/>
          </a:p>
          <a:p>
            <a:pPr marL="342900" indent="-342900">
              <a:buFont typeface="Arial" panose="05000000000000000000" pitchFamily="2" charset="2"/>
              <a:buChar char="•"/>
            </a:pPr>
            <a:endParaRPr lang="en-US" sz="2200"/>
          </a:p>
        </p:txBody>
      </p:sp>
    </p:spTree>
    <p:extLst>
      <p:ext uri="{BB962C8B-B14F-4D97-AF65-F5344CB8AC3E}">
        <p14:creationId xmlns:p14="http://schemas.microsoft.com/office/powerpoint/2010/main" val="391662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39">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1">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1" name="Group 43">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5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5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5" name="Content Placeholder 31">
            <a:extLst>
              <a:ext uri="{FF2B5EF4-FFF2-40B4-BE49-F238E27FC236}">
                <a16:creationId xmlns:a16="http://schemas.microsoft.com/office/drawing/2014/main" id="{8C9970AF-EE07-4B0F-8A82-1472ADE279B5}"/>
              </a:ext>
            </a:extLst>
          </p:cNvPr>
          <p:cNvGraphicFramePr>
            <a:graphicFrameLocks/>
          </p:cNvGraphicFramePr>
          <p:nvPr>
            <p:extLst>
              <p:ext uri="{D42A27DB-BD31-4B8C-83A1-F6EECF244321}">
                <p14:modId xmlns:p14="http://schemas.microsoft.com/office/powerpoint/2010/main" val="3563799726"/>
              </p:ext>
            </p:extLst>
          </p:nvPr>
        </p:nvGraphicFramePr>
        <p:xfrm>
          <a:off x="643467" y="918258"/>
          <a:ext cx="7047927" cy="5017255"/>
        </p:xfrm>
        <a:graphic>
          <a:graphicData uri="http://schemas.openxmlformats.org/drawingml/2006/table">
            <a:tbl>
              <a:tblPr firstRow="1" bandRow="1">
                <a:noFill/>
                <a:tableStyleId>{5C22544A-7EE6-4342-B048-85BDC9FD1C3A}</a:tableStyleId>
              </a:tblPr>
              <a:tblGrid>
                <a:gridCol w="1417583">
                  <a:extLst>
                    <a:ext uri="{9D8B030D-6E8A-4147-A177-3AD203B41FA5}">
                      <a16:colId xmlns:a16="http://schemas.microsoft.com/office/drawing/2014/main" val="1689263247"/>
                    </a:ext>
                  </a:extLst>
                </a:gridCol>
                <a:gridCol w="1227285">
                  <a:extLst>
                    <a:ext uri="{9D8B030D-6E8A-4147-A177-3AD203B41FA5}">
                      <a16:colId xmlns:a16="http://schemas.microsoft.com/office/drawing/2014/main" val="3994228260"/>
                    </a:ext>
                  </a:extLst>
                </a:gridCol>
                <a:gridCol w="657770">
                  <a:extLst>
                    <a:ext uri="{9D8B030D-6E8A-4147-A177-3AD203B41FA5}">
                      <a16:colId xmlns:a16="http://schemas.microsoft.com/office/drawing/2014/main" val="1076069754"/>
                    </a:ext>
                  </a:extLst>
                </a:gridCol>
                <a:gridCol w="650875">
                  <a:extLst>
                    <a:ext uri="{9D8B030D-6E8A-4147-A177-3AD203B41FA5}">
                      <a16:colId xmlns:a16="http://schemas.microsoft.com/office/drawing/2014/main" val="1678601509"/>
                    </a:ext>
                  </a:extLst>
                </a:gridCol>
                <a:gridCol w="889437">
                  <a:extLst>
                    <a:ext uri="{9D8B030D-6E8A-4147-A177-3AD203B41FA5}">
                      <a16:colId xmlns:a16="http://schemas.microsoft.com/office/drawing/2014/main" val="1931446046"/>
                    </a:ext>
                  </a:extLst>
                </a:gridCol>
                <a:gridCol w="577790">
                  <a:extLst>
                    <a:ext uri="{9D8B030D-6E8A-4147-A177-3AD203B41FA5}">
                      <a16:colId xmlns:a16="http://schemas.microsoft.com/office/drawing/2014/main" val="3716700062"/>
                    </a:ext>
                  </a:extLst>
                </a:gridCol>
                <a:gridCol w="889437">
                  <a:extLst>
                    <a:ext uri="{9D8B030D-6E8A-4147-A177-3AD203B41FA5}">
                      <a16:colId xmlns:a16="http://schemas.microsoft.com/office/drawing/2014/main" val="4273856400"/>
                    </a:ext>
                  </a:extLst>
                </a:gridCol>
                <a:gridCol w="737750">
                  <a:extLst>
                    <a:ext uri="{9D8B030D-6E8A-4147-A177-3AD203B41FA5}">
                      <a16:colId xmlns:a16="http://schemas.microsoft.com/office/drawing/2014/main" val="4157736796"/>
                    </a:ext>
                  </a:extLst>
                </a:gridCol>
              </a:tblGrid>
              <a:tr h="693678">
                <a:tc>
                  <a:txBody>
                    <a:bodyPr/>
                    <a:lstStyle/>
                    <a:p>
                      <a:r>
                        <a:rPr lang="en-US" sz="1400" b="0" cap="all" spc="150">
                          <a:solidFill>
                            <a:schemeClr val="lt1"/>
                          </a:solidFill>
                          <a:effectLst/>
                        </a:rPr>
                        <a:t>Count of age</a:t>
                      </a:r>
                      <a:endParaRPr lang="en-US" sz="1400" b="0" cap="all" spc="150">
                        <a:solidFill>
                          <a:schemeClr val="lt1"/>
                        </a:solidFill>
                        <a:effectLst/>
                        <a:latin typeface="Calibri" panose="020F0502020204030204" pitchFamily="34" charset="0"/>
                      </a:endParaRPr>
                    </a:p>
                  </a:txBody>
                  <a:tcPr marL="119143" marR="119143" marT="119143" marB="119143" anchor="ctr">
                    <a:lnL w="12700" cmpd="sng">
                      <a:noFill/>
                    </a:lnL>
                    <a:lnR w="12700" cmpd="sng">
                      <a:noFill/>
                    </a:lnR>
                    <a:lnT w="12700" cmpd="sng">
                      <a:noFill/>
                    </a:lnT>
                    <a:lnB w="38100" cmpd="sng">
                      <a:noFill/>
                    </a:lnB>
                    <a:solidFill>
                      <a:srgbClr val="505356"/>
                    </a:solidFill>
                  </a:tcPr>
                </a:tc>
                <a:tc>
                  <a:txBody>
                    <a:bodyPr/>
                    <a:lstStyle/>
                    <a:p>
                      <a:r>
                        <a:rPr lang="en-US" sz="1400" b="0" cap="all" spc="150">
                          <a:solidFill>
                            <a:schemeClr val="lt1"/>
                          </a:solidFill>
                          <a:effectLst/>
                        </a:rPr>
                        <a:t>Column Labels</a:t>
                      </a:r>
                      <a:endParaRPr lang="en-US" sz="1400" b="0" cap="all" spc="150">
                        <a:solidFill>
                          <a:schemeClr val="lt1"/>
                        </a:solidFill>
                        <a:effectLst/>
                        <a:latin typeface="Calibri" panose="020F0502020204030204" pitchFamily="34" charset="0"/>
                      </a:endParaRPr>
                    </a:p>
                  </a:txBody>
                  <a:tcPr marL="119143" marR="119143" marT="119143" marB="119143" anchor="ctr">
                    <a:lnL w="12700" cmpd="sng">
                      <a:noFill/>
                    </a:lnL>
                    <a:lnR w="12700" cmpd="sng">
                      <a:noFill/>
                    </a:lnR>
                    <a:lnT w="12700" cmpd="sng">
                      <a:noFill/>
                    </a:lnT>
                    <a:lnB w="38100" cmpd="sng">
                      <a:noFill/>
                    </a:lnB>
                    <a:solidFill>
                      <a:srgbClr val="505356"/>
                    </a:solidFill>
                  </a:tcPr>
                </a:tc>
                <a:tc>
                  <a:txBody>
                    <a:bodyPr/>
                    <a:lstStyle/>
                    <a:p>
                      <a:endParaRPr lang="en-US" sz="1400" b="0" cap="all" spc="150">
                        <a:solidFill>
                          <a:schemeClr val="lt1"/>
                        </a:solidFill>
                        <a:effectLst/>
                        <a:latin typeface="Calibri" panose="020F0502020204030204" pitchFamily="34" charset="0"/>
                      </a:endParaRPr>
                    </a:p>
                  </a:txBody>
                  <a:tcPr marL="119143" marR="119143" marT="119143" marB="119143" anchor="ctr">
                    <a:lnL w="12700" cmpd="sng">
                      <a:noFill/>
                    </a:lnL>
                    <a:lnR w="12700" cmpd="sng">
                      <a:noFill/>
                    </a:lnR>
                    <a:lnT w="12700" cmpd="sng">
                      <a:noFill/>
                    </a:lnT>
                    <a:lnB w="38100" cmpd="sng">
                      <a:noFill/>
                    </a:lnB>
                    <a:solidFill>
                      <a:srgbClr val="505356"/>
                    </a:solidFill>
                  </a:tcPr>
                </a:tc>
                <a:tc>
                  <a:txBody>
                    <a:bodyPr/>
                    <a:lstStyle/>
                    <a:p>
                      <a:endParaRPr lang="en-US" sz="1400" b="0" cap="all" spc="150">
                        <a:solidFill>
                          <a:schemeClr val="lt1"/>
                        </a:solidFill>
                        <a:effectLst/>
                        <a:latin typeface="Calibri" panose="020F0502020204030204" pitchFamily="34" charset="0"/>
                      </a:endParaRPr>
                    </a:p>
                  </a:txBody>
                  <a:tcPr marL="119143" marR="119143" marT="119143" marB="119143" anchor="ctr">
                    <a:lnL w="12700" cmpd="sng">
                      <a:noFill/>
                    </a:lnL>
                    <a:lnR w="12700" cmpd="sng">
                      <a:noFill/>
                    </a:lnR>
                    <a:lnT w="12700" cmpd="sng">
                      <a:noFill/>
                    </a:lnT>
                    <a:lnB w="38100" cmpd="sng">
                      <a:noFill/>
                    </a:lnB>
                    <a:solidFill>
                      <a:srgbClr val="505356"/>
                    </a:solidFill>
                  </a:tcPr>
                </a:tc>
                <a:tc>
                  <a:txBody>
                    <a:bodyPr/>
                    <a:lstStyle/>
                    <a:p>
                      <a:endParaRPr lang="en-US" sz="1400" b="0" cap="all" spc="150">
                        <a:solidFill>
                          <a:schemeClr val="lt1"/>
                        </a:solidFill>
                        <a:effectLst/>
                        <a:latin typeface="Calibri" panose="020F0502020204030204" pitchFamily="34" charset="0"/>
                      </a:endParaRPr>
                    </a:p>
                  </a:txBody>
                  <a:tcPr marL="119143" marR="119143" marT="119143" marB="119143" anchor="ctr">
                    <a:lnL w="12700" cmpd="sng">
                      <a:noFill/>
                    </a:lnL>
                    <a:lnR w="12700" cmpd="sng">
                      <a:noFill/>
                    </a:lnR>
                    <a:lnT w="12700" cmpd="sng">
                      <a:noFill/>
                    </a:lnT>
                    <a:lnB w="38100" cmpd="sng">
                      <a:noFill/>
                    </a:lnB>
                    <a:solidFill>
                      <a:srgbClr val="505356"/>
                    </a:solidFill>
                  </a:tcPr>
                </a:tc>
                <a:tc>
                  <a:txBody>
                    <a:bodyPr/>
                    <a:lstStyle/>
                    <a:p>
                      <a:endParaRPr lang="en-US" sz="1400" b="0" cap="all" spc="150">
                        <a:solidFill>
                          <a:schemeClr val="lt1"/>
                        </a:solidFill>
                        <a:effectLst/>
                        <a:latin typeface="Calibri" panose="020F0502020204030204" pitchFamily="34" charset="0"/>
                      </a:endParaRPr>
                    </a:p>
                  </a:txBody>
                  <a:tcPr marL="119143" marR="119143" marT="119143" marB="119143" anchor="ctr">
                    <a:lnL w="12700" cmpd="sng">
                      <a:noFill/>
                    </a:lnL>
                    <a:lnR w="12700" cmpd="sng">
                      <a:noFill/>
                    </a:lnR>
                    <a:lnT w="12700" cmpd="sng">
                      <a:noFill/>
                    </a:lnT>
                    <a:lnB w="38100" cmpd="sng">
                      <a:noFill/>
                    </a:lnB>
                    <a:solidFill>
                      <a:srgbClr val="505356"/>
                    </a:solidFill>
                  </a:tcPr>
                </a:tc>
                <a:tc>
                  <a:txBody>
                    <a:bodyPr/>
                    <a:lstStyle/>
                    <a:p>
                      <a:endParaRPr lang="en-US" sz="1400" b="0" cap="all" spc="150">
                        <a:solidFill>
                          <a:schemeClr val="lt1"/>
                        </a:solidFill>
                        <a:effectLst/>
                        <a:latin typeface="Calibri" panose="020F0502020204030204" pitchFamily="34" charset="0"/>
                      </a:endParaRPr>
                    </a:p>
                  </a:txBody>
                  <a:tcPr marL="119143" marR="119143" marT="119143" marB="119143" anchor="ctr">
                    <a:lnL w="12700" cmpd="sng">
                      <a:noFill/>
                    </a:lnL>
                    <a:lnR w="12700" cmpd="sng">
                      <a:noFill/>
                    </a:lnR>
                    <a:lnT w="12700" cmpd="sng">
                      <a:noFill/>
                    </a:lnT>
                    <a:lnB w="38100" cmpd="sng">
                      <a:noFill/>
                    </a:lnB>
                    <a:solidFill>
                      <a:srgbClr val="505356"/>
                    </a:solidFill>
                  </a:tcPr>
                </a:tc>
                <a:tc>
                  <a:txBody>
                    <a:bodyPr/>
                    <a:lstStyle/>
                    <a:p>
                      <a:endParaRPr lang="en-US" sz="1400" b="0" cap="all" spc="150">
                        <a:solidFill>
                          <a:schemeClr val="lt1"/>
                        </a:solidFill>
                        <a:effectLst/>
                        <a:latin typeface="Calibri" panose="020F0502020204030204" pitchFamily="34" charset="0"/>
                      </a:endParaRPr>
                    </a:p>
                  </a:txBody>
                  <a:tcPr marL="119143" marR="119143" marT="119143" marB="119143"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615891774"/>
                  </a:ext>
                </a:extLst>
              </a:tr>
              <a:tr h="786345">
                <a:tc>
                  <a:txBody>
                    <a:bodyPr/>
                    <a:lstStyle/>
                    <a:p>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38100" cmpd="sng">
                      <a:noFill/>
                    </a:lnT>
                    <a:lnB w="12700" cmpd="sng">
                      <a:noFill/>
                      <a:prstDash val="solid"/>
                    </a:lnB>
                    <a:noFill/>
                  </a:tcPr>
                </a:tc>
                <a:tc>
                  <a:txBody>
                    <a:bodyPr/>
                    <a:lstStyle/>
                    <a:p>
                      <a:r>
                        <a:rPr lang="en-US" sz="1100" cap="none" spc="0">
                          <a:solidFill>
                            <a:schemeClr val="tx1"/>
                          </a:solidFill>
                          <a:effectLst/>
                        </a:rPr>
                        <a:t>shot</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38100" cmpd="sng">
                      <a:noFill/>
                    </a:lnT>
                    <a:lnB w="12700" cmpd="sng">
                      <a:noFill/>
                      <a:prstDash val="solid"/>
                    </a:lnB>
                    <a:noFill/>
                  </a:tcPr>
                </a:tc>
                <a:tc>
                  <a:txBody>
                    <a:bodyPr/>
                    <a:lstStyle/>
                    <a:p>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38100" cmpd="sng">
                      <a:noFill/>
                    </a:lnT>
                    <a:lnB w="12700" cmpd="sng">
                      <a:noFill/>
                      <a:prstDash val="solid"/>
                    </a:lnB>
                    <a:noFill/>
                  </a:tcPr>
                </a:tc>
                <a:tc>
                  <a:txBody>
                    <a:bodyPr/>
                    <a:lstStyle/>
                    <a:p>
                      <a:r>
                        <a:rPr lang="en-US" sz="1100" cap="none" spc="0">
                          <a:solidFill>
                            <a:schemeClr val="tx1"/>
                          </a:solidFill>
                          <a:effectLst/>
                        </a:rPr>
                        <a:t>shot Total</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38100" cmpd="sng">
                      <a:noFill/>
                    </a:lnT>
                    <a:lnB w="12700" cmpd="sng">
                      <a:noFill/>
                      <a:prstDash val="solid"/>
                    </a:lnB>
                    <a:noFill/>
                  </a:tcPr>
                </a:tc>
                <a:tc>
                  <a:txBody>
                    <a:bodyPr/>
                    <a:lstStyle/>
                    <a:p>
                      <a:r>
                        <a:rPr lang="en-US" sz="1100" cap="none" spc="0">
                          <a:solidFill>
                            <a:schemeClr val="tx1"/>
                          </a:solidFill>
                          <a:effectLst/>
                        </a:rPr>
                        <a:t>shot and Tasered</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38100" cmpd="sng">
                      <a:noFill/>
                    </a:lnT>
                    <a:lnB w="12700" cmpd="sng">
                      <a:noFill/>
                      <a:prstDash val="solid"/>
                    </a:lnB>
                    <a:noFill/>
                  </a:tcPr>
                </a:tc>
                <a:tc>
                  <a:txBody>
                    <a:bodyPr/>
                    <a:lstStyle/>
                    <a:p>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38100" cmpd="sng">
                      <a:noFill/>
                    </a:lnT>
                    <a:lnB w="12700" cmpd="sng">
                      <a:noFill/>
                      <a:prstDash val="solid"/>
                    </a:lnB>
                    <a:noFill/>
                  </a:tcPr>
                </a:tc>
                <a:tc>
                  <a:txBody>
                    <a:bodyPr/>
                    <a:lstStyle/>
                    <a:p>
                      <a:r>
                        <a:rPr lang="en-US" sz="1100" cap="none" spc="0">
                          <a:solidFill>
                            <a:schemeClr val="tx1"/>
                          </a:solidFill>
                          <a:effectLst/>
                        </a:rPr>
                        <a:t>shot and Tasered Total</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38100" cmpd="sng">
                      <a:noFill/>
                    </a:lnT>
                    <a:lnB w="12700" cmpd="sng">
                      <a:noFill/>
                      <a:prstDash val="solid"/>
                    </a:lnB>
                    <a:noFill/>
                  </a:tcPr>
                </a:tc>
                <a:tc>
                  <a:txBody>
                    <a:bodyPr/>
                    <a:lstStyle/>
                    <a:p>
                      <a:r>
                        <a:rPr lang="en-US" sz="1100" cap="none" spc="0">
                          <a:solidFill>
                            <a:schemeClr val="tx1"/>
                          </a:solidFill>
                          <a:effectLst/>
                        </a:rPr>
                        <a:t>Grand Total</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659969581"/>
                  </a:ext>
                </a:extLst>
              </a:tr>
              <a:tr h="442154">
                <a:tc>
                  <a:txBody>
                    <a:bodyPr/>
                    <a:lstStyle/>
                    <a:p>
                      <a:r>
                        <a:rPr lang="en-US" sz="1100" cap="none" spc="0">
                          <a:solidFill>
                            <a:schemeClr val="tx1"/>
                          </a:solidFill>
                          <a:effectLst/>
                        </a:rPr>
                        <a:t>Row Labels</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effectLst/>
                        </a:rPr>
                        <a:t>F</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effectLst/>
                        </a:rPr>
                        <a:t>M</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effectLst/>
                        </a:rPr>
                        <a:t>F</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effectLst/>
                        </a:rPr>
                        <a:t>M</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255021075"/>
                  </a:ext>
                </a:extLst>
              </a:tr>
              <a:tr h="442154">
                <a:tc>
                  <a:txBody>
                    <a:bodyPr/>
                    <a:lstStyle/>
                    <a:p>
                      <a:r>
                        <a:rPr lang="en-US" sz="1100" cap="none" spc="0">
                          <a:solidFill>
                            <a:schemeClr val="tx1"/>
                          </a:solidFill>
                          <a:effectLst/>
                        </a:rPr>
                        <a:t>Asian</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3</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82</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85</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1</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7</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8</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93</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70445900"/>
                  </a:ext>
                </a:extLst>
              </a:tr>
              <a:tr h="442154">
                <a:tc>
                  <a:txBody>
                    <a:bodyPr/>
                    <a:lstStyle/>
                    <a:p>
                      <a:r>
                        <a:rPr lang="en-US" sz="1100" cap="none" spc="0">
                          <a:solidFill>
                            <a:schemeClr val="tx1"/>
                          </a:solidFill>
                          <a:effectLst/>
                        </a:rPr>
                        <a:t>Black</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45</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1184</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effectLst/>
                        </a:rPr>
                        <a:t>1229</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2</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67</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effectLst/>
                        </a:rPr>
                        <a:t>69</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1298</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769846133"/>
                  </a:ext>
                </a:extLst>
              </a:tr>
              <a:tr h="442154">
                <a:tc>
                  <a:txBody>
                    <a:bodyPr/>
                    <a:lstStyle/>
                    <a:p>
                      <a:r>
                        <a:rPr lang="en-US" sz="1100" cap="none" spc="0">
                          <a:solidFill>
                            <a:schemeClr val="tx1"/>
                          </a:solidFill>
                          <a:effectLst/>
                        </a:rPr>
                        <a:t>Hispanic</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26</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827</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853</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100" cap="none" spc="0">
                        <a:solidFill>
                          <a:schemeClr val="tx1"/>
                        </a:solidFill>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49</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49</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902</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70333508"/>
                  </a:ext>
                </a:extLst>
              </a:tr>
              <a:tr h="442154">
                <a:tc>
                  <a:txBody>
                    <a:bodyPr/>
                    <a:lstStyle/>
                    <a:p>
                      <a:r>
                        <a:rPr lang="en-US" sz="1100" cap="none" spc="0">
                          <a:solidFill>
                            <a:schemeClr val="tx1"/>
                          </a:solidFill>
                          <a:effectLst/>
                        </a:rPr>
                        <a:t>Native</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5</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72</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effectLst/>
                        </a:rPr>
                        <a:t>77</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100" cap="none" spc="0">
                        <a:solidFill>
                          <a:schemeClr val="tx1"/>
                        </a:solidFill>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1</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effectLst/>
                        </a:rPr>
                        <a:t>1</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78</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731003870"/>
                  </a:ext>
                </a:extLst>
              </a:tr>
              <a:tr h="442154">
                <a:tc>
                  <a:txBody>
                    <a:bodyPr/>
                    <a:lstStyle/>
                    <a:p>
                      <a:r>
                        <a:rPr lang="en-US" sz="1100" cap="none" spc="0">
                          <a:solidFill>
                            <a:schemeClr val="tx1"/>
                          </a:solidFill>
                          <a:effectLst/>
                        </a:rPr>
                        <a:t>Other</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4</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39</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43</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100" cap="none" spc="0">
                        <a:solidFill>
                          <a:schemeClr val="tx1"/>
                        </a:solidFill>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5</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5</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48</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91340532"/>
                  </a:ext>
                </a:extLst>
              </a:tr>
              <a:tr h="442154">
                <a:tc>
                  <a:txBody>
                    <a:bodyPr/>
                    <a:lstStyle/>
                    <a:p>
                      <a:r>
                        <a:rPr lang="en-US" sz="1100" cap="none" spc="0">
                          <a:solidFill>
                            <a:schemeClr val="tx1"/>
                          </a:solidFill>
                          <a:effectLst/>
                        </a:rPr>
                        <a:t>White</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133</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2227</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effectLst/>
                        </a:rPr>
                        <a:t>2360</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3</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113</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effectLst/>
                        </a:rPr>
                        <a:t>116</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a:solidFill>
                            <a:schemeClr val="tx1"/>
                          </a:solidFill>
                        </a:rPr>
                        <a:t>2476</a:t>
                      </a: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956840851"/>
                  </a:ext>
                </a:extLst>
              </a:tr>
              <a:tr h="442154">
                <a:tc>
                  <a:txBody>
                    <a:bodyPr/>
                    <a:lstStyle/>
                    <a:p>
                      <a:r>
                        <a:rPr lang="en-US" sz="1100" cap="none" spc="0">
                          <a:solidFill>
                            <a:schemeClr val="tx1"/>
                          </a:solidFill>
                          <a:effectLst/>
                        </a:rPr>
                        <a:t>Grand Total</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216</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4431</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4647</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6</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242</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248</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effectLst/>
                        </a:rPr>
                        <a:t>4895</a:t>
                      </a:r>
                      <a:endParaRPr lang="en-US" sz="1100" b="1" cap="none" spc="0">
                        <a:solidFill>
                          <a:schemeClr val="tx1"/>
                        </a:solidFill>
                        <a:effectLst/>
                        <a:latin typeface="Calibri" panose="020F0502020204030204" pitchFamily="34" charset="0"/>
                      </a:endParaRPr>
                    </a:p>
                  </a:txBody>
                  <a:tcPr marL="119143" marR="119143" marT="119143" marB="11914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55395568"/>
                  </a:ext>
                </a:extLst>
              </a:tr>
            </a:tbl>
          </a:graphicData>
        </a:graphic>
      </p:graphicFrame>
    </p:spTree>
    <p:extLst>
      <p:ext uri="{BB962C8B-B14F-4D97-AF65-F5344CB8AC3E}">
        <p14:creationId xmlns:p14="http://schemas.microsoft.com/office/powerpoint/2010/main" val="690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50D03-CA57-4A50-BDDC-8DAF2E170132}"/>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Cleaning the Data</a:t>
            </a:r>
          </a:p>
        </p:txBody>
      </p:sp>
      <p:sp>
        <p:nvSpPr>
          <p:cNvPr id="30" name="Freeform: Shape 2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Graphic 20" descr="Mop and bucket">
            <a:extLst>
              <a:ext uri="{FF2B5EF4-FFF2-40B4-BE49-F238E27FC236}">
                <a16:creationId xmlns:a16="http://schemas.microsoft.com/office/drawing/2014/main" id="{27B40ACB-1FA0-439B-985F-A0BC12C551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15865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5F18C8-8139-4A5B-9499-EBB13F294E2A}"/>
              </a:ext>
            </a:extLst>
          </p:cNvPr>
          <p:cNvSpPr>
            <a:spLocks noGrp="1"/>
          </p:cNvSpPr>
          <p:nvPr>
            <p:ph type="title"/>
          </p:nvPr>
        </p:nvSpPr>
        <p:spPr>
          <a:xfrm>
            <a:off x="643467" y="321734"/>
            <a:ext cx="10905066" cy="1135737"/>
          </a:xfrm>
        </p:spPr>
        <p:txBody>
          <a:bodyPr>
            <a:normAutofit/>
          </a:bodyPr>
          <a:lstStyle/>
          <a:p>
            <a:pPr algn="ctr"/>
            <a:r>
              <a:rPr lang="en-US" sz="3600"/>
              <a:t>Data Cleaning Procedure &amp; Outcome</a:t>
            </a:r>
          </a:p>
        </p:txBody>
      </p:sp>
      <p:sp>
        <p:nvSpPr>
          <p:cNvPr id="3" name="Content Placeholder 2">
            <a:extLst>
              <a:ext uri="{FF2B5EF4-FFF2-40B4-BE49-F238E27FC236}">
                <a16:creationId xmlns:a16="http://schemas.microsoft.com/office/drawing/2014/main" id="{01E06E9E-77B7-46A4-8B91-A79207A34BE3}"/>
              </a:ext>
            </a:extLst>
          </p:cNvPr>
          <p:cNvSpPr>
            <a:spLocks noGrp="1"/>
          </p:cNvSpPr>
          <p:nvPr>
            <p:ph idx="1"/>
          </p:nvPr>
        </p:nvSpPr>
        <p:spPr>
          <a:xfrm>
            <a:off x="643467" y="1782981"/>
            <a:ext cx="10905066" cy="4393982"/>
          </a:xfrm>
        </p:spPr>
        <p:txBody>
          <a:bodyPr vert="horz" lIns="0" tIns="45720" rIns="0" bIns="45720" rtlCol="0" anchor="t">
            <a:normAutofit/>
          </a:bodyPr>
          <a:lstStyle/>
          <a:p>
            <a:r>
              <a:rPr lang="en-US" sz="2400"/>
              <a:t>Check for missing values, duplicates and outliers in the dataset</a:t>
            </a:r>
          </a:p>
          <a:p>
            <a:pPr lvl="1"/>
            <a:r>
              <a:rPr lang="en-US" sz="2000"/>
              <a:t>There are no missing values in the dataset.</a:t>
            </a:r>
          </a:p>
          <a:p>
            <a:pPr marL="457200" lvl="1" indent="0">
              <a:buNone/>
            </a:pPr>
            <a:endParaRPr lang="en-US" sz="2000"/>
          </a:p>
          <a:p>
            <a:pPr lvl="1"/>
            <a:r>
              <a:rPr lang="en-US" sz="2000"/>
              <a:t>There are no duplicates in the dataset</a:t>
            </a:r>
          </a:p>
          <a:p>
            <a:pPr marL="457200" lvl="1" indent="0">
              <a:buNone/>
            </a:pPr>
            <a:endParaRPr lang="en-US" sz="2000"/>
          </a:p>
          <a:p>
            <a:pPr lvl="1"/>
            <a:r>
              <a:rPr lang="en-US" sz="2000"/>
              <a:t>Outliers in the data are from age 72 to 87. Extreme outliers fall around ages 6 and 91.</a:t>
            </a:r>
          </a:p>
          <a:p>
            <a:pPr lvl="1"/>
            <a:endParaRPr lang="en-US" sz="2000"/>
          </a:p>
          <a:p>
            <a:pPr lvl="1"/>
            <a:endParaRPr lang="en-US" sz="2000"/>
          </a:p>
          <a:p>
            <a:r>
              <a:rPr lang="en-US" sz="2400"/>
              <a:t>Check for inconsistent values and less important features in the dataset</a:t>
            </a:r>
          </a:p>
          <a:p>
            <a:pPr lvl="1"/>
            <a:r>
              <a:rPr lang="en-US" sz="2000"/>
              <a:t>Inconsistent values in are corrected </a:t>
            </a:r>
          </a:p>
          <a:p>
            <a:pPr lvl="1"/>
            <a:endParaRPr lang="en-US" sz="2000"/>
          </a:p>
          <a:p>
            <a:pPr lvl="1"/>
            <a:endParaRPr lang="en-US" sz="2400"/>
          </a:p>
          <a:p>
            <a:endParaRPr lang="en-US" sz="24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6949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6D57-DD26-42A5-8302-EC268AB26333}"/>
              </a:ext>
            </a:extLst>
          </p:cNvPr>
          <p:cNvSpPr>
            <a:spLocks noGrp="1"/>
          </p:cNvSpPr>
          <p:nvPr>
            <p:ph type="title"/>
          </p:nvPr>
        </p:nvSpPr>
        <p:spPr>
          <a:xfrm>
            <a:off x="804673" y="1445494"/>
            <a:ext cx="3616856" cy="4376572"/>
          </a:xfrm>
        </p:spPr>
        <p:txBody>
          <a:bodyPr anchor="ctr">
            <a:normAutofit/>
          </a:bodyPr>
          <a:lstStyle/>
          <a:p>
            <a:r>
              <a:rPr lang="en-US" sz="4100"/>
              <a:t>  Hypothesis  </a:t>
            </a:r>
            <a:br>
              <a:rPr lang="en-US" sz="4100"/>
            </a:br>
            <a:r>
              <a:rPr lang="en-US" sz="4100"/>
              <a:t>   Statements</a:t>
            </a:r>
            <a:br>
              <a:rPr lang="en-US" sz="4100"/>
            </a:br>
            <a:endParaRPr lang="en-US" sz="4100"/>
          </a:p>
        </p:txBody>
      </p:sp>
      <p:sp>
        <p:nvSpPr>
          <p:cNvPr id="7"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A91B49-332E-43B8-AA31-C04719237097}"/>
              </a:ext>
            </a:extLst>
          </p:cNvPr>
          <p:cNvSpPr>
            <a:spLocks noGrp="1"/>
          </p:cNvSpPr>
          <p:nvPr>
            <p:ph idx="1"/>
          </p:nvPr>
        </p:nvSpPr>
        <p:spPr>
          <a:xfrm>
            <a:off x="5822830" y="1345869"/>
            <a:ext cx="6076927" cy="4830849"/>
          </a:xfrm>
        </p:spPr>
        <p:txBody>
          <a:bodyPr vert="horz" lIns="0" tIns="45720" rIns="0" bIns="45720" rtlCol="0" anchor="ctr">
            <a:normAutofit/>
          </a:bodyPr>
          <a:lstStyle/>
          <a:p>
            <a:pPr marL="457200" indent="-457200"/>
            <a:r>
              <a:rPr lang="en-US" sz="2600">
                <a:solidFill>
                  <a:schemeClr val="bg1"/>
                </a:solidFill>
                <a:ea typeface="+mn-lt"/>
                <a:cs typeface="+mn-lt"/>
              </a:rPr>
              <a:t>There is a significant county-level racial bias in US police shootings</a:t>
            </a:r>
            <a:endParaRPr lang="en-GB" sz="2600">
              <a:solidFill>
                <a:schemeClr val="bg1"/>
              </a:solidFill>
              <a:ea typeface="+mn-lt"/>
              <a:cs typeface="+mn-lt"/>
            </a:endParaRPr>
          </a:p>
          <a:p>
            <a:pPr marL="0" indent="0">
              <a:buNone/>
            </a:pPr>
            <a:endParaRPr lang="en-US" sz="2600">
              <a:solidFill>
                <a:schemeClr val="bg1"/>
              </a:solidFill>
              <a:ea typeface="+mn-lt"/>
              <a:cs typeface="+mn-lt"/>
            </a:endParaRPr>
          </a:p>
          <a:p>
            <a:pPr marL="457200" indent="-457200"/>
            <a:r>
              <a:rPr lang="en-US" sz="2600">
                <a:solidFill>
                  <a:schemeClr val="bg1"/>
                </a:solidFill>
                <a:ea typeface="+mn-lt"/>
                <a:cs typeface="+mn-lt"/>
              </a:rPr>
              <a:t>There are more armed persons shot by the US police than unarmed persons across different races</a:t>
            </a:r>
            <a:endParaRPr lang="en-US" sz="2600">
              <a:solidFill>
                <a:schemeClr val="bg1"/>
              </a:solidFill>
            </a:endParaRPr>
          </a:p>
          <a:p>
            <a:endParaRPr lang="en-US" sz="2200">
              <a:solidFill>
                <a:schemeClr val="bg1"/>
              </a:solidFill>
            </a:endParaRPr>
          </a:p>
        </p:txBody>
      </p:sp>
    </p:spTree>
    <p:extLst>
      <p:ext uri="{BB962C8B-B14F-4D97-AF65-F5344CB8AC3E}">
        <p14:creationId xmlns:p14="http://schemas.microsoft.com/office/powerpoint/2010/main" val="18407628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27</Slides>
  <Notes>3</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Academic Literature 16x9</vt:lpstr>
      <vt:lpstr>Analysis of POLICE SHOOTINGS</vt:lpstr>
      <vt:lpstr>PowerPoint Presentation</vt:lpstr>
      <vt:lpstr>Execution Process</vt:lpstr>
      <vt:lpstr>Understanding the Data  Data Description </vt:lpstr>
      <vt:lpstr>Data Description Based On Age</vt:lpstr>
      <vt:lpstr>PowerPoint Presentation</vt:lpstr>
      <vt:lpstr>Cleaning the Data</vt:lpstr>
      <vt:lpstr>Data Cleaning Procedure &amp; Outcome</vt:lpstr>
      <vt:lpstr>  Hypothesis      Statements </vt:lpstr>
      <vt:lpstr>  Research Questions </vt:lpstr>
      <vt:lpstr>  Research Questions</vt:lpstr>
      <vt:lpstr>Exploratory Data Analysis</vt:lpstr>
      <vt:lpstr>                                  Visualization</vt:lpstr>
      <vt:lpstr>                                </vt:lpstr>
      <vt:lpstr>Cont'd of Visualization </vt:lpstr>
      <vt:lpstr>   Cont'd of Visualization</vt:lpstr>
      <vt:lpstr>      Cont'd of Visualization </vt:lpstr>
      <vt:lpstr>      Cont'd of Visualization</vt:lpstr>
      <vt:lpstr>Cont'd Of Visualization</vt:lpstr>
      <vt:lpstr>Cont'd Of Visualization</vt:lpstr>
      <vt:lpstr>Cont'd Of Visualization </vt:lpstr>
      <vt:lpstr>Conclusion</vt:lpstr>
      <vt:lpstr>Key Findings</vt:lpstr>
      <vt:lpstr>Key Findings</vt:lpstr>
      <vt:lpstr>Recommendations</vt:lpstr>
      <vt:lpstr>Recommendations</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revision>601</cp:revision>
  <dcterms:created xsi:type="dcterms:W3CDTF">2020-08-08T12:05:41Z</dcterms:created>
  <dcterms:modified xsi:type="dcterms:W3CDTF">2020-08-08T23:42:06Z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