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3"/>
  </p:notesMasterIdLst>
  <p:sldIdLst>
    <p:sldId id="257" r:id="rId2"/>
    <p:sldId id="429" r:id="rId3"/>
    <p:sldId id="599" r:id="rId4"/>
    <p:sldId id="604" r:id="rId5"/>
    <p:sldId id="609" r:id="rId6"/>
    <p:sldId id="607" r:id="rId7"/>
    <p:sldId id="608" r:id="rId8"/>
    <p:sldId id="610" r:id="rId9"/>
    <p:sldId id="611" r:id="rId10"/>
    <p:sldId id="600" r:id="rId11"/>
    <p:sldId id="601" r:id="rId12"/>
    <p:sldId id="616" r:id="rId13"/>
    <p:sldId id="603" r:id="rId14"/>
    <p:sldId id="613" r:id="rId15"/>
    <p:sldId id="614" r:id="rId16"/>
    <p:sldId id="617" r:id="rId17"/>
    <p:sldId id="624" r:id="rId18"/>
    <p:sldId id="602" r:id="rId19"/>
    <p:sldId id="618" r:id="rId20"/>
    <p:sldId id="619" r:id="rId21"/>
    <p:sldId id="620" r:id="rId22"/>
    <p:sldId id="621" r:id="rId23"/>
    <p:sldId id="626" r:id="rId24"/>
    <p:sldId id="627" r:id="rId25"/>
    <p:sldId id="628" r:id="rId26"/>
    <p:sldId id="631" r:id="rId27"/>
    <p:sldId id="629" r:id="rId28"/>
    <p:sldId id="630" r:id="rId29"/>
    <p:sldId id="622" r:id="rId30"/>
    <p:sldId id="625" r:id="rId31"/>
    <p:sldId id="623" r:id="rId32"/>
  </p:sldIdLst>
  <p:sldSz cx="9144000" cy="5143500" type="screen16x9"/>
  <p:notesSz cx="6858000" cy="9144000"/>
  <p:embeddedFontLst>
    <p:embeddedFont>
      <p:font typeface="Space Grotesk" panose="02020500000000000000" charset="-120"/>
      <p:regular r:id="rId34"/>
      <p:bold r:id="rId35"/>
    </p:embeddedFont>
    <p:embeddedFont>
      <p:font typeface="Space Grotesk SemiBold" panose="02020500000000000000" charset="-120"/>
      <p:regular r:id="rId36"/>
      <p:bold r:id="rId37"/>
    </p:embeddedFont>
    <p:embeddedFont>
      <p:font typeface="Space Mono" panose="02020500000000000000" charset="-120"/>
      <p:regular r:id="rId38"/>
      <p:bold r:id="rId39"/>
      <p:italic r:id="rId40"/>
      <p:boldItalic r:id="rId41"/>
    </p:embeddedFont>
    <p:embeddedFont>
      <p:font typeface="微軟正黑體" panose="020B0604030504040204" pitchFamily="34" charset="-12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預設章節" id="{48A0DA75-57A6-48FF-92BC-352593817F0E}">
          <p14:sldIdLst>
            <p14:sldId id="257"/>
            <p14:sldId id="429"/>
            <p14:sldId id="599"/>
            <p14:sldId id="604"/>
            <p14:sldId id="609"/>
            <p14:sldId id="607"/>
            <p14:sldId id="608"/>
            <p14:sldId id="610"/>
            <p14:sldId id="611"/>
            <p14:sldId id="600"/>
            <p14:sldId id="601"/>
            <p14:sldId id="616"/>
            <p14:sldId id="603"/>
            <p14:sldId id="613"/>
            <p14:sldId id="614"/>
            <p14:sldId id="617"/>
            <p14:sldId id="624"/>
            <p14:sldId id="602"/>
            <p14:sldId id="618"/>
            <p14:sldId id="619"/>
            <p14:sldId id="620"/>
            <p14:sldId id="621"/>
            <p14:sldId id="626"/>
            <p14:sldId id="627"/>
            <p14:sldId id="628"/>
            <p14:sldId id="631"/>
            <p14:sldId id="629"/>
            <p14:sldId id="630"/>
            <p14:sldId id="622"/>
            <p14:sldId id="625"/>
            <p14:sldId id="6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595"/>
    <a:srgbClr val="FF99CC"/>
    <a:srgbClr val="9A0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85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053112" y="1439498"/>
            <a:ext cx="5037789" cy="2264496"/>
            <a:chOff x="3257025" y="2420175"/>
            <a:chExt cx="414125" cy="186150"/>
          </a:xfrm>
        </p:grpSpPr>
        <p:sp>
          <p:nvSpPr>
            <p:cNvPr id="19" name="Google Shape;19;p2"/>
            <p:cNvSpPr/>
            <p:nvPr/>
          </p:nvSpPr>
          <p:spPr>
            <a:xfrm>
              <a:off x="3257025" y="2450150"/>
              <a:ext cx="141700" cy="128175"/>
            </a:xfrm>
            <a:custGeom>
              <a:avLst/>
              <a:gdLst/>
              <a:ahLst/>
              <a:cxnLst/>
              <a:rect l="l" t="t" r="r" b="b"/>
              <a:pathLst>
                <a:path w="5668" h="5127" extrusionOk="0">
                  <a:moveTo>
                    <a:pt x="5667" y="0"/>
                  </a:moveTo>
                  <a:lnTo>
                    <a:pt x="1" y="2043"/>
                  </a:lnTo>
                  <a:lnTo>
                    <a:pt x="1" y="3084"/>
                  </a:lnTo>
                  <a:lnTo>
                    <a:pt x="5667" y="5126"/>
                  </a:lnTo>
                  <a:lnTo>
                    <a:pt x="5667" y="4033"/>
                  </a:lnTo>
                  <a:lnTo>
                    <a:pt x="1411" y="2570"/>
                  </a:lnTo>
                  <a:lnTo>
                    <a:pt x="5667" y="1094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22750" y="2420175"/>
              <a:ext cx="82700" cy="186150"/>
            </a:xfrm>
            <a:custGeom>
              <a:avLst/>
              <a:gdLst/>
              <a:ahLst/>
              <a:cxnLst/>
              <a:rect l="l" t="t" r="r" b="b"/>
              <a:pathLst>
                <a:path w="3308" h="7446" extrusionOk="0">
                  <a:moveTo>
                    <a:pt x="2319" y="0"/>
                  </a:moveTo>
                  <a:lnTo>
                    <a:pt x="0" y="7445"/>
                  </a:lnTo>
                  <a:lnTo>
                    <a:pt x="975" y="7445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29150" y="2450150"/>
              <a:ext cx="142000" cy="128175"/>
            </a:xfrm>
            <a:custGeom>
              <a:avLst/>
              <a:gdLst/>
              <a:ahLst/>
              <a:cxnLst/>
              <a:rect l="l" t="t" r="r" b="b"/>
              <a:pathLst>
                <a:path w="5680" h="5127" extrusionOk="0">
                  <a:moveTo>
                    <a:pt x="0" y="0"/>
                  </a:moveTo>
                  <a:lnTo>
                    <a:pt x="0" y="1094"/>
                  </a:lnTo>
                  <a:lnTo>
                    <a:pt x="4270" y="2570"/>
                  </a:lnTo>
                  <a:lnTo>
                    <a:pt x="0" y="4033"/>
                  </a:lnTo>
                  <a:lnTo>
                    <a:pt x="0" y="5126"/>
                  </a:lnTo>
                  <a:lnTo>
                    <a:pt x="5680" y="3084"/>
                  </a:lnTo>
                  <a:lnTo>
                    <a:pt x="5680" y="2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2000" y="1976400"/>
            <a:ext cx="8640000" cy="1191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537" y="1485549"/>
            <a:ext cx="8520600" cy="1282876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>
          <a:xfrm>
            <a:off x="990074" y="3108325"/>
            <a:ext cx="6463863" cy="914400"/>
          </a:xfrm>
        </p:spPr>
        <p:txBody>
          <a:bodyPr/>
          <a:lstStyle>
            <a:lvl1pPr marL="114300" indent="0">
              <a:buNone/>
              <a:defRPr/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7181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ture of Coding Slide" preserve="1">
  <p:cSld name="1_Future of Coding Slid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6940750" y="648450"/>
            <a:ext cx="1951409" cy="1886210"/>
          </a:xfrm>
          <a:custGeom>
            <a:avLst/>
            <a:gdLst/>
            <a:ahLst/>
            <a:cxnLst/>
            <a:rect l="l" t="t" r="r" b="b"/>
            <a:pathLst>
              <a:path w="72328" h="70473" extrusionOk="0">
                <a:moveTo>
                  <a:pt x="49998" y="5579"/>
                </a:moveTo>
                <a:cubicBezTo>
                  <a:pt x="51308" y="5579"/>
                  <a:pt x="52669" y="5744"/>
                  <a:pt x="54077" y="6078"/>
                </a:cubicBezTo>
                <a:cubicBezTo>
                  <a:pt x="60501" y="7594"/>
                  <a:pt x="64463" y="11871"/>
                  <a:pt x="65949" y="18295"/>
                </a:cubicBezTo>
                <a:cubicBezTo>
                  <a:pt x="66729" y="21597"/>
                  <a:pt x="66309" y="24869"/>
                  <a:pt x="64898" y="27961"/>
                </a:cubicBezTo>
                <a:cubicBezTo>
                  <a:pt x="64418" y="28966"/>
                  <a:pt x="64328" y="29942"/>
                  <a:pt x="64658" y="31007"/>
                </a:cubicBezTo>
                <a:cubicBezTo>
                  <a:pt x="64973" y="31953"/>
                  <a:pt x="65198" y="32928"/>
                  <a:pt x="65484" y="33949"/>
                </a:cubicBezTo>
                <a:cubicBezTo>
                  <a:pt x="63833" y="34084"/>
                  <a:pt x="62242" y="34174"/>
                  <a:pt x="60666" y="34384"/>
                </a:cubicBezTo>
                <a:cubicBezTo>
                  <a:pt x="60020" y="34459"/>
                  <a:pt x="59390" y="34744"/>
                  <a:pt x="58775" y="34985"/>
                </a:cubicBezTo>
                <a:cubicBezTo>
                  <a:pt x="57304" y="35585"/>
                  <a:pt x="55863" y="36230"/>
                  <a:pt x="54392" y="36846"/>
                </a:cubicBezTo>
                <a:cubicBezTo>
                  <a:pt x="54227" y="36906"/>
                  <a:pt x="54032" y="36906"/>
                  <a:pt x="53777" y="36951"/>
                </a:cubicBezTo>
                <a:cubicBezTo>
                  <a:pt x="53777" y="35345"/>
                  <a:pt x="53792" y="33769"/>
                  <a:pt x="53777" y="32208"/>
                </a:cubicBezTo>
                <a:cubicBezTo>
                  <a:pt x="53732" y="28771"/>
                  <a:pt x="52441" y="25889"/>
                  <a:pt x="49830" y="23623"/>
                </a:cubicBezTo>
                <a:cubicBezTo>
                  <a:pt x="47818" y="21882"/>
                  <a:pt x="45447" y="20967"/>
                  <a:pt x="42775" y="20921"/>
                </a:cubicBezTo>
                <a:cubicBezTo>
                  <a:pt x="41727" y="20902"/>
                  <a:pt x="40676" y="20897"/>
                  <a:pt x="39623" y="20897"/>
                </a:cubicBezTo>
                <a:cubicBezTo>
                  <a:pt x="38219" y="20897"/>
                  <a:pt x="36813" y="20906"/>
                  <a:pt x="35406" y="20906"/>
                </a:cubicBezTo>
                <a:lnTo>
                  <a:pt x="34551" y="20906"/>
                </a:lnTo>
                <a:cubicBezTo>
                  <a:pt x="34716" y="17469"/>
                  <a:pt x="35751" y="14408"/>
                  <a:pt x="37853" y="11811"/>
                </a:cubicBezTo>
                <a:cubicBezTo>
                  <a:pt x="41158" y="7741"/>
                  <a:pt x="45248" y="5579"/>
                  <a:pt x="49998" y="5579"/>
                </a:cubicBezTo>
                <a:close/>
                <a:moveTo>
                  <a:pt x="50411" y="0"/>
                </a:moveTo>
                <a:cubicBezTo>
                  <a:pt x="49753" y="0"/>
                  <a:pt x="49088" y="30"/>
                  <a:pt x="48419" y="90"/>
                </a:cubicBezTo>
                <a:cubicBezTo>
                  <a:pt x="39864" y="840"/>
                  <a:pt x="32404" y="6843"/>
                  <a:pt x="29928" y="15083"/>
                </a:cubicBezTo>
                <a:cubicBezTo>
                  <a:pt x="29373" y="16944"/>
                  <a:pt x="29133" y="18910"/>
                  <a:pt x="28727" y="20906"/>
                </a:cubicBezTo>
                <a:lnTo>
                  <a:pt x="28037" y="20906"/>
                </a:lnTo>
                <a:cubicBezTo>
                  <a:pt x="25230" y="20906"/>
                  <a:pt x="22424" y="20903"/>
                  <a:pt x="19615" y="20903"/>
                </a:cubicBezTo>
                <a:cubicBezTo>
                  <a:pt x="16807" y="20903"/>
                  <a:pt x="13996" y="20906"/>
                  <a:pt x="11182" y="20921"/>
                </a:cubicBezTo>
                <a:cubicBezTo>
                  <a:pt x="6244" y="20936"/>
                  <a:pt x="1952" y="24148"/>
                  <a:pt x="496" y="28861"/>
                </a:cubicBezTo>
                <a:cubicBezTo>
                  <a:pt x="301" y="29521"/>
                  <a:pt x="166" y="30212"/>
                  <a:pt x="1" y="30887"/>
                </a:cubicBezTo>
                <a:lnTo>
                  <a:pt x="1" y="55606"/>
                </a:lnTo>
                <a:cubicBezTo>
                  <a:pt x="46" y="55726"/>
                  <a:pt x="106" y="55862"/>
                  <a:pt x="121" y="55997"/>
                </a:cubicBezTo>
                <a:cubicBezTo>
                  <a:pt x="856" y="60184"/>
                  <a:pt x="3168" y="63096"/>
                  <a:pt x="7055" y="64792"/>
                </a:cubicBezTo>
                <a:cubicBezTo>
                  <a:pt x="7730" y="65077"/>
                  <a:pt x="8646" y="65152"/>
                  <a:pt x="9036" y="65647"/>
                </a:cubicBezTo>
                <a:cubicBezTo>
                  <a:pt x="9441" y="66157"/>
                  <a:pt x="9336" y="67073"/>
                  <a:pt x="9471" y="67808"/>
                </a:cubicBezTo>
                <a:cubicBezTo>
                  <a:pt x="9806" y="69525"/>
                  <a:pt x="10824" y="70473"/>
                  <a:pt x="12179" y="70473"/>
                </a:cubicBezTo>
                <a:cubicBezTo>
                  <a:pt x="12708" y="70473"/>
                  <a:pt x="13288" y="70329"/>
                  <a:pt x="13899" y="70030"/>
                </a:cubicBezTo>
                <a:cubicBezTo>
                  <a:pt x="16750" y="68649"/>
                  <a:pt x="19572" y="67253"/>
                  <a:pt x="22424" y="65887"/>
                </a:cubicBezTo>
                <a:cubicBezTo>
                  <a:pt x="22799" y="65707"/>
                  <a:pt x="23264" y="65602"/>
                  <a:pt x="23684" y="65602"/>
                </a:cubicBezTo>
                <a:cubicBezTo>
                  <a:pt x="26776" y="65595"/>
                  <a:pt x="29868" y="65595"/>
                  <a:pt x="32960" y="65595"/>
                </a:cubicBezTo>
                <a:cubicBezTo>
                  <a:pt x="36052" y="65595"/>
                  <a:pt x="39143" y="65595"/>
                  <a:pt x="42235" y="65587"/>
                </a:cubicBezTo>
                <a:cubicBezTo>
                  <a:pt x="42971" y="65587"/>
                  <a:pt x="43721" y="65542"/>
                  <a:pt x="44471" y="65422"/>
                </a:cubicBezTo>
                <a:cubicBezTo>
                  <a:pt x="49769" y="64627"/>
                  <a:pt x="53942" y="59584"/>
                  <a:pt x="53792" y="54226"/>
                </a:cubicBezTo>
                <a:cubicBezTo>
                  <a:pt x="53732" y="52620"/>
                  <a:pt x="52516" y="51389"/>
                  <a:pt x="50970" y="51389"/>
                </a:cubicBezTo>
                <a:cubicBezTo>
                  <a:pt x="49439" y="51389"/>
                  <a:pt x="48239" y="52575"/>
                  <a:pt x="48164" y="54136"/>
                </a:cubicBezTo>
                <a:cubicBezTo>
                  <a:pt x="48028" y="57768"/>
                  <a:pt x="45747" y="59974"/>
                  <a:pt x="42115" y="59974"/>
                </a:cubicBezTo>
                <a:cubicBezTo>
                  <a:pt x="38896" y="59974"/>
                  <a:pt x="35676" y="59970"/>
                  <a:pt x="32457" y="59970"/>
                </a:cubicBezTo>
                <a:cubicBezTo>
                  <a:pt x="29238" y="59970"/>
                  <a:pt x="26018" y="59974"/>
                  <a:pt x="22799" y="59989"/>
                </a:cubicBezTo>
                <a:cubicBezTo>
                  <a:pt x="22124" y="59989"/>
                  <a:pt x="21403" y="60169"/>
                  <a:pt x="20773" y="60454"/>
                </a:cubicBezTo>
                <a:cubicBezTo>
                  <a:pt x="18882" y="61310"/>
                  <a:pt x="17036" y="62255"/>
                  <a:pt x="15160" y="63171"/>
                </a:cubicBezTo>
                <a:cubicBezTo>
                  <a:pt x="14949" y="63276"/>
                  <a:pt x="14709" y="63351"/>
                  <a:pt x="14439" y="63471"/>
                </a:cubicBezTo>
                <a:cubicBezTo>
                  <a:pt x="14364" y="63051"/>
                  <a:pt x="14304" y="62705"/>
                  <a:pt x="14229" y="62375"/>
                </a:cubicBezTo>
                <a:cubicBezTo>
                  <a:pt x="13914" y="60889"/>
                  <a:pt x="12893" y="60034"/>
                  <a:pt x="11362" y="59974"/>
                </a:cubicBezTo>
                <a:cubicBezTo>
                  <a:pt x="7835" y="59839"/>
                  <a:pt x="5614" y="57543"/>
                  <a:pt x="5614" y="53985"/>
                </a:cubicBezTo>
                <a:lnTo>
                  <a:pt x="5614" y="32568"/>
                </a:lnTo>
                <a:cubicBezTo>
                  <a:pt x="5614" y="28906"/>
                  <a:pt x="7970" y="26535"/>
                  <a:pt x="11617" y="26535"/>
                </a:cubicBezTo>
                <a:cubicBezTo>
                  <a:pt x="16713" y="26527"/>
                  <a:pt x="21805" y="26523"/>
                  <a:pt x="26896" y="26523"/>
                </a:cubicBezTo>
                <a:cubicBezTo>
                  <a:pt x="31988" y="26523"/>
                  <a:pt x="37080" y="26527"/>
                  <a:pt x="42175" y="26535"/>
                </a:cubicBezTo>
                <a:cubicBezTo>
                  <a:pt x="45777" y="26535"/>
                  <a:pt x="48164" y="28921"/>
                  <a:pt x="48164" y="32508"/>
                </a:cubicBezTo>
                <a:cubicBezTo>
                  <a:pt x="48164" y="34970"/>
                  <a:pt x="48164" y="37431"/>
                  <a:pt x="48164" y="39877"/>
                </a:cubicBezTo>
                <a:cubicBezTo>
                  <a:pt x="48178" y="41802"/>
                  <a:pt x="49281" y="42959"/>
                  <a:pt x="51121" y="42959"/>
                </a:cubicBezTo>
                <a:cubicBezTo>
                  <a:pt x="51190" y="42959"/>
                  <a:pt x="51260" y="42957"/>
                  <a:pt x="51330" y="42954"/>
                </a:cubicBezTo>
                <a:cubicBezTo>
                  <a:pt x="54752" y="42789"/>
                  <a:pt x="57964" y="41889"/>
                  <a:pt x="60966" y="40208"/>
                </a:cubicBezTo>
                <a:cubicBezTo>
                  <a:pt x="61221" y="40072"/>
                  <a:pt x="61506" y="39922"/>
                  <a:pt x="61791" y="39892"/>
                </a:cubicBezTo>
                <a:cubicBezTo>
                  <a:pt x="64178" y="39682"/>
                  <a:pt x="66549" y="39487"/>
                  <a:pt x="68936" y="39307"/>
                </a:cubicBezTo>
                <a:cubicBezTo>
                  <a:pt x="71187" y="39142"/>
                  <a:pt x="72328" y="37566"/>
                  <a:pt x="71727" y="35390"/>
                </a:cubicBezTo>
                <a:cubicBezTo>
                  <a:pt x="71277" y="33784"/>
                  <a:pt x="70812" y="32193"/>
                  <a:pt x="70406" y="30587"/>
                </a:cubicBezTo>
                <a:cubicBezTo>
                  <a:pt x="70301" y="30167"/>
                  <a:pt x="70331" y="29656"/>
                  <a:pt x="70481" y="29251"/>
                </a:cubicBezTo>
                <a:cubicBezTo>
                  <a:pt x="71757" y="25844"/>
                  <a:pt x="72222" y="22317"/>
                  <a:pt x="71727" y="18700"/>
                </a:cubicBezTo>
                <a:cubicBezTo>
                  <a:pt x="70242" y="7811"/>
                  <a:pt x="61149" y="0"/>
                  <a:pt x="50411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"/>
          <p:cNvSpPr/>
          <p:nvPr/>
        </p:nvSpPr>
        <p:spPr>
          <a:xfrm>
            <a:off x="601425" y="2534599"/>
            <a:ext cx="5721000" cy="1735001"/>
          </a:xfrm>
          <a:prstGeom prst="roundRect">
            <a:avLst>
              <a:gd name="adj" fmla="val 8139"/>
            </a:avLst>
          </a:pr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"/>
          <p:cNvSpPr>
            <a:spLocks noGrp="1"/>
          </p:cNvSpPr>
          <p:nvPr>
            <p:ph type="pic" idx="2"/>
          </p:nvPr>
        </p:nvSpPr>
        <p:spPr>
          <a:xfrm>
            <a:off x="4575600" y="2534400"/>
            <a:ext cx="1746000" cy="17352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54" name="Google Shape;154;p11"/>
          <p:cNvSpPr>
            <a:spLocks noGrp="1"/>
          </p:cNvSpPr>
          <p:nvPr>
            <p:ph type="pic" idx="3"/>
          </p:nvPr>
        </p:nvSpPr>
        <p:spPr>
          <a:xfrm>
            <a:off x="6663600" y="2534400"/>
            <a:ext cx="1746000" cy="17352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17200" y="2775600"/>
            <a:ext cx="3495600" cy="1252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648000" y="1378800"/>
            <a:ext cx="2322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body" idx="4"/>
          </p:nvPr>
        </p:nvSpPr>
        <p:spPr>
          <a:xfrm>
            <a:off x="2966400" y="1216800"/>
            <a:ext cx="5778000" cy="918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543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 userDrawn="1">
  <p:cSld name="subtitle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Google Shape;22;p2"/>
          <p:cNvSpPr txBox="1">
            <a:spLocks noGrp="1"/>
          </p:cNvSpPr>
          <p:nvPr>
            <p:ph type="ctrTitle"/>
          </p:nvPr>
        </p:nvSpPr>
        <p:spPr>
          <a:xfrm>
            <a:off x="258306" y="1421454"/>
            <a:ext cx="8640000" cy="1191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" name="Google Shape;157;p11"/>
          <p:cNvSpPr txBox="1">
            <a:spLocks noGrp="1"/>
          </p:cNvSpPr>
          <p:nvPr>
            <p:ph type="body" idx="4"/>
          </p:nvPr>
        </p:nvSpPr>
        <p:spPr>
          <a:xfrm>
            <a:off x="1689306" y="2831189"/>
            <a:ext cx="5778000" cy="918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152400" lvl="0" indent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74014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6828" y="993665"/>
            <a:ext cx="8069249" cy="860360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748772"/>
          </a:xfrm>
        </p:spPr>
        <p:txBody>
          <a:bodyPr anchor="t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4434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F073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7" name="Google Shape;7;p1"/>
          <p:cNvSpPr/>
          <p:nvPr userDrawn="1"/>
        </p:nvSpPr>
        <p:spPr>
          <a:xfrm>
            <a:off x="251850" y="185700"/>
            <a:ext cx="8640300" cy="4772100"/>
          </a:xfrm>
          <a:prstGeom prst="roundRect">
            <a:avLst>
              <a:gd name="adj" fmla="val 3695"/>
            </a:avLst>
          </a:prstGeom>
          <a:solidFill>
            <a:srgbClr val="1B1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51850" y="185700"/>
            <a:ext cx="8640300" cy="630600"/>
          </a:xfrm>
          <a:prstGeom prst="roundRect">
            <a:avLst>
              <a:gd name="adj" fmla="val 2070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51850" y="587550"/>
            <a:ext cx="8640300" cy="426600"/>
          </a:xfrm>
          <a:prstGeom prst="roundRect">
            <a:avLst>
              <a:gd name="adj" fmla="val 0"/>
            </a:avLst>
          </a:prstGeom>
          <a:solidFill>
            <a:srgbClr val="1B1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476250" y="306175"/>
            <a:ext cx="170100" cy="170100"/>
          </a:xfrm>
          <a:prstGeom prst="ellipse">
            <a:avLst/>
          </a:prstGeom>
          <a:solidFill>
            <a:srgbClr val="FF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53375" y="306175"/>
            <a:ext cx="170100" cy="170100"/>
          </a:xfrm>
          <a:prstGeom prst="ellipse">
            <a:avLst/>
          </a:prstGeom>
          <a:solidFill>
            <a:srgbClr val="FCB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30500" y="306175"/>
            <a:ext cx="170100" cy="170100"/>
          </a:xfrm>
          <a:prstGeom prst="ellipse">
            <a:avLst/>
          </a:prstGeom>
          <a:solidFill>
            <a:srgbClr val="1BC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4" r:id="rId2"/>
    <p:sldLayoutId id="2147483672" r:id="rId3"/>
    <p:sldLayoutId id="2147483673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pochconverter.com/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/>
        </p:nvSpPr>
        <p:spPr>
          <a:xfrm>
            <a:off x="251850" y="1677150"/>
            <a:ext cx="86403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lvl="0" algn="ctr"/>
            <a:r>
              <a:rPr lang="en-GB" sz="52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Python</a:t>
            </a:r>
            <a:r>
              <a:rPr lang="zh-TW" altLang="en-US" sz="52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大數據課程</a:t>
            </a:r>
            <a:endParaRPr sz="52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3044850" y="2920950"/>
            <a:ext cx="3054300" cy="49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 txBox="1"/>
          <p:nvPr/>
        </p:nvSpPr>
        <p:spPr>
          <a:xfrm>
            <a:off x="3044850" y="2871150"/>
            <a:ext cx="30543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lvl="0" algn="ctr">
              <a:lnSpc>
                <a:spcPct val="90000"/>
              </a:lnSpc>
            </a:pPr>
            <a:r>
              <a:rPr lang="zh-TW" altLang="en-US" b="1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蘇凱正 </a:t>
            </a:r>
            <a:r>
              <a:rPr lang="en-GB" b="1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John 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字串處理函式</a:t>
            </a:r>
            <a:r>
              <a:rPr lang="en-US" altLang="zh-TW" b="1" dirty="0"/>
              <a:t>(string01.py)</a:t>
            </a: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793617684"/>
              </p:ext>
            </p:extLst>
          </p:nvPr>
        </p:nvGraphicFramePr>
        <p:xfrm>
          <a:off x="367401" y="1720710"/>
          <a:ext cx="8448676" cy="3288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14911">
                  <a:extLst>
                    <a:ext uri="{9D8B030D-6E8A-4147-A177-3AD203B41FA5}">
                      <a16:colId xmlns:a16="http://schemas.microsoft.com/office/drawing/2014/main" val="1203172406"/>
                    </a:ext>
                  </a:extLst>
                </a:gridCol>
                <a:gridCol w="2609427">
                  <a:extLst>
                    <a:ext uri="{9D8B030D-6E8A-4147-A177-3AD203B41FA5}">
                      <a16:colId xmlns:a16="http://schemas.microsoft.com/office/drawing/2014/main" val="3982945799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395059340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185304239"/>
                    </a:ext>
                  </a:extLst>
                </a:gridCol>
              </a:tblGrid>
              <a:tr h="32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530380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center(n)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將字串擴充為 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個字元且置中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"book".center(8)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 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0428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find(s)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搜尋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字串在字串中的位置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"book".find("k")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96573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endswith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字串是否以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字串結尾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"abc".endswith("c")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645738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islower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字串是否都是小寫字母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"Yes".islower()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FALSE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231092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isupper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字串是否都是大寫字母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"YES".isupper()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4163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s.join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(list)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將串列中元素以 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字串做為連接字元組成字串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"#".join(["ab", "cd", "ef"])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"ab#cd#ef"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878949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取得字串長度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len("book")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623169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ljust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將字串擴充為 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個字元且靠左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"book".ljust(8)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 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8126840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lower()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將字串字元都轉為小寫字母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"YES".lower()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"yes"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256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79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字串處理函式</a:t>
            </a:r>
            <a:r>
              <a:rPr lang="en-US" altLang="zh-TW" b="1" dirty="0"/>
              <a:t>(string01.py)</a:t>
            </a:r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81239133"/>
              </p:ext>
            </p:extLst>
          </p:nvPr>
        </p:nvGraphicFramePr>
        <p:xfrm>
          <a:off x="367401" y="1720710"/>
          <a:ext cx="8448676" cy="292811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461399">
                  <a:extLst>
                    <a:ext uri="{9D8B030D-6E8A-4147-A177-3AD203B41FA5}">
                      <a16:colId xmlns:a16="http://schemas.microsoft.com/office/drawing/2014/main" val="1203172406"/>
                    </a:ext>
                  </a:extLst>
                </a:gridCol>
                <a:gridCol w="2762939">
                  <a:extLst>
                    <a:ext uri="{9D8B030D-6E8A-4147-A177-3AD203B41FA5}">
                      <a16:colId xmlns:a16="http://schemas.microsoft.com/office/drawing/2014/main" val="3982945799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395059340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185304239"/>
                    </a:ext>
                  </a:extLst>
                </a:gridCol>
              </a:tblGrid>
              <a:tr h="32364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530380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lstrip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移除字串左方的空白字元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 ".lstrip()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 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0428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replace(s1,s2)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將字串中的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s1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字串以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s2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字串取代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"book".replace("o", "a")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"baak"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96573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rjust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(n)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將字串擴充為 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 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個字元且靠右對齊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"book".rjust(8)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4645738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rstrip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移除字串右方的空白字元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 ".rstrip()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6231092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split(s)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將字串以 </a:t>
                      </a:r>
                      <a:r>
                        <a:rPr lang="en-US" altLang="zh-TW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字串為分隔字元分割為串列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"ab#cd#ef".split("#")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["ab", "cd", "ef"]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884163"/>
                  </a:ext>
                </a:extLst>
              </a:tr>
              <a:tr h="338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startswith</a:t>
                      </a:r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字串是否以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 </a:t>
                      </a:r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字串開頭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"abc".startswith("a")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27878949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strip()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移除字串左方及右方的空白字元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 book ".strip()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"book"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623169"/>
                  </a:ext>
                </a:extLst>
              </a:tr>
              <a:tr h="3236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upper()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將字串字元都轉為大寫字母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"Yes".upper()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812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405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字串處理函式</a:t>
            </a:r>
            <a:r>
              <a:rPr lang="en-US" altLang="zh-TW" b="1" dirty="0"/>
              <a:t>(string01.py)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7" y="1747972"/>
            <a:ext cx="4325771" cy="322131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744" y="1747971"/>
            <a:ext cx="2241763" cy="321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51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sz="5400" b="1" dirty="0">
                <a:solidFill>
                  <a:schemeClr val="bg1"/>
                </a:solidFill>
                <a:latin typeface="Space Grotesk" panose="02020500000000000000" charset="0"/>
                <a:ea typeface="微軟正黑體" panose="020B0604030504040204" pitchFamily="34" charset="-120"/>
                <a:cs typeface="Space Grotesk" panose="02020500000000000000" charset="0"/>
              </a:rPr>
              <a:t>Python</a:t>
            </a:r>
            <a:r>
              <a:rPr lang="zh-TW" altLang="en-US" sz="5400" b="1" dirty="0">
                <a:solidFill>
                  <a:schemeClr val="bg1"/>
                </a:solidFill>
                <a:latin typeface="Space Grotesk" panose="02020500000000000000" charset="0"/>
                <a:ea typeface="微軟正黑體" panose="020B0604030504040204" pitchFamily="34" charset="-120"/>
                <a:cs typeface="Space Grotesk" panose="02020500000000000000" charset="0"/>
              </a:rPr>
              <a:t> 模組</a:t>
            </a:r>
          </a:p>
        </p:txBody>
      </p:sp>
    </p:spTree>
    <p:extLst>
      <p:ext uri="{BB962C8B-B14F-4D97-AF65-F5344CB8AC3E}">
        <p14:creationId xmlns:p14="http://schemas.microsoft.com/office/powerpoint/2010/main" val="175886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Python</a:t>
            </a:r>
            <a:r>
              <a:rPr lang="zh-TW" altLang="en-US" b="1" dirty="0">
                <a:solidFill>
                  <a:schemeClr val="bg1"/>
                </a:solidFill>
              </a:rPr>
              <a:t> 模組（</a:t>
            </a:r>
            <a:r>
              <a:rPr lang="en-US" altLang="zh-TW" b="1" dirty="0">
                <a:solidFill>
                  <a:schemeClr val="bg1"/>
                </a:solidFill>
              </a:rPr>
              <a:t>Module</a:t>
            </a:r>
            <a:r>
              <a:rPr lang="zh-TW" altLang="en-US" b="1" dirty="0">
                <a:solidFill>
                  <a:schemeClr val="bg1"/>
                </a:solidFill>
              </a:rPr>
              <a:t>）介紹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746828" y="1973580"/>
            <a:ext cx="7816496" cy="29957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隨著程式越變越長，先前</a:t>
            </a:r>
            <a:r>
              <a:rPr lang="zh-TW" altLang="en-US" sz="1200" b="1" dirty="0">
                <a:solidFill>
                  <a:srgbClr val="FFFF00"/>
                </a:solidFill>
              </a:rPr>
              <a:t>已經定義好的函式</a:t>
            </a:r>
            <a:r>
              <a:rPr lang="zh-TW" altLang="en-US" sz="1200" b="1" dirty="0">
                <a:solidFill>
                  <a:schemeClr val="bg1"/>
                </a:solidFill>
              </a:rPr>
              <a:t>，我們不希望直接複製該函式的內容貼到另一個檔案當中，這樣會出現 </a:t>
            </a:r>
            <a:r>
              <a:rPr lang="en-US" altLang="zh-TW" sz="1200" b="1" dirty="0">
                <a:solidFill>
                  <a:srgbClr val="FFFF00"/>
                </a:solidFill>
              </a:rPr>
              <a:t>Redundant code</a:t>
            </a:r>
            <a:r>
              <a:rPr lang="zh-TW" altLang="en-US" sz="1200" b="1" dirty="0">
                <a:solidFill>
                  <a:srgbClr val="FFFF00"/>
                </a:solidFill>
              </a:rPr>
              <a:t>（程式碼冗餘）</a:t>
            </a:r>
            <a:r>
              <a:rPr lang="zh-TW" altLang="en-US" sz="1200" b="1" dirty="0">
                <a:solidFill>
                  <a:schemeClr val="bg1"/>
                </a:solidFill>
              </a:rPr>
              <a:t>，造成維護上更多困難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這時我們會將</a:t>
            </a:r>
            <a:r>
              <a:rPr lang="zh-TW" altLang="en-US" sz="1200" b="1" dirty="0">
                <a:solidFill>
                  <a:srgbClr val="FFFF00"/>
                </a:solidFill>
              </a:rPr>
              <a:t>已經寫好的函式放在 </a:t>
            </a:r>
            <a:r>
              <a:rPr lang="en-US" altLang="zh-TW" sz="1200" b="1" dirty="0">
                <a:solidFill>
                  <a:srgbClr val="FFFF00"/>
                </a:solidFill>
              </a:rPr>
              <a:t>.</a:t>
            </a:r>
            <a:r>
              <a:rPr lang="en-US" altLang="zh-TW" sz="1200" b="1" dirty="0" err="1">
                <a:solidFill>
                  <a:srgbClr val="FFFF00"/>
                </a:solidFill>
              </a:rPr>
              <a:t>py</a:t>
            </a:r>
            <a:r>
              <a:rPr lang="en-US" altLang="zh-TW" sz="1200" b="1" dirty="0">
                <a:solidFill>
                  <a:srgbClr val="FFFF00"/>
                </a:solidFill>
              </a:rPr>
              <a:t> </a:t>
            </a:r>
            <a:r>
              <a:rPr lang="zh-TW" altLang="en-US" sz="1200" b="1" dirty="0">
                <a:solidFill>
                  <a:schemeClr val="bg1"/>
                </a:solidFill>
              </a:rPr>
              <a:t>，視為一個</a:t>
            </a:r>
            <a:r>
              <a:rPr lang="zh-TW" altLang="en-US" sz="1200" b="1" dirty="0">
                <a:solidFill>
                  <a:srgbClr val="FFFF00"/>
                </a:solidFill>
              </a:rPr>
              <a:t>模組（</a:t>
            </a:r>
            <a:r>
              <a:rPr lang="en-US" altLang="zh-TW" sz="1200" b="1" dirty="0">
                <a:solidFill>
                  <a:srgbClr val="FFFF00"/>
                </a:solidFill>
              </a:rPr>
              <a:t>Module</a:t>
            </a:r>
            <a:r>
              <a:rPr lang="zh-TW" altLang="en-US" sz="1200" b="1" dirty="0">
                <a:solidFill>
                  <a:srgbClr val="FFFF00"/>
                </a:solidFill>
              </a:rPr>
              <a:t>）</a:t>
            </a:r>
            <a:endParaRPr lang="en-US" altLang="zh-TW" sz="12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模組中的定義的函式與變數就可以</a:t>
            </a:r>
            <a:r>
              <a:rPr lang="zh-TW" altLang="en-US" sz="1200" b="1" dirty="0">
                <a:solidFill>
                  <a:srgbClr val="FFFF00"/>
                </a:solidFill>
              </a:rPr>
              <a:t>透過 </a:t>
            </a:r>
            <a:r>
              <a:rPr lang="en-US" altLang="zh-TW" sz="1200" b="1" dirty="0">
                <a:solidFill>
                  <a:srgbClr val="FFFF00"/>
                </a:solidFill>
              </a:rPr>
              <a:t>import</a:t>
            </a:r>
            <a:r>
              <a:rPr lang="zh-TW" altLang="en-US" sz="1200" b="1" dirty="0">
                <a:solidFill>
                  <a:srgbClr val="FFFF00"/>
                </a:solidFill>
              </a:rPr>
              <a:t> 語句</a:t>
            </a:r>
            <a:r>
              <a:rPr lang="zh-TW" altLang="en-US" sz="1200" b="1" dirty="0">
                <a:solidFill>
                  <a:schemeClr val="bg1"/>
                </a:solidFill>
              </a:rPr>
              <a:t>的方式，讓其他模組可以使用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所以基本上</a:t>
            </a:r>
            <a:r>
              <a:rPr lang="zh-TW" altLang="en-US" sz="1200" b="1" dirty="0">
                <a:solidFill>
                  <a:srgbClr val="FFFF00"/>
                </a:solidFill>
              </a:rPr>
              <a:t>一個 </a:t>
            </a:r>
            <a:r>
              <a:rPr lang="en-US" altLang="zh-TW" sz="1200" b="1" dirty="0">
                <a:solidFill>
                  <a:srgbClr val="FFFF00"/>
                </a:solidFill>
              </a:rPr>
              <a:t>.</a:t>
            </a:r>
            <a:r>
              <a:rPr lang="en-US" altLang="zh-TW" sz="1200" b="1" dirty="0" err="1">
                <a:solidFill>
                  <a:srgbClr val="FFFF00"/>
                </a:solidFill>
              </a:rPr>
              <a:t>py</a:t>
            </a:r>
            <a:r>
              <a:rPr lang="en-US" altLang="zh-TW" sz="1200" b="1" dirty="0">
                <a:solidFill>
                  <a:srgbClr val="FFFF00"/>
                </a:solidFill>
              </a:rPr>
              <a:t> </a:t>
            </a:r>
            <a:r>
              <a:rPr lang="zh-TW" altLang="en-US" sz="1200" b="1" dirty="0">
                <a:solidFill>
                  <a:srgbClr val="FFFF00"/>
                </a:solidFill>
              </a:rPr>
              <a:t>就可以被視為一個模組的集合</a:t>
            </a:r>
            <a:endParaRPr lang="en-US" altLang="zh-TW" sz="1200" b="1" dirty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其他注意事項：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200" b="1" dirty="0">
                <a:solidFill>
                  <a:srgbClr val="FFFF00"/>
                </a:solidFill>
              </a:rPr>
              <a:t>不要取名與內建模組或第三方套件相同的模組名稱</a:t>
            </a:r>
            <a:r>
              <a:rPr lang="zh-TW" altLang="en-US" sz="1200" b="1" dirty="0">
                <a:solidFill>
                  <a:schemeClr val="bg1"/>
                </a:solidFill>
              </a:rPr>
              <a:t>，會出現模組名稱覆蓋的現象（同變數覆蓋）</a:t>
            </a:r>
            <a:endParaRPr lang="en-US" altLang="zh-TW" sz="1200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1200" b="1" dirty="0">
                <a:solidFill>
                  <a:schemeClr val="bg1"/>
                </a:solidFill>
              </a:rPr>
              <a:t>自定義模組本身會與程式檔案之間的相對路徑有關聯，初期自定義比較容易出錯，</a:t>
            </a:r>
            <a:r>
              <a:rPr lang="zh-TW" altLang="en-US" sz="1200" b="1" dirty="0">
                <a:solidFill>
                  <a:srgbClr val="FFFF00"/>
                </a:solidFill>
              </a:rPr>
              <a:t>建議放在相同目錄</a:t>
            </a:r>
            <a:endParaRPr lang="en-US" altLang="zh-TW" sz="12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43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Python</a:t>
            </a:r>
            <a:r>
              <a:rPr lang="zh-TW" altLang="en-US" b="1" dirty="0">
                <a:solidFill>
                  <a:schemeClr val="bg1"/>
                </a:solidFill>
              </a:rPr>
              <a:t> 模組（</a:t>
            </a:r>
            <a:r>
              <a:rPr lang="en-US" altLang="zh-TW" b="1" dirty="0">
                <a:solidFill>
                  <a:schemeClr val="bg1"/>
                </a:solidFill>
              </a:rPr>
              <a:t>Module</a:t>
            </a:r>
            <a:r>
              <a:rPr lang="zh-TW" altLang="en-US" b="1" dirty="0">
                <a:solidFill>
                  <a:schemeClr val="bg1"/>
                </a:solidFill>
              </a:rPr>
              <a:t>）介紹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746827" y="1973580"/>
            <a:ext cx="8069249" cy="2995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chemeClr val="bg1"/>
                </a:solidFill>
              </a:rPr>
              <a:t>建立模組的方法：根據 </a:t>
            </a:r>
            <a:r>
              <a:rPr lang="en-US" altLang="zh-TW" b="1" dirty="0">
                <a:solidFill>
                  <a:schemeClr val="bg1"/>
                </a:solidFill>
              </a:rPr>
              <a:t>Python </a:t>
            </a:r>
            <a:r>
              <a:rPr lang="zh-TW" altLang="en-US" sz="1800" b="1" dirty="0">
                <a:solidFill>
                  <a:schemeClr val="bg1"/>
                </a:solidFill>
              </a:rPr>
              <a:t>命名</a:t>
            </a:r>
            <a:r>
              <a:rPr lang="zh-TW" altLang="en-US" b="1" dirty="0">
                <a:solidFill>
                  <a:schemeClr val="bg1"/>
                </a:solidFill>
              </a:rPr>
              <a:t>規則定義一個 </a:t>
            </a:r>
            <a:r>
              <a:rPr lang="en-US" altLang="zh-TW" b="1" dirty="0">
                <a:solidFill>
                  <a:schemeClr val="bg1"/>
                </a:solidFill>
              </a:rPr>
              <a:t>.</a:t>
            </a:r>
            <a:r>
              <a:rPr lang="en-US" altLang="zh-TW" b="1" dirty="0" err="1">
                <a:solidFill>
                  <a:schemeClr val="bg1"/>
                </a:solidFill>
              </a:rPr>
              <a:t>py</a:t>
            </a:r>
            <a:r>
              <a:rPr lang="zh-TW" altLang="en-US" b="1" dirty="0">
                <a:solidFill>
                  <a:schemeClr val="bg1"/>
                </a:solidFill>
              </a:rPr>
              <a:t> 檔，如：</a:t>
            </a:r>
            <a:endParaRPr lang="en-US" altLang="zh-TW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myalgorithm.py</a:t>
            </a:r>
            <a:r>
              <a:rPr lang="zh-TW" altLang="en-US" dirty="0"/>
              <a:t>（自定義的演算法集合）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在 </a:t>
            </a:r>
            <a:r>
              <a:rPr lang="en-US" altLang="zh-TW" dirty="0"/>
              <a:t>myalgorithm.py</a:t>
            </a:r>
            <a:r>
              <a:rPr lang="zh-TW" altLang="en-US" dirty="0"/>
              <a:t> 定義 </a:t>
            </a:r>
            <a:r>
              <a:rPr lang="en-US" altLang="zh-TW" dirty="0"/>
              <a:t>function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b="1" dirty="0" err="1"/>
              <a:t>gen_arithmetic_sequence</a:t>
            </a:r>
            <a:r>
              <a:rPr lang="zh-TW" altLang="en-US" b="1" dirty="0"/>
              <a:t>（生成等差數列）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其他模組要使用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from myalgorithm.py import </a:t>
            </a:r>
            <a:r>
              <a:rPr lang="en-US" altLang="zh-TW" dirty="0" err="1"/>
              <a:t>gen_arithmetic_sequence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print(</a:t>
            </a:r>
            <a:r>
              <a:rPr lang="en-US" altLang="zh-TW" dirty="0" err="1"/>
              <a:t>gen_arithmetic_sequence</a:t>
            </a:r>
            <a:r>
              <a:rPr lang="en-US" altLang="zh-TW" dirty="0"/>
              <a:t>(1,100,2)</a:t>
            </a:r>
          </a:p>
        </p:txBody>
      </p:sp>
    </p:spTree>
    <p:extLst>
      <p:ext uri="{BB962C8B-B14F-4D97-AF65-F5344CB8AC3E}">
        <p14:creationId xmlns:p14="http://schemas.microsoft.com/office/powerpoint/2010/main" val="127358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Python</a:t>
            </a:r>
            <a:r>
              <a:rPr lang="zh-TW" altLang="en-US" b="1" dirty="0">
                <a:solidFill>
                  <a:schemeClr val="bg1"/>
                </a:solidFill>
              </a:rPr>
              <a:t> 模組（</a:t>
            </a:r>
            <a:r>
              <a:rPr lang="en-US" altLang="zh-TW" b="1" dirty="0">
                <a:solidFill>
                  <a:schemeClr val="bg1"/>
                </a:solidFill>
              </a:rPr>
              <a:t>Module</a:t>
            </a:r>
            <a:r>
              <a:rPr lang="zh-TW" altLang="en-US" b="1" dirty="0">
                <a:solidFill>
                  <a:schemeClr val="bg1"/>
                </a:solidFill>
              </a:rPr>
              <a:t>）介紹</a:t>
            </a:r>
            <a:endParaRPr lang="zh-TW" altLang="en-US" dirty="0">
              <a:solidFill>
                <a:srgbClr val="FFFF00"/>
              </a:solidFill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4532664" y="1753324"/>
            <a:ext cx="4277449" cy="70869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41" y="1753324"/>
            <a:ext cx="3790743" cy="161323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1308" y="1802102"/>
            <a:ext cx="1034540" cy="1714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078145" y="2021930"/>
            <a:ext cx="3551921" cy="153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3377352" y="2042125"/>
            <a:ext cx="1357312" cy="424453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005" y="3715353"/>
            <a:ext cx="6041317" cy="96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04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import </a:t>
            </a:r>
            <a:r>
              <a:rPr lang="zh-TW" altLang="en-US" dirty="0">
                <a:solidFill>
                  <a:schemeClr val="bg1"/>
                </a:solidFill>
              </a:rPr>
              <a:t>模組語法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746827" y="1935591"/>
            <a:ext cx="8069249" cy="30337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dirty="0"/>
              <a:t>import </a:t>
            </a:r>
            <a:r>
              <a:rPr lang="zh-TW" altLang="en-US" sz="1600" dirty="0"/>
              <a:t>套件名稱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time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b="1" dirty="0"/>
              <a:t> </a:t>
            </a:r>
            <a:r>
              <a:rPr lang="en-US" altLang="zh-TW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random</a:t>
            </a: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from </a:t>
            </a:r>
            <a:r>
              <a:rPr lang="zh-TW" altLang="en-US" sz="1600" dirty="0"/>
              <a:t>套件名稱 </a:t>
            </a: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TW" sz="1600" dirty="0"/>
              <a:t>  =&gt; (* </a:t>
            </a:r>
            <a:r>
              <a:rPr lang="zh-TW" altLang="en-US" sz="1600" dirty="0"/>
              <a:t>等於全部</a:t>
            </a:r>
            <a:r>
              <a:rPr lang="en-US" altLang="zh-TW" sz="1600" dirty="0"/>
              <a:t>)</a:t>
            </a:r>
            <a:r>
              <a:rPr lang="zh-TW" altLang="en-US" sz="1600" dirty="0"/>
              <a:t>（不推薦，會有變數覆蓋問題）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from</a:t>
            </a:r>
            <a:r>
              <a:rPr lang="en-US" altLang="zh-TW" sz="1600" dirty="0"/>
              <a:t> </a:t>
            </a:r>
            <a:r>
              <a:rPr lang="en-US" altLang="zh-TW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datetime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dirty="0"/>
              <a:t> </a:t>
            </a:r>
            <a:r>
              <a:rPr lang="en-US" altLang="zh-TW" sz="1600" b="1" dirty="0" err="1">
                <a:solidFill>
                  <a:srgbClr val="FF0000"/>
                </a:solidFill>
              </a:rPr>
              <a:t>datetime</a:t>
            </a:r>
            <a:r>
              <a:rPr lang="zh-TW" altLang="en-US" sz="1600" b="1" dirty="0">
                <a:solidFill>
                  <a:srgbClr val="FF0000"/>
                </a:solidFill>
              </a:rPr>
              <a:t> </a:t>
            </a:r>
            <a:r>
              <a:rPr lang="zh-TW" altLang="en-US" sz="1600" b="1" dirty="0">
                <a:solidFill>
                  <a:schemeClr val="bg1"/>
                </a:solidFill>
              </a:rPr>
              <a:t>（前面是模組名稱，後面是類別或函式名稱）</a:t>
            </a:r>
            <a:endParaRPr lang="en-US" altLang="zh-TW" sz="16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dirty="0"/>
              <a:t> </a:t>
            </a:r>
            <a:r>
              <a:rPr lang="zh-TW" altLang="en-US" sz="1600" dirty="0"/>
              <a:t>套件名稱 </a:t>
            </a:r>
            <a:r>
              <a:rPr lang="en-US" altLang="zh-TW" sz="1600" b="1" dirty="0">
                <a:solidFill>
                  <a:srgbClr val="F39595"/>
                </a:solidFill>
              </a:rPr>
              <a:t>as</a:t>
            </a:r>
            <a:r>
              <a:rPr lang="en-US" altLang="zh-TW" sz="1600" dirty="0"/>
              <a:t> </a:t>
            </a:r>
            <a:r>
              <a:rPr lang="zh-TW" altLang="en-US" sz="1600" dirty="0"/>
              <a:t>別名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>
                <a:solidFill>
                  <a:srgbClr val="FFFF00"/>
                </a:solidFill>
              </a:rPr>
              <a:t>import</a:t>
            </a:r>
            <a:r>
              <a:rPr lang="en-US" altLang="zh-TW" sz="1600" dirty="0"/>
              <a:t> </a:t>
            </a:r>
            <a:r>
              <a:rPr lang="en-US" altLang="zh-TW" sz="16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numpy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rgbClr val="F39595"/>
                </a:solidFill>
              </a:rPr>
              <a:t>as</a:t>
            </a:r>
            <a:r>
              <a:rPr lang="en-US" altLang="zh-TW" sz="1600" dirty="0"/>
              <a:t> </a:t>
            </a:r>
            <a:r>
              <a:rPr lang="en-US" altLang="zh-TW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1841670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Python</a:t>
            </a:r>
            <a:r>
              <a:rPr lang="zh-TW" altLang="en-US" b="1" dirty="0"/>
              <a:t> 常用模組介紹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990074" y="2663106"/>
            <a:ext cx="6463863" cy="2122475"/>
          </a:xfrm>
        </p:spPr>
        <p:txBody>
          <a:bodyPr>
            <a:normAutofit/>
          </a:bodyPr>
          <a:lstStyle/>
          <a:p>
            <a:pPr algn="ctr"/>
            <a:r>
              <a:rPr lang="en-US" altLang="zh-TW" b="1" dirty="0"/>
              <a:t>random</a:t>
            </a:r>
          </a:p>
          <a:p>
            <a:pPr algn="ctr"/>
            <a:r>
              <a:rPr lang="en-US" altLang="zh-TW" b="1" dirty="0"/>
              <a:t>time</a:t>
            </a:r>
          </a:p>
          <a:p>
            <a:pPr algn="ctr"/>
            <a:r>
              <a:rPr lang="en-US" altLang="zh-TW" b="1" dirty="0" err="1"/>
              <a:t>datetime</a:t>
            </a:r>
            <a:endParaRPr lang="en-US" altLang="zh-TW" b="1" dirty="0"/>
          </a:p>
          <a:p>
            <a:pPr algn="ctr"/>
            <a:r>
              <a:rPr lang="en-US" altLang="zh-TW" b="1" dirty="0"/>
              <a:t>copy</a:t>
            </a:r>
          </a:p>
          <a:p>
            <a:pPr algn="ctr"/>
            <a:r>
              <a:rPr lang="en-US" altLang="zh-TW" b="1" dirty="0" err="1"/>
              <a:t>pprint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1479505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random</a:t>
            </a:r>
            <a:r>
              <a:rPr lang="zh-TW" altLang="en-US" b="1" dirty="0"/>
              <a:t> 模組（</a:t>
            </a:r>
            <a:r>
              <a:rPr lang="en-US" altLang="zh-TW" b="1" dirty="0"/>
              <a:t>random01.py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 err="1"/>
              <a:t>random.random</a:t>
            </a:r>
            <a:r>
              <a:rPr lang="en-US" altLang="zh-TW" sz="1400" dirty="0"/>
              <a:t>()</a:t>
            </a:r>
            <a:r>
              <a:rPr lang="zh-TW" altLang="en-US" sz="1400" dirty="0"/>
              <a:t>：生成一個介於 </a:t>
            </a:r>
            <a:r>
              <a:rPr lang="en-US" altLang="zh-TW" sz="1400" dirty="0"/>
              <a:t>0.0 </a:t>
            </a:r>
            <a:r>
              <a:rPr lang="zh-TW" altLang="en-US" sz="1400" dirty="0"/>
              <a:t>到 </a:t>
            </a:r>
            <a:r>
              <a:rPr lang="en-US" altLang="zh-TW" sz="1400" dirty="0"/>
              <a:t>1.0 </a:t>
            </a:r>
            <a:r>
              <a:rPr lang="zh-TW" altLang="en-US" sz="1400" dirty="0"/>
              <a:t>之間的隨機浮點數。</a:t>
            </a:r>
          </a:p>
          <a:p>
            <a:r>
              <a:rPr lang="en-US" altLang="zh-TW" sz="1400" dirty="0" err="1"/>
              <a:t>random.randint</a:t>
            </a:r>
            <a:r>
              <a:rPr lang="en-US" altLang="zh-TW" sz="1400" dirty="0"/>
              <a:t>(a, b)</a:t>
            </a:r>
            <a:r>
              <a:rPr lang="zh-TW" altLang="en-US" sz="1400" dirty="0"/>
              <a:t>：生成一個介於 </a:t>
            </a:r>
            <a:r>
              <a:rPr lang="en-US" altLang="zh-TW" sz="1400" dirty="0"/>
              <a:t>a </a:t>
            </a:r>
            <a:r>
              <a:rPr lang="zh-TW" altLang="en-US" sz="1400" dirty="0"/>
              <a:t>和 </a:t>
            </a:r>
            <a:r>
              <a:rPr lang="en-US" altLang="zh-TW" sz="1400" dirty="0"/>
              <a:t>b </a:t>
            </a:r>
            <a:r>
              <a:rPr lang="zh-TW" altLang="en-US" sz="1400" dirty="0"/>
              <a:t>之間（包括 </a:t>
            </a:r>
            <a:r>
              <a:rPr lang="en-US" altLang="zh-TW" sz="1400" dirty="0"/>
              <a:t>a </a:t>
            </a:r>
            <a:r>
              <a:rPr lang="zh-TW" altLang="en-US" sz="1400" dirty="0"/>
              <a:t>和 </a:t>
            </a:r>
            <a:r>
              <a:rPr lang="en-US" altLang="zh-TW" sz="1400" dirty="0"/>
              <a:t>b</a:t>
            </a:r>
            <a:r>
              <a:rPr lang="zh-TW" altLang="en-US" sz="1400" dirty="0"/>
              <a:t>）的隨機整數。</a:t>
            </a:r>
          </a:p>
          <a:p>
            <a:r>
              <a:rPr lang="en-US" altLang="zh-TW" sz="1400" dirty="0" err="1"/>
              <a:t>random.choice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seq</a:t>
            </a:r>
            <a:r>
              <a:rPr lang="en-US" altLang="zh-TW" sz="1400" dirty="0"/>
              <a:t>)</a:t>
            </a:r>
            <a:r>
              <a:rPr lang="zh-TW" altLang="en-US" sz="1400" dirty="0"/>
              <a:t>：從非空序列 </a:t>
            </a:r>
            <a:r>
              <a:rPr lang="en-US" altLang="zh-TW" sz="1400" dirty="0" err="1"/>
              <a:t>seq</a:t>
            </a:r>
            <a:r>
              <a:rPr lang="en-US" altLang="zh-TW" sz="1400" dirty="0"/>
              <a:t> </a:t>
            </a:r>
            <a:r>
              <a:rPr lang="zh-TW" altLang="en-US" sz="1400" dirty="0"/>
              <a:t>中隨機選擇一個元素。</a:t>
            </a:r>
          </a:p>
          <a:p>
            <a:r>
              <a:rPr lang="en-US" altLang="zh-TW" sz="1400" dirty="0" err="1"/>
              <a:t>random.shuffle</a:t>
            </a:r>
            <a:r>
              <a:rPr lang="en-US" altLang="zh-TW" sz="1400" dirty="0"/>
              <a:t>(x)</a:t>
            </a:r>
            <a:r>
              <a:rPr lang="zh-TW" altLang="en-US" sz="1400" dirty="0"/>
              <a:t>：將序列 </a:t>
            </a:r>
            <a:r>
              <a:rPr lang="en-US" altLang="zh-TW" sz="1400" dirty="0"/>
              <a:t>x </a:t>
            </a:r>
            <a:r>
              <a:rPr lang="zh-TW" altLang="en-US" sz="1400" dirty="0"/>
              <a:t>中的元素隨機打亂。</a:t>
            </a:r>
          </a:p>
          <a:p>
            <a:r>
              <a:rPr lang="en-US" altLang="zh-TW" sz="1400" dirty="0" err="1"/>
              <a:t>random.sample</a:t>
            </a:r>
            <a:r>
              <a:rPr lang="en-US" altLang="zh-TW" sz="1400" dirty="0"/>
              <a:t>(population, k)</a:t>
            </a:r>
            <a:r>
              <a:rPr lang="zh-TW" altLang="en-US" sz="1400" dirty="0"/>
              <a:t>：從 </a:t>
            </a:r>
            <a:r>
              <a:rPr lang="en-US" altLang="zh-TW" sz="1400" dirty="0"/>
              <a:t>population </a:t>
            </a:r>
            <a:r>
              <a:rPr lang="zh-TW" altLang="en-US" sz="1400" dirty="0"/>
              <a:t>中隨機選擇 </a:t>
            </a:r>
            <a:r>
              <a:rPr lang="en-US" altLang="zh-TW" sz="1400" dirty="0"/>
              <a:t>k </a:t>
            </a:r>
            <a:r>
              <a:rPr lang="zh-TW" altLang="en-US" sz="1400" dirty="0"/>
              <a:t>個唯一元素，返回一個列表。</a:t>
            </a:r>
            <a:endParaRPr lang="en-US" altLang="zh-TW" sz="1400" dirty="0"/>
          </a:p>
          <a:p>
            <a:r>
              <a:rPr lang="en-US" altLang="zh-TW" sz="1400" dirty="0" err="1"/>
              <a:t>random.randrange</a:t>
            </a:r>
            <a:r>
              <a:rPr lang="en-US" altLang="zh-TW" sz="1400" dirty="0"/>
              <a:t>(n1,n2,n3)</a:t>
            </a:r>
            <a:r>
              <a:rPr lang="zh-TW" altLang="en-US" sz="1400" dirty="0"/>
              <a:t>：從</a:t>
            </a:r>
            <a:r>
              <a:rPr lang="en-US" altLang="zh-TW" sz="1400" dirty="0"/>
              <a:t>n1</a:t>
            </a:r>
            <a:r>
              <a:rPr lang="zh-TW" altLang="en-US" sz="1400" dirty="0"/>
              <a:t>到</a:t>
            </a:r>
            <a:r>
              <a:rPr lang="en-US" altLang="zh-TW" sz="1400" dirty="0"/>
              <a:t>n2</a:t>
            </a:r>
            <a:r>
              <a:rPr lang="zh-TW" altLang="en-US" sz="1400" dirty="0"/>
              <a:t>之間每隔</a:t>
            </a:r>
            <a:r>
              <a:rPr lang="en-US" altLang="zh-TW" sz="1400" dirty="0"/>
              <a:t>n3</a:t>
            </a:r>
            <a:r>
              <a:rPr lang="zh-TW" altLang="en-US" sz="1400" dirty="0"/>
              <a:t>選擇一個整數</a:t>
            </a:r>
            <a:endParaRPr lang="en-US" altLang="zh-TW" sz="1400" dirty="0"/>
          </a:p>
          <a:p>
            <a:r>
              <a:rPr lang="en-US" altLang="zh-TW" sz="1400" dirty="0" err="1"/>
              <a:t>random.uniform</a:t>
            </a:r>
            <a:r>
              <a:rPr lang="en-US" altLang="zh-TW" sz="1400" dirty="0"/>
              <a:t>(f1, f2)</a:t>
            </a:r>
            <a:r>
              <a:rPr lang="zh-TW" altLang="en-US" sz="1400" dirty="0"/>
              <a:t>：從 </a:t>
            </a:r>
            <a:r>
              <a:rPr lang="en-US" altLang="zh-TW" sz="1400" dirty="0"/>
              <a:t>f1, f2 </a:t>
            </a:r>
            <a:r>
              <a:rPr lang="zh-TW" altLang="en-US" sz="1400" dirty="0"/>
              <a:t>之間隨機選擇一個浮點數</a:t>
            </a:r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0528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TW" altLang="en-US" sz="5400" b="1" dirty="0">
                <a:solidFill>
                  <a:schemeClr val="bg1"/>
                </a:solidFill>
                <a:latin typeface="Space Grotesk" panose="02020500000000000000" charset="0"/>
                <a:ea typeface="微軟正黑體" panose="020B0604030504040204" pitchFamily="34" charset="-120"/>
                <a:cs typeface="Space Grotesk" panose="02020500000000000000" charset="0"/>
              </a:rPr>
              <a:t>常用內建函式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>
          <a:xfrm>
            <a:off x="1377905" y="2689860"/>
            <a:ext cx="6463863" cy="1332865"/>
          </a:xfrm>
        </p:spPr>
        <p:txBody>
          <a:bodyPr>
            <a:normAutofit/>
          </a:bodyPr>
          <a:lstStyle/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數值處理函式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字串處函式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9537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time</a:t>
            </a:r>
            <a:r>
              <a:rPr lang="zh-TW" altLang="en-US" b="1" dirty="0"/>
              <a:t> 模組（</a:t>
            </a:r>
            <a:r>
              <a:rPr lang="en-US" altLang="zh-TW" b="1" dirty="0"/>
              <a:t>time01.py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err="1"/>
              <a:t>time.time</a:t>
            </a:r>
            <a:r>
              <a:rPr lang="en-US" altLang="zh-TW" dirty="0"/>
              <a:t>()</a:t>
            </a:r>
            <a:r>
              <a:rPr lang="zh-TW" altLang="en-US" dirty="0"/>
              <a:t>：返回當前時間的時間戳。</a:t>
            </a:r>
          </a:p>
          <a:p>
            <a:r>
              <a:rPr lang="en-US" altLang="zh-TW" dirty="0" err="1"/>
              <a:t>time.sleep</a:t>
            </a:r>
            <a:r>
              <a:rPr lang="en-US" altLang="zh-TW" dirty="0"/>
              <a:t>(secs)</a:t>
            </a:r>
            <a:r>
              <a:rPr lang="zh-TW" altLang="en-US" dirty="0"/>
              <a:t>：讓程序暫停執行 </a:t>
            </a:r>
            <a:r>
              <a:rPr lang="en-US" altLang="zh-TW" dirty="0"/>
              <a:t>secs </a:t>
            </a:r>
            <a:r>
              <a:rPr lang="zh-TW" altLang="en-US" dirty="0"/>
              <a:t>秒。</a:t>
            </a:r>
          </a:p>
          <a:p>
            <a:r>
              <a:rPr lang="en-US" altLang="zh-TW" dirty="0" err="1"/>
              <a:t>time.localtime</a:t>
            </a:r>
            <a:r>
              <a:rPr lang="en-US" altLang="zh-TW" dirty="0"/>
              <a:t>()</a:t>
            </a:r>
            <a:r>
              <a:rPr lang="zh-TW" altLang="en-US" dirty="0"/>
              <a:t>：返回當前本地時間的 </a:t>
            </a:r>
            <a:r>
              <a:rPr lang="en-US" altLang="zh-TW" dirty="0" err="1"/>
              <a:t>struct_time</a:t>
            </a:r>
            <a:r>
              <a:rPr lang="en-US" altLang="zh-TW" dirty="0"/>
              <a:t> </a:t>
            </a:r>
            <a:r>
              <a:rPr lang="zh-TW" altLang="en-US" dirty="0"/>
              <a:t>對象。</a:t>
            </a:r>
          </a:p>
          <a:p>
            <a:r>
              <a:rPr lang="en-US" altLang="zh-TW" dirty="0" err="1"/>
              <a:t>time.strftime</a:t>
            </a:r>
            <a:r>
              <a:rPr lang="en-US" altLang="zh-TW" dirty="0"/>
              <a:t>(format, t)</a:t>
            </a:r>
            <a:r>
              <a:rPr lang="zh-TW" altLang="en-US" dirty="0"/>
              <a:t>：根據格式字符串 </a:t>
            </a:r>
            <a:r>
              <a:rPr lang="en-US" altLang="zh-TW" dirty="0"/>
              <a:t>format </a:t>
            </a:r>
            <a:r>
              <a:rPr lang="zh-TW" altLang="en-US" dirty="0"/>
              <a:t>將時間 </a:t>
            </a:r>
            <a:r>
              <a:rPr lang="en-US" altLang="zh-TW" dirty="0"/>
              <a:t>t </a:t>
            </a:r>
            <a:r>
              <a:rPr lang="zh-TW" altLang="en-US" dirty="0"/>
              <a:t>格式化為字符串。</a:t>
            </a:r>
          </a:p>
          <a:p>
            <a:r>
              <a:rPr lang="en-US" altLang="zh-TW" dirty="0" err="1"/>
              <a:t>time.strptime</a:t>
            </a:r>
            <a:r>
              <a:rPr lang="en-US" altLang="zh-TW" dirty="0"/>
              <a:t>(string, format)</a:t>
            </a:r>
            <a:r>
              <a:rPr lang="zh-TW" altLang="en-US" dirty="0"/>
              <a:t>：根據格式字符串 </a:t>
            </a:r>
            <a:r>
              <a:rPr lang="en-US" altLang="zh-TW" dirty="0"/>
              <a:t>format </a:t>
            </a:r>
            <a:r>
              <a:rPr lang="zh-TW" altLang="en-US" dirty="0"/>
              <a:t>將時間字符串 </a:t>
            </a:r>
            <a:r>
              <a:rPr lang="en-US" altLang="zh-TW" dirty="0"/>
              <a:t>string </a:t>
            </a:r>
            <a:r>
              <a:rPr lang="zh-TW" altLang="en-US" dirty="0"/>
              <a:t>解析為 </a:t>
            </a:r>
            <a:r>
              <a:rPr lang="en-US" altLang="zh-TW" dirty="0" err="1"/>
              <a:t>struct_time</a:t>
            </a:r>
            <a:r>
              <a:rPr lang="en-US" altLang="zh-TW" dirty="0"/>
              <a:t> </a:t>
            </a:r>
            <a:r>
              <a:rPr lang="zh-TW" altLang="en-US" dirty="0"/>
              <a:t>對象。</a:t>
            </a:r>
          </a:p>
        </p:txBody>
      </p:sp>
    </p:spTree>
    <p:extLst>
      <p:ext uri="{BB962C8B-B14F-4D97-AF65-F5344CB8AC3E}">
        <p14:creationId xmlns:p14="http://schemas.microsoft.com/office/powerpoint/2010/main" val="122095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datetime</a:t>
            </a:r>
            <a:r>
              <a:rPr lang="en-US" altLang="zh-TW" b="1" dirty="0"/>
              <a:t> </a:t>
            </a:r>
            <a:r>
              <a:rPr lang="zh-TW" altLang="en-US" b="1" dirty="0"/>
              <a:t>模組（</a:t>
            </a:r>
            <a:r>
              <a:rPr lang="en-US" altLang="zh-TW" b="1" dirty="0"/>
              <a:t>datetime01.py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err="1"/>
              <a:t>datetime.datetime.now</a:t>
            </a:r>
            <a:r>
              <a:rPr lang="en-US" altLang="zh-TW" dirty="0"/>
              <a:t>()</a:t>
            </a:r>
            <a:r>
              <a:rPr lang="zh-TW" altLang="en-US" dirty="0"/>
              <a:t>：返回當前本地日期和時間。</a:t>
            </a:r>
          </a:p>
          <a:p>
            <a:r>
              <a:rPr lang="en-US" altLang="zh-TW" dirty="0" err="1"/>
              <a:t>datetime.datetime.strptime</a:t>
            </a:r>
            <a:r>
              <a:rPr lang="en-US" altLang="zh-TW" dirty="0"/>
              <a:t>(</a:t>
            </a:r>
            <a:r>
              <a:rPr lang="en-US" altLang="zh-TW" dirty="0" err="1"/>
              <a:t>date_string</a:t>
            </a:r>
            <a:r>
              <a:rPr lang="en-US" altLang="zh-TW" dirty="0"/>
              <a:t>, format)</a:t>
            </a:r>
            <a:r>
              <a:rPr lang="zh-TW" altLang="en-US" dirty="0"/>
              <a:t>：根據格式字符串 </a:t>
            </a:r>
            <a:r>
              <a:rPr lang="en-US" altLang="zh-TW" dirty="0"/>
              <a:t>format </a:t>
            </a:r>
            <a:r>
              <a:rPr lang="zh-TW" altLang="en-US" dirty="0"/>
              <a:t>將日期字符串 </a:t>
            </a:r>
            <a:r>
              <a:rPr lang="en-US" altLang="zh-TW" dirty="0" err="1"/>
              <a:t>date_string</a:t>
            </a:r>
            <a:r>
              <a:rPr lang="en-US" altLang="zh-TW" dirty="0"/>
              <a:t> </a:t>
            </a:r>
            <a:r>
              <a:rPr lang="zh-TW" altLang="en-US" dirty="0"/>
              <a:t>解析為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zh-TW" altLang="en-US" dirty="0"/>
              <a:t>對象。</a:t>
            </a:r>
          </a:p>
          <a:p>
            <a:r>
              <a:rPr lang="en-US" altLang="zh-TW" dirty="0" err="1"/>
              <a:t>datetime.datetime.strftime</a:t>
            </a:r>
            <a:r>
              <a:rPr lang="en-US" altLang="zh-TW" dirty="0"/>
              <a:t>(</a:t>
            </a:r>
            <a:r>
              <a:rPr lang="en-US" altLang="zh-TW" dirty="0" err="1"/>
              <a:t>date_object</a:t>
            </a:r>
            <a:r>
              <a:rPr lang="en-US" altLang="zh-TW" dirty="0"/>
              <a:t>, format)</a:t>
            </a:r>
            <a:r>
              <a:rPr lang="zh-TW" altLang="en-US" dirty="0"/>
              <a:t>：根據格式字符串 </a:t>
            </a:r>
            <a:r>
              <a:rPr lang="en-US" altLang="zh-TW" dirty="0"/>
              <a:t>format </a:t>
            </a:r>
            <a:r>
              <a:rPr lang="zh-TW" altLang="en-US" dirty="0"/>
              <a:t>將 </a:t>
            </a:r>
            <a:r>
              <a:rPr lang="en-US" altLang="zh-TW" dirty="0" err="1"/>
              <a:t>datetime</a:t>
            </a:r>
            <a:r>
              <a:rPr lang="en-US" altLang="zh-TW" dirty="0"/>
              <a:t> </a:t>
            </a:r>
            <a:r>
              <a:rPr lang="zh-TW" altLang="en-US" dirty="0"/>
              <a:t>對象格式化為字符串。</a:t>
            </a:r>
          </a:p>
        </p:txBody>
      </p:sp>
    </p:spTree>
    <p:extLst>
      <p:ext uri="{BB962C8B-B14F-4D97-AF65-F5344CB8AC3E}">
        <p14:creationId xmlns:p14="http://schemas.microsoft.com/office/powerpoint/2010/main" val="3017384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time </a:t>
            </a:r>
            <a:r>
              <a:rPr lang="zh-TW" altLang="en-US" b="1" dirty="0"/>
              <a:t>模組 </a:t>
            </a:r>
            <a:r>
              <a:rPr lang="en-US" altLang="zh-TW" b="1" dirty="0"/>
              <a:t>vs </a:t>
            </a:r>
            <a:r>
              <a:rPr lang="en-US" altLang="zh-TW" b="1" dirty="0" err="1"/>
              <a:t>datetime</a:t>
            </a:r>
            <a:r>
              <a:rPr lang="en-US" altLang="zh-TW" b="1" dirty="0"/>
              <a:t> 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572462"/>
          </a:xfrm>
        </p:spPr>
        <p:txBody>
          <a:bodyPr>
            <a:normAutofit/>
          </a:bodyPr>
          <a:lstStyle/>
          <a:p>
            <a:r>
              <a:rPr lang="en-US" altLang="zh-TW" dirty="0"/>
              <a:t>time</a:t>
            </a:r>
            <a:r>
              <a:rPr lang="zh-TW" altLang="en-US" dirty="0"/>
              <a:t> 為基本的時間操作，包含當前時間、延遲執行，效能也比 </a:t>
            </a:r>
            <a:r>
              <a:rPr lang="en-US" altLang="zh-TW" dirty="0" err="1"/>
              <a:t>datetime</a:t>
            </a:r>
            <a:r>
              <a:rPr lang="zh-TW" altLang="en-US" dirty="0"/>
              <a:t> 快</a:t>
            </a:r>
            <a:endParaRPr lang="en-US" altLang="zh-TW" dirty="0"/>
          </a:p>
          <a:p>
            <a:r>
              <a:rPr lang="en-US" altLang="zh-TW" dirty="0"/>
              <a:t>time</a:t>
            </a:r>
            <a:r>
              <a:rPr lang="zh-TW" altLang="en-US" dirty="0"/>
              <a:t> 的應用情境基本上為本機操作使用（例如測試程式執行時間計算），基本上沒有跨時區功能</a:t>
            </a:r>
            <a:endParaRPr lang="en-US" altLang="zh-TW" dirty="0"/>
          </a:p>
          <a:p>
            <a:r>
              <a:rPr lang="en-US" altLang="zh-TW" dirty="0" err="1"/>
              <a:t>datetime</a:t>
            </a:r>
            <a:r>
              <a:rPr lang="zh-TW" altLang="en-US" dirty="0"/>
              <a:t> 功能較完整，也支援跨時區控制</a:t>
            </a:r>
            <a:endParaRPr lang="en-US" altLang="zh-TW" dirty="0"/>
          </a:p>
          <a:p>
            <a:pPr lvl="1"/>
            <a:r>
              <a:rPr lang="zh-TW" altLang="en-US" sz="1800" dirty="0"/>
              <a:t>但也因此效能較慢，功能較複雜</a:t>
            </a:r>
            <a:endParaRPr lang="en-US" altLang="zh-TW" sz="1800" dirty="0"/>
          </a:p>
          <a:p>
            <a:r>
              <a:rPr lang="zh-TW" altLang="en-US" dirty="0"/>
              <a:t>簡單操作：使用 </a:t>
            </a:r>
            <a:r>
              <a:rPr lang="en-US" altLang="zh-TW" dirty="0"/>
              <a:t>time </a:t>
            </a:r>
            <a:r>
              <a:rPr lang="zh-TW" altLang="en-US" dirty="0"/>
              <a:t>模組</a:t>
            </a:r>
            <a:endParaRPr lang="en-US" altLang="zh-TW" dirty="0"/>
          </a:p>
          <a:p>
            <a:r>
              <a:rPr lang="zh-TW" altLang="en-US" dirty="0"/>
              <a:t>功能完整的日期、時間、時區處理：</a:t>
            </a:r>
            <a:r>
              <a:rPr lang="en-US" altLang="zh-TW" dirty="0" err="1"/>
              <a:t>datetime</a:t>
            </a:r>
            <a:r>
              <a:rPr lang="zh-TW" altLang="en-US" dirty="0"/>
              <a:t> 以及其他第三方套件為主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502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時間處理相關觀念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572462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時間戳（</a:t>
            </a:r>
            <a:r>
              <a:rPr lang="en-US" altLang="zh-TW" dirty="0"/>
              <a:t>timestamp</a:t>
            </a:r>
            <a:r>
              <a:rPr lang="zh-TW" altLang="en-US" dirty="0"/>
              <a:t>）：通常是從某個特定的起始時間（如 </a:t>
            </a:r>
            <a:r>
              <a:rPr lang="en-US" altLang="zh-TW" dirty="0"/>
              <a:t>Unix </a:t>
            </a:r>
            <a:r>
              <a:rPr lang="zh-TW" altLang="en-US" dirty="0"/>
              <a:t>紀元，即 </a:t>
            </a:r>
            <a:r>
              <a:rPr lang="en-US" altLang="zh-TW" dirty="0"/>
              <a:t>1970 </a:t>
            </a:r>
            <a:r>
              <a:rPr lang="zh-TW" altLang="en-US" dirty="0"/>
              <a:t>年 </a:t>
            </a:r>
            <a:r>
              <a:rPr lang="en-US" altLang="zh-TW" dirty="0"/>
              <a:t>1 </a:t>
            </a:r>
            <a:r>
              <a:rPr lang="zh-TW" altLang="en-US" dirty="0"/>
              <a:t>月 </a:t>
            </a:r>
            <a:r>
              <a:rPr lang="en-US" altLang="zh-TW" dirty="0"/>
              <a:t>1 </a:t>
            </a:r>
            <a:r>
              <a:rPr lang="zh-TW" altLang="en-US" dirty="0"/>
              <a:t>日 </a:t>
            </a:r>
            <a:r>
              <a:rPr lang="en-US" altLang="zh-TW" dirty="0"/>
              <a:t>00:00:00 UTC</a:t>
            </a:r>
            <a:r>
              <a:rPr lang="zh-TW" altLang="en-US" dirty="0"/>
              <a:t>）開始計算的秒數或毫秒數。</a:t>
            </a:r>
            <a:endParaRPr lang="en-US" altLang="zh-TW" dirty="0"/>
          </a:p>
          <a:p>
            <a:r>
              <a:rPr lang="en-US" altLang="zh-TW" dirty="0"/>
              <a:t>UTC</a:t>
            </a:r>
            <a:r>
              <a:rPr lang="zh-TW" altLang="en-US" dirty="0"/>
              <a:t> 時間：世界標準時間，不受時區影響（</a:t>
            </a:r>
            <a:r>
              <a:rPr lang="en-US" altLang="zh-TW" dirty="0"/>
              <a:t>+0</a:t>
            </a:r>
            <a:r>
              <a:rPr lang="zh-TW" altLang="en-US" dirty="0"/>
              <a:t>），通常跨國系統儲存的時間皆為 </a:t>
            </a:r>
            <a:r>
              <a:rPr lang="en-US" altLang="zh-TW" dirty="0"/>
              <a:t>UTC</a:t>
            </a:r>
            <a:r>
              <a:rPr lang="zh-TW" altLang="en-US" dirty="0"/>
              <a:t> 時間，避免時區影響資料儲存及顯示</a:t>
            </a:r>
            <a:endParaRPr lang="en-US" altLang="zh-TW" dirty="0"/>
          </a:p>
          <a:p>
            <a:r>
              <a:rPr lang="zh-TW" altLang="en-US" dirty="0"/>
              <a:t>本地時間（</a:t>
            </a:r>
            <a:r>
              <a:rPr lang="en-US" altLang="zh-TW" dirty="0" err="1"/>
              <a:t>localtime</a:t>
            </a:r>
            <a:r>
              <a:rPr lang="zh-TW" altLang="en-US" dirty="0"/>
              <a:t>）：根據時區所顯示的時間，如台北時間（</a:t>
            </a:r>
            <a:r>
              <a:rPr lang="en-US" altLang="zh-TW" dirty="0"/>
              <a:t>Asia/Taipei</a:t>
            </a:r>
            <a:r>
              <a:rPr lang="zh-TW" altLang="en-US" dirty="0"/>
              <a:t>）為 </a:t>
            </a:r>
            <a:r>
              <a:rPr lang="en-US" altLang="zh-TW" dirty="0"/>
              <a:t>UTC +8</a:t>
            </a:r>
          </a:p>
          <a:p>
            <a:r>
              <a:rPr lang="zh-TW" altLang="en-US" dirty="0"/>
              <a:t>時區處理套件推薦 </a:t>
            </a:r>
            <a:r>
              <a:rPr lang="en-US" altLang="zh-TW" dirty="0" err="1"/>
              <a:t>pytz</a:t>
            </a:r>
            <a:r>
              <a:rPr lang="zh-TW" altLang="en-US" dirty="0"/>
              <a:t>，此為第三方套件，非內建需安裝</a:t>
            </a:r>
            <a:endParaRPr lang="en-US" altLang="zh-TW" dirty="0"/>
          </a:p>
          <a:p>
            <a:r>
              <a:rPr lang="zh-TW" altLang="en-US" dirty="0"/>
              <a:t>關於 </a:t>
            </a:r>
            <a:r>
              <a:rPr lang="en-US" altLang="zh-TW" dirty="0"/>
              <a:t>timestamp </a:t>
            </a:r>
            <a:r>
              <a:rPr lang="zh-TW" altLang="en-US" dirty="0"/>
              <a:t>與 </a:t>
            </a:r>
            <a:r>
              <a:rPr lang="en-US" altLang="zh-TW" dirty="0" err="1"/>
              <a:t>datetime</a:t>
            </a:r>
            <a:r>
              <a:rPr lang="zh-TW" altLang="en-US" dirty="0"/>
              <a:t> 轉換，</a:t>
            </a:r>
            <a:r>
              <a:rPr lang="zh-TW" altLang="en-US" dirty="0">
                <a:hlinkClick r:id="rId2"/>
              </a:rPr>
              <a:t>推薦網站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2744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時間格式處理（</a:t>
            </a:r>
            <a:r>
              <a:rPr lang="en-US" altLang="zh-TW" b="1" dirty="0"/>
              <a:t>datetime02.py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57246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%Y</a:t>
            </a:r>
            <a:r>
              <a:rPr lang="zh-TW" altLang="en-US" dirty="0"/>
              <a:t>：四位數的年份（例如：</a:t>
            </a:r>
            <a:r>
              <a:rPr lang="en-US" altLang="zh-TW" dirty="0"/>
              <a:t>2023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%m</a:t>
            </a:r>
            <a:r>
              <a:rPr lang="zh-TW" altLang="en-US" dirty="0"/>
              <a:t>：兩位數的月份（</a:t>
            </a:r>
            <a:r>
              <a:rPr lang="en-US" altLang="zh-TW" dirty="0"/>
              <a:t>01 </a:t>
            </a:r>
            <a:r>
              <a:rPr lang="zh-TW" altLang="en-US" dirty="0"/>
              <a:t>到 </a:t>
            </a:r>
            <a:r>
              <a:rPr lang="en-US" altLang="zh-TW" dirty="0"/>
              <a:t>12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%d</a:t>
            </a:r>
            <a:r>
              <a:rPr lang="zh-TW" altLang="en-US" dirty="0"/>
              <a:t>：兩位數的日期（</a:t>
            </a:r>
            <a:r>
              <a:rPr lang="en-US" altLang="zh-TW" dirty="0"/>
              <a:t>01 </a:t>
            </a:r>
            <a:r>
              <a:rPr lang="zh-TW" altLang="en-US" dirty="0"/>
              <a:t>到 </a:t>
            </a:r>
            <a:r>
              <a:rPr lang="en-US" altLang="zh-TW" dirty="0"/>
              <a:t>31</a:t>
            </a:r>
            <a:r>
              <a:rPr lang="zh-TW" altLang="en-US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%H</a:t>
            </a:r>
            <a:r>
              <a:rPr lang="zh-TW" altLang="en-US" dirty="0"/>
              <a:t>：兩位數的小時（</a:t>
            </a:r>
            <a:r>
              <a:rPr lang="en-US" altLang="zh-TW" dirty="0"/>
              <a:t>00 </a:t>
            </a:r>
            <a:r>
              <a:rPr lang="zh-TW" altLang="en-US" dirty="0"/>
              <a:t>到 </a:t>
            </a:r>
            <a:r>
              <a:rPr lang="en-US" altLang="zh-TW" dirty="0"/>
              <a:t>23</a:t>
            </a:r>
            <a:r>
              <a:rPr lang="zh-TW" altLang="en-US" dirty="0"/>
              <a:t>，</a:t>
            </a:r>
            <a:r>
              <a:rPr lang="en-US" altLang="zh-TW" dirty="0"/>
              <a:t>24 </a:t>
            </a:r>
            <a:r>
              <a:rPr lang="zh-TW" altLang="en-US" dirty="0"/>
              <a:t>小時制）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%M</a:t>
            </a:r>
            <a:r>
              <a:rPr lang="zh-TW" altLang="en-US" dirty="0"/>
              <a:t>：兩位數的分鐘（</a:t>
            </a:r>
            <a:r>
              <a:rPr lang="en-US" altLang="zh-TW" dirty="0"/>
              <a:t>00 </a:t>
            </a:r>
            <a:r>
              <a:rPr lang="zh-TW" altLang="en-US" dirty="0"/>
              <a:t>到 </a:t>
            </a:r>
            <a:r>
              <a:rPr lang="en-US" altLang="zh-TW" dirty="0"/>
              <a:t>59</a:t>
            </a:r>
            <a:r>
              <a:rPr lang="zh-TW" altLang="en-US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%S</a:t>
            </a:r>
            <a:r>
              <a:rPr lang="zh-TW" altLang="en-US" dirty="0"/>
              <a:t>：兩位數的秒（</a:t>
            </a:r>
            <a:r>
              <a:rPr lang="en-US" altLang="zh-TW" dirty="0"/>
              <a:t>00 </a:t>
            </a:r>
            <a:r>
              <a:rPr lang="zh-TW" altLang="en-US" dirty="0"/>
              <a:t>到 </a:t>
            </a:r>
            <a:r>
              <a:rPr lang="en-US" altLang="zh-TW" dirty="0"/>
              <a:t>59</a:t>
            </a:r>
            <a:r>
              <a:rPr lang="zh-TW" altLang="en-US" dirty="0"/>
              <a:t>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%f</a:t>
            </a:r>
            <a:r>
              <a:rPr lang="zh-TW" altLang="en-US" dirty="0"/>
              <a:t>：微秒（</a:t>
            </a:r>
            <a:r>
              <a:rPr lang="en-US" altLang="zh-TW" dirty="0"/>
              <a:t>000000 </a:t>
            </a:r>
            <a:r>
              <a:rPr lang="zh-TW" altLang="en-US" dirty="0"/>
              <a:t>到 </a:t>
            </a:r>
            <a:r>
              <a:rPr lang="en-US" altLang="zh-TW" dirty="0"/>
              <a:t>999999</a:t>
            </a:r>
            <a:r>
              <a:rPr lang="zh-TW" altLang="en-US" dirty="0"/>
              <a:t>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%I</a:t>
            </a:r>
            <a:r>
              <a:rPr lang="zh-TW" altLang="en-US" dirty="0"/>
              <a:t>：兩位數的小時（</a:t>
            </a:r>
            <a:r>
              <a:rPr lang="en-US" altLang="zh-TW" dirty="0"/>
              <a:t>01 </a:t>
            </a:r>
            <a:r>
              <a:rPr lang="zh-TW" altLang="en-US" dirty="0"/>
              <a:t>到 </a:t>
            </a:r>
            <a:r>
              <a:rPr lang="en-US" altLang="zh-TW" dirty="0"/>
              <a:t>12</a:t>
            </a:r>
            <a:r>
              <a:rPr lang="zh-TW" altLang="en-US" dirty="0"/>
              <a:t>，</a:t>
            </a:r>
            <a:r>
              <a:rPr lang="en-US" altLang="zh-TW" dirty="0"/>
              <a:t>12 </a:t>
            </a:r>
            <a:r>
              <a:rPr lang="zh-TW" altLang="en-US" dirty="0"/>
              <a:t>小時制）</a:t>
            </a:r>
            <a:endParaRPr lang="en-US" altLang="zh-TW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%p</a:t>
            </a:r>
            <a:r>
              <a:rPr lang="zh-TW" altLang="en-US" dirty="0"/>
              <a:t>：</a:t>
            </a:r>
            <a:r>
              <a:rPr lang="en-US" altLang="zh-TW" dirty="0"/>
              <a:t>AM </a:t>
            </a:r>
            <a:r>
              <a:rPr lang="zh-TW" altLang="en-US" dirty="0"/>
              <a:t>或 </a:t>
            </a:r>
            <a:r>
              <a:rPr lang="en-US" altLang="zh-TW" dirty="0"/>
              <a:t>PM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%Z</a:t>
            </a:r>
            <a:r>
              <a:rPr lang="zh-TW" altLang="en-US" dirty="0"/>
              <a:t>：時區名稱（如果有）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dirty="0"/>
              <a:t>%z</a:t>
            </a:r>
            <a:r>
              <a:rPr lang="zh-TW" altLang="en-US" dirty="0"/>
              <a:t>：</a:t>
            </a:r>
            <a:r>
              <a:rPr lang="en-US" altLang="zh-TW" dirty="0"/>
              <a:t>UTC </a:t>
            </a:r>
            <a:r>
              <a:rPr lang="zh-TW" altLang="en-US" dirty="0"/>
              <a:t>偏移量（例如：</a:t>
            </a:r>
            <a:r>
              <a:rPr lang="en-US" altLang="zh-TW" dirty="0"/>
              <a:t>+0800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333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額外說明：物件導向（民國時間）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1950720"/>
            <a:ext cx="8069249" cy="28422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class</a:t>
            </a:r>
            <a:r>
              <a:rPr lang="zh-TW" altLang="en-US" dirty="0"/>
              <a:t>（類別）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1800" dirty="0"/>
              <a:t>類別是物件的藍圖，定義了物件的屬性和方法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object</a:t>
            </a:r>
            <a:r>
              <a:rPr lang="zh-TW" altLang="en-US" dirty="0"/>
              <a:t>（物件）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1800" dirty="0"/>
              <a:t>物件是類別的執行個體（</a:t>
            </a:r>
            <a:r>
              <a:rPr lang="en-US" altLang="zh-TW" sz="1800" dirty="0"/>
              <a:t>instance</a:t>
            </a:r>
            <a:r>
              <a:rPr lang="zh-TW" altLang="en-US" sz="1800" dirty="0"/>
              <a:t>），擁有該類別定義的屬性和方法。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method</a:t>
            </a:r>
            <a:r>
              <a:rPr lang="zh-TW" altLang="en-US" dirty="0"/>
              <a:t>（方法）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1800" dirty="0"/>
              <a:t>定義在類別中的函數，用來描述物件要執行的程序。</a:t>
            </a:r>
            <a:endParaRPr lang="en-US" altLang="zh-TW" sz="1800" dirty="0"/>
          </a:p>
          <a:p>
            <a:pPr>
              <a:buFont typeface="Wingdings" panose="05000000000000000000" pitchFamily="2" charset="2"/>
              <a:buChar char="u"/>
            </a:pPr>
            <a:r>
              <a:rPr lang="en-US" altLang="zh-TW" dirty="0"/>
              <a:t>attribute</a:t>
            </a:r>
            <a:r>
              <a:rPr lang="zh-TW" altLang="en-US" dirty="0"/>
              <a:t>（屬性）</a:t>
            </a:r>
            <a:endParaRPr lang="en-US" altLang="zh-TW" dirty="0"/>
          </a:p>
          <a:p>
            <a:pPr lvl="1">
              <a:buFont typeface="Wingdings" panose="05000000000000000000" pitchFamily="2" charset="2"/>
              <a:buChar char="u"/>
            </a:pPr>
            <a:r>
              <a:rPr lang="zh-TW" altLang="en-US" sz="1800" dirty="0"/>
              <a:t>屬性是物件的變數，用來儲存物件的數據或狀態。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195269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額外說明：物件導向（民國時間）</a:t>
            </a:r>
            <a:r>
              <a:rPr lang="en-US" altLang="zh-TW" b="1" dirty="0"/>
              <a:t>(roc.py)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533" y="1754918"/>
            <a:ext cx="4221836" cy="330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27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datetime</a:t>
            </a:r>
            <a:r>
              <a:rPr lang="en-US" altLang="zh-TW" b="1" dirty="0"/>
              <a:t> </a:t>
            </a:r>
            <a:r>
              <a:rPr lang="zh-TW" altLang="en-US" b="1" dirty="0"/>
              <a:t>物件常用方法（</a:t>
            </a:r>
            <a:r>
              <a:rPr lang="en-US" altLang="zh-TW" b="1" dirty="0"/>
              <a:t>datetime03.py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572462"/>
          </a:xfrm>
        </p:spPr>
        <p:txBody>
          <a:bodyPr>
            <a:normAutofit/>
          </a:bodyPr>
          <a:lstStyle/>
          <a:p>
            <a:r>
              <a:rPr lang="en-US" altLang="zh-TW" dirty="0" err="1"/>
              <a:t>datetime_obj.date</a:t>
            </a:r>
            <a:r>
              <a:rPr lang="en-US" altLang="zh-TW" dirty="0"/>
              <a:t>()</a:t>
            </a:r>
            <a:r>
              <a:rPr lang="zh-TW" altLang="en-US" dirty="0"/>
              <a:t>：當前日期（物件）</a:t>
            </a:r>
            <a:endParaRPr lang="en-US" altLang="zh-TW" dirty="0"/>
          </a:p>
          <a:p>
            <a:r>
              <a:rPr lang="en-US" altLang="zh-TW" dirty="0" err="1"/>
              <a:t>datetime_obj.time</a:t>
            </a:r>
            <a:r>
              <a:rPr lang="en-US" altLang="zh-TW" dirty="0"/>
              <a:t>()</a:t>
            </a:r>
            <a:r>
              <a:rPr lang="zh-TW" altLang="en-US" dirty="0"/>
              <a:t>：當前時間（物件）</a:t>
            </a:r>
            <a:endParaRPr lang="en-US" altLang="zh-TW" dirty="0"/>
          </a:p>
          <a:p>
            <a:r>
              <a:rPr lang="en-US" altLang="zh-TW" dirty="0" err="1"/>
              <a:t>datetime.datetime</a:t>
            </a:r>
            <a:r>
              <a:rPr lang="en-US" altLang="zh-TW" dirty="0"/>
              <a:t>(2024, 5, 1)</a:t>
            </a:r>
            <a:r>
              <a:rPr lang="zh-TW" altLang="en-US" dirty="0"/>
              <a:t>：直接指定日期與時間</a:t>
            </a:r>
            <a:endParaRPr lang="en-US" altLang="zh-TW" dirty="0"/>
          </a:p>
          <a:p>
            <a:r>
              <a:rPr lang="en-US" altLang="zh-TW" dirty="0" err="1"/>
              <a:t>datetime.datetime</a:t>
            </a:r>
            <a:r>
              <a:rPr lang="en-US" altLang="zh-TW" dirty="0"/>
              <a:t>(2024, 5, 1, 8, 10, 10)</a:t>
            </a:r>
            <a:r>
              <a:rPr lang="zh-TW" altLang="en-US" dirty="0"/>
              <a:t>：直接指定日期與時間</a:t>
            </a:r>
            <a:endParaRPr lang="en-US" altLang="zh-TW" dirty="0"/>
          </a:p>
          <a:p>
            <a:r>
              <a:rPr lang="en-US" altLang="zh-TW" dirty="0"/>
              <a:t>datetime_obj_1</a:t>
            </a:r>
            <a:r>
              <a:rPr lang="zh-TW" altLang="en-US" dirty="0"/>
              <a:t> </a:t>
            </a:r>
            <a:r>
              <a:rPr lang="en-US" altLang="zh-TW" dirty="0"/>
              <a:t>- datetime_obj_2</a:t>
            </a:r>
            <a:r>
              <a:rPr lang="zh-TW" altLang="en-US" dirty="0"/>
              <a:t>：計算日期差異</a:t>
            </a:r>
            <a:endParaRPr lang="en-US" altLang="zh-TW" dirty="0"/>
          </a:p>
          <a:p>
            <a:r>
              <a:rPr lang="en-US" altLang="zh-TW" dirty="0" err="1"/>
              <a:t>datetime_obj</a:t>
            </a:r>
            <a:r>
              <a:rPr lang="en-US" altLang="zh-TW" dirty="0"/>
              <a:t>+ </a:t>
            </a:r>
            <a:r>
              <a:rPr lang="en-US" altLang="zh-TW" dirty="0" err="1"/>
              <a:t>datetime.timedelta</a:t>
            </a:r>
            <a:r>
              <a:rPr lang="en-US" altLang="zh-TW" dirty="0"/>
              <a:t>(weeks=1)</a:t>
            </a:r>
            <a:r>
              <a:rPr lang="zh-TW" altLang="en-US" dirty="0"/>
              <a:t>：增加或減少時間</a:t>
            </a:r>
            <a:endParaRPr lang="en-US" altLang="zh-TW" dirty="0"/>
          </a:p>
          <a:p>
            <a:r>
              <a:rPr lang="en-US" altLang="zh-TW" dirty="0" err="1"/>
              <a:t>datetime_obj.replace</a:t>
            </a:r>
            <a:r>
              <a:rPr lang="en-US" altLang="zh-TW" dirty="0"/>
              <a:t>(year=2025, month=4, day=1)</a:t>
            </a:r>
            <a:r>
              <a:rPr lang="zh-TW" altLang="en-US" dirty="0"/>
              <a:t>：替換時間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03335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datetime</a:t>
            </a:r>
            <a:r>
              <a:rPr lang="en-US" altLang="zh-TW" b="1" dirty="0"/>
              <a:t> </a:t>
            </a:r>
            <a:r>
              <a:rPr lang="zh-TW" altLang="en-US" b="1" dirty="0"/>
              <a:t>物件常用屬性（</a:t>
            </a:r>
            <a:r>
              <a:rPr lang="en-US" altLang="zh-TW" b="1" dirty="0"/>
              <a:t>datetime03.py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746827" y="2220519"/>
            <a:ext cx="8069249" cy="257246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datetime_obj.year</a:t>
            </a:r>
            <a:r>
              <a:rPr lang="zh-TW" altLang="en-US" dirty="0"/>
              <a:t>：年（整數）</a:t>
            </a:r>
            <a:endParaRPr lang="en-US" altLang="zh-TW" dirty="0"/>
          </a:p>
          <a:p>
            <a:r>
              <a:rPr lang="en-US" altLang="zh-TW" dirty="0" err="1"/>
              <a:t>datetime_obj.month</a:t>
            </a:r>
            <a:r>
              <a:rPr lang="zh-TW" altLang="en-US" dirty="0"/>
              <a:t>：月（整數）</a:t>
            </a:r>
            <a:endParaRPr lang="en-US" altLang="zh-TW" dirty="0"/>
          </a:p>
          <a:p>
            <a:r>
              <a:rPr lang="en-US" altLang="zh-TW" dirty="0" err="1"/>
              <a:t>datetime_obj.day</a:t>
            </a:r>
            <a:r>
              <a:rPr lang="zh-TW" altLang="en-US" dirty="0"/>
              <a:t>：日（整數）</a:t>
            </a:r>
            <a:endParaRPr lang="en-US" altLang="zh-TW" dirty="0"/>
          </a:p>
          <a:p>
            <a:r>
              <a:rPr lang="en-US" altLang="zh-TW" dirty="0" err="1"/>
              <a:t>datetime_obj.hour</a:t>
            </a:r>
            <a:r>
              <a:rPr lang="zh-TW" altLang="en-US" dirty="0"/>
              <a:t>：時（整數）</a:t>
            </a:r>
            <a:endParaRPr lang="en-US" altLang="zh-TW" dirty="0"/>
          </a:p>
          <a:p>
            <a:r>
              <a:rPr lang="en-US" altLang="zh-TW" dirty="0" err="1"/>
              <a:t>datetime_obj.minute</a:t>
            </a:r>
            <a:r>
              <a:rPr lang="zh-TW" altLang="en-US" dirty="0"/>
              <a:t>：分（整數）</a:t>
            </a:r>
            <a:endParaRPr lang="en-US" altLang="zh-TW" dirty="0"/>
          </a:p>
          <a:p>
            <a:r>
              <a:rPr lang="en-US" altLang="zh-TW" dirty="0" err="1"/>
              <a:t>datetime_obj.second</a:t>
            </a:r>
            <a:r>
              <a:rPr lang="zh-TW" altLang="en-US" dirty="0"/>
              <a:t>：秒（整數）</a:t>
            </a:r>
            <a:endParaRPr lang="en-US" altLang="zh-TW" dirty="0"/>
          </a:p>
          <a:p>
            <a:r>
              <a:rPr lang="en-US" altLang="zh-TW" dirty="0" err="1"/>
              <a:t>datetime.datetime</a:t>
            </a:r>
            <a:r>
              <a:rPr lang="en-US" altLang="zh-TW" dirty="0"/>
              <a:t>(2024, 5, 1)</a:t>
            </a:r>
            <a:r>
              <a:rPr lang="zh-TW" altLang="en-US" dirty="0"/>
              <a:t>：直接指定日期與時間</a:t>
            </a:r>
            <a:endParaRPr lang="en-US" altLang="zh-TW" dirty="0"/>
          </a:p>
          <a:p>
            <a:r>
              <a:rPr lang="en-US" altLang="zh-TW" dirty="0" err="1"/>
              <a:t>datetime.datetime</a:t>
            </a:r>
            <a:r>
              <a:rPr lang="en-US" altLang="zh-TW" dirty="0"/>
              <a:t>(2024, 5, 1, 8, 10, 10)</a:t>
            </a:r>
            <a:r>
              <a:rPr lang="zh-TW" altLang="en-US" dirty="0"/>
              <a:t>：直接指定日期與時間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601868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copy</a:t>
            </a:r>
            <a:r>
              <a:rPr lang="zh-TW" altLang="en-US" b="1" dirty="0"/>
              <a:t> 模組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err="1"/>
              <a:t>copy.copy</a:t>
            </a:r>
            <a:r>
              <a:rPr lang="en-US" altLang="zh-TW" dirty="0"/>
              <a:t>(x)</a:t>
            </a:r>
            <a:r>
              <a:rPr lang="zh-TW" altLang="en-US" dirty="0"/>
              <a:t>：返回對象 </a:t>
            </a:r>
            <a:r>
              <a:rPr lang="en-US" altLang="zh-TW" dirty="0"/>
              <a:t>x </a:t>
            </a:r>
            <a:r>
              <a:rPr lang="zh-TW" altLang="en-US" dirty="0"/>
              <a:t>的淺複製。</a:t>
            </a:r>
          </a:p>
          <a:p>
            <a:r>
              <a:rPr lang="en-US" altLang="zh-TW" dirty="0" err="1"/>
              <a:t>copy.deepcopy</a:t>
            </a:r>
            <a:r>
              <a:rPr lang="en-US" altLang="zh-TW" dirty="0"/>
              <a:t>(x)</a:t>
            </a:r>
            <a:r>
              <a:rPr lang="zh-TW" altLang="en-US" dirty="0"/>
              <a:t>：返回對象 </a:t>
            </a:r>
            <a:r>
              <a:rPr lang="en-US" altLang="zh-TW" dirty="0"/>
              <a:t>x </a:t>
            </a:r>
            <a:r>
              <a:rPr lang="zh-TW" altLang="en-US" dirty="0"/>
              <a:t>的深複製。</a:t>
            </a:r>
            <a:endParaRPr lang="en-US" altLang="zh-TW" dirty="0"/>
          </a:p>
          <a:p>
            <a:pPr marL="11430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532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b="1" dirty="0"/>
              <a:t>數值處理函式</a:t>
            </a:r>
            <a:endParaRPr lang="en-US" altLang="zh-TW" b="1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22682146"/>
              </p:ext>
            </p:extLst>
          </p:nvPr>
        </p:nvGraphicFramePr>
        <p:xfrm>
          <a:off x="367401" y="1720710"/>
          <a:ext cx="8448676" cy="286650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15833">
                  <a:extLst>
                    <a:ext uri="{9D8B030D-6E8A-4147-A177-3AD203B41FA5}">
                      <a16:colId xmlns:a16="http://schemas.microsoft.com/office/drawing/2014/main" val="1203172406"/>
                    </a:ext>
                  </a:extLst>
                </a:gridCol>
                <a:gridCol w="2408505">
                  <a:extLst>
                    <a:ext uri="{9D8B030D-6E8A-4147-A177-3AD203B41FA5}">
                      <a16:colId xmlns:a16="http://schemas.microsoft.com/office/drawing/2014/main" val="3982945799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395059340"/>
                    </a:ext>
                  </a:extLst>
                </a:gridCol>
                <a:gridCol w="2112169">
                  <a:extLst>
                    <a:ext uri="{9D8B030D-6E8A-4147-A177-3AD203B41FA5}">
                      <a16:colId xmlns:a16="http://schemas.microsoft.com/office/drawing/2014/main" val="3185304239"/>
                    </a:ext>
                  </a:extLst>
                </a:gridCol>
              </a:tblGrid>
              <a:tr h="31850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函式名稱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200" b="1" dirty="0">
                          <a:solidFill>
                            <a:schemeClr val="bg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530380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float(x)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 </a:t>
                      </a:r>
                      <a:r>
                        <a:rPr lang="en-US" altLang="zh-TW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轉換成浮點數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float("56")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56</a:t>
                      </a:r>
                      <a:endParaRPr lang="en-US" altLang="zh-TW" sz="1200" b="1" i="0" u="none" strike="noStrike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08492449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(x)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 </a:t>
                      </a:r>
                      <a:r>
                        <a:rPr lang="en-US" altLang="zh-TW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轉換成整數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</a:t>
                      </a:r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(34.21)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6814217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參數串列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取得參數串列中的最大值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max(1, 3, 5, 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0170428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參數串列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取得參數串列中的最小值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min(1, 3, 5, 7)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7696573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串列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計算串列元素的總和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sum([1, 3, 5, 7])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7623169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round(x)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以四捨六入法取得 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的近似值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round(45.8)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7791053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abs(x)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取得 </a:t>
                      </a:r>
                      <a:r>
                        <a:rPr lang="en-US" altLang="zh-TW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 </a:t>
                      </a:r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的絕對值</a:t>
                      </a:r>
                      <a:endParaRPr lang="zh-TW" alt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abs(-5)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5651131"/>
                  </a:ext>
                </a:extLst>
              </a:tr>
              <a:tr h="31850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sorted(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串列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由小到大排序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sorted([3, 1, 7, 5])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[1, 3, 5, 7]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8303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997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copy</a:t>
            </a:r>
            <a:r>
              <a:rPr lang="zh-TW" altLang="en-US" b="1" dirty="0"/>
              <a:t> 模組（</a:t>
            </a:r>
            <a:r>
              <a:rPr lang="en-US" altLang="zh-TW" b="1" dirty="0"/>
              <a:t>shallow vs</a:t>
            </a:r>
            <a:r>
              <a:rPr lang="zh-TW" altLang="en-US" b="1" dirty="0"/>
              <a:t> </a:t>
            </a:r>
            <a:r>
              <a:rPr lang="en-US" altLang="zh-TW" b="1" dirty="0"/>
              <a:t>deep</a:t>
            </a:r>
            <a:r>
              <a:rPr lang="zh-TW" altLang="en-US" b="1" dirty="0"/>
              <a:t>）（</a:t>
            </a:r>
            <a:r>
              <a:rPr lang="en-US" altLang="zh-TW" b="1" dirty="0"/>
              <a:t>copy01.py</a:t>
            </a:r>
            <a:r>
              <a:rPr lang="zh-TW" altLang="en-US" b="1" dirty="0"/>
              <a:t>）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/>
              <a:t>主要用來複製資料結構（如列表、字典等）的函數。它們之間的區別主要在於複製的深度</a:t>
            </a:r>
            <a:endParaRPr lang="en-US" altLang="zh-TW" dirty="0"/>
          </a:p>
          <a:p>
            <a:r>
              <a:rPr lang="en-US" altLang="zh-TW" dirty="0"/>
              <a:t>copy </a:t>
            </a:r>
            <a:r>
              <a:rPr lang="zh-TW" altLang="en-US" dirty="0"/>
              <a:t>只會複製最外層的物件，內部的物件仍然是引用的原始物件。</a:t>
            </a:r>
            <a:endParaRPr lang="en-US" altLang="zh-TW" dirty="0"/>
          </a:p>
          <a:p>
            <a:r>
              <a:rPr lang="en-US" altLang="zh-TW" dirty="0" err="1"/>
              <a:t>deepcopy</a:t>
            </a:r>
            <a:r>
              <a:rPr lang="en-US" altLang="zh-TW" dirty="0"/>
              <a:t> </a:t>
            </a:r>
            <a:r>
              <a:rPr lang="zh-TW" altLang="en-US" dirty="0"/>
              <a:t>會複製整個物件及其內部的物件，兩者完全獨立。</a:t>
            </a:r>
            <a:endParaRPr lang="en-US" altLang="zh-TW" dirty="0"/>
          </a:p>
          <a:p>
            <a:r>
              <a:rPr lang="en-US" altLang="zh-TW" dirty="0"/>
              <a:t>list1 = list2</a:t>
            </a:r>
            <a:r>
              <a:rPr lang="zh-TW" altLang="en-US" dirty="0"/>
              <a:t>：賦值操作，實際上對應相同的物件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11541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 err="1"/>
              <a:t>pprint</a:t>
            </a:r>
            <a:r>
              <a:rPr lang="en-US" altLang="zh-TW" b="1" dirty="0"/>
              <a:t> </a:t>
            </a:r>
            <a:r>
              <a:rPr lang="zh-TW" altLang="en-US" b="1" dirty="0"/>
              <a:t>模組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 err="1"/>
              <a:t>pprint.pprint</a:t>
            </a:r>
            <a:r>
              <a:rPr lang="en-US" altLang="zh-TW" dirty="0"/>
              <a:t>(object)</a:t>
            </a:r>
            <a:r>
              <a:rPr lang="zh-TW" altLang="en-US" dirty="0"/>
              <a:t>：漂亮地打印 </a:t>
            </a:r>
            <a:r>
              <a:rPr lang="en-US" altLang="zh-TW" dirty="0"/>
              <a:t>object</a:t>
            </a:r>
            <a:r>
              <a:rPr lang="zh-TW" altLang="en-US" dirty="0"/>
              <a:t>。</a:t>
            </a:r>
          </a:p>
          <a:p>
            <a:r>
              <a:rPr lang="en-US" altLang="zh-TW" dirty="0" err="1"/>
              <a:t>pprint.pformat</a:t>
            </a:r>
            <a:r>
              <a:rPr lang="en-US" altLang="zh-TW" dirty="0"/>
              <a:t>(object)</a:t>
            </a:r>
            <a:r>
              <a:rPr lang="zh-TW" altLang="en-US" dirty="0"/>
              <a:t>：返回 </a:t>
            </a:r>
            <a:r>
              <a:rPr lang="en-US" altLang="zh-TW" dirty="0"/>
              <a:t>object </a:t>
            </a:r>
            <a:r>
              <a:rPr lang="zh-TW" altLang="en-US" dirty="0"/>
              <a:t>的漂亮格式化字符串表示。</a:t>
            </a:r>
          </a:p>
        </p:txBody>
      </p:sp>
    </p:spTree>
    <p:extLst>
      <p:ext uri="{BB962C8B-B14F-4D97-AF65-F5344CB8AC3E}">
        <p14:creationId xmlns:p14="http://schemas.microsoft.com/office/powerpoint/2010/main" val="86727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round</a:t>
            </a:r>
            <a:r>
              <a:rPr lang="zh-TW" altLang="en-US" b="1" dirty="0">
                <a:solidFill>
                  <a:schemeClr val="bg1"/>
                </a:solidFill>
              </a:rPr>
              <a:t>：四捨五入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round</a:t>
            </a:r>
            <a:r>
              <a:rPr lang="zh-TW" altLang="en-US" b="1" dirty="0"/>
              <a:t> 是用來將數字四捨五入到指定的小數位數。其語法如下：</a:t>
            </a:r>
            <a:endParaRPr lang="en-US" altLang="zh-TW" b="1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round(number, </a:t>
            </a:r>
            <a:r>
              <a:rPr lang="en-US" altLang="zh-TW" b="1" dirty="0" err="1"/>
              <a:t>ndigits</a:t>
            </a:r>
            <a:r>
              <a:rPr lang="en-US" altLang="zh-TW" b="1" dirty="0"/>
              <a:t>=None)</a:t>
            </a:r>
          </a:p>
          <a:p>
            <a:pPr lvl="1">
              <a:lnSpc>
                <a:spcPct val="150000"/>
              </a:lnSpc>
            </a:pPr>
            <a:r>
              <a:rPr lang="en-US" altLang="zh-TW" sz="1600" b="1" dirty="0" err="1"/>
              <a:t>ndigits</a:t>
            </a:r>
            <a:r>
              <a:rPr lang="zh-TW" altLang="en-US" sz="1600" b="1" dirty="0"/>
              <a:t>：到指定的小數位數。</a:t>
            </a:r>
            <a:endParaRPr lang="en-US" altLang="zh-TW" sz="1600" b="1" dirty="0"/>
          </a:p>
          <a:p>
            <a:pPr lvl="1">
              <a:lnSpc>
                <a:spcPct val="150000"/>
              </a:lnSpc>
            </a:pPr>
            <a:r>
              <a:rPr lang="en-US" altLang="zh-TW" sz="1800" b="1" dirty="0" err="1"/>
              <a:t>ndigits</a:t>
            </a:r>
            <a:r>
              <a:rPr lang="en-US" altLang="zh-TW" sz="1800" b="1" dirty="0"/>
              <a:t> </a:t>
            </a:r>
            <a:r>
              <a:rPr lang="zh-TW" altLang="en-US" sz="1800" b="1" dirty="0"/>
              <a:t>省略的話，會取得最接近的整數</a:t>
            </a:r>
          </a:p>
        </p:txBody>
      </p:sp>
    </p:spTree>
    <p:extLst>
      <p:ext uri="{BB962C8B-B14F-4D97-AF65-F5344CB8AC3E}">
        <p14:creationId xmlns:p14="http://schemas.microsoft.com/office/powerpoint/2010/main" val="173887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round</a:t>
            </a:r>
            <a:r>
              <a:rPr lang="zh-TW" altLang="en-US" b="1" dirty="0">
                <a:solidFill>
                  <a:schemeClr val="bg1"/>
                </a:solidFill>
              </a:rPr>
              <a:t>：四捨五入（</a:t>
            </a:r>
            <a:r>
              <a:rPr lang="en-US" altLang="zh-TW" b="1" dirty="0">
                <a:solidFill>
                  <a:schemeClr val="bg1"/>
                </a:solidFill>
              </a:rPr>
              <a:t>round01.py</a:t>
            </a:r>
            <a:r>
              <a:rPr lang="zh-TW" altLang="en-US" b="1" dirty="0">
                <a:solidFill>
                  <a:schemeClr val="bg1"/>
                </a:solidFill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zh-TW" altLang="en-US" sz="1800" b="1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/>
          <a:srcRect b="50137"/>
          <a:stretch/>
        </p:blipFill>
        <p:spPr>
          <a:xfrm>
            <a:off x="2087002" y="1692768"/>
            <a:ext cx="5388898" cy="183134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55546"/>
          <a:stretch/>
        </p:blipFill>
        <p:spPr>
          <a:xfrm>
            <a:off x="1998767" y="3524110"/>
            <a:ext cx="5565368" cy="168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abs</a:t>
            </a:r>
            <a:r>
              <a:rPr lang="zh-TW" altLang="en-US" b="1" dirty="0">
                <a:solidFill>
                  <a:schemeClr val="bg1"/>
                </a:solidFill>
              </a:rPr>
              <a:t>：取絕對值（</a:t>
            </a:r>
            <a:r>
              <a:rPr lang="en-US" altLang="zh-TW" b="1" dirty="0">
                <a:solidFill>
                  <a:schemeClr val="bg1"/>
                </a:solidFill>
              </a:rPr>
              <a:t>abs01.py</a:t>
            </a:r>
            <a:r>
              <a:rPr lang="zh-TW" altLang="en-US" b="1" dirty="0">
                <a:solidFill>
                  <a:schemeClr val="bg1"/>
                </a:solidFill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/>
              <a:t>語法： </a:t>
            </a:r>
            <a:r>
              <a:rPr lang="en-US" altLang="zh-TW" dirty="0"/>
              <a:t>abs(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</a:p>
          <a:p>
            <a:pPr marL="114300" indent="0">
              <a:buNone/>
            </a:pP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27" y="2884042"/>
            <a:ext cx="5306165" cy="1829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03" y="2474410"/>
            <a:ext cx="2124371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9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sorted</a:t>
            </a:r>
            <a:r>
              <a:rPr lang="zh-TW" altLang="en-US" b="1" dirty="0">
                <a:solidFill>
                  <a:schemeClr val="bg1"/>
                </a:solidFill>
              </a:rPr>
              <a:t>：排序（</a:t>
            </a:r>
            <a:r>
              <a:rPr lang="en-US" altLang="zh-TW" b="1" dirty="0">
                <a:solidFill>
                  <a:schemeClr val="bg1"/>
                </a:solidFill>
              </a:rPr>
              <a:t>sort01.py</a:t>
            </a:r>
            <a:r>
              <a:rPr lang="zh-TW" altLang="en-US" b="1" dirty="0">
                <a:solidFill>
                  <a:schemeClr val="bg1"/>
                </a:solidFill>
              </a:rPr>
              <a:t>）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746827" y="1854025"/>
            <a:ext cx="8069249" cy="311526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sorted() </a:t>
            </a:r>
            <a:r>
              <a:rPr lang="zh-TW" altLang="en-US" dirty="0"/>
              <a:t>函式可以將串列的值進行排序，語法為：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sorted(</a:t>
            </a:r>
            <a:r>
              <a:rPr lang="zh-TW" altLang="en-US" dirty="0"/>
              <a:t>串列 </a:t>
            </a:r>
            <a:r>
              <a:rPr lang="en-US" altLang="zh-TW" dirty="0"/>
              <a:t>[, reverse=</a:t>
            </a:r>
            <a:r>
              <a:rPr lang="en-US" altLang="zh-TW" dirty="0" err="1"/>
              <a:t>True|False</a:t>
            </a:r>
            <a:r>
              <a:rPr lang="en-US" altLang="zh-TW" dirty="0"/>
              <a:t>]</a:t>
            </a:r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必要參數：串列物件</a:t>
            </a:r>
            <a:endParaRPr lang="en-US" altLang="zh-TW" sz="1800" dirty="0"/>
          </a:p>
          <a:p>
            <a:pPr lvl="1">
              <a:lnSpc>
                <a:spcPct val="150000"/>
              </a:lnSpc>
            </a:pPr>
            <a:r>
              <a:rPr lang="zh-TW" altLang="en-US" sz="1800" dirty="0"/>
              <a:t>選擇參數：</a:t>
            </a:r>
            <a:r>
              <a:rPr lang="en-US" altLang="zh-TW" sz="1800" dirty="0"/>
              <a:t>reverse</a:t>
            </a:r>
          </a:p>
          <a:p>
            <a:pPr lvl="2">
              <a:lnSpc>
                <a:spcPct val="150000"/>
              </a:lnSpc>
            </a:pPr>
            <a:r>
              <a:rPr lang="en-US" altLang="zh-TW" sz="1800" dirty="0"/>
              <a:t>reverse </a:t>
            </a:r>
            <a:r>
              <a:rPr lang="zh-TW" altLang="en-US" sz="1800" dirty="0"/>
              <a:t>等於 </a:t>
            </a:r>
            <a:r>
              <a:rPr lang="en-US" altLang="zh-TW" sz="1800" dirty="0"/>
              <a:t>True</a:t>
            </a:r>
            <a:r>
              <a:rPr lang="zh-TW" altLang="en-US" sz="1800" dirty="0"/>
              <a:t>：遞減排序</a:t>
            </a:r>
            <a:endParaRPr lang="en-US" altLang="zh-TW" sz="1800" dirty="0"/>
          </a:p>
          <a:p>
            <a:pPr lvl="2">
              <a:lnSpc>
                <a:spcPct val="150000"/>
              </a:lnSpc>
            </a:pPr>
            <a:r>
              <a:rPr lang="en-US" altLang="zh-TW" sz="1800" dirty="0"/>
              <a:t>reverse </a:t>
            </a:r>
            <a:r>
              <a:rPr lang="zh-TW" altLang="en-US" sz="1800" dirty="0"/>
              <a:t>等於 </a:t>
            </a:r>
            <a:r>
              <a:rPr lang="en-US" altLang="zh-TW" sz="1800" dirty="0"/>
              <a:t>False</a:t>
            </a:r>
            <a:r>
              <a:rPr lang="zh-TW" altLang="en-US" sz="1800" dirty="0"/>
              <a:t>：遞增排序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91812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sorted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  <a:r>
              <a:rPr lang="en-US" altLang="zh-TW" b="1" dirty="0">
                <a:solidFill>
                  <a:schemeClr val="bg1"/>
                </a:solidFill>
              </a:rPr>
              <a:t>vs </a:t>
            </a:r>
            <a:r>
              <a:rPr lang="en-US" altLang="zh-TW" b="1" dirty="0" err="1">
                <a:solidFill>
                  <a:schemeClr val="bg1"/>
                </a:solidFill>
              </a:rPr>
              <a:t>list</a:t>
            </a:r>
            <a:r>
              <a:rPr lang="en-US" altLang="zh-TW" b="1" dirty="0" err="1">
                <a:solidFill>
                  <a:srgbClr val="FFFF00"/>
                </a:solidFill>
              </a:rPr>
              <a:t>.sort</a:t>
            </a:r>
            <a:br>
              <a:rPr lang="en-US" altLang="zh-TW" b="1" dirty="0">
                <a:solidFill>
                  <a:schemeClr val="bg1"/>
                </a:solidFill>
              </a:rPr>
            </a:br>
            <a:r>
              <a:rPr lang="en-US" altLang="zh-TW" b="1" dirty="0">
                <a:solidFill>
                  <a:schemeClr val="bg1"/>
                </a:solidFill>
              </a:rPr>
              <a:t>sorted(, reverse=True) vs </a:t>
            </a:r>
            <a:r>
              <a:rPr lang="en-US" altLang="zh-TW" b="1" dirty="0" err="1">
                <a:solidFill>
                  <a:schemeClr val="bg1"/>
                </a:solidFill>
              </a:rPr>
              <a:t>list</a:t>
            </a:r>
            <a:r>
              <a:rPr lang="en-US" altLang="zh-TW" b="1" dirty="0" err="1">
                <a:solidFill>
                  <a:srgbClr val="FFFF00"/>
                </a:solidFill>
              </a:rPr>
              <a:t>.reverse</a:t>
            </a:r>
            <a:r>
              <a:rPr lang="en-US" altLang="zh-TW" b="1" dirty="0">
                <a:solidFill>
                  <a:srgbClr val="FFFF00"/>
                </a:solidFill>
              </a:rPr>
              <a:t>()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1"/>
          </p:nvPr>
        </p:nvSpPr>
        <p:spPr>
          <a:xfrm>
            <a:off x="746827" y="1973580"/>
            <a:ext cx="8069249" cy="299571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b="1" dirty="0" err="1"/>
              <a:t>list</a:t>
            </a:r>
            <a:r>
              <a:rPr lang="en-US" altLang="zh-TW" sz="1800" b="1" dirty="0" err="1">
                <a:solidFill>
                  <a:srgbClr val="FFFF00"/>
                </a:solidFill>
              </a:rPr>
              <a:t>.sort</a:t>
            </a:r>
            <a:r>
              <a:rPr lang="en-US" altLang="zh-TW" sz="1800" b="1" dirty="0">
                <a:solidFill>
                  <a:srgbClr val="FFFF0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修改原串列，沒有返回值（</a:t>
            </a:r>
            <a:r>
              <a:rPr lang="en-US" altLang="zh-TW" b="1" dirty="0">
                <a:solidFill>
                  <a:schemeClr val="bg1"/>
                </a:solidFill>
              </a:rPr>
              <a:t>None</a:t>
            </a:r>
            <a:r>
              <a:rPr lang="zh-TW" altLang="en-US" b="1" dirty="0">
                <a:solidFill>
                  <a:schemeClr val="bg1"/>
                </a:solidFill>
              </a:rPr>
              <a:t>）。只能用於串列。</a:t>
            </a:r>
            <a:endParaRPr lang="en-US" altLang="zh-TW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 err="1"/>
              <a:t>list</a:t>
            </a:r>
            <a:r>
              <a:rPr lang="en-US" altLang="zh-TW" b="1" dirty="0" err="1">
                <a:solidFill>
                  <a:srgbClr val="FFFF00"/>
                </a:solidFill>
              </a:rPr>
              <a:t>.reverse</a:t>
            </a:r>
            <a:r>
              <a:rPr lang="en-US" altLang="zh-TW" b="1" dirty="0">
                <a:solidFill>
                  <a:srgbClr val="FFFF00"/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直接反轉原串列，沒有返回值（</a:t>
            </a:r>
            <a:r>
              <a:rPr lang="en-US" altLang="zh-TW" b="1" dirty="0">
                <a:solidFill>
                  <a:schemeClr val="bg1"/>
                </a:solidFill>
              </a:rPr>
              <a:t>None</a:t>
            </a:r>
            <a:r>
              <a:rPr lang="zh-TW" altLang="en-US" b="1" dirty="0">
                <a:solidFill>
                  <a:schemeClr val="bg1"/>
                </a:solidFill>
              </a:rPr>
              <a:t>）。只能用於串列。</a:t>
            </a:r>
            <a:endParaRPr lang="en-US" altLang="zh-TW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solidFill>
                  <a:schemeClr val="bg1"/>
                </a:solidFill>
              </a:rPr>
              <a:t>sorted</a:t>
            </a: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返回一個新的已排序列表，原串列不受影響。</a:t>
            </a:r>
            <a:endParaRPr lang="en-US" altLang="zh-TW" b="1" dirty="0">
              <a:solidFill>
                <a:schemeClr val="bg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chemeClr val="bg1"/>
                </a:solidFill>
              </a:rPr>
              <a:t>可以用於任何可迭代對象（如串列、元組、字串等）。</a:t>
            </a:r>
            <a:endParaRPr lang="en-US" altLang="zh-TW" sz="1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0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sorted</a:t>
            </a:r>
            <a:r>
              <a:rPr lang="zh-TW" altLang="en-US" b="1" dirty="0">
                <a:solidFill>
                  <a:schemeClr val="bg1"/>
                </a:solidFill>
              </a:rPr>
              <a:t>：排序（</a:t>
            </a:r>
            <a:r>
              <a:rPr lang="en-US" altLang="zh-TW" b="1" dirty="0">
                <a:solidFill>
                  <a:schemeClr val="bg1"/>
                </a:solidFill>
              </a:rPr>
              <a:t>sort01.py</a:t>
            </a:r>
            <a:r>
              <a:rPr lang="zh-TW" altLang="en-US" b="1" dirty="0">
                <a:solidFill>
                  <a:schemeClr val="bg1"/>
                </a:solidFill>
              </a:rPr>
              <a:t>）</a:t>
            </a:r>
            <a:endParaRPr lang="zh-TW" altLang="en-US" dirty="0">
              <a:solidFill>
                <a:srgbClr val="FFFF00"/>
              </a:solidFill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" y="1944166"/>
            <a:ext cx="4317339" cy="273768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18944"/>
          <a:stretch/>
        </p:blipFill>
        <p:spPr>
          <a:xfrm>
            <a:off x="4359493" y="2369820"/>
            <a:ext cx="4901307" cy="191474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9080" y="2130378"/>
            <a:ext cx="1790700" cy="3156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442460" y="2511378"/>
            <a:ext cx="3695700" cy="201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9080" y="2536160"/>
            <a:ext cx="2430780" cy="42039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59080" y="3022712"/>
            <a:ext cx="2567940" cy="4443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59080" y="3517840"/>
            <a:ext cx="2377440" cy="497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59080" y="4105881"/>
            <a:ext cx="2377440" cy="57597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442460" y="2788477"/>
            <a:ext cx="4526280" cy="23423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442460" y="3079214"/>
            <a:ext cx="4701540" cy="2198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4442460" y="3389206"/>
            <a:ext cx="4183380" cy="3429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32706" y="3837882"/>
            <a:ext cx="4261714" cy="50318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15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3851</TotalTime>
  <Words>2236</Words>
  <Application>Microsoft Office PowerPoint</Application>
  <PresentationFormat>如螢幕大小 (16:9)</PresentationFormat>
  <Paragraphs>260</Paragraphs>
  <Slides>31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Space Grotesk SemiBold</vt:lpstr>
      <vt:lpstr>Arial</vt:lpstr>
      <vt:lpstr>微軟正黑體</vt:lpstr>
      <vt:lpstr>新細明體</vt:lpstr>
      <vt:lpstr>Space Mono</vt:lpstr>
      <vt:lpstr>Wingdings</vt:lpstr>
      <vt:lpstr>Space Grotesk</vt:lpstr>
      <vt:lpstr>Simple Light</vt:lpstr>
      <vt:lpstr>PowerPoint 簡報</vt:lpstr>
      <vt:lpstr>常用內建函式</vt:lpstr>
      <vt:lpstr>數值處理函式</vt:lpstr>
      <vt:lpstr>round：四捨五入</vt:lpstr>
      <vt:lpstr>round：四捨五入（round01.py）</vt:lpstr>
      <vt:lpstr>abs：取絕對值（abs01.py）</vt:lpstr>
      <vt:lpstr>sorted：排序（sort01.py）</vt:lpstr>
      <vt:lpstr>sorted vs list.sort sorted(, reverse=True) vs list.reverse()</vt:lpstr>
      <vt:lpstr>sorted：排序（sort01.py）</vt:lpstr>
      <vt:lpstr>字串處理函式(string01.py)</vt:lpstr>
      <vt:lpstr>字串處理函式(string01.py)</vt:lpstr>
      <vt:lpstr>字串處理函式(string01.py)</vt:lpstr>
      <vt:lpstr>Python 模組</vt:lpstr>
      <vt:lpstr>Python 模組（Module）介紹</vt:lpstr>
      <vt:lpstr>Python 模組（Module）介紹</vt:lpstr>
      <vt:lpstr>Python 模組（Module）介紹</vt:lpstr>
      <vt:lpstr>import 模組語法</vt:lpstr>
      <vt:lpstr>Python 常用模組介紹</vt:lpstr>
      <vt:lpstr>random 模組（random01.py）</vt:lpstr>
      <vt:lpstr>time 模組（time01.py）</vt:lpstr>
      <vt:lpstr>datetime 模組（datetime01.py）</vt:lpstr>
      <vt:lpstr>time 模組 vs datetime 模組</vt:lpstr>
      <vt:lpstr>時間處理相關觀念</vt:lpstr>
      <vt:lpstr>時間格式處理（datetime02.py）</vt:lpstr>
      <vt:lpstr>額外說明：物件導向（民國時間）</vt:lpstr>
      <vt:lpstr>額外說明：物件導向（民國時間）(roc.py)</vt:lpstr>
      <vt:lpstr>datetime 物件常用方法（datetime03.py）</vt:lpstr>
      <vt:lpstr>datetime 物件常用屬性（datetime03.py）</vt:lpstr>
      <vt:lpstr>copy 模組</vt:lpstr>
      <vt:lpstr>copy 模組（shallow vs deep）（copy01.py）</vt:lpstr>
      <vt:lpstr>pprint 模組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kzsu</dc:creator>
  <cp:lastModifiedBy>SCE</cp:lastModifiedBy>
  <cp:revision>287</cp:revision>
  <dcterms:modified xsi:type="dcterms:W3CDTF">2025-04-11T06:45:41Z</dcterms:modified>
</cp:coreProperties>
</file>