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1" r:id="rId6"/>
    <p:sldId id="263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Linux0.11源码解析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5" y="165735"/>
            <a:ext cx="9144000" cy="9353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一、main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61110" y="1252220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main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261110" y="205295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mem_init内存初始化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261110" y="295846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中断初始化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61110" y="3884930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块设备初始化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261110" y="475678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字符设备初始化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261110" y="571944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tty设备初始化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604385" y="1252220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设置开机时间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04385" y="2052955"/>
            <a:ext cx="2672080" cy="494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调度程序初始化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4604385" y="295846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缓冲区初始化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4604385" y="3884930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硬盘初始化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4604385" y="475678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软驱初始化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4604385" y="571944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打开中断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7910830" y="1252220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切换至用户态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7910830" y="205295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创建进程1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910830" y="295846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创建进程2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914640" y="386397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进程2执行/bin/bash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3" idx="2"/>
            <a:endCxn id="4" idx="0"/>
          </p:cNvCxnSpPr>
          <p:nvPr/>
        </p:nvCxnSpPr>
        <p:spPr>
          <a:xfrm>
            <a:off x="2597150" y="1736725"/>
            <a:ext cx="0" cy="3060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2597150" y="2537460"/>
            <a:ext cx="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7150" y="3453130"/>
            <a:ext cx="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7150" y="4345940"/>
            <a:ext cx="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7150" y="5251450"/>
            <a:ext cx="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0425" y="1746885"/>
            <a:ext cx="1905" cy="2946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5938520" y="2537460"/>
            <a:ext cx="1905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36615" y="3453130"/>
            <a:ext cx="1905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34710" y="4345940"/>
            <a:ext cx="1905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32805" y="5251450"/>
            <a:ext cx="1905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235440" y="1746885"/>
            <a:ext cx="10160" cy="357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225280" y="2547620"/>
            <a:ext cx="10160" cy="357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>
          <a:xfrm>
            <a:off x="9246870" y="3442970"/>
            <a:ext cx="381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10830" y="475678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进程1循环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7910830" y="5662295"/>
            <a:ext cx="2672080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进程0循环</a:t>
            </a:r>
            <a:endParaRPr lang="en-US" alt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221470" y="4345940"/>
            <a:ext cx="381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217660" y="5251450"/>
            <a:ext cx="381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21470" y="4569460"/>
            <a:ext cx="3810" cy="4108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65735"/>
            <a:ext cx="9144000" cy="682625"/>
          </a:xfrm>
        </p:spPr>
        <p:txBody>
          <a:bodyPr>
            <a:noAutofit/>
          </a:bodyPr>
          <a:p>
            <a:pPr algn="l"/>
            <a:r>
              <a:rPr lang="en-US" altLang="en-US" sz="4000"/>
              <a:t>一、进程管理</a:t>
            </a:r>
            <a:endParaRPr lang="en-US" altLang="en-US" sz="4000"/>
          </a:p>
        </p:txBody>
      </p:sp>
      <p:sp>
        <p:nvSpPr>
          <p:cNvPr id="37" name="Rectangle 36"/>
          <p:cNvSpPr/>
          <p:nvPr/>
        </p:nvSpPr>
        <p:spPr>
          <a:xfrm>
            <a:off x="608330" y="1103630"/>
            <a:ext cx="599567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1、进程创建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608330" y="1798955"/>
            <a:ext cx="599567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2、进程调度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08330" y="2514600"/>
            <a:ext cx="599567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3、进程退出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65735"/>
            <a:ext cx="9144000" cy="682625"/>
          </a:xfrm>
        </p:spPr>
        <p:txBody>
          <a:bodyPr>
            <a:noAutofit/>
          </a:bodyPr>
          <a:p>
            <a:pPr algn="l"/>
            <a:r>
              <a:rPr lang="en-US" altLang="en-US" sz="4000"/>
              <a:t>1.1 进程创建</a:t>
            </a:r>
            <a:endParaRPr lang="en-US" altLang="en-US" sz="4000"/>
          </a:p>
        </p:txBody>
      </p:sp>
      <p:sp>
        <p:nvSpPr>
          <p:cNvPr id="40" name="Text Box 39"/>
          <p:cNvSpPr txBox="1"/>
          <p:nvPr/>
        </p:nvSpPr>
        <p:spPr>
          <a:xfrm>
            <a:off x="4995545" y="617220"/>
            <a:ext cx="665226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struct task_struct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/* these are hardcoded - don't touch */</a:t>
            </a:r>
            <a:endParaRPr lang="en-US" sz="1200"/>
          </a:p>
          <a:p>
            <a:r>
              <a:rPr lang="en-US" sz="1200"/>
              <a:t>	long state;	/* -1 unrunnable, 0 runnable, &gt;0 stopped */</a:t>
            </a:r>
            <a:endParaRPr lang="en-US" sz="1200"/>
          </a:p>
          <a:p>
            <a:r>
              <a:rPr lang="en-US" sz="1200"/>
              <a:t>	</a:t>
            </a:r>
            <a:r>
              <a:rPr lang="en-US" sz="1200" b="1">
                <a:solidFill>
                  <a:srgbClr val="FF0000"/>
                </a:solidFill>
              </a:rPr>
              <a:t>long counter;</a:t>
            </a:r>
            <a:endParaRPr lang="en-US" sz="1200"/>
          </a:p>
          <a:p>
            <a:r>
              <a:rPr lang="en-US" sz="1200"/>
              <a:t>	long priority;</a:t>
            </a:r>
            <a:endParaRPr lang="en-US" sz="1200"/>
          </a:p>
          <a:p>
            <a:r>
              <a:rPr lang="en-US" sz="1200"/>
              <a:t>	long signal;</a:t>
            </a:r>
            <a:endParaRPr lang="en-US" sz="1200"/>
          </a:p>
          <a:p>
            <a:r>
              <a:rPr lang="en-US" sz="1200"/>
              <a:t>	struct sigaction sigaction[32];</a:t>
            </a:r>
            <a:endParaRPr lang="en-US" sz="1200"/>
          </a:p>
          <a:p>
            <a:r>
              <a:rPr lang="en-US" sz="1200"/>
              <a:t>	long blocked; /* bitmap of masked signals */</a:t>
            </a:r>
            <a:endParaRPr lang="en-US" sz="1200"/>
          </a:p>
          <a:p>
            <a:r>
              <a:rPr lang="en-US" sz="1200"/>
              <a:t>/* various fields */</a:t>
            </a:r>
            <a:endParaRPr lang="en-US" sz="1200"/>
          </a:p>
          <a:p>
            <a:r>
              <a:rPr lang="en-US" sz="1200"/>
              <a:t>	int exit_code;</a:t>
            </a:r>
            <a:endParaRPr lang="en-US" sz="1200"/>
          </a:p>
          <a:p>
            <a:r>
              <a:rPr lang="en-US" sz="1200"/>
              <a:t>	unsigned long start_code, end_code, end_data, brk, start_stack;</a:t>
            </a:r>
            <a:endParaRPr lang="en-US" sz="1200"/>
          </a:p>
          <a:p>
            <a:r>
              <a:rPr lang="en-US" sz="1200"/>
              <a:t>	long pid, father, pgrp, session, leader;</a:t>
            </a:r>
            <a:endParaRPr lang="en-US" sz="1200"/>
          </a:p>
          <a:p>
            <a:r>
              <a:rPr lang="en-US" sz="1200"/>
              <a:t>	unsigned short uid, euid, suid;</a:t>
            </a:r>
            <a:endParaRPr lang="en-US" sz="1200"/>
          </a:p>
          <a:p>
            <a:r>
              <a:rPr lang="en-US" sz="1200"/>
              <a:t>	unsigned short gid, egid, sgid;</a:t>
            </a:r>
            <a:endParaRPr lang="en-US" sz="1200"/>
          </a:p>
          <a:p>
            <a:r>
              <a:rPr lang="en-US" sz="1200"/>
              <a:t>	</a:t>
            </a:r>
            <a:r>
              <a:rPr lang="en-US" sz="1200" b="1">
                <a:solidFill>
                  <a:srgbClr val="FF0000"/>
                </a:solidFill>
              </a:rPr>
              <a:t>long alarm;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/>
              <a:t>	long utime, stime, cutime, cstime, start_time;</a:t>
            </a:r>
            <a:endParaRPr lang="en-US" sz="1200"/>
          </a:p>
          <a:p>
            <a:r>
              <a:rPr lang="en-US" sz="1200"/>
              <a:t>	unsigned short used_math;</a:t>
            </a:r>
            <a:endParaRPr lang="en-US" sz="1200"/>
          </a:p>
          <a:p>
            <a:r>
              <a:rPr lang="en-US" sz="1200"/>
              <a:t>/* file system info */</a:t>
            </a:r>
            <a:endParaRPr lang="en-US" sz="1200"/>
          </a:p>
          <a:p>
            <a:r>
              <a:rPr lang="en-US" sz="1200"/>
              <a:t>	int tty; /* -1 if no tty, so it must be signed */</a:t>
            </a:r>
            <a:endParaRPr lang="en-US" sz="1200"/>
          </a:p>
          <a:p>
            <a:r>
              <a:rPr lang="en-US" sz="1200"/>
              <a:t>	unsigned short umask;</a:t>
            </a:r>
            <a:endParaRPr lang="en-US" sz="1200"/>
          </a:p>
          <a:p>
            <a:r>
              <a:rPr lang="en-US" sz="1200"/>
              <a:t>	struct m_inode *pwd;</a:t>
            </a:r>
            <a:endParaRPr lang="en-US" sz="1200"/>
          </a:p>
          <a:p>
            <a:r>
              <a:rPr lang="en-US" sz="1200"/>
              <a:t>	struct m_inode *root;</a:t>
            </a:r>
            <a:endParaRPr lang="en-US" sz="1200"/>
          </a:p>
          <a:p>
            <a:r>
              <a:rPr lang="en-US" sz="1200"/>
              <a:t>	struct m_inode *executable;</a:t>
            </a:r>
            <a:endParaRPr lang="en-US" sz="1200"/>
          </a:p>
          <a:p>
            <a:r>
              <a:rPr lang="en-US" sz="1200"/>
              <a:t>	unsigned long close_on_exec;</a:t>
            </a:r>
            <a:endParaRPr lang="en-US" sz="1200"/>
          </a:p>
          <a:p>
            <a:r>
              <a:rPr lang="en-US" sz="1200"/>
              <a:t>	struct file *filp[NR_OPEN];</a:t>
            </a:r>
            <a:endParaRPr lang="en-US" sz="1200"/>
          </a:p>
          <a:p>
            <a:r>
              <a:rPr lang="en-US" sz="1200"/>
              <a:t>/* ldt for this task 0 - zero 1 - cs 2 - ds&amp;ss */</a:t>
            </a:r>
            <a:endParaRPr lang="en-US" sz="1200"/>
          </a:p>
          <a:p>
            <a:r>
              <a:rPr lang="en-US" sz="1200"/>
              <a:t>	struct desc_struct ldt[3];</a:t>
            </a:r>
            <a:endParaRPr lang="en-US" sz="1200"/>
          </a:p>
          <a:p>
            <a:r>
              <a:rPr lang="en-US" sz="1200"/>
              <a:t>/* tss for this task */</a:t>
            </a:r>
            <a:endParaRPr lang="en-US" sz="1200"/>
          </a:p>
          <a:p>
            <a:r>
              <a:rPr lang="en-US" sz="1200"/>
              <a:t>	struct tss_struct tss;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 rot="1320000">
            <a:off x="8329930" y="1798320"/>
            <a:ext cx="3429000" cy="5467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进程管理的最关键结构体！！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170" y="1176020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申请task_struct,挂载至task数组中</a:t>
            </a:r>
            <a:endParaRPr lang="en-US" altLang="en-US" sz="1600"/>
          </a:p>
        </p:txBody>
      </p:sp>
      <p:sp>
        <p:nvSpPr>
          <p:cNvPr id="5" name="Rectangle 4"/>
          <p:cNvSpPr/>
          <p:nvPr/>
        </p:nvSpPr>
        <p:spPr>
          <a:xfrm>
            <a:off x="725170" y="2071370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将当前的进程的数据拷贝给新进程</a:t>
            </a:r>
            <a:endParaRPr lang="en-US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725170" y="2967355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如果父进程中有文件是打开的，则将对应文件的打开次数增1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725170" y="3872230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设置全局tss与ldt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655570" y="1638935"/>
            <a:ext cx="0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55570" y="2534920"/>
            <a:ext cx="0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55570" y="3439795"/>
            <a:ext cx="0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25145" y="4721860"/>
            <a:ext cx="395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tss:进程的寄存器信息</a:t>
            </a:r>
            <a:endParaRPr lang="en-US" altLang="en-US"/>
          </a:p>
          <a:p>
            <a:r>
              <a:rPr lang="en-US" altLang="en-US"/>
              <a:t>ldt:进程的局部描述符，主是要程序的代码段、数据段等信息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Rectangle 42"/>
          <p:cNvSpPr/>
          <p:nvPr/>
        </p:nvSpPr>
        <p:spPr>
          <a:xfrm>
            <a:off x="7840980" y="532130"/>
            <a:ext cx="4286885" cy="467931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65735"/>
            <a:ext cx="9144000" cy="682625"/>
          </a:xfrm>
        </p:spPr>
        <p:txBody>
          <a:bodyPr>
            <a:noAutofit/>
          </a:bodyPr>
          <a:p>
            <a:pPr algn="l"/>
            <a:r>
              <a:rPr lang="en-US" altLang="en-US" sz="4000"/>
              <a:t>1.2 进程调度</a:t>
            </a:r>
            <a:endParaRPr lang="en-US" altLang="en-US" sz="4000"/>
          </a:p>
        </p:txBody>
      </p:sp>
      <p:sp>
        <p:nvSpPr>
          <p:cNvPr id="4" name="Rectangle 3"/>
          <p:cNvSpPr/>
          <p:nvPr/>
        </p:nvSpPr>
        <p:spPr>
          <a:xfrm>
            <a:off x="1000760" y="1207770"/>
            <a:ext cx="3860800" cy="462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调度程序初始化</a:t>
            </a:r>
            <a:endParaRPr lang="en-US" altLang="en-US" sz="16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931160" y="1670685"/>
            <a:ext cx="0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0760" y="2103120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挂接时间中断函数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1000760" y="2941320"/>
            <a:ext cx="3860800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挂接0x80中断系统调用函数</a:t>
            </a:r>
            <a:endParaRPr lang="en-US" alt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1160" y="2566035"/>
            <a:ext cx="0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05780" y="2103120"/>
            <a:ext cx="2131695" cy="462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do_timer</a:t>
            </a:r>
            <a:endParaRPr lang="en-US" altLang="en-US" sz="1600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4861560" y="2334895"/>
            <a:ext cx="7442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05780" y="2941320"/>
            <a:ext cx="2131695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p-&gt;utime++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5605780" y="3814445"/>
            <a:ext cx="2131695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执行用户定时任务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5601335" y="4672965"/>
            <a:ext cx="2131695" cy="46291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执行schedule</a:t>
            </a:r>
            <a:endParaRPr lang="en-US" altLang="en-US" sz="1600"/>
          </a:p>
        </p:txBody>
      </p:sp>
      <p:sp>
        <p:nvSpPr>
          <p:cNvPr id="20" name="Oval 19"/>
          <p:cNvSpPr/>
          <p:nvPr/>
        </p:nvSpPr>
        <p:spPr>
          <a:xfrm>
            <a:off x="1609725" y="3662045"/>
            <a:ext cx="2642235" cy="25679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16735" y="3858260"/>
            <a:ext cx="2218055" cy="2176145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24840" y="3858260"/>
            <a:ext cx="98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定时器</a:t>
            </a:r>
            <a:endParaRPr lang="en-US" altLang="en-US"/>
          </a:p>
        </p:txBody>
      </p:sp>
      <p:sp>
        <p:nvSpPr>
          <p:cNvPr id="23" name="Circular Arrow 22"/>
          <p:cNvSpPr/>
          <p:nvPr/>
        </p:nvSpPr>
        <p:spPr>
          <a:xfrm>
            <a:off x="2442845" y="4226560"/>
            <a:ext cx="976630" cy="84899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7"/>
            <a:endCxn id="15" idx="1"/>
          </p:cNvCxnSpPr>
          <p:nvPr/>
        </p:nvCxnSpPr>
        <p:spPr>
          <a:xfrm flipV="1">
            <a:off x="3709670" y="2334895"/>
            <a:ext cx="1896110" cy="1842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71310" y="2566035"/>
            <a:ext cx="2540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8770" y="3404235"/>
            <a:ext cx="2540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66230" y="4277360"/>
            <a:ext cx="2540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8221980" y="2854325"/>
            <a:ext cx="2864485" cy="636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p-&gt;counter &gt; 0</a:t>
            </a:r>
            <a:endParaRPr lang="en-US" altLang="en-US" sz="1000"/>
          </a:p>
        </p:txBody>
      </p:sp>
      <p:sp>
        <p:nvSpPr>
          <p:cNvPr id="30" name="Rectangle 29"/>
          <p:cNvSpPr/>
          <p:nvPr/>
        </p:nvSpPr>
        <p:spPr>
          <a:xfrm>
            <a:off x="8588375" y="848360"/>
            <a:ext cx="2131695" cy="46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task[64]</a:t>
            </a:r>
            <a:endParaRPr lang="en-US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8360410" y="1670685"/>
            <a:ext cx="258762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p-&gt;counter &gt; 0</a:t>
            </a:r>
            <a:endParaRPr lang="en-US" altLang="en-US" sz="1200"/>
          </a:p>
          <a:p>
            <a:pPr algn="ctr"/>
            <a:r>
              <a:rPr lang="en-US" altLang="en-US" sz="1200"/>
              <a:t>p-&gt;stat == running</a:t>
            </a:r>
            <a:endParaRPr lang="en-US" altLang="en-US" sz="1200"/>
          </a:p>
          <a:p>
            <a:pPr algn="ctr"/>
            <a:r>
              <a:rPr lang="en-US" altLang="en-US" sz="1200"/>
              <a:t>找出max</a:t>
            </a:r>
            <a:endParaRPr lang="en-US" altLang="en-US" sz="1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652635" y="1275080"/>
            <a:ext cx="2540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650095" y="2458720"/>
            <a:ext cx="2540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56550" y="4062730"/>
            <a:ext cx="258318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重新分配时间分counter</a:t>
            </a:r>
            <a:endParaRPr lang="en-US" altLang="en-US" sz="1200"/>
          </a:p>
          <a:p>
            <a:pPr algn="ctr"/>
            <a:r>
              <a:rPr lang="en-US" altLang="en-US" sz="1200"/>
              <a:t>counter =</a:t>
            </a:r>
            <a:endParaRPr lang="en-US" altLang="en-US" sz="1200"/>
          </a:p>
          <a:p>
            <a:pPr algn="ctr"/>
            <a:r>
              <a:rPr lang="en-US" altLang="en-US" sz="1200"/>
              <a:t> </a:t>
            </a:r>
            <a:r>
              <a:rPr lang="en-US" altLang="en-US" sz="1200">
                <a:sym typeface="+mn-ea"/>
              </a:rPr>
              <a:t>counter/2 + pritory(3)</a:t>
            </a:r>
            <a:endParaRPr lang="en-US" altLang="en-US" sz="1200">
              <a:sym typeface="+mn-ea"/>
            </a:endParaRPr>
          </a:p>
        </p:txBody>
      </p:sp>
      <p:cxnSp>
        <p:nvCxnSpPr>
          <p:cNvPr id="38" name="Elbow Connector 37"/>
          <p:cNvCxnSpPr>
            <a:stCxn id="28" idx="2"/>
            <a:endCxn id="36" idx="0"/>
          </p:cNvCxnSpPr>
          <p:nvPr/>
        </p:nvCxnSpPr>
        <p:spPr>
          <a:xfrm rot="5400000">
            <a:off x="9165590" y="3573780"/>
            <a:ext cx="571500" cy="406400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720070" y="4062730"/>
            <a:ext cx="133159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执行p指向的task</a:t>
            </a:r>
            <a:endParaRPr lang="en-US" altLang="en-US" sz="1200">
              <a:sym typeface="+mn-ea"/>
            </a:endParaRPr>
          </a:p>
        </p:txBody>
      </p:sp>
      <p:cxnSp>
        <p:nvCxnSpPr>
          <p:cNvPr id="41" name="Elbow Connector 40"/>
          <p:cNvCxnSpPr>
            <a:stCxn id="28" idx="3"/>
            <a:endCxn id="39" idx="0"/>
          </p:cNvCxnSpPr>
          <p:nvPr/>
        </p:nvCxnSpPr>
        <p:spPr>
          <a:xfrm>
            <a:off x="11086465" y="3173095"/>
            <a:ext cx="299720" cy="889635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43" idx="2"/>
          </p:cNvCxnSpPr>
          <p:nvPr/>
        </p:nvCxnSpPr>
        <p:spPr>
          <a:xfrm rot="5400000" flipV="1">
            <a:off x="8288655" y="3514725"/>
            <a:ext cx="75565" cy="3317240"/>
          </a:xfrm>
          <a:prstGeom prst="bentConnector3">
            <a:avLst>
              <a:gd name="adj1" fmla="val 414706"/>
            </a:avLst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492250" y="6143625"/>
            <a:ext cx="10739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1、p-&gt;counter越大，程序被调度的可能性越大；当程序while循环时，p-&gt;counter始终大于0； </a:t>
            </a:r>
            <a:endParaRPr lang="en-US" altLang="en-US"/>
          </a:p>
          <a:p>
            <a:r>
              <a:rPr lang="en-US" altLang="en-US"/>
              <a:t>2、定时器中断、sys_pause()，sleep_on()，进程exit都会进入schedule重新调度。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65735"/>
            <a:ext cx="9144000" cy="682625"/>
          </a:xfrm>
        </p:spPr>
        <p:txBody>
          <a:bodyPr>
            <a:noAutofit/>
          </a:bodyPr>
          <a:p>
            <a:pPr algn="l"/>
            <a:r>
              <a:rPr lang="en-US" altLang="en-US" sz="4000"/>
              <a:t>二、内存管理</a:t>
            </a:r>
            <a:endParaRPr lang="en-US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65735"/>
            <a:ext cx="9144000" cy="682625"/>
          </a:xfrm>
        </p:spPr>
        <p:txBody>
          <a:bodyPr>
            <a:noAutofit/>
          </a:bodyPr>
          <a:p>
            <a:pPr algn="l"/>
            <a:r>
              <a:rPr lang="en-US" altLang="en-US" sz="4000"/>
              <a:t>三、文件系统</a:t>
            </a:r>
            <a:endParaRPr lang="en-US" alt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6186170" y="975360"/>
            <a:ext cx="57829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// 这是在内存中的i 节点结构</a:t>
            </a:r>
            <a:endParaRPr lang="en-US" sz="1200"/>
          </a:p>
          <a:p>
            <a:r>
              <a:rPr lang="en-US" sz="1200"/>
              <a:t>struct m_inode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unsigned short i_mode;	// 文件类型和属性(rwx 位)。</a:t>
            </a:r>
            <a:endParaRPr lang="en-US" sz="1200"/>
          </a:p>
          <a:p>
            <a:r>
              <a:rPr lang="en-US" sz="1200"/>
              <a:t>  unsigned short i_uid;		// 用户id（文件拥有者标识符）。</a:t>
            </a:r>
            <a:endParaRPr lang="en-US" sz="1200"/>
          </a:p>
          <a:p>
            <a:r>
              <a:rPr lang="en-US" sz="1200"/>
              <a:t>  unsigned long i_size;		// 文件大小（字节数）。</a:t>
            </a:r>
            <a:endParaRPr lang="en-US" sz="1200"/>
          </a:p>
          <a:p>
            <a:r>
              <a:rPr lang="en-US" sz="1200"/>
              <a:t>  unsigned long i_mtime;	// 修改时间（自1970.1.1:0 算起，秒）。</a:t>
            </a:r>
            <a:endParaRPr lang="en-US" sz="1200"/>
          </a:p>
          <a:p>
            <a:r>
              <a:rPr lang="en-US" sz="1200"/>
              <a:t>  unsigned char i_gid;		// 组id(文件拥有者所在的组)。</a:t>
            </a:r>
            <a:endParaRPr lang="en-US" sz="1200"/>
          </a:p>
          <a:p>
            <a:r>
              <a:rPr lang="en-US" sz="1200"/>
              <a:t>  unsigned char i_nlinks;	// 文件目录项链接数。</a:t>
            </a:r>
            <a:endParaRPr lang="en-US" sz="1200"/>
          </a:p>
          <a:p>
            <a:r>
              <a:rPr lang="en-US" sz="1200"/>
              <a:t>  unsigned short i_zone[9];	// 直接(0-6)、间接(7)或双重间接(8)逻辑块号。</a:t>
            </a:r>
            <a:endParaRPr lang="en-US" sz="1200"/>
          </a:p>
          <a:p>
            <a:r>
              <a:rPr lang="en-US" sz="1200"/>
              <a:t>/* these are in memory also */</a:t>
            </a:r>
            <a:endParaRPr lang="en-US" sz="1200"/>
          </a:p>
          <a:p>
            <a:r>
              <a:rPr lang="en-US" sz="1200"/>
              <a:t>  struct task_struct *i_wait;	// 等待该i 节点的进程。</a:t>
            </a:r>
            <a:endParaRPr lang="en-US" sz="1200"/>
          </a:p>
          <a:p>
            <a:r>
              <a:rPr lang="en-US" sz="1200"/>
              <a:t>  unsigned long i_atime;	// 最后访问时间。</a:t>
            </a:r>
            <a:endParaRPr lang="en-US" sz="1200"/>
          </a:p>
          <a:p>
            <a:r>
              <a:rPr lang="en-US" sz="1200"/>
              <a:t>  unsigned long i_ctime;	// i 节点自身修改时间。</a:t>
            </a:r>
            <a:endParaRPr lang="en-US" sz="1200"/>
          </a:p>
          <a:p>
            <a:r>
              <a:rPr lang="en-US" sz="1200"/>
              <a:t>  unsigned short i_dev;		// i 节点所在的设备号。</a:t>
            </a:r>
            <a:endParaRPr lang="en-US" sz="1200"/>
          </a:p>
          <a:p>
            <a:r>
              <a:rPr lang="en-US" sz="1200"/>
              <a:t>  unsigned short i_num;		// i 节点号。</a:t>
            </a:r>
            <a:endParaRPr lang="en-US" sz="1200"/>
          </a:p>
          <a:p>
            <a:r>
              <a:rPr lang="en-US" sz="1200"/>
              <a:t>  unsigned short i_count;	// i 节点被使用的次数，0 表示该i 节点空闲。</a:t>
            </a:r>
            <a:endParaRPr lang="en-US" sz="1200"/>
          </a:p>
          <a:p>
            <a:r>
              <a:rPr lang="en-US" sz="1200"/>
              <a:t>  unsigned char i_lock;		// 锁定标志。</a:t>
            </a:r>
            <a:endParaRPr lang="en-US" sz="1200"/>
          </a:p>
          <a:p>
            <a:r>
              <a:rPr lang="en-US" sz="1200"/>
              <a:t>  unsigned char i_dirt;		// 已修改(脏)标志。</a:t>
            </a:r>
            <a:endParaRPr lang="en-US" sz="1200"/>
          </a:p>
          <a:p>
            <a:r>
              <a:rPr lang="en-US" sz="1200"/>
              <a:t>  unsigned char i_pipe;		// 管道标志。</a:t>
            </a:r>
            <a:endParaRPr lang="en-US" sz="1200"/>
          </a:p>
          <a:p>
            <a:r>
              <a:rPr lang="en-US" sz="1200"/>
              <a:t>  unsigned char i_mount;	// 安装标志。</a:t>
            </a:r>
            <a:endParaRPr lang="en-US" sz="1200"/>
          </a:p>
          <a:p>
            <a:r>
              <a:rPr lang="en-US" sz="1200"/>
              <a:t>  unsigned char i_seek;		// 搜寻标志(lseek 时)。</a:t>
            </a:r>
            <a:endParaRPr lang="en-US" sz="1200"/>
          </a:p>
          <a:p>
            <a:r>
              <a:rPr lang="en-US" sz="1200"/>
              <a:t>  unsigned char i_update;	// 更新标志。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520700" y="1049655"/>
            <a:ext cx="5474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ym typeface="+mn-ea"/>
              </a:rPr>
              <a:t>// 文件结构（用于在文件句柄与i 节点之间建立关系）</a:t>
            </a:r>
            <a:endParaRPr lang="en-US" sz="1200"/>
          </a:p>
          <a:p>
            <a:r>
              <a:rPr lang="en-US" sz="1200">
                <a:sym typeface="+mn-ea"/>
              </a:rPr>
              <a:t>struct file</a:t>
            </a:r>
            <a:endParaRPr lang="en-US" sz="1200"/>
          </a:p>
          <a:p>
            <a:r>
              <a:rPr lang="en-US" sz="1200">
                <a:sym typeface="+mn-ea"/>
              </a:rPr>
              <a:t>{</a:t>
            </a:r>
            <a:endParaRPr lang="en-US" sz="1200"/>
          </a:p>
          <a:p>
            <a:r>
              <a:rPr lang="en-US" sz="1200">
                <a:sym typeface="+mn-ea"/>
              </a:rPr>
              <a:t>  unsigned short f_mode;	// 文件操作模式（RW 位）</a:t>
            </a:r>
            <a:endParaRPr lang="en-US" sz="1200"/>
          </a:p>
          <a:p>
            <a:r>
              <a:rPr lang="en-US" sz="1200">
                <a:sym typeface="+mn-ea"/>
              </a:rPr>
              <a:t>  unsigned short f_flags;	// 文件打开和控制的标志。</a:t>
            </a:r>
            <a:endParaRPr lang="en-US" sz="1200"/>
          </a:p>
          <a:p>
            <a:r>
              <a:rPr lang="en-US" sz="1200">
                <a:sym typeface="+mn-ea"/>
              </a:rPr>
              <a:t>  unsigned short f_count;	// 对应文件句柄（文件描述符）数。</a:t>
            </a:r>
            <a:endParaRPr lang="en-US" sz="1200"/>
          </a:p>
          <a:p>
            <a:r>
              <a:rPr lang="en-US" sz="1200">
                <a:sym typeface="+mn-ea"/>
              </a:rPr>
              <a:t>  struct m_inode *f_inode;	// 指向对应i 节点。</a:t>
            </a:r>
            <a:endParaRPr lang="en-US" sz="1200"/>
          </a:p>
          <a:p>
            <a:r>
              <a:rPr lang="en-US" sz="1200">
                <a:sym typeface="+mn-ea"/>
              </a:rPr>
              <a:t>  off_t f_pos;	                   // 文件位置（读写偏移值）。</a:t>
            </a:r>
            <a:endParaRPr lang="en-US" sz="1200"/>
          </a:p>
          <a:p>
            <a:r>
              <a:rPr lang="en-US" sz="1200">
                <a:sym typeface="+mn-ea"/>
              </a:rPr>
              <a:t>};</a:t>
            </a:r>
            <a:endParaRPr lang="en-US" sz="1200"/>
          </a:p>
          <a:p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520700" y="2804160"/>
            <a:ext cx="4799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// 文件目录项结构。</a:t>
            </a:r>
            <a:endParaRPr lang="en-US" sz="1200"/>
          </a:p>
          <a:p>
            <a:r>
              <a:rPr lang="en-US" sz="1200"/>
              <a:t>struct dir_entry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unsigned short inode;		// i 节点。</a:t>
            </a:r>
            <a:endParaRPr lang="en-US" sz="1200"/>
          </a:p>
          <a:p>
            <a:r>
              <a:rPr lang="en-US" sz="1200"/>
              <a:t>  char name[NAME_LEN];	// 文件名。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 rot="1320000">
            <a:off x="7237730" y="788035"/>
            <a:ext cx="3429000" cy="5467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文件系统管理最关键结构体！！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WPS Presentation</Application>
  <PresentationFormat>宽屏</PresentationFormat>
  <Paragraphs>181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Black</vt:lpstr>
      <vt:lpstr>SimSun</vt:lpstr>
      <vt:lpstr>Droid Sans Fallback</vt:lpstr>
      <vt:lpstr>微软雅黑</vt:lpstr>
      <vt:lpstr>Arial Unicode MS</vt:lpstr>
      <vt:lpstr>Abyssinica SIL</vt:lpstr>
      <vt:lpstr>Office Theme</vt:lpstr>
      <vt:lpstr>Linux0.11源码解析</vt:lpstr>
      <vt:lpstr>一、main</vt:lpstr>
      <vt:lpstr>一、进程管理</vt:lpstr>
      <vt:lpstr>1.1 进程创建</vt:lpstr>
      <vt:lpstr>1.2 进程调度</vt:lpstr>
      <vt:lpstr>二、内存管理</vt:lpstr>
      <vt:lpstr>三、文件系统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</dc:creator>
  <cp:lastModifiedBy>abig</cp:lastModifiedBy>
  <cp:revision>30</cp:revision>
  <dcterms:created xsi:type="dcterms:W3CDTF">2020-08-22T12:54:44Z</dcterms:created>
  <dcterms:modified xsi:type="dcterms:W3CDTF">2020-08-22T12:54:44Z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