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9" r:id="rId5"/>
    <p:sldId id="266" r:id="rId6"/>
    <p:sldId id="265" r:id="rId7"/>
    <p:sldId id="267" r:id="rId8"/>
    <p:sldId id="268" r:id="rId9"/>
    <p:sldId id="264" r:id="rId10"/>
    <p:sldId id="260" r:id="rId11"/>
    <p:sldId id="261" r:id="rId12"/>
    <p:sldId id="262" r:id="rId13"/>
    <p:sldId id="263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1607"/>
            <a:ext cx="9144000" cy="2187001"/>
          </a:xfrm>
        </p:spPr>
        <p:txBody>
          <a:bodyPr/>
          <a:p>
            <a:r>
              <a:rPr lang="" altLang="en-US" sz="9600"/>
              <a:t>Linux</a:t>
            </a:r>
            <a:endParaRPr lang="" altLang="en-US" sz="9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355" y="260350"/>
            <a:ext cx="9133840" cy="829945"/>
          </a:xfrm>
        </p:spPr>
        <p:txBody>
          <a:bodyPr>
            <a:normAutofit/>
          </a:bodyPr>
          <a:p>
            <a:pPr algn="l"/>
            <a:r>
              <a:rPr lang="" altLang="en-US" sz="2800"/>
              <a:t>三</a:t>
            </a:r>
            <a:r>
              <a:rPr lang="en-US" altLang="en-US" sz="2800"/>
              <a:t>、Linux</a:t>
            </a:r>
            <a:r>
              <a:rPr lang="" altLang="en-US" sz="2800"/>
              <a:t>文件系统</a:t>
            </a:r>
            <a:endParaRPr lang="" altLang="en-US" sz="2800"/>
          </a:p>
        </p:txBody>
      </p:sp>
      <p:sp>
        <p:nvSpPr>
          <p:cNvPr id="17" name="Rectangle 16"/>
          <p:cNvSpPr/>
          <p:nvPr/>
        </p:nvSpPr>
        <p:spPr>
          <a:xfrm>
            <a:off x="1229995" y="145097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1、进程创建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1229995" y="216725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2、进程调度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1229995" y="287210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3、进程地址空间管理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1229995" y="3577590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4、进程间通信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1229995" y="4304030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5、进程销毁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355" y="260350"/>
            <a:ext cx="9133840" cy="829945"/>
          </a:xfrm>
        </p:spPr>
        <p:txBody>
          <a:bodyPr>
            <a:normAutofit/>
          </a:bodyPr>
          <a:p>
            <a:pPr algn="l"/>
            <a:r>
              <a:rPr lang="" altLang="en-US" sz="2800"/>
              <a:t>四</a:t>
            </a:r>
            <a:r>
              <a:rPr lang="en-US" altLang="en-US" sz="2800"/>
              <a:t>、Linux</a:t>
            </a:r>
            <a:r>
              <a:rPr lang="" altLang="en-US" sz="2800"/>
              <a:t>设备驱动</a:t>
            </a:r>
            <a:endParaRPr lang="" altLang="en-US" sz="2800"/>
          </a:p>
        </p:txBody>
      </p:sp>
      <p:sp>
        <p:nvSpPr>
          <p:cNvPr id="17" name="Rectangle 16"/>
          <p:cNvSpPr/>
          <p:nvPr/>
        </p:nvSpPr>
        <p:spPr>
          <a:xfrm>
            <a:off x="1229995" y="145097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1、</a:t>
            </a:r>
            <a:r>
              <a:rPr lang="" altLang="en-US"/>
              <a:t>字符设备</a:t>
            </a:r>
            <a:endParaRPr lang="" altLang="en-US"/>
          </a:p>
        </p:txBody>
      </p:sp>
      <p:sp>
        <p:nvSpPr>
          <p:cNvPr id="18" name="Rectangle 17"/>
          <p:cNvSpPr/>
          <p:nvPr/>
        </p:nvSpPr>
        <p:spPr>
          <a:xfrm>
            <a:off x="1229995" y="216725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2、</a:t>
            </a:r>
            <a:r>
              <a:rPr lang="" altLang="en-US"/>
              <a:t>块设备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355" y="260350"/>
            <a:ext cx="9133840" cy="829945"/>
          </a:xfrm>
        </p:spPr>
        <p:txBody>
          <a:bodyPr>
            <a:normAutofit/>
          </a:bodyPr>
          <a:p>
            <a:pPr algn="l"/>
            <a:r>
              <a:rPr lang="" altLang="en-US" sz="2800"/>
              <a:t>五</a:t>
            </a:r>
            <a:r>
              <a:rPr lang="en-US" altLang="en-US" sz="2800"/>
              <a:t>、Linux</a:t>
            </a:r>
            <a:r>
              <a:rPr lang="" altLang="en-US" sz="2800"/>
              <a:t>网络通信</a:t>
            </a:r>
            <a:endParaRPr lang="" altLang="en-US" sz="2800"/>
          </a:p>
        </p:txBody>
      </p:sp>
      <p:sp>
        <p:nvSpPr>
          <p:cNvPr id="17" name="Rectangle 16"/>
          <p:cNvSpPr/>
          <p:nvPr/>
        </p:nvSpPr>
        <p:spPr>
          <a:xfrm>
            <a:off x="1229995" y="145097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1、进程创建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1229995" y="216725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2、进程调度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1229995" y="287210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3、进程地址空间管理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1229995" y="3577590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4、进程间通信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1229995" y="4304030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5、进程销毁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195" y="260350"/>
            <a:ext cx="9144000" cy="829945"/>
          </a:xfrm>
        </p:spPr>
        <p:txBody>
          <a:bodyPr>
            <a:normAutofit/>
          </a:bodyPr>
          <a:p>
            <a:pPr algn="l"/>
            <a:r>
              <a:rPr lang="" altLang="en-US" sz="2800"/>
              <a:t>Linux操作系统整体概述</a:t>
            </a:r>
            <a:endParaRPr lang="" altLang="en-US" sz="2800"/>
          </a:p>
        </p:txBody>
      </p:sp>
      <p:sp>
        <p:nvSpPr>
          <p:cNvPr id="3" name="Rectangle 2"/>
          <p:cNvSpPr/>
          <p:nvPr/>
        </p:nvSpPr>
        <p:spPr>
          <a:xfrm>
            <a:off x="868045" y="2660650"/>
            <a:ext cx="10288270" cy="328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7915" y="4175760"/>
            <a:ext cx="1451610" cy="16090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架构</a:t>
            </a: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3181350" y="4175760"/>
            <a:ext cx="1557655" cy="16090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内存</a:t>
            </a:r>
            <a:r>
              <a:rPr lang="en-US" altLang="en-US"/>
              <a:t>管理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370830" y="4175760"/>
            <a:ext cx="1451610" cy="672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文件系统</a:t>
            </a:r>
            <a:endParaRPr lang="" altLang="en-US"/>
          </a:p>
        </p:txBody>
      </p:sp>
      <p:sp>
        <p:nvSpPr>
          <p:cNvPr id="7" name="Rectangle 6"/>
          <p:cNvSpPr/>
          <p:nvPr/>
        </p:nvSpPr>
        <p:spPr>
          <a:xfrm>
            <a:off x="7569835" y="4175760"/>
            <a:ext cx="1325245" cy="16097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字符设 备</a:t>
            </a:r>
            <a:endParaRPr lang="" altLang="en-US"/>
          </a:p>
        </p:txBody>
      </p:sp>
      <p:sp>
        <p:nvSpPr>
          <p:cNvPr id="8" name="Rectangle 7"/>
          <p:cNvSpPr/>
          <p:nvPr/>
        </p:nvSpPr>
        <p:spPr>
          <a:xfrm>
            <a:off x="9464040" y="4175760"/>
            <a:ext cx="1325245" cy="16097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网络</a:t>
            </a:r>
            <a:r>
              <a:rPr lang="en-US" altLang="en-US"/>
              <a:t>管理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5370830" y="5206365"/>
            <a:ext cx="1451610" cy="578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块设备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1097915" y="2860675"/>
            <a:ext cx="1451610" cy="851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进程管理</a:t>
            </a:r>
            <a:endParaRPr lang="" altLang="en-US"/>
          </a:p>
        </p:txBody>
      </p:sp>
      <p:sp>
        <p:nvSpPr>
          <p:cNvPr id="11" name="Rectangle 10"/>
          <p:cNvSpPr/>
          <p:nvPr/>
        </p:nvSpPr>
        <p:spPr>
          <a:xfrm>
            <a:off x="3181350" y="2860675"/>
            <a:ext cx="1451610" cy="851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内存</a:t>
            </a:r>
            <a:r>
              <a:rPr lang="en-US" altLang="en-US"/>
              <a:t>管理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5370830" y="2860675"/>
            <a:ext cx="1451610" cy="851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VFS</a:t>
            </a:r>
            <a:endParaRPr lang="" altLang="en-US"/>
          </a:p>
        </p:txBody>
      </p:sp>
      <p:sp>
        <p:nvSpPr>
          <p:cNvPr id="13" name="Rectangle 12"/>
          <p:cNvSpPr/>
          <p:nvPr/>
        </p:nvSpPr>
        <p:spPr>
          <a:xfrm>
            <a:off x="7569835" y="2860675"/>
            <a:ext cx="1451610" cy="851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设备</a:t>
            </a:r>
            <a:endParaRPr lang="" altLang="en-US"/>
          </a:p>
        </p:txBody>
      </p:sp>
      <p:sp>
        <p:nvSpPr>
          <p:cNvPr id="14" name="Rectangle 13"/>
          <p:cNvSpPr/>
          <p:nvPr/>
        </p:nvSpPr>
        <p:spPr>
          <a:xfrm>
            <a:off x="9464040" y="2860675"/>
            <a:ext cx="1451610" cy="851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网络</a:t>
            </a:r>
            <a:endParaRPr lang="" altLang="en-US"/>
          </a:p>
        </p:txBody>
      </p:sp>
      <p:sp>
        <p:nvSpPr>
          <p:cNvPr id="15" name="Rectangle 14"/>
          <p:cNvSpPr/>
          <p:nvPr/>
        </p:nvSpPr>
        <p:spPr>
          <a:xfrm>
            <a:off x="868045" y="1927860"/>
            <a:ext cx="10288270" cy="5156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系统调用</a:t>
            </a:r>
            <a:endParaRPr lang="" altLang="en-US"/>
          </a:p>
        </p:txBody>
      </p:sp>
      <p:sp>
        <p:nvSpPr>
          <p:cNvPr id="16" name="Rectangle 15"/>
          <p:cNvSpPr/>
          <p:nvPr/>
        </p:nvSpPr>
        <p:spPr>
          <a:xfrm>
            <a:off x="868045" y="1174115"/>
            <a:ext cx="10288270" cy="5156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用户态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195" y="260350"/>
            <a:ext cx="9144000" cy="829945"/>
          </a:xfrm>
        </p:spPr>
        <p:txBody>
          <a:bodyPr>
            <a:normAutofit/>
          </a:bodyPr>
          <a:p>
            <a:pPr algn="l"/>
            <a:r>
              <a:rPr lang="" altLang="en-US" sz="2800"/>
              <a:t>一、</a:t>
            </a:r>
            <a:r>
              <a:rPr lang="en-US" altLang="en-US" sz="2800"/>
              <a:t>Linux</a:t>
            </a:r>
            <a:r>
              <a:rPr lang="" altLang="en-US" sz="2800"/>
              <a:t>进程管理</a:t>
            </a:r>
            <a:endParaRPr lang="" altLang="en-US" sz="2800"/>
          </a:p>
        </p:txBody>
      </p:sp>
      <p:sp>
        <p:nvSpPr>
          <p:cNvPr id="17" name="Rectangle 16"/>
          <p:cNvSpPr/>
          <p:nvPr/>
        </p:nvSpPr>
        <p:spPr>
          <a:xfrm>
            <a:off x="1229995" y="145097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altLang="en-US"/>
              <a:t>1、进程创建</a:t>
            </a:r>
            <a:endParaRPr lang="" altLang="en-US"/>
          </a:p>
        </p:txBody>
      </p:sp>
      <p:sp>
        <p:nvSpPr>
          <p:cNvPr id="18" name="Rectangle 17"/>
          <p:cNvSpPr/>
          <p:nvPr/>
        </p:nvSpPr>
        <p:spPr>
          <a:xfrm>
            <a:off x="1229995" y="216725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altLang="en-US"/>
              <a:t>2</a:t>
            </a:r>
            <a:r>
              <a:rPr lang="en-US" altLang="en-US"/>
              <a:t>、进程</a:t>
            </a:r>
            <a:r>
              <a:rPr lang="" altLang="en-US"/>
              <a:t>调度</a:t>
            </a:r>
            <a:endParaRPr lang="" altLang="en-US"/>
          </a:p>
        </p:txBody>
      </p:sp>
      <p:sp>
        <p:nvSpPr>
          <p:cNvPr id="19" name="Rectangle 18"/>
          <p:cNvSpPr/>
          <p:nvPr/>
        </p:nvSpPr>
        <p:spPr>
          <a:xfrm>
            <a:off x="1229995" y="287210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altLang="en-US"/>
              <a:t>3</a:t>
            </a:r>
            <a:r>
              <a:rPr lang="en-US" altLang="en-US"/>
              <a:t>、进程</a:t>
            </a:r>
            <a:r>
              <a:rPr lang="" altLang="en-US"/>
              <a:t>地址空间管理</a:t>
            </a:r>
            <a:endParaRPr lang="" altLang="en-US"/>
          </a:p>
        </p:txBody>
      </p:sp>
      <p:sp>
        <p:nvSpPr>
          <p:cNvPr id="20" name="Rectangle 19"/>
          <p:cNvSpPr/>
          <p:nvPr/>
        </p:nvSpPr>
        <p:spPr>
          <a:xfrm>
            <a:off x="1229995" y="3577590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altLang="en-US"/>
              <a:t>4</a:t>
            </a:r>
            <a:r>
              <a:rPr lang="en-US" altLang="en-US"/>
              <a:t>、进程</a:t>
            </a:r>
            <a:r>
              <a:rPr lang="" altLang="en-US"/>
              <a:t>间通信</a:t>
            </a:r>
            <a:endParaRPr lang="" altLang="en-US"/>
          </a:p>
        </p:txBody>
      </p:sp>
      <p:sp>
        <p:nvSpPr>
          <p:cNvPr id="21" name="Rectangle 20"/>
          <p:cNvSpPr/>
          <p:nvPr/>
        </p:nvSpPr>
        <p:spPr>
          <a:xfrm>
            <a:off x="1229995" y="4304030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altLang="en-US"/>
              <a:t>5</a:t>
            </a:r>
            <a:r>
              <a:rPr lang="en-US" altLang="en-US"/>
              <a:t>、进程</a:t>
            </a:r>
            <a:r>
              <a:rPr lang="" altLang="en-US"/>
              <a:t>销毁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155700" y="4674235"/>
            <a:ext cx="4594860" cy="7639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195" y="80010"/>
            <a:ext cx="9144000" cy="829945"/>
          </a:xfrm>
        </p:spPr>
        <p:txBody>
          <a:bodyPr>
            <a:normAutofit/>
          </a:bodyPr>
          <a:p>
            <a:pPr algn="l"/>
            <a:r>
              <a:rPr lang="en-US" altLang="en-US" sz="2800"/>
              <a:t>1.1 Linux进程创建</a:t>
            </a:r>
            <a:endParaRPr lang="en-US" altLang="en-US" sz="2800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798195" y="782320"/>
            <a:ext cx="9144000" cy="35236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" altLang="en-US" sz="1400"/>
              <a:t>fork()与vfork:</a:t>
            </a:r>
            <a:endParaRPr lang="" altLang="en-US" sz="1400"/>
          </a:p>
          <a:p>
            <a:pPr algn="l"/>
            <a:r>
              <a:rPr lang="" altLang="en-US" sz="1400"/>
              <a:t>1.  fork  （）：子进程拷贝父进程的数据段，代码段</a:t>
            </a:r>
            <a:endParaRPr lang="" altLang="en-US" sz="1400"/>
          </a:p>
          <a:p>
            <a:pPr algn="l"/>
            <a:r>
              <a:rPr lang="" altLang="en-US" sz="1400"/>
              <a:t>    vfork （ ）：子进程与父进程共享数据段</a:t>
            </a:r>
            <a:endParaRPr lang="" altLang="en-US" sz="1400"/>
          </a:p>
          <a:p>
            <a:pPr algn="l"/>
            <a:r>
              <a:rPr lang="" altLang="en-US" sz="1400"/>
              <a:t>2.  fork （）父子进程的执行次序不确定</a:t>
            </a:r>
            <a:endParaRPr lang="" altLang="en-US" sz="1400"/>
          </a:p>
          <a:p>
            <a:pPr algn="l"/>
            <a:r>
              <a:rPr lang="" altLang="en-US" sz="1400"/>
              <a:t>    vfork 保证子进程先运行，在调用exec 或exit 之前与父进程数据是共享的,在它调用exec</a:t>
            </a:r>
            <a:endParaRPr lang="" altLang="en-US" sz="1400"/>
          </a:p>
          <a:p>
            <a:pPr algn="l"/>
            <a:r>
              <a:rPr lang="" altLang="en-US" sz="1400"/>
              <a:t>     或exit 之后父进程才可能被调度运行。</a:t>
            </a:r>
            <a:endParaRPr lang="" altLang="en-US" sz="1400"/>
          </a:p>
          <a:p>
            <a:pPr algn="l"/>
            <a:r>
              <a:rPr lang="" altLang="en-US" sz="1400"/>
              <a:t>3.  vfork （）保证子进程先运行，在她调用exec 或exit 之后父进程才可能被调度运行。如果在</a:t>
            </a:r>
            <a:endParaRPr lang="" altLang="en-US" sz="1400"/>
          </a:p>
          <a:p>
            <a:pPr algn="l"/>
            <a:r>
              <a:rPr lang="" altLang="en-US" sz="1400"/>
              <a:t>   调用这两个函数之前子进程依赖于父进程的进一步动作，则会导致死锁。</a:t>
            </a:r>
            <a:endParaRPr lang="" altLang="en-US" sz="1400"/>
          </a:p>
          <a:p>
            <a:pPr algn="l"/>
            <a:endParaRPr lang="" altLang="en-US" sz="1400"/>
          </a:p>
          <a:p>
            <a:pPr algn="l"/>
            <a:r>
              <a:rPr lang="" altLang="en-US" sz="1400"/>
              <a:t>写时复制 (copy-on-write)</a:t>
            </a:r>
            <a:endParaRPr lang="" altLang="en-US" sz="1400"/>
          </a:p>
          <a:p>
            <a:pPr algn="l"/>
            <a:r>
              <a:rPr lang="" altLang="en-US" sz="1400"/>
              <a:t>父进程与子进程地址空间不同（虚拟地址），但是物理地址是相同的。只有当任意一者去改写地址空间时，才会去申请新的地址空间。</a:t>
            </a:r>
            <a:endParaRPr lang="" altLang="en-US" sz="1000"/>
          </a:p>
        </p:txBody>
      </p:sp>
      <p:sp>
        <p:nvSpPr>
          <p:cNvPr id="3" name="Rectangle 2"/>
          <p:cNvSpPr/>
          <p:nvPr/>
        </p:nvSpPr>
        <p:spPr>
          <a:xfrm>
            <a:off x="1304290" y="4844415"/>
            <a:ext cx="172974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虚拟地址</a:t>
            </a:r>
            <a:endParaRPr lang="" altLang="en-US"/>
          </a:p>
        </p:txBody>
      </p:sp>
      <p:sp>
        <p:nvSpPr>
          <p:cNvPr id="4" name="Rectangle 3"/>
          <p:cNvSpPr/>
          <p:nvPr/>
        </p:nvSpPr>
        <p:spPr>
          <a:xfrm>
            <a:off x="3829685" y="4844415"/>
            <a:ext cx="172974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物理</a:t>
            </a:r>
            <a:r>
              <a:rPr lang="en-US" altLang="en-US"/>
              <a:t>地址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38240" y="4674235"/>
            <a:ext cx="4594860" cy="7639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8943975" y="4844415"/>
            <a:ext cx="172974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虚拟地址</a:t>
            </a:r>
            <a:endParaRPr lang="en-US" altLang="en-US"/>
          </a:p>
        </p:txBody>
      </p: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>
          <a:xfrm>
            <a:off x="3034030" y="5040630"/>
            <a:ext cx="7956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3"/>
          </p:cNvCxnSpPr>
          <p:nvPr/>
        </p:nvCxnSpPr>
        <p:spPr>
          <a:xfrm flipH="1">
            <a:off x="5559425" y="5040630"/>
            <a:ext cx="33845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145540" y="4335145"/>
            <a:ext cx="145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P0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9379585" y="4305935"/>
            <a:ext cx="145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</a:t>
            </a:r>
            <a:r>
              <a:rPr lang="" altLang="en-US"/>
              <a:t>1</a:t>
            </a:r>
            <a:endParaRPr lang="" altLang="en-US"/>
          </a:p>
        </p:txBody>
      </p:sp>
      <p:sp>
        <p:nvSpPr>
          <p:cNvPr id="13" name="Rectangle 12"/>
          <p:cNvSpPr/>
          <p:nvPr/>
        </p:nvSpPr>
        <p:spPr>
          <a:xfrm>
            <a:off x="1155700" y="5851525"/>
            <a:ext cx="4594860" cy="7639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1304290" y="6021705"/>
            <a:ext cx="172974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虚拟地址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3829685" y="6021705"/>
            <a:ext cx="172974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物理地址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6238240" y="5851525"/>
            <a:ext cx="4594860" cy="7639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8943975" y="6021705"/>
            <a:ext cx="172974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虚拟地址</a:t>
            </a:r>
            <a:endParaRPr lang="en-US" altLang="en-US"/>
          </a:p>
        </p:txBody>
      </p:sp>
      <p:cxnSp>
        <p:nvCxnSpPr>
          <p:cNvPr id="19" name="Straight Arrow Connector 18"/>
          <p:cNvCxnSpPr>
            <a:stCxn id="14" idx="3"/>
            <a:endCxn id="16" idx="1"/>
          </p:cNvCxnSpPr>
          <p:nvPr/>
        </p:nvCxnSpPr>
        <p:spPr>
          <a:xfrm>
            <a:off x="3034030" y="6217920"/>
            <a:ext cx="7956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  <a:endCxn id="21" idx="3"/>
          </p:cNvCxnSpPr>
          <p:nvPr/>
        </p:nvCxnSpPr>
        <p:spPr>
          <a:xfrm flipH="1">
            <a:off x="8116570" y="6207760"/>
            <a:ext cx="827405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86830" y="6027420"/>
            <a:ext cx="172974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物理地址</a:t>
            </a:r>
            <a:endParaRPr lang="en-US" altLang="en-US"/>
          </a:p>
        </p:txBody>
      </p:sp>
      <p:cxnSp>
        <p:nvCxnSpPr>
          <p:cNvPr id="22" name="Curved Connector 21"/>
          <p:cNvCxnSpPr>
            <a:stCxn id="5" idx="0"/>
            <a:endCxn id="6" idx="0"/>
          </p:cNvCxnSpPr>
          <p:nvPr/>
        </p:nvCxnSpPr>
        <p:spPr>
          <a:xfrm rot="16200000">
            <a:off x="5994400" y="2143125"/>
            <a:ext cx="3175" cy="5082540"/>
          </a:xfrm>
          <a:prstGeom prst="curvedConnector3">
            <a:avLst>
              <a:gd name="adj1" fmla="val 7550000"/>
            </a:avLst>
          </a:prstGeom>
          <a:ln w="31750">
            <a:solidFill>
              <a:srgbClr val="FF66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5542280" y="4175125"/>
            <a:ext cx="145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fork()</a:t>
            </a:r>
            <a:endParaRPr lang="" altLang="en-US"/>
          </a:p>
        </p:txBody>
      </p:sp>
      <p:cxnSp>
        <p:nvCxnSpPr>
          <p:cNvPr id="24" name="Curved Connector 23"/>
          <p:cNvCxnSpPr>
            <a:stCxn id="16" idx="0"/>
            <a:endCxn id="21" idx="0"/>
          </p:cNvCxnSpPr>
          <p:nvPr/>
        </p:nvCxnSpPr>
        <p:spPr>
          <a:xfrm rot="16200000" flipH="1">
            <a:off x="5969635" y="4745990"/>
            <a:ext cx="5715" cy="2557145"/>
          </a:xfrm>
          <a:prstGeom prst="curvedConnector3">
            <a:avLst>
              <a:gd name="adj1" fmla="val -4166667"/>
            </a:avLst>
          </a:prstGeom>
          <a:ln w="31750">
            <a:solidFill>
              <a:srgbClr val="FF66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5218430" y="5438140"/>
            <a:ext cx="198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copy-on-write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195" y="260350"/>
            <a:ext cx="9144000" cy="829945"/>
          </a:xfrm>
        </p:spPr>
        <p:txBody>
          <a:bodyPr>
            <a:normAutofit/>
          </a:bodyPr>
          <a:p>
            <a:pPr algn="l"/>
            <a:r>
              <a:rPr lang="" altLang="en-US" sz="2800"/>
              <a:t>1.1 </a:t>
            </a:r>
            <a:r>
              <a:rPr lang="en-US" altLang="en-US" sz="2800"/>
              <a:t>Linux进程</a:t>
            </a:r>
            <a:r>
              <a:rPr lang="" altLang="en-US" sz="2800"/>
              <a:t>创建</a:t>
            </a:r>
            <a:endParaRPr lang="" altLang="en-US" sz="2800"/>
          </a:p>
        </p:txBody>
      </p:sp>
      <p:sp>
        <p:nvSpPr>
          <p:cNvPr id="22" name="Rectangle 21"/>
          <p:cNvSpPr/>
          <p:nvPr/>
        </p:nvSpPr>
        <p:spPr>
          <a:xfrm>
            <a:off x="975360" y="1495425"/>
            <a:ext cx="172974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fork()</a:t>
            </a:r>
            <a:endParaRPr lang="" altLang="en-US"/>
          </a:p>
        </p:txBody>
      </p:sp>
      <p:sp>
        <p:nvSpPr>
          <p:cNvPr id="23" name="Rectangle 22"/>
          <p:cNvSpPr/>
          <p:nvPr/>
        </p:nvSpPr>
        <p:spPr>
          <a:xfrm>
            <a:off x="3500755" y="1495425"/>
            <a:ext cx="2291715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copy_process()</a:t>
            </a:r>
            <a:endParaRPr lang="" altLang="en-US"/>
          </a:p>
        </p:txBody>
      </p:sp>
      <p:sp>
        <p:nvSpPr>
          <p:cNvPr id="25" name="Rectangle 24"/>
          <p:cNvSpPr/>
          <p:nvPr/>
        </p:nvSpPr>
        <p:spPr>
          <a:xfrm>
            <a:off x="6768465" y="1235075"/>
            <a:ext cx="375475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altLang="en-US" sz="1400"/>
              <a:t>1、拷贝task_struct</a:t>
            </a:r>
            <a:endParaRPr lang="" altLang="en-US" sz="1400"/>
          </a:p>
          <a:p>
            <a:pPr algn="l"/>
            <a:r>
              <a:rPr lang="" altLang="en-US" sz="1400"/>
              <a:t>2、为task_struct与tss个性化设置</a:t>
            </a:r>
            <a:endParaRPr lang="" altLang="en-US" sz="1400"/>
          </a:p>
          <a:p>
            <a:pPr algn="l"/>
            <a:r>
              <a:rPr lang="" altLang="en-US" sz="1400"/>
              <a:t>3、copy虚拟地址页表中数据段信息</a:t>
            </a:r>
            <a:endParaRPr lang="" altLang="en-US" sz="140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05100" y="1681480"/>
            <a:ext cx="7956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25" idx="1"/>
          </p:cNvCxnSpPr>
          <p:nvPr/>
        </p:nvCxnSpPr>
        <p:spPr>
          <a:xfrm>
            <a:off x="5792470" y="1671320"/>
            <a:ext cx="9759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798195" y="2392680"/>
            <a:ext cx="5214620" cy="2830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task_struct[]：</a:t>
            </a:r>
            <a:r>
              <a:rPr lang="" altLang="en-US" b="1">
                <a:solidFill>
                  <a:srgbClr val="FF0000"/>
                </a:solidFill>
                <a:sym typeface="+mn-ea"/>
              </a:rPr>
              <a:t>进程管理最关键结构体</a:t>
            </a:r>
            <a:endParaRPr lang="en-US"/>
          </a:p>
          <a:p>
            <a:r>
              <a:rPr lang="en-US" sz="1600"/>
              <a:t>1、进程状态，将纪录进程在等待，运行</a:t>
            </a:r>
            <a:r>
              <a:rPr lang="" altLang="en-US" sz="1600"/>
              <a:t>，僵死</a:t>
            </a:r>
            <a:r>
              <a:rPr lang="en-US" sz="1600"/>
              <a:t>；</a:t>
            </a:r>
            <a:endParaRPr lang="en-US" sz="1600"/>
          </a:p>
          <a:p>
            <a:r>
              <a:rPr lang="en-US" sz="1600"/>
              <a:t>2、调度信息，由哪个调度函数调度，怎样调度等；</a:t>
            </a:r>
            <a:endParaRPr lang="en-US" sz="1600"/>
          </a:p>
          <a:p>
            <a:r>
              <a:rPr lang="en-US" sz="1600"/>
              <a:t>3、进程的通讯状况；</a:t>
            </a:r>
            <a:endParaRPr lang="en-US" sz="1600"/>
          </a:p>
          <a:p>
            <a:r>
              <a:rPr lang="en-US" sz="1600"/>
              <a:t>4、父子兄弟的指针，task_struct 型；</a:t>
            </a:r>
            <a:endParaRPr lang="en-US" sz="1600"/>
          </a:p>
          <a:p>
            <a:r>
              <a:rPr lang="en-US" sz="1600"/>
              <a:t>5、时间信息</a:t>
            </a:r>
            <a:r>
              <a:rPr lang="" altLang="en-US" sz="1600"/>
              <a:t>，</a:t>
            </a:r>
            <a:r>
              <a:rPr lang="en-US" sz="1600"/>
              <a:t>以便cpu </a:t>
            </a:r>
            <a:r>
              <a:rPr lang="" altLang="en-US" sz="1600"/>
              <a:t>进程调度</a:t>
            </a:r>
            <a:r>
              <a:rPr lang="en-US" sz="1600"/>
              <a:t>分配；</a:t>
            </a:r>
            <a:endParaRPr lang="en-US" sz="1600"/>
          </a:p>
          <a:p>
            <a:r>
              <a:rPr lang="en-US" sz="1600"/>
              <a:t>6、标号，决定改进程归属</a:t>
            </a:r>
            <a:r>
              <a:rPr lang="" altLang="en-US" sz="1600"/>
              <a:t>，gid,egid,sgid</a:t>
            </a:r>
            <a:r>
              <a:rPr lang="en-US" sz="1600"/>
              <a:t>；</a:t>
            </a:r>
            <a:endParaRPr lang="en-US" sz="1600"/>
          </a:p>
          <a:p>
            <a:r>
              <a:rPr lang="en-US" sz="1600"/>
              <a:t>7、读写打开的文件信息</a:t>
            </a:r>
            <a:r>
              <a:rPr lang="" altLang="en-US" sz="1600"/>
              <a:t>，进程可打开的文件数有限</a:t>
            </a:r>
            <a:r>
              <a:rPr lang="en-US" sz="1600"/>
              <a:t>；</a:t>
            </a:r>
            <a:endParaRPr lang="en-US" sz="1600"/>
          </a:p>
          <a:p>
            <a:r>
              <a:rPr lang="en-US" sz="1600"/>
              <a:t>8、 进程上下文和内核上下文；</a:t>
            </a:r>
            <a:endParaRPr lang="en-US" sz="1600"/>
          </a:p>
          <a:p>
            <a:r>
              <a:rPr lang="en-US" sz="1600"/>
              <a:t>9、处理器上下文；</a:t>
            </a:r>
            <a:endParaRPr lang="en-US" sz="1600"/>
          </a:p>
          <a:p>
            <a:r>
              <a:rPr lang="en-US" sz="1600"/>
              <a:t>10、内存信息；</a:t>
            </a:r>
            <a:endParaRPr lang="en-US" sz="1600"/>
          </a:p>
        </p:txBody>
      </p:sp>
      <p:sp>
        <p:nvSpPr>
          <p:cNvPr id="31" name="Rectangle 30"/>
          <p:cNvSpPr/>
          <p:nvPr/>
        </p:nvSpPr>
        <p:spPr>
          <a:xfrm>
            <a:off x="6502400" y="4800600"/>
            <a:ext cx="1347470" cy="33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600"/>
              <a:t>NULL</a:t>
            </a:r>
            <a:endParaRPr lang="" altLang="en-US" sz="1600"/>
          </a:p>
        </p:txBody>
      </p:sp>
      <p:sp>
        <p:nvSpPr>
          <p:cNvPr id="32" name="Rectangle 31"/>
          <p:cNvSpPr/>
          <p:nvPr/>
        </p:nvSpPr>
        <p:spPr>
          <a:xfrm>
            <a:off x="6502400" y="4470400"/>
            <a:ext cx="1347470" cy="33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600"/>
              <a:t>内核CS</a:t>
            </a:r>
            <a:endParaRPr lang="" altLang="en-US" sz="1600"/>
          </a:p>
        </p:txBody>
      </p:sp>
      <p:sp>
        <p:nvSpPr>
          <p:cNvPr id="33" name="Rectangle 32"/>
          <p:cNvSpPr/>
          <p:nvPr/>
        </p:nvSpPr>
        <p:spPr>
          <a:xfrm>
            <a:off x="6507480" y="4130040"/>
            <a:ext cx="1347470" cy="33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内核</a:t>
            </a:r>
            <a:r>
              <a:rPr lang="" altLang="en-US" sz="1600"/>
              <a:t>D</a:t>
            </a:r>
            <a:r>
              <a:rPr lang="en-US" altLang="en-US" sz="1600"/>
              <a:t>S</a:t>
            </a:r>
            <a:endParaRPr lang="en-US" altLang="en-US" sz="1600"/>
          </a:p>
        </p:txBody>
      </p:sp>
      <p:sp>
        <p:nvSpPr>
          <p:cNvPr id="34" name="Rectangle 33"/>
          <p:cNvSpPr/>
          <p:nvPr/>
        </p:nvSpPr>
        <p:spPr>
          <a:xfrm>
            <a:off x="6507480" y="3799840"/>
            <a:ext cx="1347470" cy="33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600"/>
              <a:t>NULL</a:t>
            </a:r>
            <a:endParaRPr lang="" altLang="en-US" sz="1600"/>
          </a:p>
        </p:txBody>
      </p:sp>
      <p:sp>
        <p:nvSpPr>
          <p:cNvPr id="35" name="Rectangle 34"/>
          <p:cNvSpPr/>
          <p:nvPr/>
        </p:nvSpPr>
        <p:spPr>
          <a:xfrm>
            <a:off x="6502400" y="3452495"/>
            <a:ext cx="1347470" cy="33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600"/>
              <a:t>TSS0</a:t>
            </a:r>
            <a:endParaRPr lang="" altLang="en-US" sz="1600"/>
          </a:p>
        </p:txBody>
      </p:sp>
      <p:sp>
        <p:nvSpPr>
          <p:cNvPr id="36" name="Rectangle 35"/>
          <p:cNvSpPr/>
          <p:nvPr/>
        </p:nvSpPr>
        <p:spPr>
          <a:xfrm>
            <a:off x="6502400" y="3122295"/>
            <a:ext cx="1347470" cy="33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600"/>
              <a:t>LDT0</a:t>
            </a:r>
            <a:endParaRPr lang="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6507480" y="2781935"/>
            <a:ext cx="1347470" cy="33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600"/>
              <a:t>TSS1</a:t>
            </a:r>
            <a:endParaRPr lang="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6507480" y="2451735"/>
            <a:ext cx="1347470" cy="33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600"/>
              <a:t>LDT1</a:t>
            </a:r>
            <a:endParaRPr lang="" altLang="en-US" sz="1600"/>
          </a:p>
        </p:txBody>
      </p:sp>
      <p:sp>
        <p:nvSpPr>
          <p:cNvPr id="39" name="Text Box 38"/>
          <p:cNvSpPr txBox="1"/>
          <p:nvPr/>
        </p:nvSpPr>
        <p:spPr>
          <a:xfrm>
            <a:off x="6741160" y="5130800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GDT</a:t>
            </a:r>
            <a:endParaRPr lang="" altLang="en-US"/>
          </a:p>
        </p:txBody>
      </p:sp>
      <p:sp>
        <p:nvSpPr>
          <p:cNvPr id="40" name="Rectangle 39"/>
          <p:cNvSpPr/>
          <p:nvPr/>
        </p:nvSpPr>
        <p:spPr>
          <a:xfrm>
            <a:off x="8242935" y="2362200"/>
            <a:ext cx="1400810" cy="61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数据段</a:t>
            </a:r>
            <a:endParaRPr lang="" altLang="en-US" sz="1400"/>
          </a:p>
        </p:txBody>
      </p:sp>
      <p:sp>
        <p:nvSpPr>
          <p:cNvPr id="41" name="Rectangle 40"/>
          <p:cNvSpPr/>
          <p:nvPr/>
        </p:nvSpPr>
        <p:spPr>
          <a:xfrm>
            <a:off x="8242935" y="2977515"/>
            <a:ext cx="1400810" cy="61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代码</a:t>
            </a:r>
            <a:r>
              <a:rPr lang="en-US" altLang="en-US" sz="1400"/>
              <a:t>段</a:t>
            </a:r>
            <a:endParaRPr lang="en-US" altLang="en-US" sz="1400"/>
          </a:p>
        </p:txBody>
      </p:sp>
      <p:cxnSp>
        <p:nvCxnSpPr>
          <p:cNvPr id="42" name="Elbow Connector 41"/>
          <p:cNvCxnSpPr>
            <a:stCxn id="36" idx="3"/>
            <a:endCxn id="41" idx="1"/>
          </p:cNvCxnSpPr>
          <p:nvPr/>
        </p:nvCxnSpPr>
        <p:spPr>
          <a:xfrm flipV="1">
            <a:off x="7849870" y="3285490"/>
            <a:ext cx="393065" cy="1905"/>
          </a:xfrm>
          <a:prstGeom prst="bentConnector3">
            <a:avLst>
              <a:gd name="adj1" fmla="val 50081"/>
            </a:avLst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972040" y="2672080"/>
            <a:ext cx="1400810" cy="222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/>
              <a:t>esp0</a:t>
            </a:r>
            <a:endParaRPr lang="" altLang="en-US" sz="1400"/>
          </a:p>
          <a:p>
            <a:pPr algn="ctr"/>
            <a:r>
              <a:rPr lang="" altLang="en-US" sz="1400"/>
              <a:t>ss0</a:t>
            </a:r>
            <a:endParaRPr lang="" altLang="en-US" sz="1400"/>
          </a:p>
          <a:p>
            <a:pPr algn="ctr"/>
            <a:r>
              <a:rPr lang="" altLang="en-US" sz="1400"/>
              <a:t>esp1</a:t>
            </a:r>
            <a:endParaRPr lang="" altLang="en-US" sz="1400"/>
          </a:p>
          <a:p>
            <a:pPr algn="ctr"/>
            <a:r>
              <a:rPr lang="" altLang="en-US" sz="1400"/>
              <a:t>ss1</a:t>
            </a:r>
            <a:endParaRPr lang="" altLang="en-US" sz="1400"/>
          </a:p>
          <a:p>
            <a:pPr algn="ctr"/>
            <a:r>
              <a:rPr lang="" altLang="en-US" sz="1400"/>
              <a:t>cr3</a:t>
            </a:r>
            <a:endParaRPr lang="" altLang="en-US" sz="1400"/>
          </a:p>
          <a:p>
            <a:pPr algn="ctr"/>
            <a:r>
              <a:rPr lang="" altLang="en-US" sz="1400"/>
              <a:t>...</a:t>
            </a:r>
            <a:endParaRPr lang="" altLang="en-US" sz="1400"/>
          </a:p>
        </p:txBody>
      </p:sp>
      <p:cxnSp>
        <p:nvCxnSpPr>
          <p:cNvPr id="45" name="Elbow Connector 44"/>
          <p:cNvCxnSpPr/>
          <p:nvPr/>
        </p:nvCxnSpPr>
        <p:spPr>
          <a:xfrm>
            <a:off x="7849870" y="3617595"/>
            <a:ext cx="2822575" cy="1280795"/>
          </a:xfrm>
          <a:prstGeom prst="bentConnector4">
            <a:avLst>
              <a:gd name="adj1" fmla="val 6029"/>
              <a:gd name="adj2" fmla="val 118592"/>
            </a:avLst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759460" y="5599430"/>
            <a:ext cx="10673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GDT</a:t>
            </a:r>
            <a:r>
              <a:rPr lang="" altLang="en-US"/>
              <a:t>:进程全局描述符，所有进程描述符寻址的基地址，全局描述符存放在GDTR中</a:t>
            </a:r>
            <a:endParaRPr lang="" altLang="en-US"/>
          </a:p>
          <a:p>
            <a:r>
              <a:rPr lang="" altLang="en-US"/>
              <a:t>LDT:进程局部描述符，进程段信息寻址的基地址</a:t>
            </a:r>
            <a:endParaRPr lang="" altLang="en-US"/>
          </a:p>
          <a:p>
            <a:r>
              <a:rPr lang="" altLang="en-US"/>
              <a:t>TSS:task state segment，进程运行状态段，主要是进程运行的状态寄存器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195" y="260350"/>
            <a:ext cx="9144000" cy="829945"/>
          </a:xfrm>
        </p:spPr>
        <p:txBody>
          <a:bodyPr>
            <a:normAutofit/>
          </a:bodyPr>
          <a:p>
            <a:pPr algn="l"/>
            <a:r>
              <a:rPr lang="en-US" altLang="en-US" sz="2800"/>
              <a:t>1.</a:t>
            </a:r>
            <a:r>
              <a:rPr lang="" altLang="en-US" sz="2800"/>
              <a:t>2</a:t>
            </a:r>
            <a:r>
              <a:rPr lang="en-US" altLang="en-US" sz="2800"/>
              <a:t> Linux进程</a:t>
            </a:r>
            <a:r>
              <a:rPr lang="" altLang="en-US" sz="2800"/>
              <a:t>调度</a:t>
            </a:r>
            <a:endParaRPr lang="" altLang="en-US" sz="280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872490" y="1234440"/>
            <a:ext cx="9144000" cy="1243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/>
              <a:t>Linux进程调度</a:t>
            </a:r>
            <a:r>
              <a:rPr lang="" altLang="en-US" sz="2800"/>
              <a:t>两种条件：</a:t>
            </a:r>
            <a:endParaRPr lang="" altLang="en-US" sz="2800"/>
          </a:p>
          <a:p>
            <a:pPr algn="l"/>
            <a:r>
              <a:rPr lang="" altLang="en-US" sz="2800"/>
              <a:t>（1）时间片结束</a:t>
            </a:r>
            <a:endParaRPr lang="" altLang="en-US" sz="2800"/>
          </a:p>
          <a:p>
            <a:pPr algn="l"/>
            <a:r>
              <a:rPr lang="" altLang="en-US" sz="2800"/>
              <a:t>（2）进程中有运行停止，包括sleep，read，pause等等</a:t>
            </a:r>
            <a:endParaRPr lang="" altLang="en-US" sz="2800"/>
          </a:p>
        </p:txBody>
      </p:sp>
      <p:sp>
        <p:nvSpPr>
          <p:cNvPr id="4" name="Rectangle 3"/>
          <p:cNvSpPr/>
          <p:nvPr/>
        </p:nvSpPr>
        <p:spPr>
          <a:xfrm>
            <a:off x="3950970" y="3004185"/>
            <a:ext cx="2239010" cy="4241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pid5</a:t>
            </a: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3950970" y="3428365"/>
            <a:ext cx="2239010" cy="4241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pid4</a:t>
            </a:r>
            <a:endParaRPr lang="" altLang="en-US"/>
          </a:p>
        </p:txBody>
      </p:sp>
      <p:sp>
        <p:nvSpPr>
          <p:cNvPr id="6" name="Rectangle 5"/>
          <p:cNvSpPr/>
          <p:nvPr/>
        </p:nvSpPr>
        <p:spPr>
          <a:xfrm>
            <a:off x="3950970" y="3852545"/>
            <a:ext cx="2239010" cy="4241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pid3</a:t>
            </a:r>
            <a:endParaRPr lang="" altLang="en-US"/>
          </a:p>
        </p:txBody>
      </p:sp>
      <p:sp>
        <p:nvSpPr>
          <p:cNvPr id="7" name="Rectangle 6"/>
          <p:cNvSpPr/>
          <p:nvPr/>
        </p:nvSpPr>
        <p:spPr>
          <a:xfrm>
            <a:off x="3950970" y="4287520"/>
            <a:ext cx="2239010" cy="4241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pid2</a:t>
            </a:r>
            <a:endParaRPr lang="" altLang="en-US"/>
          </a:p>
        </p:txBody>
      </p:sp>
      <p:sp>
        <p:nvSpPr>
          <p:cNvPr id="8" name="Rectangle 7"/>
          <p:cNvSpPr/>
          <p:nvPr/>
        </p:nvSpPr>
        <p:spPr>
          <a:xfrm>
            <a:off x="3950970" y="4711700"/>
            <a:ext cx="2239010" cy="4241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pid1</a:t>
            </a:r>
            <a:endParaRPr lang="" altLang="en-US"/>
          </a:p>
        </p:txBody>
      </p:sp>
      <p:sp>
        <p:nvSpPr>
          <p:cNvPr id="9" name="Rectangle 8"/>
          <p:cNvSpPr/>
          <p:nvPr/>
        </p:nvSpPr>
        <p:spPr>
          <a:xfrm>
            <a:off x="3950970" y="5135880"/>
            <a:ext cx="2239010" cy="4241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pid0</a:t>
            </a:r>
            <a:endParaRPr lang="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751955" y="3024505"/>
            <a:ext cx="10795" cy="25355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0"/>
            <a:endCxn id="9" idx="2"/>
          </p:cNvCxnSpPr>
          <p:nvPr/>
        </p:nvCxnSpPr>
        <p:spPr>
          <a:xfrm rot="16200000" flipH="1">
            <a:off x="3802698" y="4282123"/>
            <a:ext cx="2555875" cy="3175"/>
          </a:xfrm>
          <a:prstGeom prst="bentConnector5">
            <a:avLst>
              <a:gd name="adj1" fmla="val -9391"/>
              <a:gd name="adj2" fmla="val -42720000"/>
              <a:gd name="adj3" fmla="val 1092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195" y="260350"/>
            <a:ext cx="9144000" cy="829945"/>
          </a:xfrm>
        </p:spPr>
        <p:txBody>
          <a:bodyPr>
            <a:normAutofit/>
          </a:bodyPr>
          <a:p>
            <a:pPr algn="l"/>
            <a:r>
              <a:rPr lang="en-US" altLang="en-US" sz="2800"/>
              <a:t>1.2 Linux</a:t>
            </a:r>
            <a:r>
              <a:rPr lang="" altLang="en-US" sz="2800"/>
              <a:t>进程地址空间</a:t>
            </a:r>
            <a:endParaRPr lang="" altLang="en-US" sz="280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872490" y="1234440"/>
            <a:ext cx="9144000" cy="1243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/>
              <a:t>Linux进程调度两种条件：</a:t>
            </a:r>
            <a:endParaRPr lang="en-US" altLang="en-US" sz="2800"/>
          </a:p>
          <a:p>
            <a:pPr algn="l"/>
            <a:r>
              <a:rPr lang="en-US" altLang="en-US" sz="2800"/>
              <a:t>（1）</a:t>
            </a:r>
            <a:r>
              <a:rPr lang="" altLang="en-US" sz="2800"/>
              <a:t>32位系统进程的寻址空间2^32(4GB)，高的1GB内核态空间</a:t>
            </a:r>
            <a:endParaRPr lang="en-US" altLang="en-US" sz="2800"/>
          </a:p>
          <a:p>
            <a:pPr algn="l"/>
            <a:r>
              <a:rPr lang="en-US" altLang="en-US" sz="2800"/>
              <a:t>（2）</a:t>
            </a:r>
            <a:r>
              <a:rPr lang="" altLang="en-US" sz="2800"/>
              <a:t>64位系统进程的寻址空间2^64，2^48以上地址空间为内核态空间</a:t>
            </a:r>
            <a:endParaRPr lang="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2244090" y="3163570"/>
            <a:ext cx="2239010" cy="6572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内核态</a:t>
            </a:r>
            <a:endParaRPr lang="" altLang="en-US"/>
          </a:p>
        </p:txBody>
      </p:sp>
      <p:sp>
        <p:nvSpPr>
          <p:cNvPr id="13" name="Rectangle 12"/>
          <p:cNvSpPr/>
          <p:nvPr/>
        </p:nvSpPr>
        <p:spPr>
          <a:xfrm>
            <a:off x="2244090" y="3820795"/>
            <a:ext cx="2239010" cy="17818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用户态</a:t>
            </a:r>
            <a:endParaRPr lang="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919480" y="5295900"/>
            <a:ext cx="1314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0x00000000</a:t>
            </a:r>
            <a:endParaRPr lang="" alt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919480" y="3820795"/>
            <a:ext cx="1314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0x</a:t>
            </a:r>
            <a:r>
              <a:rPr lang="" altLang="en-US" sz="1400"/>
              <a:t>c</a:t>
            </a:r>
            <a:r>
              <a:rPr lang="en-US" altLang="en-US" sz="1400"/>
              <a:t>0000000</a:t>
            </a:r>
            <a:endParaRPr lang="en-US" altLang="en-US" sz="1400"/>
          </a:p>
        </p:txBody>
      </p:sp>
      <p:sp>
        <p:nvSpPr>
          <p:cNvPr id="17" name="Text Box 16"/>
          <p:cNvSpPr txBox="1"/>
          <p:nvPr/>
        </p:nvSpPr>
        <p:spPr>
          <a:xfrm>
            <a:off x="990600" y="3163570"/>
            <a:ext cx="1314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0x</a:t>
            </a:r>
            <a:r>
              <a:rPr lang="" altLang="en-US" sz="1400"/>
              <a:t>FFFFFFFF</a:t>
            </a:r>
            <a:endParaRPr lang="" altLang="en-US" sz="1400"/>
          </a:p>
        </p:txBody>
      </p:sp>
      <p:sp>
        <p:nvSpPr>
          <p:cNvPr id="18" name="Rectangle 17"/>
          <p:cNvSpPr/>
          <p:nvPr/>
        </p:nvSpPr>
        <p:spPr>
          <a:xfrm>
            <a:off x="5930265" y="5008880"/>
            <a:ext cx="2239010" cy="434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bss</a:t>
            </a:r>
            <a:endParaRPr lang="" altLang="en-US"/>
          </a:p>
        </p:txBody>
      </p:sp>
      <p:sp>
        <p:nvSpPr>
          <p:cNvPr id="19" name="Rectangle 18"/>
          <p:cNvSpPr/>
          <p:nvPr/>
        </p:nvSpPr>
        <p:spPr>
          <a:xfrm>
            <a:off x="5930265" y="4573905"/>
            <a:ext cx="2239010" cy="434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代码段</a:t>
            </a:r>
            <a:endParaRPr lang="" altLang="en-US"/>
          </a:p>
        </p:txBody>
      </p:sp>
      <p:sp>
        <p:nvSpPr>
          <p:cNvPr id="20" name="Rectangle 19"/>
          <p:cNvSpPr/>
          <p:nvPr/>
        </p:nvSpPr>
        <p:spPr>
          <a:xfrm>
            <a:off x="5930265" y="4138930"/>
            <a:ext cx="2239010" cy="434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数据段</a:t>
            </a:r>
            <a:endParaRPr lang="" altLang="en-US"/>
          </a:p>
        </p:txBody>
      </p:sp>
      <p:sp>
        <p:nvSpPr>
          <p:cNvPr id="21" name="Rectangle 20"/>
          <p:cNvSpPr/>
          <p:nvPr/>
        </p:nvSpPr>
        <p:spPr>
          <a:xfrm>
            <a:off x="5930265" y="3703955"/>
            <a:ext cx="2239010" cy="434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堆</a:t>
            </a:r>
            <a:endParaRPr lang="" altLang="en-US"/>
          </a:p>
        </p:txBody>
      </p:sp>
      <p:sp>
        <p:nvSpPr>
          <p:cNvPr id="22" name="Rectangle 21"/>
          <p:cNvSpPr/>
          <p:nvPr/>
        </p:nvSpPr>
        <p:spPr>
          <a:xfrm>
            <a:off x="5930265" y="3268980"/>
            <a:ext cx="2239010" cy="434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栈</a:t>
            </a:r>
            <a:endParaRPr lang="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8244840" y="5073015"/>
            <a:ext cx="2607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未初始化全局变量，静态变量</a:t>
            </a:r>
            <a:endParaRPr lang="" altLang="en-US" sz="1400"/>
          </a:p>
        </p:txBody>
      </p:sp>
      <p:sp>
        <p:nvSpPr>
          <p:cNvPr id="24" name="Text Box 23"/>
          <p:cNvSpPr txBox="1"/>
          <p:nvPr/>
        </p:nvSpPr>
        <p:spPr>
          <a:xfrm>
            <a:off x="8270240" y="4638040"/>
            <a:ext cx="2607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程序运行逻辑</a:t>
            </a:r>
            <a:endParaRPr lang="" altLang="en-US" sz="1400"/>
          </a:p>
        </p:txBody>
      </p:sp>
      <p:sp>
        <p:nvSpPr>
          <p:cNvPr id="25" name="Text Box 24"/>
          <p:cNvSpPr txBox="1"/>
          <p:nvPr/>
        </p:nvSpPr>
        <p:spPr>
          <a:xfrm>
            <a:off x="8275320" y="4206240"/>
            <a:ext cx="2607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初始化全启变理，即不为0</a:t>
            </a:r>
            <a:endParaRPr lang="" alt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8244840" y="3768090"/>
            <a:ext cx="2607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malloc等动态分配</a:t>
            </a:r>
            <a:endParaRPr lang="" altLang="en-US" sz="1400"/>
          </a:p>
        </p:txBody>
      </p:sp>
      <p:sp>
        <p:nvSpPr>
          <p:cNvPr id="27" name="Text Box 26"/>
          <p:cNvSpPr txBox="1"/>
          <p:nvPr/>
        </p:nvSpPr>
        <p:spPr>
          <a:xfrm>
            <a:off x="8270240" y="3333115"/>
            <a:ext cx="2607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程序分配的</a:t>
            </a:r>
            <a:endParaRPr lang="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355" y="260350"/>
            <a:ext cx="9133840" cy="829945"/>
          </a:xfrm>
        </p:spPr>
        <p:txBody>
          <a:bodyPr>
            <a:normAutofit/>
          </a:bodyPr>
          <a:p>
            <a:pPr algn="l"/>
            <a:r>
              <a:rPr lang="en-US" altLang="en-US" sz="2800"/>
              <a:t>二、Linux设备驱动</a:t>
            </a:r>
            <a:endParaRPr lang="en-US" altLang="en-US" sz="2800"/>
          </a:p>
        </p:txBody>
      </p:sp>
      <p:sp>
        <p:nvSpPr>
          <p:cNvPr id="17" name="Rectangle 16"/>
          <p:cNvSpPr/>
          <p:nvPr/>
        </p:nvSpPr>
        <p:spPr>
          <a:xfrm>
            <a:off x="1229995" y="145097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1、进程创建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1229995" y="216725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2、进程调度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1229995" y="287210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3、进程地址空间管理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1229995" y="3577590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4、进程间通信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1229995" y="4304030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5、进程销毁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229995" y="5057140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" altLang="en-US"/>
              <a:t>6</a:t>
            </a:r>
            <a:r>
              <a:rPr lang="en-US" altLang="en-US"/>
              <a:t>、</a:t>
            </a:r>
            <a:r>
              <a:rPr lang="" altLang="en-US"/>
              <a:t>用户态与内核态关系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355" y="260350"/>
            <a:ext cx="9133840" cy="829945"/>
          </a:xfrm>
        </p:spPr>
        <p:txBody>
          <a:bodyPr>
            <a:normAutofit/>
          </a:bodyPr>
          <a:p>
            <a:pPr algn="l"/>
            <a:r>
              <a:rPr lang="" altLang="en-US" sz="2800"/>
              <a:t>二、</a:t>
            </a:r>
            <a:r>
              <a:rPr lang="en-US" altLang="en-US" sz="2800"/>
              <a:t>Linux</a:t>
            </a:r>
            <a:r>
              <a:rPr lang="" altLang="en-US" sz="2800"/>
              <a:t>内存</a:t>
            </a:r>
            <a:r>
              <a:rPr lang="en-US" altLang="en-US" sz="2800"/>
              <a:t>管理</a:t>
            </a:r>
            <a:endParaRPr lang="en-US" altLang="en-US" sz="2800"/>
          </a:p>
        </p:txBody>
      </p:sp>
      <p:sp>
        <p:nvSpPr>
          <p:cNvPr id="17" name="Rectangle 16"/>
          <p:cNvSpPr/>
          <p:nvPr/>
        </p:nvSpPr>
        <p:spPr>
          <a:xfrm>
            <a:off x="1229995" y="145097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1、</a:t>
            </a:r>
            <a:r>
              <a:rPr lang="" altLang="en-US"/>
              <a:t>内存地址映射</a:t>
            </a:r>
            <a:endParaRPr lang="" altLang="en-US"/>
          </a:p>
        </p:txBody>
      </p:sp>
      <p:sp>
        <p:nvSpPr>
          <p:cNvPr id="18" name="Rectangle 17"/>
          <p:cNvSpPr/>
          <p:nvPr/>
        </p:nvSpPr>
        <p:spPr>
          <a:xfrm>
            <a:off x="1229995" y="216725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2、</a:t>
            </a:r>
            <a:r>
              <a:rPr lang="" altLang="en-US"/>
              <a:t>页框管理</a:t>
            </a:r>
            <a:endParaRPr lang="" altLang="en-US"/>
          </a:p>
        </p:txBody>
      </p:sp>
      <p:sp>
        <p:nvSpPr>
          <p:cNvPr id="19" name="Rectangle 18"/>
          <p:cNvSpPr/>
          <p:nvPr/>
        </p:nvSpPr>
        <p:spPr>
          <a:xfrm>
            <a:off x="1229995" y="2872105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3、</a:t>
            </a:r>
            <a:r>
              <a:rPr lang="" altLang="en-US"/>
              <a:t>缺页异常</a:t>
            </a:r>
            <a:endParaRPr lang="" altLang="en-US"/>
          </a:p>
        </p:txBody>
      </p:sp>
      <p:sp>
        <p:nvSpPr>
          <p:cNvPr id="20" name="Rectangle 19"/>
          <p:cNvSpPr/>
          <p:nvPr/>
        </p:nvSpPr>
        <p:spPr>
          <a:xfrm>
            <a:off x="1229995" y="3577590"/>
            <a:ext cx="8520430" cy="55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4、</a:t>
            </a:r>
            <a:r>
              <a:rPr lang="" altLang="en-US"/>
              <a:t>缓存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WPS Presentation</Application>
  <PresentationFormat>宽屏</PresentationFormat>
  <Paragraphs>241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SimSun</vt:lpstr>
      <vt:lpstr>Office Theme</vt:lpstr>
      <vt:lpstr>PowerPoint 演示文稿</vt:lpstr>
      <vt:lpstr>Linux</vt:lpstr>
      <vt:lpstr>Linux操作系统整体概述</vt:lpstr>
      <vt:lpstr>1.1 Linux进程创建</vt:lpstr>
      <vt:lpstr>1.1 Linux进程创建</vt:lpstr>
      <vt:lpstr>1.2 Linux进程调度</vt:lpstr>
      <vt:lpstr>1.2 Linux进程调度</vt:lpstr>
      <vt:lpstr>二、Linux设备驱动</vt:lpstr>
      <vt:lpstr>Linux进程管理</vt:lpstr>
      <vt:lpstr>二、Linux内存管理</vt:lpstr>
      <vt:lpstr>二、Linux文件系统</vt:lpstr>
      <vt:lpstr>二、Linux设备驱动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abig</dc:creator>
  <cp:lastModifiedBy>abig</cp:lastModifiedBy>
  <cp:revision>110</cp:revision>
  <dcterms:created xsi:type="dcterms:W3CDTF">2020-07-11T16:08:08Z</dcterms:created>
  <dcterms:modified xsi:type="dcterms:W3CDTF">2020-07-11T16:08:08Z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