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6" r:id="rId3"/>
    <p:sldId id="257" r:id="rId4"/>
    <p:sldId id="259" r:id="rId5"/>
    <p:sldId id="266" r:id="rId6"/>
    <p:sldId id="265" r:id="rId7"/>
    <p:sldId id="267" r:id="rId8"/>
    <p:sldId id="268" r:id="rId9"/>
    <p:sldId id="275" r:id="rId10"/>
    <p:sldId id="260" r:id="rId11"/>
    <p:sldId id="286" r:id="rId12"/>
    <p:sldId id="295" r:id="rId13"/>
    <p:sldId id="261" r:id="rId14"/>
    <p:sldId id="276" r:id="rId15"/>
    <p:sldId id="262" r:id="rId16"/>
    <p:sldId id="284" r:id="rId17"/>
    <p:sldId id="281" r:id="rId18"/>
    <p:sldId id="285" r:id="rId19"/>
    <p:sldId id="282" r:id="rId2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34"/>
        <p:guide pos="3926"/>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911607"/>
            <a:ext cx="9144000" cy="2187001"/>
          </a:xfrm>
        </p:spPr>
        <p:txBody>
          <a:bodyPr/>
          <a:p>
            <a:r>
              <a:rPr lang="en-US" altLang="en-US" sz="9600"/>
              <a:t>Linux</a:t>
            </a:r>
            <a:endParaRPr lang="en-US" altLang="en-US" sz="9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38810" y="271145"/>
            <a:ext cx="9133840" cy="829945"/>
          </a:xfrm>
        </p:spPr>
        <p:txBody>
          <a:bodyPr>
            <a:normAutofit/>
          </a:bodyPr>
          <a:p>
            <a:pPr algn="l"/>
            <a:r>
              <a:rPr lang="en-US" altLang="en-US" sz="2800"/>
              <a:t>二、Linux内存管理----</a:t>
            </a:r>
            <a:r>
              <a:rPr lang="" altLang="en-US" sz="2800"/>
              <a:t>分页</a:t>
            </a:r>
            <a:endParaRPr lang="" altLang="en-US" sz="2800">
              <a:sym typeface="+mn-ea"/>
            </a:endParaRPr>
          </a:p>
        </p:txBody>
      </p:sp>
      <p:sp>
        <p:nvSpPr>
          <p:cNvPr id="3" name="Rectangle 2"/>
          <p:cNvSpPr/>
          <p:nvPr/>
        </p:nvSpPr>
        <p:spPr>
          <a:xfrm>
            <a:off x="2232660" y="1743710"/>
            <a:ext cx="2388235" cy="360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a:t>页目录项</a:t>
            </a:r>
            <a:endParaRPr lang="" altLang="en-US"/>
          </a:p>
        </p:txBody>
      </p:sp>
      <p:sp>
        <p:nvSpPr>
          <p:cNvPr id="4" name="Rectangle 3"/>
          <p:cNvSpPr/>
          <p:nvPr/>
        </p:nvSpPr>
        <p:spPr>
          <a:xfrm>
            <a:off x="4620895" y="1743710"/>
            <a:ext cx="2388235" cy="360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a:t>页表项</a:t>
            </a:r>
            <a:endParaRPr lang="" altLang="en-US"/>
          </a:p>
        </p:txBody>
      </p:sp>
      <p:sp>
        <p:nvSpPr>
          <p:cNvPr id="5" name="Rectangle 4"/>
          <p:cNvSpPr/>
          <p:nvPr/>
        </p:nvSpPr>
        <p:spPr>
          <a:xfrm>
            <a:off x="7009130" y="1743710"/>
            <a:ext cx="2388235" cy="360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a:t>页面偏移</a:t>
            </a:r>
            <a:endParaRPr lang="" altLang="en-US"/>
          </a:p>
        </p:txBody>
      </p:sp>
      <p:sp>
        <p:nvSpPr>
          <p:cNvPr id="6" name="Rectangle 5"/>
          <p:cNvSpPr/>
          <p:nvPr/>
        </p:nvSpPr>
        <p:spPr>
          <a:xfrm>
            <a:off x="2595880" y="2767330"/>
            <a:ext cx="1832610" cy="211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1049655" y="1743710"/>
            <a:ext cx="1183005" cy="368300"/>
          </a:xfrm>
          <a:prstGeom prst="rect">
            <a:avLst/>
          </a:prstGeom>
          <a:noFill/>
        </p:spPr>
        <p:txBody>
          <a:bodyPr wrap="square" rtlCol="0">
            <a:spAutoFit/>
          </a:bodyPr>
          <a:p>
            <a:r>
              <a:rPr lang="" altLang="en-US"/>
              <a:t>线性地址</a:t>
            </a:r>
            <a:endParaRPr lang="" altLang="en-US"/>
          </a:p>
        </p:txBody>
      </p:sp>
      <p:sp>
        <p:nvSpPr>
          <p:cNvPr id="8" name="Text Box 7"/>
          <p:cNvSpPr txBox="1"/>
          <p:nvPr/>
        </p:nvSpPr>
        <p:spPr>
          <a:xfrm>
            <a:off x="1945005" y="1286510"/>
            <a:ext cx="487680" cy="368300"/>
          </a:xfrm>
          <a:prstGeom prst="rect">
            <a:avLst/>
          </a:prstGeom>
          <a:noFill/>
        </p:spPr>
        <p:txBody>
          <a:bodyPr wrap="square" rtlCol="0">
            <a:spAutoFit/>
          </a:bodyPr>
          <a:p>
            <a:r>
              <a:rPr lang="" altLang="en-US"/>
              <a:t>31</a:t>
            </a:r>
            <a:endParaRPr lang="" altLang="en-US"/>
          </a:p>
        </p:txBody>
      </p:sp>
      <p:sp>
        <p:nvSpPr>
          <p:cNvPr id="9" name="Text Box 8"/>
          <p:cNvSpPr txBox="1"/>
          <p:nvPr/>
        </p:nvSpPr>
        <p:spPr>
          <a:xfrm>
            <a:off x="4114165" y="1291590"/>
            <a:ext cx="487680" cy="368300"/>
          </a:xfrm>
          <a:prstGeom prst="rect">
            <a:avLst/>
          </a:prstGeom>
          <a:noFill/>
        </p:spPr>
        <p:txBody>
          <a:bodyPr wrap="square" rtlCol="0">
            <a:spAutoFit/>
          </a:bodyPr>
          <a:p>
            <a:r>
              <a:rPr lang="" altLang="en-US"/>
              <a:t>22</a:t>
            </a:r>
            <a:endParaRPr lang="" altLang="en-US"/>
          </a:p>
        </p:txBody>
      </p:sp>
      <p:sp>
        <p:nvSpPr>
          <p:cNvPr id="10" name="Text Box 9"/>
          <p:cNvSpPr txBox="1"/>
          <p:nvPr/>
        </p:nvSpPr>
        <p:spPr>
          <a:xfrm>
            <a:off x="4686300" y="1291590"/>
            <a:ext cx="487680" cy="368300"/>
          </a:xfrm>
          <a:prstGeom prst="rect">
            <a:avLst/>
          </a:prstGeom>
          <a:noFill/>
        </p:spPr>
        <p:txBody>
          <a:bodyPr wrap="square" rtlCol="0">
            <a:spAutoFit/>
          </a:bodyPr>
          <a:p>
            <a:r>
              <a:rPr lang="en-US" altLang="en-US"/>
              <a:t>2</a:t>
            </a:r>
            <a:r>
              <a:rPr lang="" altLang="en-US"/>
              <a:t>1</a:t>
            </a:r>
            <a:endParaRPr lang="" altLang="en-US"/>
          </a:p>
        </p:txBody>
      </p:sp>
      <p:sp>
        <p:nvSpPr>
          <p:cNvPr id="11" name="Text Box 10"/>
          <p:cNvSpPr txBox="1"/>
          <p:nvPr/>
        </p:nvSpPr>
        <p:spPr>
          <a:xfrm>
            <a:off x="6560820" y="1286510"/>
            <a:ext cx="487680" cy="368300"/>
          </a:xfrm>
          <a:prstGeom prst="rect">
            <a:avLst/>
          </a:prstGeom>
          <a:noFill/>
        </p:spPr>
        <p:txBody>
          <a:bodyPr wrap="square" rtlCol="0">
            <a:spAutoFit/>
          </a:bodyPr>
          <a:p>
            <a:r>
              <a:rPr lang="" altLang="en-US"/>
              <a:t>12</a:t>
            </a:r>
            <a:endParaRPr lang="" altLang="en-US"/>
          </a:p>
        </p:txBody>
      </p:sp>
      <p:sp>
        <p:nvSpPr>
          <p:cNvPr id="12" name="Text Box 11"/>
          <p:cNvSpPr txBox="1"/>
          <p:nvPr/>
        </p:nvSpPr>
        <p:spPr>
          <a:xfrm>
            <a:off x="6901180" y="1281430"/>
            <a:ext cx="487680" cy="368300"/>
          </a:xfrm>
          <a:prstGeom prst="rect">
            <a:avLst/>
          </a:prstGeom>
          <a:noFill/>
        </p:spPr>
        <p:txBody>
          <a:bodyPr wrap="square" rtlCol="0">
            <a:spAutoFit/>
          </a:bodyPr>
          <a:p>
            <a:r>
              <a:rPr lang="en-US" altLang="en-US"/>
              <a:t>1</a:t>
            </a:r>
            <a:r>
              <a:rPr lang="" altLang="en-US"/>
              <a:t>1</a:t>
            </a:r>
            <a:endParaRPr lang="" altLang="en-US"/>
          </a:p>
        </p:txBody>
      </p:sp>
      <p:sp>
        <p:nvSpPr>
          <p:cNvPr id="13" name="Text Box 12"/>
          <p:cNvSpPr txBox="1"/>
          <p:nvPr/>
        </p:nvSpPr>
        <p:spPr>
          <a:xfrm>
            <a:off x="8973820" y="1291590"/>
            <a:ext cx="487680" cy="368300"/>
          </a:xfrm>
          <a:prstGeom prst="rect">
            <a:avLst/>
          </a:prstGeom>
          <a:noFill/>
        </p:spPr>
        <p:txBody>
          <a:bodyPr wrap="square" rtlCol="0">
            <a:spAutoFit/>
          </a:bodyPr>
          <a:p>
            <a:r>
              <a:rPr lang="" altLang="en-US"/>
              <a:t>0</a:t>
            </a:r>
            <a:endParaRPr lang="" altLang="en-US"/>
          </a:p>
        </p:txBody>
      </p:sp>
      <p:sp>
        <p:nvSpPr>
          <p:cNvPr id="14" name="Rectangle 13"/>
          <p:cNvSpPr/>
          <p:nvPr/>
        </p:nvSpPr>
        <p:spPr>
          <a:xfrm>
            <a:off x="2595880" y="3658235"/>
            <a:ext cx="1832610" cy="3289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 altLang="en-US"/>
              <a:t>页目录项</a:t>
            </a:r>
            <a:endParaRPr lang="" altLang="en-US"/>
          </a:p>
        </p:txBody>
      </p:sp>
      <p:sp>
        <p:nvSpPr>
          <p:cNvPr id="15" name="Rectangle 14"/>
          <p:cNvSpPr/>
          <p:nvPr/>
        </p:nvSpPr>
        <p:spPr>
          <a:xfrm>
            <a:off x="5029200" y="2772410"/>
            <a:ext cx="1832610" cy="211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Rectangle 15"/>
          <p:cNvSpPr/>
          <p:nvPr/>
        </p:nvSpPr>
        <p:spPr>
          <a:xfrm>
            <a:off x="5029200" y="3663315"/>
            <a:ext cx="1832610" cy="3289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a:t>页</a:t>
            </a:r>
            <a:r>
              <a:rPr lang="" altLang="en-US"/>
              <a:t>表项</a:t>
            </a:r>
            <a:endParaRPr lang="" altLang="en-US"/>
          </a:p>
        </p:txBody>
      </p:sp>
      <p:sp>
        <p:nvSpPr>
          <p:cNvPr id="17" name="Rectangle 16"/>
          <p:cNvSpPr/>
          <p:nvPr/>
        </p:nvSpPr>
        <p:spPr>
          <a:xfrm>
            <a:off x="7388860" y="2771775"/>
            <a:ext cx="1832610" cy="2111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Rectangle 17"/>
          <p:cNvSpPr/>
          <p:nvPr/>
        </p:nvSpPr>
        <p:spPr>
          <a:xfrm>
            <a:off x="7388860" y="3662680"/>
            <a:ext cx="1832610" cy="3289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en-US"/>
              <a:t>页</a:t>
            </a:r>
            <a:r>
              <a:rPr lang="" altLang="en-US"/>
              <a:t>表（4096b)</a:t>
            </a:r>
            <a:endParaRPr lang="" altLang="en-US"/>
          </a:p>
        </p:txBody>
      </p:sp>
      <p:sp>
        <p:nvSpPr>
          <p:cNvPr id="21" name="Text Box 20"/>
          <p:cNvSpPr txBox="1"/>
          <p:nvPr/>
        </p:nvSpPr>
        <p:spPr>
          <a:xfrm>
            <a:off x="1473200" y="4482465"/>
            <a:ext cx="759460" cy="368300"/>
          </a:xfrm>
          <a:prstGeom prst="rect">
            <a:avLst/>
          </a:prstGeom>
          <a:noFill/>
        </p:spPr>
        <p:txBody>
          <a:bodyPr wrap="square" rtlCol="0">
            <a:spAutoFit/>
          </a:bodyPr>
          <a:p>
            <a:r>
              <a:rPr lang="" altLang="en-US"/>
              <a:t>CR3</a:t>
            </a:r>
            <a:endParaRPr lang="" altLang="en-US"/>
          </a:p>
        </p:txBody>
      </p:sp>
      <p:cxnSp>
        <p:nvCxnSpPr>
          <p:cNvPr id="23" name="Elbow Connector 22"/>
          <p:cNvCxnSpPr>
            <a:stCxn id="3" idx="2"/>
            <a:endCxn id="14" idx="1"/>
          </p:cNvCxnSpPr>
          <p:nvPr/>
        </p:nvCxnSpPr>
        <p:spPr>
          <a:xfrm rot="5400000">
            <a:off x="2152015" y="2547620"/>
            <a:ext cx="1718310" cy="831215"/>
          </a:xfrm>
          <a:prstGeom prst="bentConnector4">
            <a:avLst>
              <a:gd name="adj1" fmla="val 23004"/>
              <a:gd name="adj2" fmla="val 172384"/>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4" name="Elbow Connector 23"/>
          <p:cNvCxnSpPr/>
          <p:nvPr/>
        </p:nvCxnSpPr>
        <p:spPr>
          <a:xfrm rot="5400000">
            <a:off x="4585335" y="2547620"/>
            <a:ext cx="1718310" cy="831215"/>
          </a:xfrm>
          <a:prstGeom prst="bentConnector4">
            <a:avLst>
              <a:gd name="adj1" fmla="val 23004"/>
              <a:gd name="adj2" fmla="val 13663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5" name="Elbow Connector 24"/>
          <p:cNvCxnSpPr/>
          <p:nvPr/>
        </p:nvCxnSpPr>
        <p:spPr>
          <a:xfrm rot="5400000">
            <a:off x="6944995" y="2547620"/>
            <a:ext cx="1718310" cy="831215"/>
          </a:xfrm>
          <a:prstGeom prst="bentConnector4">
            <a:avLst>
              <a:gd name="adj1" fmla="val 23004"/>
              <a:gd name="adj2" fmla="val 13663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6" name="Straight Arrow Connector 25"/>
          <p:cNvCxnSpPr/>
          <p:nvPr/>
        </p:nvCxnSpPr>
        <p:spPr>
          <a:xfrm>
            <a:off x="1155700" y="4850765"/>
            <a:ext cx="1443355" cy="0"/>
          </a:xfrm>
          <a:prstGeom prst="straightConnector1">
            <a:avLst/>
          </a:prstGeom>
          <a:ln w="25400">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3"/>
          </p:cNvCxnSpPr>
          <p:nvPr/>
        </p:nvCxnSpPr>
        <p:spPr>
          <a:xfrm flipH="1" flipV="1">
            <a:off x="9221470" y="3827145"/>
            <a:ext cx="1356995" cy="4445"/>
          </a:xfrm>
          <a:prstGeom prst="straightConnector1">
            <a:avLst/>
          </a:prstGeom>
          <a:ln w="2540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28" name="Text Box 27"/>
          <p:cNvSpPr txBox="1"/>
          <p:nvPr/>
        </p:nvSpPr>
        <p:spPr>
          <a:xfrm>
            <a:off x="9397365" y="3463290"/>
            <a:ext cx="1608455" cy="368300"/>
          </a:xfrm>
          <a:prstGeom prst="rect">
            <a:avLst/>
          </a:prstGeom>
          <a:noFill/>
        </p:spPr>
        <p:txBody>
          <a:bodyPr wrap="square" rtlCol="0">
            <a:spAutoFit/>
          </a:bodyPr>
          <a:p>
            <a:r>
              <a:rPr lang="" altLang="en-US"/>
              <a:t>对应物理地址</a:t>
            </a:r>
            <a:endParaRPr lang="" altLang="en-US"/>
          </a:p>
        </p:txBody>
      </p:sp>
      <p:sp>
        <p:nvSpPr>
          <p:cNvPr id="29" name="Text Box 28"/>
          <p:cNvSpPr txBox="1"/>
          <p:nvPr/>
        </p:nvSpPr>
        <p:spPr>
          <a:xfrm>
            <a:off x="1473200" y="5130165"/>
            <a:ext cx="9872345" cy="1753235"/>
          </a:xfrm>
          <a:prstGeom prst="rect">
            <a:avLst/>
          </a:prstGeom>
          <a:noFill/>
        </p:spPr>
        <p:txBody>
          <a:bodyPr wrap="square" rtlCol="0">
            <a:spAutoFit/>
          </a:bodyPr>
          <a:p>
            <a:r>
              <a:rPr lang="" altLang="en-US"/>
              <a:t>（1）</a:t>
            </a:r>
            <a:r>
              <a:rPr lang="en-US" altLang="en-US"/>
              <a:t>CR3</a:t>
            </a:r>
            <a:r>
              <a:rPr lang="" altLang="en-US"/>
              <a:t>寄存器存放页目录项的基地址，当进程调度到时，将基地址存放到cr3中；</a:t>
            </a:r>
            <a:endParaRPr lang="" altLang="en-US"/>
          </a:p>
          <a:p>
            <a:r>
              <a:rPr lang="" altLang="en-US"/>
              <a:t>（2）MMU的页表映射是由硬件完成的，需打开PG寄存器；则否线性地址等于物理地址；</a:t>
            </a:r>
            <a:endParaRPr lang="" altLang="en-US"/>
          </a:p>
          <a:p>
            <a:r>
              <a:rPr lang="" altLang="en-US"/>
              <a:t>（3）页目录项与页表项最大占用空间4K+4M;需要时才会分配地址空间； </a:t>
            </a:r>
            <a:endParaRPr lang="" altLang="en-US"/>
          </a:p>
          <a:p>
            <a:r>
              <a:rPr lang="" altLang="en-US"/>
              <a:t>（4）物理地址发生缺页中断时，才会分配； </a:t>
            </a:r>
            <a:endParaRPr lang="" altLang="en-US"/>
          </a:p>
          <a:p>
            <a:r>
              <a:rPr lang="" altLang="en-US"/>
              <a:t>（5）64与32位分页机制的原理相同，只是64位多了一级分页，64位实际的地址空间48位；  </a:t>
            </a:r>
            <a:endParaRPr lang="" altLang="en-US"/>
          </a:p>
          <a:p>
            <a:r>
              <a:rPr lang="" altLang="en-US"/>
              <a:t> </a:t>
            </a:r>
            <a:endParaRPr lang="" altLang="en-US"/>
          </a:p>
        </p:txBody>
      </p:sp>
    </p:spTree>
  </p:cSld>
  <p:clrMapOvr>
    <a:masterClrMapping/>
  </p:clrMapOvr>
  <mc:AlternateContent xmlns:mc="http://schemas.openxmlformats.org/markup-compatibility/2006">
    <mc:Choice xmlns:p14="http://schemas.microsoft.com/office/powerpoint/2010/main" Requires="p14">
      <p:transition spd="med" p14:dur="750" advTm="2000"/>
    </mc:Choice>
    <mc:Fallback>
      <p:transition spd="med" advTm="2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38810" y="271145"/>
            <a:ext cx="9133840" cy="829945"/>
          </a:xfrm>
        </p:spPr>
        <p:txBody>
          <a:bodyPr>
            <a:normAutofit/>
          </a:bodyPr>
          <a:p>
            <a:pPr algn="l"/>
            <a:r>
              <a:rPr lang="en-US" altLang="en-US" sz="2800"/>
              <a:t>二、Linux内存管理----</a:t>
            </a:r>
            <a:r>
              <a:rPr lang="" altLang="en-US" sz="2800"/>
              <a:t>缓存</a:t>
            </a:r>
            <a:endParaRPr lang="" altLang="en-US" sz="2800">
              <a:sym typeface="+mn-ea"/>
            </a:endParaRPr>
          </a:p>
        </p:txBody>
      </p:sp>
      <p:sp>
        <p:nvSpPr>
          <p:cNvPr id="29" name="Text Box 28"/>
          <p:cNvSpPr txBox="1"/>
          <p:nvPr/>
        </p:nvSpPr>
        <p:spPr>
          <a:xfrm>
            <a:off x="1398270" y="4376420"/>
            <a:ext cx="9872345" cy="1476375"/>
          </a:xfrm>
          <a:prstGeom prst="rect">
            <a:avLst/>
          </a:prstGeom>
          <a:noFill/>
        </p:spPr>
        <p:txBody>
          <a:bodyPr wrap="square" rtlCol="0">
            <a:spAutoFit/>
          </a:bodyPr>
          <a:p>
            <a:r>
              <a:rPr lang="en-US" altLang="en-US"/>
              <a:t>（1）</a:t>
            </a:r>
            <a:r>
              <a:rPr lang="" altLang="en-US"/>
              <a:t>缓存就是内存，只不过在内存中开辟了一块区域用于做缓存； </a:t>
            </a:r>
            <a:endParaRPr lang="" altLang="en-US"/>
          </a:p>
          <a:p>
            <a:r>
              <a:rPr lang="" altLang="en-US"/>
              <a:t>（2）</a:t>
            </a:r>
            <a:r>
              <a:rPr lang="en-US" altLang="en-US"/>
              <a:t> </a:t>
            </a:r>
            <a:r>
              <a:rPr lang="" altLang="en-US"/>
              <a:t>缓存的优越性体现在：效率更高，进程与块设备访问方法更加归一； </a:t>
            </a:r>
            <a:endParaRPr lang="en-US" altLang="en-US"/>
          </a:p>
          <a:p>
            <a:r>
              <a:rPr lang="" altLang="en-US"/>
              <a:t>（3）设计原则：让数据中缓存区停留的时间尽可能地长；访问过的数据，很有可能被再次访问； 访问的数据，其上下文很可能被访问；即时间与空间的连续性；当缓存区满时，才会踢除最老的缓存区内的数据；  </a:t>
            </a:r>
            <a:endParaRPr lang="" altLang="en-US"/>
          </a:p>
        </p:txBody>
      </p:sp>
      <p:sp>
        <p:nvSpPr>
          <p:cNvPr id="19" name="Rectangle 18"/>
          <p:cNvSpPr/>
          <p:nvPr/>
        </p:nvSpPr>
        <p:spPr>
          <a:xfrm>
            <a:off x="2482215" y="1318895"/>
            <a:ext cx="954405" cy="541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a:t>进程A</a:t>
            </a:r>
            <a:endParaRPr lang="" altLang="en-US"/>
          </a:p>
        </p:txBody>
      </p:sp>
      <p:sp>
        <p:nvSpPr>
          <p:cNvPr id="20" name="Rectangle 19"/>
          <p:cNvSpPr/>
          <p:nvPr/>
        </p:nvSpPr>
        <p:spPr>
          <a:xfrm>
            <a:off x="3935730" y="1318895"/>
            <a:ext cx="954405" cy="541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进程</a:t>
            </a:r>
            <a:r>
              <a:rPr lang="" altLang="en-US"/>
              <a:t>B</a:t>
            </a:r>
            <a:endParaRPr lang="" altLang="en-US"/>
          </a:p>
        </p:txBody>
      </p:sp>
      <p:sp>
        <p:nvSpPr>
          <p:cNvPr id="22" name="Rectangle 21"/>
          <p:cNvSpPr/>
          <p:nvPr/>
        </p:nvSpPr>
        <p:spPr>
          <a:xfrm>
            <a:off x="5389245" y="1318895"/>
            <a:ext cx="954405" cy="541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进程</a:t>
            </a:r>
            <a:r>
              <a:rPr lang="" altLang="en-US"/>
              <a:t>C</a:t>
            </a:r>
            <a:endParaRPr lang="" altLang="en-US"/>
          </a:p>
        </p:txBody>
      </p:sp>
      <p:sp>
        <p:nvSpPr>
          <p:cNvPr id="30" name="Rectangle 29"/>
          <p:cNvSpPr/>
          <p:nvPr/>
        </p:nvSpPr>
        <p:spPr>
          <a:xfrm>
            <a:off x="6852920" y="1318895"/>
            <a:ext cx="954405" cy="541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进程</a:t>
            </a:r>
            <a:r>
              <a:rPr lang="" altLang="en-US"/>
              <a:t>D</a:t>
            </a:r>
            <a:endParaRPr lang="" altLang="en-US"/>
          </a:p>
        </p:txBody>
      </p:sp>
      <p:sp>
        <p:nvSpPr>
          <p:cNvPr id="31" name="Rectangle 30"/>
          <p:cNvSpPr/>
          <p:nvPr/>
        </p:nvSpPr>
        <p:spPr>
          <a:xfrm>
            <a:off x="8316595" y="1318895"/>
            <a:ext cx="954405" cy="541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进程</a:t>
            </a:r>
            <a:r>
              <a:rPr lang="" altLang="en-US"/>
              <a:t>E</a:t>
            </a:r>
            <a:endParaRPr lang="" altLang="en-US"/>
          </a:p>
        </p:txBody>
      </p:sp>
      <p:sp>
        <p:nvSpPr>
          <p:cNvPr id="32" name="Rectangle 31"/>
          <p:cNvSpPr/>
          <p:nvPr/>
        </p:nvSpPr>
        <p:spPr>
          <a:xfrm>
            <a:off x="3671570" y="2411730"/>
            <a:ext cx="4848860" cy="5416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 altLang="en-US"/>
              <a:t>缓存区（内存）</a:t>
            </a:r>
            <a:endParaRPr lang="" altLang="en-US"/>
          </a:p>
        </p:txBody>
      </p:sp>
      <p:sp>
        <p:nvSpPr>
          <p:cNvPr id="33" name="Rectangle 32"/>
          <p:cNvSpPr/>
          <p:nvPr/>
        </p:nvSpPr>
        <p:spPr>
          <a:xfrm>
            <a:off x="3671570" y="3387725"/>
            <a:ext cx="954405" cy="54165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 altLang="en-US"/>
              <a:t>块设备</a:t>
            </a:r>
            <a:endParaRPr lang="" altLang="en-US"/>
          </a:p>
        </p:txBody>
      </p:sp>
      <p:sp>
        <p:nvSpPr>
          <p:cNvPr id="34" name="Rectangle 33"/>
          <p:cNvSpPr/>
          <p:nvPr/>
        </p:nvSpPr>
        <p:spPr>
          <a:xfrm>
            <a:off x="5619115" y="3387725"/>
            <a:ext cx="954405" cy="54165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 altLang="en-US"/>
              <a:t>块设备</a:t>
            </a:r>
            <a:endParaRPr lang="" altLang="en-US"/>
          </a:p>
        </p:txBody>
      </p:sp>
      <p:sp>
        <p:nvSpPr>
          <p:cNvPr id="35" name="Rectangle 34"/>
          <p:cNvSpPr/>
          <p:nvPr/>
        </p:nvSpPr>
        <p:spPr>
          <a:xfrm>
            <a:off x="7566025" y="3387725"/>
            <a:ext cx="954405" cy="54165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 altLang="en-US"/>
              <a:t>块设备</a:t>
            </a:r>
            <a:endParaRPr lang="" altLang="en-US"/>
          </a:p>
        </p:txBody>
      </p:sp>
      <p:cxnSp>
        <p:nvCxnSpPr>
          <p:cNvPr id="36" name="Straight Arrow Connector 35"/>
          <p:cNvCxnSpPr>
            <a:endCxn id="32" idx="0"/>
          </p:cNvCxnSpPr>
          <p:nvPr/>
        </p:nvCxnSpPr>
        <p:spPr>
          <a:xfrm>
            <a:off x="2921635" y="1849755"/>
            <a:ext cx="3174365" cy="56197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413250" y="1860550"/>
            <a:ext cx="1682750" cy="5511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2" idx="2"/>
            <a:endCxn id="32" idx="0"/>
          </p:cNvCxnSpPr>
          <p:nvPr/>
        </p:nvCxnSpPr>
        <p:spPr>
          <a:xfrm>
            <a:off x="5866765" y="1860550"/>
            <a:ext cx="229235" cy="5511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0" idx="2"/>
            <a:endCxn id="32" idx="0"/>
          </p:cNvCxnSpPr>
          <p:nvPr/>
        </p:nvCxnSpPr>
        <p:spPr>
          <a:xfrm flipH="1">
            <a:off x="6096000" y="1860550"/>
            <a:ext cx="1234440" cy="5511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32" idx="0"/>
          </p:cNvCxnSpPr>
          <p:nvPr/>
        </p:nvCxnSpPr>
        <p:spPr>
          <a:xfrm flipH="1">
            <a:off x="6096000" y="1849755"/>
            <a:ext cx="2757170" cy="56197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2" idx="2"/>
            <a:endCxn id="33" idx="0"/>
          </p:cNvCxnSpPr>
          <p:nvPr/>
        </p:nvCxnSpPr>
        <p:spPr>
          <a:xfrm flipH="1">
            <a:off x="4149090" y="2953385"/>
            <a:ext cx="1946910" cy="43434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2" idx="2"/>
            <a:endCxn id="34" idx="0"/>
          </p:cNvCxnSpPr>
          <p:nvPr/>
        </p:nvCxnSpPr>
        <p:spPr>
          <a:xfrm>
            <a:off x="6096000" y="2953385"/>
            <a:ext cx="635" cy="43434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2" idx="2"/>
            <a:endCxn id="35" idx="0"/>
          </p:cNvCxnSpPr>
          <p:nvPr/>
        </p:nvCxnSpPr>
        <p:spPr>
          <a:xfrm>
            <a:off x="6096000" y="2953385"/>
            <a:ext cx="1947545" cy="43434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advTm="2000"/>
    </mc:Choice>
    <mc:Fallback>
      <p:transition spd="med" advTm="2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08355" y="260350"/>
            <a:ext cx="9133840" cy="829945"/>
          </a:xfrm>
        </p:spPr>
        <p:txBody>
          <a:bodyPr>
            <a:normAutofit/>
          </a:bodyPr>
          <a:p>
            <a:pPr algn="l"/>
            <a:r>
              <a:rPr lang="en-US" altLang="en-US" sz="2800"/>
              <a:t>三 Linux文件系统</a:t>
            </a:r>
            <a:endParaRPr lang="en-US" altLang="en-US" sz="2800"/>
          </a:p>
        </p:txBody>
      </p:sp>
      <p:sp>
        <p:nvSpPr>
          <p:cNvPr id="17" name="Rectangle 16"/>
          <p:cNvSpPr/>
          <p:nvPr/>
        </p:nvSpPr>
        <p:spPr>
          <a:xfrm>
            <a:off x="1229995" y="145097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1、VFS虚拟文件系统</a:t>
            </a:r>
            <a:endParaRPr lang="en-US" altLang="en-US"/>
          </a:p>
        </p:txBody>
      </p:sp>
      <p:sp>
        <p:nvSpPr>
          <p:cNvPr id="18" name="Rectangle 17"/>
          <p:cNvSpPr/>
          <p:nvPr/>
        </p:nvSpPr>
        <p:spPr>
          <a:xfrm>
            <a:off x="1229995" y="216725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2、块设备文件</a:t>
            </a:r>
            <a:endParaRPr lang="en-US" altLang="en-US"/>
          </a:p>
        </p:txBody>
      </p:sp>
      <p:sp>
        <p:nvSpPr>
          <p:cNvPr id="19" name="Rectangle 18"/>
          <p:cNvSpPr/>
          <p:nvPr/>
        </p:nvSpPr>
        <p:spPr>
          <a:xfrm>
            <a:off x="1229995" y="287210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3、字符设备文件</a:t>
            </a: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19150" y="260350"/>
            <a:ext cx="9133840" cy="829945"/>
          </a:xfrm>
        </p:spPr>
        <p:txBody>
          <a:bodyPr>
            <a:normAutofit/>
          </a:bodyPr>
          <a:p>
            <a:pPr algn="l"/>
            <a:r>
              <a:rPr lang="en-US" altLang="en-US" sz="2800"/>
              <a:t>3.1 VFS虚拟文件系统</a:t>
            </a:r>
            <a:endParaRPr lang="en-US" altLang="en-US" sz="2800"/>
          </a:p>
        </p:txBody>
      </p:sp>
      <p:sp>
        <p:nvSpPr>
          <p:cNvPr id="17" name="Rectangle 16"/>
          <p:cNvSpPr/>
          <p:nvPr/>
        </p:nvSpPr>
        <p:spPr>
          <a:xfrm>
            <a:off x="1087755" y="1748155"/>
            <a:ext cx="10186035"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用户进程</a:t>
            </a:r>
            <a:endParaRPr lang="en-US" altLang="en-US"/>
          </a:p>
        </p:txBody>
      </p:sp>
      <p:sp>
        <p:nvSpPr>
          <p:cNvPr id="3" name="Title 1"/>
          <p:cNvSpPr>
            <a:spLocks noGrp="1"/>
          </p:cNvSpPr>
          <p:nvPr/>
        </p:nvSpPr>
        <p:spPr>
          <a:xfrm>
            <a:off x="821690" y="826770"/>
            <a:ext cx="9133840" cy="829945"/>
          </a:xfrm>
          <a:prstGeom prst="rect">
            <a:avLst/>
          </a:prstGeom>
        </p:spPr>
        <p:txBody>
          <a:bodyPr vert="horz" lIns="91440" tIns="45720" rIns="91440" bIns="45720" rtlCol="0" anchor="b">
            <a:normAutofit/>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en-US" altLang="en-US" sz="2400">
                <a:solidFill>
                  <a:srgbClr val="FF0000"/>
                </a:solidFill>
              </a:rPr>
              <a:t>一切皆为文件！！！</a:t>
            </a:r>
            <a:endParaRPr lang="en-US" altLang="en-US" sz="2400">
              <a:solidFill>
                <a:srgbClr val="FF0000"/>
              </a:solidFill>
            </a:endParaRPr>
          </a:p>
        </p:txBody>
      </p:sp>
      <p:sp>
        <p:nvSpPr>
          <p:cNvPr id="4" name="Rectangle 3"/>
          <p:cNvSpPr/>
          <p:nvPr/>
        </p:nvSpPr>
        <p:spPr>
          <a:xfrm>
            <a:off x="1087755" y="3073400"/>
            <a:ext cx="10186035" cy="5575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VFS（虚拟文件系统）</a:t>
            </a:r>
            <a:endParaRPr lang="en-US" altLang="en-US"/>
          </a:p>
        </p:txBody>
      </p:sp>
      <p:cxnSp>
        <p:nvCxnSpPr>
          <p:cNvPr id="5" name="Straight Connector 4"/>
          <p:cNvCxnSpPr/>
          <p:nvPr/>
        </p:nvCxnSpPr>
        <p:spPr>
          <a:xfrm>
            <a:off x="2191385" y="2314575"/>
            <a:ext cx="0" cy="75311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17" idx="2"/>
            <a:endCxn id="4" idx="0"/>
          </p:cNvCxnSpPr>
          <p:nvPr/>
        </p:nvCxnSpPr>
        <p:spPr>
          <a:xfrm>
            <a:off x="6191250" y="2305685"/>
            <a:ext cx="0" cy="76771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051415" y="2305685"/>
            <a:ext cx="0" cy="76771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766570" y="405511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ext3</a:t>
            </a:r>
            <a:endParaRPr lang="en-US" altLang="en-US"/>
          </a:p>
        </p:txBody>
      </p:sp>
      <p:sp>
        <p:nvSpPr>
          <p:cNvPr id="9" name="Rectangle 8"/>
          <p:cNvSpPr/>
          <p:nvPr/>
        </p:nvSpPr>
        <p:spPr>
          <a:xfrm>
            <a:off x="3360420" y="405511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ext4</a:t>
            </a:r>
            <a:endParaRPr lang="en-US" altLang="en-US"/>
          </a:p>
        </p:txBody>
      </p:sp>
      <p:sp>
        <p:nvSpPr>
          <p:cNvPr id="10" name="Rectangle 9"/>
          <p:cNvSpPr/>
          <p:nvPr/>
        </p:nvSpPr>
        <p:spPr>
          <a:xfrm>
            <a:off x="4954905" y="4055110"/>
            <a:ext cx="1156970" cy="60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proc</a:t>
            </a:r>
            <a:endParaRPr lang="en-US" altLang="en-US"/>
          </a:p>
        </p:txBody>
      </p:sp>
      <p:sp>
        <p:nvSpPr>
          <p:cNvPr id="11" name="Rectangle 10"/>
          <p:cNvSpPr/>
          <p:nvPr/>
        </p:nvSpPr>
        <p:spPr>
          <a:xfrm>
            <a:off x="6607810" y="405511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en-US"/>
              <a:t>字符设备</a:t>
            </a:r>
            <a:endParaRPr lang="en-US" altLang="en-US"/>
          </a:p>
        </p:txBody>
      </p:sp>
      <p:sp>
        <p:nvSpPr>
          <p:cNvPr id="12" name="Text Box 11"/>
          <p:cNvSpPr txBox="1"/>
          <p:nvPr/>
        </p:nvSpPr>
        <p:spPr>
          <a:xfrm>
            <a:off x="1384935" y="2590165"/>
            <a:ext cx="795655" cy="368300"/>
          </a:xfrm>
          <a:prstGeom prst="rect">
            <a:avLst/>
          </a:prstGeom>
          <a:noFill/>
        </p:spPr>
        <p:txBody>
          <a:bodyPr wrap="square" rtlCol="0">
            <a:spAutoFit/>
          </a:bodyPr>
          <a:p>
            <a:r>
              <a:rPr lang="en-US" altLang="en-US"/>
              <a:t>read</a:t>
            </a:r>
            <a:endParaRPr lang="en-US" altLang="en-US"/>
          </a:p>
        </p:txBody>
      </p:sp>
      <p:sp>
        <p:nvSpPr>
          <p:cNvPr id="13" name="Text Box 12"/>
          <p:cNvSpPr txBox="1"/>
          <p:nvPr/>
        </p:nvSpPr>
        <p:spPr>
          <a:xfrm>
            <a:off x="4552315" y="2590165"/>
            <a:ext cx="795655" cy="368300"/>
          </a:xfrm>
          <a:prstGeom prst="rect">
            <a:avLst/>
          </a:prstGeom>
          <a:noFill/>
        </p:spPr>
        <p:txBody>
          <a:bodyPr wrap="square" rtlCol="0">
            <a:spAutoFit/>
          </a:bodyPr>
          <a:p>
            <a:r>
              <a:rPr lang="en-US" altLang="en-US"/>
              <a:t>write</a:t>
            </a:r>
            <a:endParaRPr lang="en-US" altLang="en-US"/>
          </a:p>
        </p:txBody>
      </p:sp>
      <p:sp>
        <p:nvSpPr>
          <p:cNvPr id="14" name="Text Box 13"/>
          <p:cNvSpPr txBox="1"/>
          <p:nvPr/>
        </p:nvSpPr>
        <p:spPr>
          <a:xfrm>
            <a:off x="9255760" y="2590165"/>
            <a:ext cx="795655" cy="368300"/>
          </a:xfrm>
          <a:prstGeom prst="rect">
            <a:avLst/>
          </a:prstGeom>
          <a:noFill/>
        </p:spPr>
        <p:txBody>
          <a:bodyPr wrap="square" rtlCol="0">
            <a:spAutoFit/>
          </a:bodyPr>
          <a:p>
            <a:r>
              <a:rPr lang="en-US" altLang="en-US"/>
              <a:t>ioctl</a:t>
            </a:r>
            <a:endParaRPr lang="en-US" altLang="en-US"/>
          </a:p>
        </p:txBody>
      </p:sp>
      <p:sp>
        <p:nvSpPr>
          <p:cNvPr id="15" name="Rectangle 14"/>
          <p:cNvSpPr/>
          <p:nvPr/>
        </p:nvSpPr>
        <p:spPr>
          <a:xfrm>
            <a:off x="1766570" y="5222240"/>
            <a:ext cx="1156970" cy="6051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en-US"/>
              <a:t>hdd</a:t>
            </a:r>
            <a:endParaRPr lang="en-US" altLang="en-US"/>
          </a:p>
        </p:txBody>
      </p:sp>
      <p:sp>
        <p:nvSpPr>
          <p:cNvPr id="16" name="Rectangle 15"/>
          <p:cNvSpPr/>
          <p:nvPr/>
        </p:nvSpPr>
        <p:spPr>
          <a:xfrm>
            <a:off x="8201660" y="405511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en-US"/>
              <a:t>网络设备</a:t>
            </a:r>
            <a:endParaRPr lang="en-US" altLang="en-US"/>
          </a:p>
        </p:txBody>
      </p:sp>
      <p:sp>
        <p:nvSpPr>
          <p:cNvPr id="20" name="Rectangle 19"/>
          <p:cNvSpPr/>
          <p:nvPr/>
        </p:nvSpPr>
        <p:spPr>
          <a:xfrm>
            <a:off x="9740265" y="405511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en-US"/>
              <a:t>管道</a:t>
            </a:r>
            <a:endParaRPr lang="en-US" altLang="en-US"/>
          </a:p>
        </p:txBody>
      </p:sp>
      <p:sp>
        <p:nvSpPr>
          <p:cNvPr id="18" name="Rectangle 17"/>
          <p:cNvSpPr/>
          <p:nvPr/>
        </p:nvSpPr>
        <p:spPr>
          <a:xfrm>
            <a:off x="6607810" y="5252720"/>
            <a:ext cx="1156970" cy="605155"/>
          </a:xfrm>
          <a:prstGeom prst="rect">
            <a:avLst/>
          </a:prstGeom>
        </p:spPr>
        <p:style>
          <a:lnRef idx="1">
            <a:schemeClr val="accent3"/>
          </a:lnRef>
          <a:fillRef idx="3">
            <a:schemeClr val="accent3"/>
          </a:fillRef>
          <a:effectRef idx="2">
            <a:schemeClr val="accent3"/>
          </a:effectRef>
          <a:fontRef idx="minor">
            <a:schemeClr val="lt1"/>
          </a:fontRef>
        </p:style>
        <p:txBody>
          <a:bodyPr rtlCol="0" anchor="ctr"/>
          <a:p>
            <a:pPr algn="ctr"/>
            <a:r>
              <a:rPr lang="en-US" altLang="en-US"/>
              <a:t>字符硬件</a:t>
            </a:r>
            <a:endParaRPr lang="en-US" altLang="en-US"/>
          </a:p>
        </p:txBody>
      </p:sp>
      <p:sp>
        <p:nvSpPr>
          <p:cNvPr id="19" name="Rectangle 18"/>
          <p:cNvSpPr/>
          <p:nvPr/>
        </p:nvSpPr>
        <p:spPr>
          <a:xfrm>
            <a:off x="8201660" y="5245735"/>
            <a:ext cx="1156970" cy="605155"/>
          </a:xfrm>
          <a:prstGeom prst="rect">
            <a:avLst/>
          </a:prstGeom>
        </p:spPr>
        <p:style>
          <a:lnRef idx="1">
            <a:schemeClr val="accent3"/>
          </a:lnRef>
          <a:fillRef idx="3">
            <a:schemeClr val="accent3"/>
          </a:fillRef>
          <a:effectRef idx="2">
            <a:schemeClr val="accent3"/>
          </a:effectRef>
          <a:fontRef idx="minor">
            <a:schemeClr val="lt1"/>
          </a:fontRef>
        </p:style>
        <p:txBody>
          <a:bodyPr rtlCol="0" anchor="ctr"/>
          <a:p>
            <a:pPr algn="ctr"/>
            <a:r>
              <a:rPr lang="en-US" altLang="en-US"/>
              <a:t>网卡硬件</a:t>
            </a:r>
            <a:endParaRPr lang="en-US" altLang="en-US"/>
          </a:p>
        </p:txBody>
      </p:sp>
      <p:sp>
        <p:nvSpPr>
          <p:cNvPr id="21" name="Rectangle 20"/>
          <p:cNvSpPr/>
          <p:nvPr/>
        </p:nvSpPr>
        <p:spPr>
          <a:xfrm>
            <a:off x="3360420" y="5255895"/>
            <a:ext cx="1156970" cy="6051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en-US"/>
              <a:t>hdd</a:t>
            </a:r>
            <a:endParaRPr lang="en-US" altLang="en-US"/>
          </a:p>
        </p:txBody>
      </p:sp>
      <p:cxnSp>
        <p:nvCxnSpPr>
          <p:cNvPr id="22" name="Straight Arrow Connector 21"/>
          <p:cNvCxnSpPr>
            <a:stCxn id="8" idx="2"/>
            <a:endCxn id="15" idx="0"/>
          </p:cNvCxnSpPr>
          <p:nvPr/>
        </p:nvCxnSpPr>
        <p:spPr>
          <a:xfrm>
            <a:off x="2345055" y="4660265"/>
            <a:ext cx="0" cy="5619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925570" y="4660265"/>
            <a:ext cx="13335" cy="6254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2"/>
            <a:endCxn id="18" idx="0"/>
          </p:cNvCxnSpPr>
          <p:nvPr/>
        </p:nvCxnSpPr>
        <p:spPr>
          <a:xfrm>
            <a:off x="7186295" y="4660265"/>
            <a:ext cx="0" cy="5924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2"/>
            <a:endCxn id="19" idx="0"/>
          </p:cNvCxnSpPr>
          <p:nvPr/>
        </p:nvCxnSpPr>
        <p:spPr>
          <a:xfrm>
            <a:off x="8780145" y="4660265"/>
            <a:ext cx="0" cy="5854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2345055" y="3651250"/>
            <a:ext cx="10160" cy="40386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3945255" y="3646170"/>
            <a:ext cx="10160" cy="40386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484495" y="3641090"/>
            <a:ext cx="10160" cy="40386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165975" y="3656330"/>
            <a:ext cx="10160" cy="40386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8766175" y="3641090"/>
            <a:ext cx="10160" cy="40386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0295255" y="3646170"/>
            <a:ext cx="10160" cy="403860"/>
          </a:xfrm>
          <a:prstGeom prst="line">
            <a:avLst/>
          </a:prstGeom>
          <a:ln w="317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819150" y="2540"/>
            <a:ext cx="9133840" cy="671195"/>
          </a:xfrm>
          <a:prstGeom prst="rect">
            <a:avLst/>
          </a:prstGeom>
        </p:spPr>
        <p:txBody>
          <a:bodyPr vert="horz" lIns="91440" tIns="45720" rIns="91440" bIns="45720" rtlCol="0" anchor="b">
            <a:normAutofit/>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en-US" altLang="en-US" sz="2800"/>
              <a:t>3.1 VFS虚拟文件系统-----根文件系统</a:t>
            </a:r>
            <a:endParaRPr lang="en-US" altLang="en-US" sz="2800"/>
          </a:p>
        </p:txBody>
      </p:sp>
      <p:sp>
        <p:nvSpPr>
          <p:cNvPr id="5" name="Rectangle 4"/>
          <p:cNvSpPr/>
          <p:nvPr/>
        </p:nvSpPr>
        <p:spPr>
          <a:xfrm>
            <a:off x="1002665" y="692785"/>
            <a:ext cx="10186035"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根文件系统</a:t>
            </a:r>
            <a:endParaRPr lang="en-US" altLang="en-US"/>
          </a:p>
        </p:txBody>
      </p:sp>
      <p:sp>
        <p:nvSpPr>
          <p:cNvPr id="8" name="Rectangle 7"/>
          <p:cNvSpPr/>
          <p:nvPr/>
        </p:nvSpPr>
        <p:spPr>
          <a:xfrm>
            <a:off x="1002665" y="167259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usr</a:t>
            </a:r>
            <a:endParaRPr lang="en-US" altLang="en-US"/>
          </a:p>
        </p:txBody>
      </p:sp>
      <p:sp>
        <p:nvSpPr>
          <p:cNvPr id="6" name="Rectangle 5"/>
          <p:cNvSpPr/>
          <p:nvPr/>
        </p:nvSpPr>
        <p:spPr>
          <a:xfrm>
            <a:off x="2498725" y="167259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bin</a:t>
            </a:r>
            <a:endParaRPr lang="en-US" altLang="en-US"/>
          </a:p>
        </p:txBody>
      </p:sp>
      <p:sp>
        <p:nvSpPr>
          <p:cNvPr id="7" name="Rectangle 6"/>
          <p:cNvSpPr/>
          <p:nvPr/>
        </p:nvSpPr>
        <p:spPr>
          <a:xfrm>
            <a:off x="3994150" y="167259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etc</a:t>
            </a:r>
            <a:endParaRPr lang="en-US" altLang="en-US"/>
          </a:p>
        </p:txBody>
      </p:sp>
      <p:sp>
        <p:nvSpPr>
          <p:cNvPr id="9" name="Rectangle 8"/>
          <p:cNvSpPr/>
          <p:nvPr/>
        </p:nvSpPr>
        <p:spPr>
          <a:xfrm>
            <a:off x="5516880" y="167259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dev</a:t>
            </a:r>
            <a:endParaRPr lang="en-US" altLang="en-US"/>
          </a:p>
        </p:txBody>
      </p:sp>
      <p:sp>
        <p:nvSpPr>
          <p:cNvPr id="10" name="Rectangle 9"/>
          <p:cNvSpPr/>
          <p:nvPr/>
        </p:nvSpPr>
        <p:spPr>
          <a:xfrm>
            <a:off x="7044690" y="167259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mnt</a:t>
            </a:r>
            <a:endParaRPr lang="en-US" altLang="en-US"/>
          </a:p>
        </p:txBody>
      </p:sp>
      <p:sp>
        <p:nvSpPr>
          <p:cNvPr id="11" name="Rectangle 10"/>
          <p:cNvSpPr/>
          <p:nvPr/>
        </p:nvSpPr>
        <p:spPr>
          <a:xfrm>
            <a:off x="8562340" y="167259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lib</a:t>
            </a:r>
            <a:endParaRPr lang="en-US" altLang="en-US"/>
          </a:p>
        </p:txBody>
      </p:sp>
      <p:sp>
        <p:nvSpPr>
          <p:cNvPr id="12" name="Rectangle 11"/>
          <p:cNvSpPr/>
          <p:nvPr/>
        </p:nvSpPr>
        <p:spPr>
          <a:xfrm>
            <a:off x="10031730" y="167259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root</a:t>
            </a:r>
            <a:endParaRPr lang="en-US" altLang="en-US"/>
          </a:p>
        </p:txBody>
      </p:sp>
      <p:sp>
        <p:nvSpPr>
          <p:cNvPr id="13" name="Rectangle 12"/>
          <p:cNvSpPr/>
          <p:nvPr/>
        </p:nvSpPr>
        <p:spPr>
          <a:xfrm>
            <a:off x="1819275" y="265811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home</a:t>
            </a:r>
            <a:endParaRPr lang="en-US" altLang="en-US"/>
          </a:p>
        </p:txBody>
      </p:sp>
      <p:sp>
        <p:nvSpPr>
          <p:cNvPr id="14" name="Rectangle 13"/>
          <p:cNvSpPr/>
          <p:nvPr/>
        </p:nvSpPr>
        <p:spPr>
          <a:xfrm>
            <a:off x="3336925" y="265811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proc</a:t>
            </a:r>
            <a:endParaRPr lang="en-US" altLang="en-US"/>
          </a:p>
        </p:txBody>
      </p:sp>
      <p:sp>
        <p:nvSpPr>
          <p:cNvPr id="15" name="Rectangle 14"/>
          <p:cNvSpPr/>
          <p:nvPr/>
        </p:nvSpPr>
        <p:spPr>
          <a:xfrm>
            <a:off x="4807585" y="265811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var</a:t>
            </a:r>
            <a:endParaRPr lang="en-US" altLang="en-US"/>
          </a:p>
        </p:txBody>
      </p:sp>
      <p:sp>
        <p:nvSpPr>
          <p:cNvPr id="16" name="Rectangle 15"/>
          <p:cNvSpPr/>
          <p:nvPr/>
        </p:nvSpPr>
        <p:spPr>
          <a:xfrm>
            <a:off x="6356350" y="265811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tmp</a:t>
            </a:r>
            <a:endParaRPr lang="en-US" altLang="en-US"/>
          </a:p>
        </p:txBody>
      </p:sp>
      <p:sp>
        <p:nvSpPr>
          <p:cNvPr id="19" name="Rectangle 18"/>
          <p:cNvSpPr/>
          <p:nvPr/>
        </p:nvSpPr>
        <p:spPr>
          <a:xfrm>
            <a:off x="7809865" y="265811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opt</a:t>
            </a:r>
            <a:endParaRPr lang="en-US" altLang="en-US"/>
          </a:p>
        </p:txBody>
      </p:sp>
      <p:sp>
        <p:nvSpPr>
          <p:cNvPr id="20" name="Rectangle 19"/>
          <p:cNvSpPr/>
          <p:nvPr/>
        </p:nvSpPr>
        <p:spPr>
          <a:xfrm>
            <a:off x="9379585" y="265811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sys</a:t>
            </a:r>
            <a:endParaRPr lang="en-US" altLang="en-US"/>
          </a:p>
        </p:txBody>
      </p:sp>
      <p:sp>
        <p:nvSpPr>
          <p:cNvPr id="21" name="Rectangle 20"/>
          <p:cNvSpPr/>
          <p:nvPr/>
        </p:nvSpPr>
        <p:spPr>
          <a:xfrm>
            <a:off x="1002665" y="376301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en-US"/>
              <a:t>用户</a:t>
            </a:r>
            <a:endParaRPr lang="en-US" altLang="en-US"/>
          </a:p>
          <a:p>
            <a:pPr algn="ctr"/>
            <a:r>
              <a:rPr lang="en-US" altLang="en-US"/>
              <a:t>共享库</a:t>
            </a:r>
            <a:endParaRPr lang="en-US" altLang="en-US"/>
          </a:p>
        </p:txBody>
      </p:sp>
      <p:cxnSp>
        <p:nvCxnSpPr>
          <p:cNvPr id="22" name="Straight Arrow Connector 21"/>
          <p:cNvCxnSpPr>
            <a:stCxn id="8" idx="0"/>
          </p:cNvCxnSpPr>
          <p:nvPr/>
        </p:nvCxnSpPr>
        <p:spPr>
          <a:xfrm flipH="1" flipV="1">
            <a:off x="1580515" y="1248410"/>
            <a:ext cx="635" cy="4140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498725" y="376301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en-US"/>
              <a:t>系统命令</a:t>
            </a:r>
            <a:endParaRPr lang="en-US" altLang="en-US"/>
          </a:p>
        </p:txBody>
      </p:sp>
      <p:cxnSp>
        <p:nvCxnSpPr>
          <p:cNvPr id="24" name="Straight Arrow Connector 23"/>
          <p:cNvCxnSpPr>
            <a:stCxn id="21" idx="0"/>
          </p:cNvCxnSpPr>
          <p:nvPr/>
        </p:nvCxnSpPr>
        <p:spPr>
          <a:xfrm flipH="1" flipV="1">
            <a:off x="1580515" y="2282825"/>
            <a:ext cx="635" cy="148018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994150" y="376301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en-US"/>
              <a:t>系统配置</a:t>
            </a:r>
            <a:endParaRPr lang="en-US" altLang="en-US"/>
          </a:p>
        </p:txBody>
      </p:sp>
      <p:sp>
        <p:nvSpPr>
          <p:cNvPr id="26" name="Rectangle 25"/>
          <p:cNvSpPr/>
          <p:nvPr/>
        </p:nvSpPr>
        <p:spPr>
          <a:xfrm>
            <a:off x="5517515" y="3763010"/>
            <a:ext cx="1156970" cy="605155"/>
          </a:xfrm>
          <a:prstGeom prst="rect">
            <a:avLst/>
          </a:prstGeom>
        </p:spPr>
        <p:style>
          <a:lnRef idx="1">
            <a:schemeClr val="accent2"/>
          </a:lnRef>
          <a:fillRef idx="3">
            <a:schemeClr val="accent2"/>
          </a:fillRef>
          <a:effectRef idx="2">
            <a:schemeClr val="accent2"/>
          </a:effectRef>
          <a:fontRef idx="minor">
            <a:schemeClr val="lt1"/>
          </a:fontRef>
        </p:style>
        <p:txBody>
          <a:bodyPr rtlCol="0" anchor="ctr"/>
          <a:p>
            <a:pPr algn="ctr"/>
            <a:r>
              <a:rPr lang="en-US" altLang="en-US"/>
              <a:t>设备虚拟文件</a:t>
            </a:r>
            <a:endParaRPr lang="en-US" altLang="en-US"/>
          </a:p>
        </p:txBody>
      </p:sp>
      <p:sp>
        <p:nvSpPr>
          <p:cNvPr id="27" name="Rectangle 26"/>
          <p:cNvSpPr/>
          <p:nvPr/>
        </p:nvSpPr>
        <p:spPr>
          <a:xfrm>
            <a:off x="7044690" y="3763010"/>
            <a:ext cx="1156970" cy="605155"/>
          </a:xfrm>
          <a:prstGeom prst="rect">
            <a:avLst/>
          </a:prstGeom>
        </p:spPr>
        <p:style>
          <a:lnRef idx="1">
            <a:schemeClr val="accent2"/>
          </a:lnRef>
          <a:fillRef idx="3">
            <a:schemeClr val="accent2"/>
          </a:fillRef>
          <a:effectRef idx="2">
            <a:schemeClr val="accent2"/>
          </a:effectRef>
          <a:fontRef idx="minor">
            <a:schemeClr val="lt1"/>
          </a:fontRef>
        </p:style>
        <p:txBody>
          <a:bodyPr rtlCol="0" anchor="ctr"/>
          <a:p>
            <a:pPr algn="ctr"/>
            <a:r>
              <a:rPr lang="en-US" altLang="en-US"/>
              <a:t>usb/sda挂接文件</a:t>
            </a:r>
            <a:endParaRPr lang="en-US" altLang="en-US"/>
          </a:p>
        </p:txBody>
      </p:sp>
      <p:sp>
        <p:nvSpPr>
          <p:cNvPr id="28" name="Rectangle 27"/>
          <p:cNvSpPr/>
          <p:nvPr/>
        </p:nvSpPr>
        <p:spPr>
          <a:xfrm>
            <a:off x="8562340" y="376301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en-US"/>
              <a:t>系统库</a:t>
            </a:r>
            <a:endParaRPr lang="en-US" altLang="en-US"/>
          </a:p>
        </p:txBody>
      </p:sp>
      <p:sp>
        <p:nvSpPr>
          <p:cNvPr id="29" name="Rectangle 28"/>
          <p:cNvSpPr/>
          <p:nvPr/>
        </p:nvSpPr>
        <p:spPr>
          <a:xfrm>
            <a:off x="10031730" y="376301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en-US"/>
              <a:t>root用户目录</a:t>
            </a:r>
            <a:endParaRPr lang="en-US" altLang="en-US"/>
          </a:p>
        </p:txBody>
      </p:sp>
      <p:sp>
        <p:nvSpPr>
          <p:cNvPr id="30" name="Rectangle 29"/>
          <p:cNvSpPr/>
          <p:nvPr/>
        </p:nvSpPr>
        <p:spPr>
          <a:xfrm>
            <a:off x="1819275" y="478155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en-US"/>
              <a:t>其他用户目录</a:t>
            </a:r>
            <a:endParaRPr lang="en-US" altLang="en-US"/>
          </a:p>
        </p:txBody>
      </p:sp>
      <p:sp>
        <p:nvSpPr>
          <p:cNvPr id="31" name="Rectangle 30"/>
          <p:cNvSpPr/>
          <p:nvPr/>
        </p:nvSpPr>
        <p:spPr>
          <a:xfrm>
            <a:off x="3336925" y="4781550"/>
            <a:ext cx="1156970" cy="605155"/>
          </a:xfrm>
          <a:prstGeom prst="rect">
            <a:avLst/>
          </a:prstGeom>
        </p:spPr>
        <p:style>
          <a:lnRef idx="1">
            <a:schemeClr val="accent2"/>
          </a:lnRef>
          <a:fillRef idx="3">
            <a:schemeClr val="accent2"/>
          </a:fillRef>
          <a:effectRef idx="2">
            <a:schemeClr val="accent2"/>
          </a:effectRef>
          <a:fontRef idx="minor">
            <a:schemeClr val="lt1"/>
          </a:fontRef>
        </p:style>
        <p:txBody>
          <a:bodyPr rtlCol="0" anchor="ctr"/>
          <a:p>
            <a:pPr algn="ctr"/>
            <a:r>
              <a:rPr lang="en-US" altLang="en-US"/>
              <a:t>虚拟文件内核交互</a:t>
            </a:r>
            <a:endParaRPr lang="en-US" altLang="en-US"/>
          </a:p>
        </p:txBody>
      </p:sp>
      <p:sp>
        <p:nvSpPr>
          <p:cNvPr id="32" name="Rectangle 31"/>
          <p:cNvSpPr/>
          <p:nvPr/>
        </p:nvSpPr>
        <p:spPr>
          <a:xfrm>
            <a:off x="4807585" y="478155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en-US"/>
              <a:t>日志</a:t>
            </a:r>
            <a:endParaRPr lang="en-US" altLang="en-US"/>
          </a:p>
        </p:txBody>
      </p:sp>
      <p:sp>
        <p:nvSpPr>
          <p:cNvPr id="33" name="Rectangle 32"/>
          <p:cNvSpPr/>
          <p:nvPr/>
        </p:nvSpPr>
        <p:spPr>
          <a:xfrm>
            <a:off x="6356350" y="478155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en-US"/>
              <a:t>临时文件</a:t>
            </a:r>
            <a:endParaRPr lang="en-US" altLang="en-US"/>
          </a:p>
        </p:txBody>
      </p:sp>
      <p:sp>
        <p:nvSpPr>
          <p:cNvPr id="34" name="Rectangle 33"/>
          <p:cNvSpPr/>
          <p:nvPr/>
        </p:nvSpPr>
        <p:spPr>
          <a:xfrm>
            <a:off x="7809865" y="478155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en-US"/>
              <a:t>可选的</a:t>
            </a:r>
            <a:endParaRPr lang="en-US" altLang="en-US"/>
          </a:p>
        </p:txBody>
      </p:sp>
      <p:sp>
        <p:nvSpPr>
          <p:cNvPr id="35" name="Rectangle 34"/>
          <p:cNvSpPr/>
          <p:nvPr/>
        </p:nvSpPr>
        <p:spPr>
          <a:xfrm>
            <a:off x="9379585" y="478155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en-US" b="1"/>
              <a:t>系统设备</a:t>
            </a:r>
            <a:endParaRPr lang="en-US" altLang="en-US" b="1"/>
          </a:p>
        </p:txBody>
      </p:sp>
      <p:cxnSp>
        <p:nvCxnSpPr>
          <p:cNvPr id="36" name="Straight Arrow Connector 35"/>
          <p:cNvCxnSpPr/>
          <p:nvPr/>
        </p:nvCxnSpPr>
        <p:spPr>
          <a:xfrm flipH="1" flipV="1">
            <a:off x="3068955" y="1263650"/>
            <a:ext cx="635" cy="4140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4557395" y="1268730"/>
            <a:ext cx="635" cy="4140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6055995" y="1263650"/>
            <a:ext cx="635" cy="4140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7605395" y="1278890"/>
            <a:ext cx="635" cy="4140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9114155" y="1263650"/>
            <a:ext cx="635" cy="4140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10602595" y="1268730"/>
            <a:ext cx="635" cy="4140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3" idx="0"/>
          </p:cNvCxnSpPr>
          <p:nvPr/>
        </p:nvCxnSpPr>
        <p:spPr>
          <a:xfrm flipH="1" flipV="1">
            <a:off x="2397125" y="1285240"/>
            <a:ext cx="635" cy="137287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3834765" y="1280160"/>
            <a:ext cx="635" cy="137287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5343525" y="1305560"/>
            <a:ext cx="635" cy="137287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6892925" y="1280160"/>
            <a:ext cx="635" cy="137287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8361045" y="1275080"/>
            <a:ext cx="635" cy="137287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9900285" y="1300480"/>
            <a:ext cx="635" cy="137287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0"/>
            <a:endCxn id="6" idx="2"/>
          </p:cNvCxnSpPr>
          <p:nvPr/>
        </p:nvCxnSpPr>
        <p:spPr>
          <a:xfrm flipV="1">
            <a:off x="3077210" y="2277745"/>
            <a:ext cx="0" cy="148526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7" idx="2"/>
          </p:cNvCxnSpPr>
          <p:nvPr/>
        </p:nvCxnSpPr>
        <p:spPr>
          <a:xfrm flipV="1">
            <a:off x="4572635" y="2277745"/>
            <a:ext cx="0" cy="148018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6" idx="0"/>
            <a:endCxn id="9" idx="2"/>
          </p:cNvCxnSpPr>
          <p:nvPr/>
        </p:nvCxnSpPr>
        <p:spPr>
          <a:xfrm flipH="1" flipV="1">
            <a:off x="6095365" y="2277745"/>
            <a:ext cx="635" cy="148526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7" idx="0"/>
            <a:endCxn id="10" idx="2"/>
          </p:cNvCxnSpPr>
          <p:nvPr/>
        </p:nvCxnSpPr>
        <p:spPr>
          <a:xfrm flipV="1">
            <a:off x="7623175" y="2277745"/>
            <a:ext cx="0" cy="148526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11" idx="2"/>
          </p:cNvCxnSpPr>
          <p:nvPr/>
        </p:nvCxnSpPr>
        <p:spPr>
          <a:xfrm flipH="1" flipV="1">
            <a:off x="9140825" y="2277745"/>
            <a:ext cx="15875" cy="148018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9" idx="0"/>
            <a:endCxn id="12" idx="2"/>
          </p:cNvCxnSpPr>
          <p:nvPr/>
        </p:nvCxnSpPr>
        <p:spPr>
          <a:xfrm flipV="1">
            <a:off x="10610215" y="2277745"/>
            <a:ext cx="0" cy="148526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5" idx="0"/>
            <a:endCxn id="20" idx="2"/>
          </p:cNvCxnSpPr>
          <p:nvPr/>
        </p:nvCxnSpPr>
        <p:spPr>
          <a:xfrm flipV="1">
            <a:off x="9958070" y="3263265"/>
            <a:ext cx="0" cy="151828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4" idx="0"/>
            <a:endCxn id="19" idx="2"/>
          </p:cNvCxnSpPr>
          <p:nvPr/>
        </p:nvCxnSpPr>
        <p:spPr>
          <a:xfrm flipV="1">
            <a:off x="8388350" y="3263265"/>
            <a:ext cx="0" cy="151828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3" idx="0"/>
            <a:endCxn id="16" idx="2"/>
          </p:cNvCxnSpPr>
          <p:nvPr/>
        </p:nvCxnSpPr>
        <p:spPr>
          <a:xfrm flipV="1">
            <a:off x="6934835" y="3263265"/>
            <a:ext cx="0" cy="151828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15" idx="2"/>
          </p:cNvCxnSpPr>
          <p:nvPr/>
        </p:nvCxnSpPr>
        <p:spPr>
          <a:xfrm flipH="1" flipV="1">
            <a:off x="5386070" y="3263265"/>
            <a:ext cx="3810" cy="150241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1" idx="0"/>
            <a:endCxn id="14" idx="2"/>
          </p:cNvCxnSpPr>
          <p:nvPr/>
        </p:nvCxnSpPr>
        <p:spPr>
          <a:xfrm flipV="1">
            <a:off x="3915410" y="3263265"/>
            <a:ext cx="0" cy="151828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0" idx="0"/>
            <a:endCxn id="13" idx="2"/>
          </p:cNvCxnSpPr>
          <p:nvPr/>
        </p:nvCxnSpPr>
        <p:spPr>
          <a:xfrm flipV="1">
            <a:off x="2397760" y="3263265"/>
            <a:ext cx="0" cy="151828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61" name="Title 1"/>
          <p:cNvSpPr>
            <a:spLocks noGrp="1"/>
          </p:cNvSpPr>
          <p:nvPr/>
        </p:nvSpPr>
        <p:spPr>
          <a:xfrm>
            <a:off x="824230" y="5387340"/>
            <a:ext cx="10363835" cy="1254125"/>
          </a:xfrm>
          <a:prstGeom prst="rect">
            <a:avLst/>
          </a:prstGeom>
        </p:spPr>
        <p:txBody>
          <a:bodyPr vert="horz" lIns="91440" tIns="45720" rIns="91440" bIns="45720" rtlCol="0" anchor="b">
            <a:normAutofit fontScale="60000"/>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en-US" altLang="en-US" sz="2800"/>
              <a:t>（1）根文件系统也是一个文件系统，是操作系统挂载的第一个文件系统</a:t>
            </a:r>
            <a:endParaRPr lang="en-US" altLang="en-US" sz="2800"/>
          </a:p>
          <a:p>
            <a:pPr algn="l"/>
            <a:r>
              <a:rPr lang="en-US" altLang="en-US" sz="2800"/>
              <a:t>（2）其他的文件系统、各类的设备，都是挂载的根文件系统上面。</a:t>
            </a:r>
            <a:endParaRPr lang="en-US" altLang="en-US" sz="2800"/>
          </a:p>
          <a:p>
            <a:pPr algn="l"/>
            <a:r>
              <a:rPr lang="en-US" altLang="en-US" sz="2800"/>
              <a:t>（3）用户以访问文件形式去访问各种设备。</a:t>
            </a:r>
            <a:endParaRPr lang="en-US" alt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08355" y="260350"/>
            <a:ext cx="9133840" cy="829945"/>
          </a:xfrm>
        </p:spPr>
        <p:txBody>
          <a:bodyPr>
            <a:normAutofit/>
          </a:bodyPr>
          <a:p>
            <a:pPr algn="l"/>
            <a:r>
              <a:rPr lang="" sz="2800"/>
              <a:t>3.1 </a:t>
            </a:r>
            <a:r>
              <a:rPr lang="en-US" altLang="en-US" sz="2800"/>
              <a:t>Linux</a:t>
            </a:r>
            <a:r>
              <a:rPr lang="" altLang="en-US" sz="2800"/>
              <a:t>虚拟文件系统</a:t>
            </a:r>
            <a:r>
              <a:rPr lang="en-US" altLang="en-US" sz="2800"/>
              <a:t>--文件的分类</a:t>
            </a:r>
            <a:endParaRPr lang="en-US" altLang="en-US" sz="2800"/>
          </a:p>
        </p:txBody>
      </p:sp>
      <p:sp>
        <p:nvSpPr>
          <p:cNvPr id="6" name="Title 1"/>
          <p:cNvSpPr>
            <a:spLocks noGrp="1"/>
          </p:cNvSpPr>
          <p:nvPr/>
        </p:nvSpPr>
        <p:spPr>
          <a:xfrm>
            <a:off x="808355" y="1186815"/>
            <a:ext cx="4178300" cy="1816735"/>
          </a:xfrm>
          <a:prstGeom prst="rect">
            <a:avLst/>
          </a:prstGeom>
        </p:spPr>
        <p:txBody>
          <a:bodyPr vert="horz" lIns="91440" tIns="45720" rIns="91440" bIns="45720" rtlCol="0" anchor="b"/>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en-US" altLang="en-US" sz="1800"/>
              <a:t>（1）</a:t>
            </a:r>
            <a:r>
              <a:rPr lang="en-US" altLang="en-US" sz="1800">
                <a:sym typeface="+mn-ea"/>
              </a:rPr>
              <a:t>普通文件</a:t>
            </a:r>
            <a:r>
              <a:rPr lang="en-US" altLang="en-US" sz="1800"/>
              <a:t>；</a:t>
            </a:r>
            <a:endParaRPr lang="en-US" altLang="en-US" sz="1800"/>
          </a:p>
          <a:p>
            <a:pPr algn="l"/>
            <a:r>
              <a:rPr lang="en-US" altLang="en-US" sz="1800"/>
              <a:t>（2）</a:t>
            </a:r>
            <a:r>
              <a:rPr lang="en-US" altLang="en-US" sz="1800">
                <a:sym typeface="+mn-ea"/>
              </a:rPr>
              <a:t>目录文件</a:t>
            </a:r>
            <a:r>
              <a:rPr lang="en-US" altLang="en-US" sz="1800"/>
              <a:t>； </a:t>
            </a:r>
            <a:endParaRPr lang="en-US" altLang="en-US" sz="1800"/>
          </a:p>
          <a:p>
            <a:pPr algn="l"/>
            <a:r>
              <a:rPr lang="en-US" altLang="en-US" sz="1800"/>
              <a:t>（3）链接（软链接、硬链接）； </a:t>
            </a:r>
            <a:endParaRPr lang="en-US" altLang="en-US" sz="1800"/>
          </a:p>
          <a:p>
            <a:pPr algn="l"/>
            <a:r>
              <a:rPr lang="en-US" altLang="en-US" sz="1800"/>
              <a:t>（4）块设备文件; </a:t>
            </a:r>
            <a:endParaRPr lang="en-US" altLang="en-US" sz="1800"/>
          </a:p>
          <a:p>
            <a:pPr algn="l"/>
            <a:r>
              <a:rPr lang="en-US" altLang="en-US" sz="1800"/>
              <a:t>（5）字符设备文件</a:t>
            </a:r>
            <a:endParaRPr lang="en-US" altLang="en-US" sz="1800"/>
          </a:p>
        </p:txBody>
      </p:sp>
      <p:sp>
        <p:nvSpPr>
          <p:cNvPr id="43" name="Rectangle 42"/>
          <p:cNvSpPr/>
          <p:nvPr/>
        </p:nvSpPr>
        <p:spPr>
          <a:xfrm>
            <a:off x="907415" y="3270250"/>
            <a:ext cx="1539875" cy="387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普通文件</a:t>
            </a:r>
            <a:endParaRPr lang="en-US" altLang="en-US"/>
          </a:p>
        </p:txBody>
      </p:sp>
      <p:sp>
        <p:nvSpPr>
          <p:cNvPr id="44" name="Rectangle 43"/>
          <p:cNvSpPr/>
          <p:nvPr/>
        </p:nvSpPr>
        <p:spPr>
          <a:xfrm>
            <a:off x="907415" y="4022725"/>
            <a:ext cx="1539875" cy="387985"/>
          </a:xfrm>
          <a:prstGeom prst="rect">
            <a:avLst/>
          </a:prstGeom>
          <a:ln w="1587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inode</a:t>
            </a:r>
            <a:endParaRPr lang="en-US" altLang="en-US"/>
          </a:p>
        </p:txBody>
      </p:sp>
      <p:sp>
        <p:nvSpPr>
          <p:cNvPr id="46" name="Rectangle 45"/>
          <p:cNvSpPr/>
          <p:nvPr/>
        </p:nvSpPr>
        <p:spPr>
          <a:xfrm>
            <a:off x="907415" y="4807585"/>
            <a:ext cx="1539875" cy="387985"/>
          </a:xfrm>
          <a:prstGeom prst="rect">
            <a:avLst/>
          </a:prstGeom>
          <a:ln w="1587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存盘block</a:t>
            </a:r>
            <a:endParaRPr lang="en-US" altLang="en-US"/>
          </a:p>
        </p:txBody>
      </p:sp>
      <p:sp>
        <p:nvSpPr>
          <p:cNvPr id="47" name="Rectangle 46"/>
          <p:cNvSpPr/>
          <p:nvPr/>
        </p:nvSpPr>
        <p:spPr>
          <a:xfrm>
            <a:off x="907415" y="5581650"/>
            <a:ext cx="1539875" cy="387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文件内容</a:t>
            </a:r>
            <a:endParaRPr lang="en-US" altLang="en-US"/>
          </a:p>
        </p:txBody>
      </p:sp>
      <p:cxnSp>
        <p:nvCxnSpPr>
          <p:cNvPr id="48" name="Straight Arrow Connector 47"/>
          <p:cNvCxnSpPr>
            <a:stCxn id="43" idx="2"/>
            <a:endCxn id="44" idx="0"/>
          </p:cNvCxnSpPr>
          <p:nvPr/>
        </p:nvCxnSpPr>
        <p:spPr>
          <a:xfrm>
            <a:off x="1677670" y="3667760"/>
            <a:ext cx="0" cy="36512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1677670" y="4410710"/>
            <a:ext cx="0" cy="36512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1677035" y="5216525"/>
            <a:ext cx="0" cy="36512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3103245" y="3270250"/>
            <a:ext cx="1539875" cy="387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目录文件</a:t>
            </a:r>
            <a:endParaRPr lang="en-US" altLang="en-US"/>
          </a:p>
        </p:txBody>
      </p:sp>
      <p:sp>
        <p:nvSpPr>
          <p:cNvPr id="54" name="Rectangle 53"/>
          <p:cNvSpPr/>
          <p:nvPr/>
        </p:nvSpPr>
        <p:spPr>
          <a:xfrm>
            <a:off x="3103245" y="4022725"/>
            <a:ext cx="1539875" cy="387985"/>
          </a:xfrm>
          <a:prstGeom prst="rect">
            <a:avLst/>
          </a:prstGeom>
          <a:ln w="1587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inode</a:t>
            </a:r>
            <a:endParaRPr lang="en-US" altLang="en-US"/>
          </a:p>
        </p:txBody>
      </p:sp>
      <p:sp>
        <p:nvSpPr>
          <p:cNvPr id="55" name="Rectangle 54"/>
          <p:cNvSpPr/>
          <p:nvPr/>
        </p:nvSpPr>
        <p:spPr>
          <a:xfrm>
            <a:off x="3103245" y="4807585"/>
            <a:ext cx="1539875" cy="387985"/>
          </a:xfrm>
          <a:prstGeom prst="rect">
            <a:avLst/>
          </a:prstGeom>
          <a:ln w="1587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存盘block</a:t>
            </a:r>
            <a:endParaRPr lang="en-US" altLang="en-US"/>
          </a:p>
        </p:txBody>
      </p:sp>
      <p:sp>
        <p:nvSpPr>
          <p:cNvPr id="56" name="Rectangle 55"/>
          <p:cNvSpPr/>
          <p:nvPr/>
        </p:nvSpPr>
        <p:spPr>
          <a:xfrm>
            <a:off x="3103245" y="5581650"/>
            <a:ext cx="1539875" cy="896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400"/>
              <a:t>当前目录</a:t>
            </a:r>
            <a:endParaRPr lang="en-US" altLang="en-US" sz="1400"/>
          </a:p>
          <a:p>
            <a:pPr algn="ctr"/>
            <a:r>
              <a:rPr lang="en-US" altLang="en-US" sz="1400"/>
              <a:t>上级目录</a:t>
            </a:r>
            <a:endParaRPr lang="en-US" altLang="en-US" sz="1400"/>
          </a:p>
          <a:p>
            <a:pPr algn="ctr"/>
            <a:r>
              <a:rPr lang="en-US" altLang="en-US" sz="1400"/>
              <a:t>下级目录</a:t>
            </a:r>
            <a:endParaRPr lang="en-US" altLang="en-US" sz="1400"/>
          </a:p>
          <a:p>
            <a:pPr algn="ctr"/>
            <a:r>
              <a:rPr lang="en-US" altLang="en-US" sz="1400"/>
              <a:t>文件列表</a:t>
            </a:r>
            <a:endParaRPr lang="en-US" altLang="en-US" sz="1400"/>
          </a:p>
        </p:txBody>
      </p:sp>
      <p:cxnSp>
        <p:nvCxnSpPr>
          <p:cNvPr id="57" name="Straight Arrow Connector 56"/>
          <p:cNvCxnSpPr>
            <a:stCxn id="53" idx="2"/>
            <a:endCxn id="54" idx="0"/>
          </p:cNvCxnSpPr>
          <p:nvPr/>
        </p:nvCxnSpPr>
        <p:spPr>
          <a:xfrm>
            <a:off x="3873500" y="3667760"/>
            <a:ext cx="0" cy="36512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873500" y="4410710"/>
            <a:ext cx="0" cy="36512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872865" y="5216525"/>
            <a:ext cx="0" cy="36512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4828540" y="3270250"/>
            <a:ext cx="1539875" cy="387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硬链接</a:t>
            </a:r>
            <a:endParaRPr lang="en-US" altLang="en-US"/>
          </a:p>
        </p:txBody>
      </p:sp>
      <p:sp>
        <p:nvSpPr>
          <p:cNvPr id="64" name="Rectangle 63"/>
          <p:cNvSpPr/>
          <p:nvPr/>
        </p:nvSpPr>
        <p:spPr>
          <a:xfrm>
            <a:off x="5326380" y="4022725"/>
            <a:ext cx="1539875" cy="387985"/>
          </a:xfrm>
          <a:prstGeom prst="rect">
            <a:avLst/>
          </a:prstGeom>
          <a:ln w="1587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inode</a:t>
            </a:r>
            <a:endParaRPr lang="en-US" altLang="en-US"/>
          </a:p>
        </p:txBody>
      </p:sp>
      <p:sp>
        <p:nvSpPr>
          <p:cNvPr id="65" name="Rectangle 64"/>
          <p:cNvSpPr/>
          <p:nvPr/>
        </p:nvSpPr>
        <p:spPr>
          <a:xfrm>
            <a:off x="5326380" y="4807585"/>
            <a:ext cx="1539875" cy="387985"/>
          </a:xfrm>
          <a:prstGeom prst="rect">
            <a:avLst/>
          </a:prstGeom>
          <a:ln w="1587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存盘block</a:t>
            </a:r>
            <a:endParaRPr lang="en-US" altLang="en-US"/>
          </a:p>
        </p:txBody>
      </p:sp>
      <p:sp>
        <p:nvSpPr>
          <p:cNvPr id="66" name="Rectangle 65"/>
          <p:cNvSpPr/>
          <p:nvPr/>
        </p:nvSpPr>
        <p:spPr>
          <a:xfrm>
            <a:off x="5326380" y="5581650"/>
            <a:ext cx="1539875" cy="387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文件内容</a:t>
            </a:r>
            <a:endParaRPr lang="en-US" altLang="en-US"/>
          </a:p>
        </p:txBody>
      </p:sp>
      <p:cxnSp>
        <p:nvCxnSpPr>
          <p:cNvPr id="67" name="Straight Arrow Connector 66"/>
          <p:cNvCxnSpPr>
            <a:stCxn id="63" idx="2"/>
            <a:endCxn id="64" idx="0"/>
          </p:cNvCxnSpPr>
          <p:nvPr/>
        </p:nvCxnSpPr>
        <p:spPr>
          <a:xfrm>
            <a:off x="5608955" y="3657600"/>
            <a:ext cx="497840" cy="36512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6096635" y="4410710"/>
            <a:ext cx="0" cy="36512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6096000" y="5216525"/>
            <a:ext cx="0" cy="36512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184515" y="3280410"/>
            <a:ext cx="1539875" cy="387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软链接</a:t>
            </a:r>
            <a:endParaRPr lang="en-US" altLang="en-US"/>
          </a:p>
        </p:txBody>
      </p:sp>
      <p:sp>
        <p:nvSpPr>
          <p:cNvPr id="71" name="Rectangle 70"/>
          <p:cNvSpPr/>
          <p:nvPr/>
        </p:nvSpPr>
        <p:spPr>
          <a:xfrm>
            <a:off x="8184515" y="4032885"/>
            <a:ext cx="1539875" cy="387985"/>
          </a:xfrm>
          <a:prstGeom prst="rect">
            <a:avLst/>
          </a:prstGeom>
          <a:ln w="1587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inode</a:t>
            </a:r>
            <a:endParaRPr lang="en-US" altLang="en-US"/>
          </a:p>
        </p:txBody>
      </p:sp>
      <p:sp>
        <p:nvSpPr>
          <p:cNvPr id="72" name="Rectangle 71"/>
          <p:cNvSpPr/>
          <p:nvPr/>
        </p:nvSpPr>
        <p:spPr>
          <a:xfrm>
            <a:off x="8184515" y="4817745"/>
            <a:ext cx="1539875" cy="387985"/>
          </a:xfrm>
          <a:prstGeom prst="rect">
            <a:avLst/>
          </a:prstGeom>
          <a:ln w="1587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存盘block</a:t>
            </a:r>
            <a:endParaRPr lang="en-US" altLang="en-US"/>
          </a:p>
        </p:txBody>
      </p:sp>
      <p:sp>
        <p:nvSpPr>
          <p:cNvPr id="73" name="Rectangle 72"/>
          <p:cNvSpPr/>
          <p:nvPr/>
        </p:nvSpPr>
        <p:spPr>
          <a:xfrm>
            <a:off x="8184515" y="5591810"/>
            <a:ext cx="1539875" cy="387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文件目录</a:t>
            </a:r>
            <a:endParaRPr lang="en-US" altLang="en-US"/>
          </a:p>
        </p:txBody>
      </p:sp>
      <p:cxnSp>
        <p:nvCxnSpPr>
          <p:cNvPr id="74" name="Straight Arrow Connector 73"/>
          <p:cNvCxnSpPr>
            <a:stCxn id="70" idx="2"/>
            <a:endCxn id="71" idx="0"/>
          </p:cNvCxnSpPr>
          <p:nvPr/>
        </p:nvCxnSpPr>
        <p:spPr>
          <a:xfrm>
            <a:off x="8964930" y="3667760"/>
            <a:ext cx="0" cy="36512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8954770" y="4420870"/>
            <a:ext cx="0" cy="36512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8954135" y="5226685"/>
            <a:ext cx="0" cy="36512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3" idx="1"/>
            <a:endCxn id="79" idx="2"/>
          </p:cNvCxnSpPr>
          <p:nvPr/>
        </p:nvCxnSpPr>
        <p:spPr>
          <a:xfrm flipH="1" flipV="1">
            <a:off x="7272655" y="3657600"/>
            <a:ext cx="911860" cy="212852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6502400" y="3270250"/>
            <a:ext cx="1539875" cy="3873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a:t>文件名</a:t>
            </a:r>
            <a:endParaRPr lang="en-US" altLang="en-US"/>
          </a:p>
        </p:txBody>
      </p:sp>
      <p:cxnSp>
        <p:nvCxnSpPr>
          <p:cNvPr id="80" name="Straight Arrow Connector 79"/>
          <p:cNvCxnSpPr>
            <a:stCxn id="79" idx="2"/>
            <a:endCxn id="64" idx="0"/>
          </p:cNvCxnSpPr>
          <p:nvPr/>
        </p:nvCxnSpPr>
        <p:spPr>
          <a:xfrm flipH="1">
            <a:off x="6096635" y="3657600"/>
            <a:ext cx="1176020" cy="36512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81" name="Title 1"/>
          <p:cNvSpPr>
            <a:spLocks noGrp="1"/>
          </p:cNvSpPr>
          <p:nvPr/>
        </p:nvSpPr>
        <p:spPr>
          <a:xfrm>
            <a:off x="5445125" y="2492375"/>
            <a:ext cx="3519170" cy="596265"/>
          </a:xfrm>
          <a:prstGeom prst="rect">
            <a:avLst/>
          </a:prstGeom>
        </p:spPr>
        <p:txBody>
          <a:bodyPr vert="horz" lIns="91440" tIns="45720" rIns="91440" bIns="45720" rtlCol="0" anchor="b"/>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en-US" altLang="en-US" sz="1800" b="1">
                <a:solidFill>
                  <a:srgbClr val="FF0000"/>
                </a:solidFill>
              </a:rPr>
              <a:t>硬链接相当于给文件取别名！！</a:t>
            </a:r>
            <a:endParaRPr lang="en-US" altLang="en-US" sz="1800" b="1">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08355" y="260350"/>
            <a:ext cx="9133840" cy="829945"/>
          </a:xfrm>
        </p:spPr>
        <p:txBody>
          <a:bodyPr>
            <a:normAutofit/>
          </a:bodyPr>
          <a:p>
            <a:pPr algn="l"/>
            <a:r>
              <a:rPr lang="" altLang="en-US" sz="2800"/>
              <a:t>3.2 </a:t>
            </a:r>
            <a:r>
              <a:rPr lang="en-US" altLang="en-US" sz="2800"/>
              <a:t>Linux</a:t>
            </a:r>
            <a:r>
              <a:rPr lang="" altLang="en-US" sz="2800"/>
              <a:t>文件系统</a:t>
            </a:r>
            <a:r>
              <a:rPr lang="en-US" altLang="en-US" sz="2800"/>
              <a:t>---文件的存储</a:t>
            </a:r>
            <a:endParaRPr lang="en-US" altLang="en-US" sz="2800"/>
          </a:p>
        </p:txBody>
      </p:sp>
      <p:sp>
        <p:nvSpPr>
          <p:cNvPr id="3" name="Rectangle 2"/>
          <p:cNvSpPr/>
          <p:nvPr/>
        </p:nvSpPr>
        <p:spPr>
          <a:xfrm>
            <a:off x="784225" y="1253490"/>
            <a:ext cx="10770235" cy="6369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4" name="Rectangle 3"/>
          <p:cNvSpPr/>
          <p:nvPr/>
        </p:nvSpPr>
        <p:spPr>
          <a:xfrm>
            <a:off x="784225" y="1253490"/>
            <a:ext cx="1008380" cy="636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boot</a:t>
            </a:r>
            <a:endParaRPr lang="en-US" altLang="en-US"/>
          </a:p>
          <a:p>
            <a:pPr algn="ctr"/>
            <a:r>
              <a:rPr lang="en-US" altLang="en-US"/>
              <a:t>block</a:t>
            </a:r>
            <a:endParaRPr lang="en-US" altLang="en-US"/>
          </a:p>
        </p:txBody>
      </p:sp>
      <p:sp>
        <p:nvSpPr>
          <p:cNvPr id="5" name="Rectangle 4"/>
          <p:cNvSpPr/>
          <p:nvPr/>
        </p:nvSpPr>
        <p:spPr>
          <a:xfrm>
            <a:off x="1792605" y="1253490"/>
            <a:ext cx="1804035" cy="636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block 0</a:t>
            </a:r>
            <a:endParaRPr lang="en-US" altLang="en-US"/>
          </a:p>
        </p:txBody>
      </p:sp>
      <p:sp>
        <p:nvSpPr>
          <p:cNvPr id="7" name="Rectangle 6"/>
          <p:cNvSpPr/>
          <p:nvPr/>
        </p:nvSpPr>
        <p:spPr>
          <a:xfrm>
            <a:off x="3596640" y="1253490"/>
            <a:ext cx="1804035" cy="636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block 1</a:t>
            </a:r>
            <a:endParaRPr lang="en-US" altLang="en-US"/>
          </a:p>
        </p:txBody>
      </p:sp>
      <p:sp>
        <p:nvSpPr>
          <p:cNvPr id="8" name="Rectangle 7"/>
          <p:cNvSpPr/>
          <p:nvPr/>
        </p:nvSpPr>
        <p:spPr>
          <a:xfrm>
            <a:off x="5400675" y="1253490"/>
            <a:ext cx="1804035" cy="636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block 2</a:t>
            </a:r>
            <a:endParaRPr lang="en-US" altLang="en-US"/>
          </a:p>
        </p:txBody>
      </p:sp>
      <p:sp>
        <p:nvSpPr>
          <p:cNvPr id="9" name="Rectangle 8"/>
          <p:cNvSpPr/>
          <p:nvPr/>
        </p:nvSpPr>
        <p:spPr>
          <a:xfrm>
            <a:off x="9750425" y="1253490"/>
            <a:ext cx="1804035" cy="636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block n</a:t>
            </a:r>
            <a:endParaRPr lang="en-US" altLang="en-US"/>
          </a:p>
        </p:txBody>
      </p:sp>
      <p:sp>
        <p:nvSpPr>
          <p:cNvPr id="10" name="Rectangle 9"/>
          <p:cNvSpPr/>
          <p:nvPr/>
        </p:nvSpPr>
        <p:spPr>
          <a:xfrm>
            <a:off x="7204710" y="1253490"/>
            <a:ext cx="1804035" cy="636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block ...</a:t>
            </a:r>
            <a:endParaRPr lang="en-US" altLang="en-US"/>
          </a:p>
        </p:txBody>
      </p:sp>
      <p:sp>
        <p:nvSpPr>
          <p:cNvPr id="11" name="Rectangle 10"/>
          <p:cNvSpPr/>
          <p:nvPr/>
        </p:nvSpPr>
        <p:spPr>
          <a:xfrm>
            <a:off x="808355" y="2335530"/>
            <a:ext cx="10770235" cy="6369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cxnSp>
        <p:nvCxnSpPr>
          <p:cNvPr id="20" name="Straight Connector 19"/>
          <p:cNvCxnSpPr/>
          <p:nvPr/>
        </p:nvCxnSpPr>
        <p:spPr>
          <a:xfrm flipH="1">
            <a:off x="816610" y="1879600"/>
            <a:ext cx="954405" cy="44577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606800" y="1890395"/>
            <a:ext cx="7969250" cy="45593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16610" y="2325370"/>
            <a:ext cx="1304290" cy="647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super</a:t>
            </a:r>
            <a:endParaRPr lang="en-US" altLang="en-US"/>
          </a:p>
          <a:p>
            <a:pPr algn="ctr"/>
            <a:r>
              <a:rPr lang="en-US" altLang="en-US"/>
              <a:t>block</a:t>
            </a:r>
            <a:endParaRPr lang="en-US" altLang="en-US"/>
          </a:p>
        </p:txBody>
      </p:sp>
      <p:sp>
        <p:nvSpPr>
          <p:cNvPr id="61" name="Title 1"/>
          <p:cNvSpPr>
            <a:spLocks noGrp="1"/>
          </p:cNvSpPr>
          <p:nvPr/>
        </p:nvSpPr>
        <p:spPr>
          <a:xfrm>
            <a:off x="784225" y="3094990"/>
            <a:ext cx="10363835" cy="3429000"/>
          </a:xfrm>
          <a:prstGeom prst="rect">
            <a:avLst/>
          </a:prstGeom>
        </p:spPr>
        <p:txBody>
          <a:bodyPr vert="horz" lIns="91440" tIns="45720" rIns="91440" bIns="45720" rtlCol="0" anchor="b">
            <a:normAutofit fontScale="60000"/>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en-US" altLang="en-US" sz="2800"/>
              <a:t>block:格式化时确定block大小，一个block只能放一个文件</a:t>
            </a:r>
            <a:endParaRPr lang="en-US" altLang="en-US" sz="2800"/>
          </a:p>
          <a:p>
            <a:pPr algn="l"/>
            <a:r>
              <a:rPr lang="en-US" altLang="en-US" sz="2800"/>
              <a:t>super block:记录block与inode大小，使用、未使用情况，挂接硬盘时被读入linux系统中； linux根据使用情况来计算磁盘的使用率；</a:t>
            </a:r>
            <a:endParaRPr lang="en-US" altLang="en-US" sz="2800"/>
          </a:p>
          <a:p>
            <a:pPr algn="l"/>
            <a:r>
              <a:rPr lang="en-US" altLang="en-US" sz="2800"/>
              <a:t>GDT:global discreption table，用于描述各块的起始结束位置； </a:t>
            </a:r>
            <a:endParaRPr lang="en-US" altLang="en-US" sz="2800"/>
          </a:p>
          <a:p>
            <a:pPr algn="l"/>
            <a:r>
              <a:rPr lang="en-US" altLang="en-US" sz="2800"/>
              <a:t>block bitmap:确定哪些block是空的，此时系统就可以快速地找到可使用的空间来放置文件。</a:t>
            </a:r>
            <a:endParaRPr lang="en-US" altLang="en-US" sz="2800"/>
          </a:p>
          <a:p>
            <a:pPr algn="l"/>
            <a:r>
              <a:rPr lang="en-US" altLang="en-US" sz="2800"/>
              <a:t>inode bitmap:</a:t>
            </a:r>
            <a:r>
              <a:rPr lang="en-US" altLang="en-US" sz="2800">
                <a:sym typeface="+mn-ea"/>
              </a:rPr>
              <a:t>知道哪些inode table是空的</a:t>
            </a:r>
            <a:endParaRPr lang="en-US" altLang="en-US" sz="2800"/>
          </a:p>
          <a:p>
            <a:pPr algn="l"/>
            <a:r>
              <a:rPr lang="en-US" altLang="en-US" sz="2800" b="1">
                <a:solidFill>
                  <a:srgbClr val="FF0000"/>
                </a:solidFill>
              </a:rPr>
              <a:t>inode table</a:t>
            </a:r>
            <a:r>
              <a:rPr lang="en-US" altLang="en-US" sz="2800"/>
              <a:t>:</a:t>
            </a:r>
            <a:r>
              <a:rPr lang="en-US" altLang="en-US" sz="2800" b="1"/>
              <a:t>文件数据block的位置</a:t>
            </a:r>
            <a:r>
              <a:rPr lang="en-US" altLang="en-US" sz="2800"/>
              <a:t>, 大小，所有者，权限，创建时间，连接数； </a:t>
            </a:r>
            <a:endParaRPr lang="en-US" altLang="en-US" sz="2800"/>
          </a:p>
          <a:p>
            <a:pPr algn="l"/>
            <a:r>
              <a:rPr lang="en-US" altLang="en-US" sz="2800" b="1">
                <a:solidFill>
                  <a:srgbClr val="FF0000"/>
                </a:solidFill>
              </a:rPr>
              <a:t>inode与文件个数一一对应，多少个inode理论上可以支持创建多少个文件</a:t>
            </a:r>
            <a:endParaRPr lang="en-US" altLang="en-US" sz="2800"/>
          </a:p>
          <a:p>
            <a:pPr algn="l"/>
            <a:r>
              <a:rPr lang="en-US" altLang="en-US" sz="2800"/>
              <a:t>data block:存放数据</a:t>
            </a:r>
            <a:endParaRPr lang="en-US" altLang="en-US" sz="2800"/>
          </a:p>
        </p:txBody>
      </p:sp>
      <p:sp>
        <p:nvSpPr>
          <p:cNvPr id="24" name="Rectangle 23"/>
          <p:cNvSpPr/>
          <p:nvPr/>
        </p:nvSpPr>
        <p:spPr>
          <a:xfrm>
            <a:off x="2211705" y="2335530"/>
            <a:ext cx="1304290" cy="636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GDT</a:t>
            </a:r>
            <a:endParaRPr lang="en-US" altLang="en-US"/>
          </a:p>
        </p:txBody>
      </p:sp>
      <p:sp>
        <p:nvSpPr>
          <p:cNvPr id="25" name="Rectangle 24"/>
          <p:cNvSpPr/>
          <p:nvPr/>
        </p:nvSpPr>
        <p:spPr>
          <a:xfrm>
            <a:off x="3596640" y="2335530"/>
            <a:ext cx="1304290" cy="647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block</a:t>
            </a:r>
            <a:endParaRPr lang="en-US" altLang="en-US"/>
          </a:p>
          <a:p>
            <a:pPr algn="ctr"/>
            <a:r>
              <a:rPr lang="en-US" altLang="en-US"/>
              <a:t>bitmap</a:t>
            </a:r>
            <a:endParaRPr lang="en-US" altLang="en-US"/>
          </a:p>
        </p:txBody>
      </p:sp>
      <p:sp>
        <p:nvSpPr>
          <p:cNvPr id="26" name="Rectangle 25"/>
          <p:cNvSpPr/>
          <p:nvPr/>
        </p:nvSpPr>
        <p:spPr>
          <a:xfrm>
            <a:off x="5081905" y="2325370"/>
            <a:ext cx="1304290" cy="647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inode</a:t>
            </a:r>
            <a:endParaRPr lang="en-US" altLang="en-US"/>
          </a:p>
          <a:p>
            <a:pPr algn="ctr"/>
            <a:r>
              <a:rPr lang="en-US" altLang="en-US"/>
              <a:t>bitmap</a:t>
            </a:r>
            <a:endParaRPr lang="en-US" altLang="en-US"/>
          </a:p>
        </p:txBody>
      </p:sp>
      <p:sp>
        <p:nvSpPr>
          <p:cNvPr id="27" name="Rectangle 26"/>
          <p:cNvSpPr/>
          <p:nvPr/>
        </p:nvSpPr>
        <p:spPr>
          <a:xfrm>
            <a:off x="6556375" y="2325370"/>
            <a:ext cx="3596640" cy="647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inode</a:t>
            </a:r>
            <a:endParaRPr lang="en-US" altLang="en-US"/>
          </a:p>
          <a:p>
            <a:pPr algn="ctr"/>
            <a:r>
              <a:rPr lang="en-US" altLang="en-US"/>
              <a:t>table</a:t>
            </a:r>
            <a:endParaRPr lang="en-US" altLang="en-US"/>
          </a:p>
        </p:txBody>
      </p:sp>
      <p:sp>
        <p:nvSpPr>
          <p:cNvPr id="28" name="Rectangle 27"/>
          <p:cNvSpPr/>
          <p:nvPr/>
        </p:nvSpPr>
        <p:spPr>
          <a:xfrm>
            <a:off x="10250170" y="2346325"/>
            <a:ext cx="1304290" cy="647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data</a:t>
            </a:r>
            <a:endParaRPr lang="en-US" altLang="en-US"/>
          </a:p>
          <a:p>
            <a:pPr algn="ctr"/>
            <a:r>
              <a:rPr lang="en-US" altLang="en-US"/>
              <a:t>block</a:t>
            </a:r>
            <a:endParaRPr lang="en-US" altLang="en-US"/>
          </a:p>
        </p:txBody>
      </p:sp>
      <p:sp>
        <p:nvSpPr>
          <p:cNvPr id="29" name="Rectangle 28"/>
          <p:cNvSpPr/>
          <p:nvPr/>
        </p:nvSpPr>
        <p:spPr>
          <a:xfrm>
            <a:off x="6599555" y="2314575"/>
            <a:ext cx="233045" cy="67881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30" name="Rectangle 29"/>
          <p:cNvSpPr/>
          <p:nvPr/>
        </p:nvSpPr>
        <p:spPr>
          <a:xfrm>
            <a:off x="6896100" y="2293620"/>
            <a:ext cx="233045" cy="67881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31" name="Rectangle 30"/>
          <p:cNvSpPr/>
          <p:nvPr/>
        </p:nvSpPr>
        <p:spPr>
          <a:xfrm>
            <a:off x="7204710" y="2293620"/>
            <a:ext cx="233045" cy="67881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32" name="Rectangle 31"/>
          <p:cNvSpPr/>
          <p:nvPr/>
        </p:nvSpPr>
        <p:spPr>
          <a:xfrm>
            <a:off x="7553960" y="2303780"/>
            <a:ext cx="233045" cy="67881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33" name="Rectangle 32"/>
          <p:cNvSpPr/>
          <p:nvPr/>
        </p:nvSpPr>
        <p:spPr>
          <a:xfrm>
            <a:off x="9813925" y="2325370"/>
            <a:ext cx="242570" cy="6680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08355" y="260350"/>
            <a:ext cx="9133840" cy="829945"/>
          </a:xfrm>
        </p:spPr>
        <p:txBody>
          <a:bodyPr>
            <a:normAutofit/>
          </a:bodyPr>
          <a:p>
            <a:pPr algn="l"/>
            <a:r>
              <a:rPr lang="" altLang="en-US" sz="2800"/>
              <a:t>3.2 </a:t>
            </a:r>
            <a:r>
              <a:rPr lang="en-US" altLang="en-US" sz="2800"/>
              <a:t>Linux</a:t>
            </a:r>
            <a:r>
              <a:rPr lang="" altLang="en-US" sz="2800"/>
              <a:t>块设备</a:t>
            </a:r>
            <a:r>
              <a:rPr lang="en-US" altLang="en-US" sz="2800"/>
              <a:t>--寻找文件过程</a:t>
            </a:r>
            <a:endParaRPr lang="en-US" altLang="en-US" sz="2800"/>
          </a:p>
        </p:txBody>
      </p:sp>
      <p:sp>
        <p:nvSpPr>
          <p:cNvPr id="6" name="Title 1"/>
          <p:cNvSpPr>
            <a:spLocks noGrp="1"/>
          </p:cNvSpPr>
          <p:nvPr/>
        </p:nvSpPr>
        <p:spPr>
          <a:xfrm>
            <a:off x="808355" y="1281430"/>
            <a:ext cx="10363835" cy="2188210"/>
          </a:xfrm>
          <a:prstGeom prst="rect">
            <a:avLst/>
          </a:prstGeom>
        </p:spPr>
        <p:txBody>
          <a:bodyPr vert="horz" lIns="91440" tIns="45720" rIns="91440" bIns="45720" rtlCol="0" anchor="b"/>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en-US" altLang="en-US" sz="1800"/>
              <a:t>例如：寻到位于/home/abig/test/hello.txt文件流程</a:t>
            </a:r>
            <a:endParaRPr lang="en-US" altLang="en-US" sz="1800"/>
          </a:p>
          <a:p>
            <a:pPr algn="l"/>
            <a:r>
              <a:rPr lang="en-US" altLang="en-US" sz="1800"/>
              <a:t>（1）从/目录的inode节点开始寻找，找到home目录项；</a:t>
            </a:r>
            <a:endParaRPr lang="en-US" altLang="en-US" sz="1800"/>
          </a:p>
          <a:p>
            <a:pPr algn="l"/>
            <a:r>
              <a:rPr lang="en-US" altLang="en-US" sz="1800"/>
              <a:t>（2）查询home的inode，找到abig的目录项； </a:t>
            </a:r>
            <a:endParaRPr lang="en-US" altLang="en-US" sz="1800"/>
          </a:p>
          <a:p>
            <a:pPr algn="l"/>
            <a:r>
              <a:rPr lang="en-US" altLang="en-US" sz="1800"/>
              <a:t>（3）查询abig的inode找到test的目录项； </a:t>
            </a:r>
            <a:endParaRPr lang="en-US" altLang="en-US" sz="1800"/>
          </a:p>
          <a:p>
            <a:pPr algn="l"/>
            <a:r>
              <a:rPr lang="en-US" altLang="en-US" sz="1800"/>
              <a:t>（4）进入到test的inode，找到hello.txt; </a:t>
            </a:r>
            <a:endParaRPr lang="en-US" altLang="en-US" sz="1800"/>
          </a:p>
          <a:p>
            <a:pPr algn="l"/>
            <a:r>
              <a:rPr lang="en-US" altLang="en-US" sz="1800"/>
              <a:t>（5）进入hello.txt的inode，找到对应文件存盘的位置</a:t>
            </a:r>
            <a:endParaRPr lang="en-US" altLang="en-US" sz="1800"/>
          </a:p>
        </p:txBody>
      </p:sp>
      <p:sp>
        <p:nvSpPr>
          <p:cNvPr id="12" name="Rectangle 11"/>
          <p:cNvSpPr/>
          <p:nvPr/>
        </p:nvSpPr>
        <p:spPr>
          <a:xfrm>
            <a:off x="1261745" y="3842385"/>
            <a:ext cx="1188720" cy="3079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sz="1200"/>
              <a:t>/ inode</a:t>
            </a:r>
            <a:endParaRPr lang="en-US" altLang="en-US" sz="1200"/>
          </a:p>
        </p:txBody>
      </p:sp>
      <p:cxnSp>
        <p:nvCxnSpPr>
          <p:cNvPr id="13" name="Straight Connector 12"/>
          <p:cNvCxnSpPr>
            <a:stCxn id="12" idx="2"/>
          </p:cNvCxnSpPr>
          <p:nvPr/>
        </p:nvCxnSpPr>
        <p:spPr>
          <a:xfrm>
            <a:off x="1856105" y="4150360"/>
            <a:ext cx="0" cy="2419350"/>
          </a:xfrm>
          <a:prstGeom prst="line">
            <a:avLst/>
          </a:prstGeom>
          <a:ln w="19050">
            <a:solidFill>
              <a:srgbClr val="FF8D4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856105" y="5114925"/>
            <a:ext cx="1188720" cy="3079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sz="1400"/>
              <a:t>home目录</a:t>
            </a:r>
            <a:endParaRPr lang="en-US" altLang="en-US" sz="1400"/>
          </a:p>
        </p:txBody>
      </p:sp>
      <p:sp>
        <p:nvSpPr>
          <p:cNvPr id="15" name="Rectangle 14"/>
          <p:cNvSpPr/>
          <p:nvPr/>
        </p:nvSpPr>
        <p:spPr>
          <a:xfrm>
            <a:off x="3397250" y="3842385"/>
            <a:ext cx="1188720" cy="3079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sz="1200"/>
              <a:t>home inode</a:t>
            </a:r>
            <a:endParaRPr lang="en-US" altLang="en-US" sz="1200"/>
          </a:p>
        </p:txBody>
      </p:sp>
      <p:cxnSp>
        <p:nvCxnSpPr>
          <p:cNvPr id="16" name="Straight Connector 15"/>
          <p:cNvCxnSpPr/>
          <p:nvPr/>
        </p:nvCxnSpPr>
        <p:spPr>
          <a:xfrm>
            <a:off x="4013200" y="4150360"/>
            <a:ext cx="0" cy="2419350"/>
          </a:xfrm>
          <a:prstGeom prst="line">
            <a:avLst/>
          </a:prstGeom>
          <a:ln w="19050">
            <a:solidFill>
              <a:srgbClr val="FF8D4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013200" y="5114925"/>
            <a:ext cx="1188720" cy="3079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sz="1400"/>
              <a:t>abig目录</a:t>
            </a:r>
            <a:endParaRPr lang="en-US" altLang="en-US" sz="1400"/>
          </a:p>
        </p:txBody>
      </p:sp>
      <p:sp>
        <p:nvSpPr>
          <p:cNvPr id="34" name="Rectangle 33"/>
          <p:cNvSpPr/>
          <p:nvPr/>
        </p:nvSpPr>
        <p:spPr>
          <a:xfrm>
            <a:off x="5664200" y="3842385"/>
            <a:ext cx="1188720" cy="3079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sz="1200"/>
              <a:t>abig inode</a:t>
            </a:r>
            <a:endParaRPr lang="en-US" altLang="en-US" sz="1200"/>
          </a:p>
        </p:txBody>
      </p:sp>
      <p:cxnSp>
        <p:nvCxnSpPr>
          <p:cNvPr id="35" name="Straight Connector 34"/>
          <p:cNvCxnSpPr/>
          <p:nvPr/>
        </p:nvCxnSpPr>
        <p:spPr>
          <a:xfrm>
            <a:off x="6280150" y="4150360"/>
            <a:ext cx="0" cy="2419350"/>
          </a:xfrm>
          <a:prstGeom prst="line">
            <a:avLst/>
          </a:prstGeom>
          <a:ln w="19050">
            <a:solidFill>
              <a:srgbClr val="FF8D4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280150" y="5114925"/>
            <a:ext cx="1188720" cy="3079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sz="1400"/>
              <a:t>test目录</a:t>
            </a:r>
            <a:endParaRPr lang="en-US" altLang="en-US" sz="1400"/>
          </a:p>
        </p:txBody>
      </p:sp>
      <p:sp>
        <p:nvSpPr>
          <p:cNvPr id="37" name="Rectangle 36"/>
          <p:cNvSpPr/>
          <p:nvPr/>
        </p:nvSpPr>
        <p:spPr>
          <a:xfrm>
            <a:off x="8104505" y="3842385"/>
            <a:ext cx="1188720" cy="3079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sz="1200"/>
              <a:t>hello inode</a:t>
            </a:r>
            <a:endParaRPr lang="en-US" altLang="en-US" sz="1200"/>
          </a:p>
        </p:txBody>
      </p:sp>
      <p:cxnSp>
        <p:nvCxnSpPr>
          <p:cNvPr id="38" name="Straight Connector 37"/>
          <p:cNvCxnSpPr/>
          <p:nvPr/>
        </p:nvCxnSpPr>
        <p:spPr>
          <a:xfrm>
            <a:off x="8720455" y="4150360"/>
            <a:ext cx="0" cy="2419350"/>
          </a:xfrm>
          <a:prstGeom prst="line">
            <a:avLst/>
          </a:prstGeom>
          <a:ln w="19050">
            <a:solidFill>
              <a:srgbClr val="FF8D41"/>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720455" y="4478655"/>
            <a:ext cx="1188720" cy="18986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sz="1400"/>
              <a:t>hello内容</a:t>
            </a:r>
            <a:endParaRPr lang="en-US" altLang="en-US" sz="1400"/>
          </a:p>
        </p:txBody>
      </p:sp>
      <p:cxnSp>
        <p:nvCxnSpPr>
          <p:cNvPr id="40" name="Elbow Connector 39"/>
          <p:cNvCxnSpPr>
            <a:stCxn id="14" idx="3"/>
            <a:endCxn id="15" idx="1"/>
          </p:cNvCxnSpPr>
          <p:nvPr/>
        </p:nvCxnSpPr>
        <p:spPr>
          <a:xfrm flipV="1">
            <a:off x="3054985" y="3996690"/>
            <a:ext cx="352425" cy="1272540"/>
          </a:xfrm>
          <a:prstGeom prst="bentConnector3">
            <a:avLst>
              <a:gd name="adj1" fmla="val 50090"/>
            </a:avLst>
          </a:prstGeom>
          <a:ln w="25400">
            <a:solidFill>
              <a:srgbClr val="FF8D41"/>
            </a:solidFill>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17" idx="3"/>
            <a:endCxn id="34" idx="1"/>
          </p:cNvCxnSpPr>
          <p:nvPr/>
        </p:nvCxnSpPr>
        <p:spPr>
          <a:xfrm flipV="1">
            <a:off x="5212080" y="3996690"/>
            <a:ext cx="462280" cy="1272540"/>
          </a:xfrm>
          <a:prstGeom prst="bentConnector3">
            <a:avLst>
              <a:gd name="adj1" fmla="val 50000"/>
            </a:avLst>
          </a:prstGeom>
          <a:ln w="25400">
            <a:solidFill>
              <a:srgbClr val="FF8D41"/>
            </a:solidFill>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6" idx="3"/>
            <a:endCxn id="37" idx="1"/>
          </p:cNvCxnSpPr>
          <p:nvPr/>
        </p:nvCxnSpPr>
        <p:spPr>
          <a:xfrm flipV="1">
            <a:off x="7479030" y="3996690"/>
            <a:ext cx="635635" cy="1272540"/>
          </a:xfrm>
          <a:prstGeom prst="bentConnector3">
            <a:avLst>
              <a:gd name="adj1" fmla="val 50050"/>
            </a:avLst>
          </a:prstGeom>
          <a:ln w="25400">
            <a:solidFill>
              <a:srgbClr val="FF8D4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08355" y="260350"/>
            <a:ext cx="9133840" cy="829945"/>
          </a:xfrm>
        </p:spPr>
        <p:txBody>
          <a:bodyPr>
            <a:normAutofit/>
          </a:bodyPr>
          <a:p>
            <a:pPr algn="l"/>
            <a:r>
              <a:rPr lang="" altLang="en-US" sz="2800"/>
              <a:t>3.3 </a:t>
            </a:r>
            <a:r>
              <a:rPr lang="en-US" altLang="en-US" sz="2800"/>
              <a:t>Linux</a:t>
            </a:r>
            <a:r>
              <a:rPr lang="" altLang="en-US" sz="2800"/>
              <a:t>字符设备</a:t>
            </a:r>
            <a:r>
              <a:rPr lang="en-US" altLang="en-US" sz="2800"/>
              <a:t>----字符设备</a:t>
            </a:r>
            <a:endParaRPr lang="en-US" altLang="en-US" sz="2800"/>
          </a:p>
        </p:txBody>
      </p:sp>
      <p:sp>
        <p:nvSpPr>
          <p:cNvPr id="4" name="Rectangle 3"/>
          <p:cNvSpPr/>
          <p:nvPr/>
        </p:nvSpPr>
        <p:spPr>
          <a:xfrm>
            <a:off x="2752090" y="1393190"/>
            <a:ext cx="1995170" cy="955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CPU</a:t>
            </a:r>
            <a:endParaRPr lang="en-US" altLang="en-US"/>
          </a:p>
        </p:txBody>
      </p:sp>
      <p:sp>
        <p:nvSpPr>
          <p:cNvPr id="6" name="Rectangle 5"/>
          <p:cNvSpPr/>
          <p:nvPr/>
        </p:nvSpPr>
        <p:spPr>
          <a:xfrm>
            <a:off x="6835775" y="1393190"/>
            <a:ext cx="1995170" cy="955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键盘</a:t>
            </a:r>
            <a:endParaRPr lang="en-US" altLang="en-US"/>
          </a:p>
          <a:p>
            <a:pPr algn="ctr"/>
            <a:r>
              <a:rPr lang="en-US" altLang="en-US"/>
              <a:t>鼠标</a:t>
            </a:r>
            <a:endParaRPr lang="en-US" altLang="en-US"/>
          </a:p>
        </p:txBody>
      </p:sp>
      <p:cxnSp>
        <p:nvCxnSpPr>
          <p:cNvPr id="7" name="Straight Connector 6"/>
          <p:cNvCxnSpPr>
            <a:stCxn id="4" idx="3"/>
            <a:endCxn id="6" idx="1"/>
          </p:cNvCxnSpPr>
          <p:nvPr/>
        </p:nvCxnSpPr>
        <p:spPr>
          <a:xfrm>
            <a:off x="4757420" y="1870710"/>
            <a:ext cx="2088515" cy="0"/>
          </a:xfrm>
          <a:prstGeom prst="line">
            <a:avLst/>
          </a:prstGeom>
          <a:ln w="28575">
            <a:solidFill>
              <a:schemeClr val="accent1">
                <a:alpha val="99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 Box 7"/>
          <p:cNvSpPr txBox="1"/>
          <p:nvPr/>
        </p:nvSpPr>
        <p:spPr>
          <a:xfrm>
            <a:off x="5145405" y="1502410"/>
            <a:ext cx="1452880" cy="368300"/>
          </a:xfrm>
          <a:prstGeom prst="rect">
            <a:avLst/>
          </a:prstGeom>
          <a:noFill/>
        </p:spPr>
        <p:txBody>
          <a:bodyPr wrap="square" rtlCol="0">
            <a:spAutoFit/>
          </a:bodyPr>
          <a:p>
            <a:r>
              <a:rPr lang="en-US" altLang="en-US"/>
              <a:t>io/pci/usb</a:t>
            </a:r>
            <a:endParaRPr lang="en-US" altLang="en-US"/>
          </a:p>
        </p:txBody>
      </p:sp>
      <p:sp>
        <p:nvSpPr>
          <p:cNvPr id="9" name="Rectangle 8"/>
          <p:cNvSpPr/>
          <p:nvPr/>
        </p:nvSpPr>
        <p:spPr>
          <a:xfrm>
            <a:off x="1705610" y="2771775"/>
            <a:ext cx="5146675" cy="57277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User</a:t>
            </a:r>
            <a:endParaRPr lang="en-US" altLang="en-US"/>
          </a:p>
        </p:txBody>
      </p:sp>
      <p:sp>
        <p:nvSpPr>
          <p:cNvPr id="10" name="Rectangle 9"/>
          <p:cNvSpPr/>
          <p:nvPr/>
        </p:nvSpPr>
        <p:spPr>
          <a:xfrm>
            <a:off x="1705610" y="3853815"/>
            <a:ext cx="5146675" cy="572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/dev/xxx</a:t>
            </a:r>
            <a:endParaRPr lang="en-US" altLang="en-US"/>
          </a:p>
        </p:txBody>
      </p:sp>
      <p:cxnSp>
        <p:nvCxnSpPr>
          <p:cNvPr id="11" name="Straight Connector 10"/>
          <p:cNvCxnSpPr/>
          <p:nvPr/>
        </p:nvCxnSpPr>
        <p:spPr>
          <a:xfrm>
            <a:off x="2571750" y="3364865"/>
            <a:ext cx="10160" cy="488315"/>
          </a:xfrm>
          <a:prstGeom prst="line">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313555" y="3344545"/>
            <a:ext cx="10160" cy="488315"/>
          </a:xfrm>
          <a:prstGeom prst="line">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33795" y="3344545"/>
            <a:ext cx="10160" cy="488315"/>
          </a:xfrm>
          <a:prstGeom prst="line">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 Box 13"/>
          <p:cNvSpPr txBox="1"/>
          <p:nvPr/>
        </p:nvSpPr>
        <p:spPr>
          <a:xfrm>
            <a:off x="1870710" y="3404870"/>
            <a:ext cx="784225" cy="368300"/>
          </a:xfrm>
          <a:prstGeom prst="rect">
            <a:avLst/>
          </a:prstGeom>
          <a:noFill/>
        </p:spPr>
        <p:txBody>
          <a:bodyPr wrap="square" rtlCol="0">
            <a:spAutoFit/>
          </a:bodyPr>
          <a:p>
            <a:r>
              <a:rPr lang="en-US" altLang="en-US"/>
              <a:t>read</a:t>
            </a:r>
            <a:endParaRPr lang="en-US" altLang="en-US"/>
          </a:p>
        </p:txBody>
      </p:sp>
      <p:sp>
        <p:nvSpPr>
          <p:cNvPr id="15" name="Text Box 14"/>
          <p:cNvSpPr txBox="1"/>
          <p:nvPr/>
        </p:nvSpPr>
        <p:spPr>
          <a:xfrm>
            <a:off x="3609340" y="3413760"/>
            <a:ext cx="784225" cy="368300"/>
          </a:xfrm>
          <a:prstGeom prst="rect">
            <a:avLst/>
          </a:prstGeom>
          <a:noFill/>
        </p:spPr>
        <p:txBody>
          <a:bodyPr wrap="square" rtlCol="0">
            <a:spAutoFit/>
          </a:bodyPr>
          <a:p>
            <a:r>
              <a:rPr lang="en-US" altLang="en-US"/>
              <a:t>ioctl</a:t>
            </a:r>
            <a:endParaRPr lang="en-US" altLang="en-US"/>
          </a:p>
        </p:txBody>
      </p:sp>
      <p:sp>
        <p:nvSpPr>
          <p:cNvPr id="16" name="Text Box 15"/>
          <p:cNvSpPr txBox="1"/>
          <p:nvPr/>
        </p:nvSpPr>
        <p:spPr>
          <a:xfrm>
            <a:off x="5541645" y="3404235"/>
            <a:ext cx="784225" cy="368300"/>
          </a:xfrm>
          <a:prstGeom prst="rect">
            <a:avLst/>
          </a:prstGeom>
          <a:noFill/>
        </p:spPr>
        <p:txBody>
          <a:bodyPr wrap="square" rtlCol="0">
            <a:spAutoFit/>
          </a:bodyPr>
          <a:p>
            <a:r>
              <a:rPr lang="en-US" altLang="en-US"/>
              <a:t>write</a:t>
            </a:r>
            <a:endParaRPr lang="en-US" altLang="en-US"/>
          </a:p>
        </p:txBody>
      </p:sp>
      <p:sp>
        <p:nvSpPr>
          <p:cNvPr id="19" name="Rectangle 18"/>
          <p:cNvSpPr/>
          <p:nvPr/>
        </p:nvSpPr>
        <p:spPr>
          <a:xfrm>
            <a:off x="1705610" y="4754880"/>
            <a:ext cx="5146675" cy="572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设备driver</a:t>
            </a:r>
            <a:endParaRPr lang="en-US" altLang="en-US"/>
          </a:p>
        </p:txBody>
      </p:sp>
      <p:sp>
        <p:nvSpPr>
          <p:cNvPr id="20" name="Rectangle 19"/>
          <p:cNvSpPr/>
          <p:nvPr/>
        </p:nvSpPr>
        <p:spPr>
          <a:xfrm>
            <a:off x="1705610" y="5666740"/>
            <a:ext cx="5146675" cy="57277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设备硬件</a:t>
            </a:r>
            <a:endParaRPr lang="en-US" altLang="en-US"/>
          </a:p>
        </p:txBody>
      </p:sp>
      <p:cxnSp>
        <p:nvCxnSpPr>
          <p:cNvPr id="21" name="Straight Arrow Connector 20"/>
          <p:cNvCxnSpPr>
            <a:stCxn id="10" idx="2"/>
            <a:endCxn id="19" idx="0"/>
          </p:cNvCxnSpPr>
          <p:nvPr/>
        </p:nvCxnSpPr>
        <p:spPr>
          <a:xfrm>
            <a:off x="4289425" y="4426585"/>
            <a:ext cx="0" cy="32829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9" idx="2"/>
            <a:endCxn id="20" idx="0"/>
          </p:cNvCxnSpPr>
          <p:nvPr/>
        </p:nvCxnSpPr>
        <p:spPr>
          <a:xfrm>
            <a:off x="4289425" y="5327650"/>
            <a:ext cx="0" cy="33909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1141730" y="3714750"/>
            <a:ext cx="6082665" cy="10795"/>
          </a:xfrm>
          <a:prstGeom prst="line">
            <a:avLst/>
          </a:prstGeom>
          <a:ln w="22225">
            <a:solidFill>
              <a:srgbClr val="FF3300"/>
            </a:solidFill>
            <a:prstDash val="dash"/>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753110" y="3244850"/>
            <a:ext cx="932180" cy="368300"/>
          </a:xfrm>
          <a:prstGeom prst="rect">
            <a:avLst/>
          </a:prstGeom>
          <a:noFill/>
        </p:spPr>
        <p:txBody>
          <a:bodyPr wrap="square" rtlCol="0">
            <a:spAutoFit/>
          </a:bodyPr>
          <a:p>
            <a:r>
              <a:rPr lang="en-US" altLang="en-US"/>
              <a:t>用户态</a:t>
            </a:r>
            <a:endParaRPr lang="en-US" altLang="en-US"/>
          </a:p>
        </p:txBody>
      </p:sp>
      <p:sp>
        <p:nvSpPr>
          <p:cNvPr id="25" name="Text Box 24"/>
          <p:cNvSpPr txBox="1"/>
          <p:nvPr/>
        </p:nvSpPr>
        <p:spPr>
          <a:xfrm>
            <a:off x="753110" y="3853815"/>
            <a:ext cx="932180" cy="368300"/>
          </a:xfrm>
          <a:prstGeom prst="rect">
            <a:avLst/>
          </a:prstGeom>
          <a:noFill/>
        </p:spPr>
        <p:txBody>
          <a:bodyPr wrap="square" rtlCol="0">
            <a:spAutoFit/>
          </a:bodyPr>
          <a:p>
            <a:r>
              <a:rPr lang="en-US" altLang="en-US"/>
              <a:t>内核态</a:t>
            </a:r>
            <a:endParaRPr lang="en-US" altLang="en-US"/>
          </a:p>
        </p:txBody>
      </p:sp>
      <p:sp>
        <p:nvSpPr>
          <p:cNvPr id="26" name="Rectangle 25"/>
          <p:cNvSpPr/>
          <p:nvPr/>
        </p:nvSpPr>
        <p:spPr>
          <a:xfrm>
            <a:off x="7787005" y="2924175"/>
            <a:ext cx="3776980" cy="1397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l"/>
            <a:r>
              <a:rPr lang="en-US" altLang="en-US"/>
              <a:t>module_init() 插入ko</a:t>
            </a:r>
            <a:endParaRPr lang="en-US" altLang="en-US"/>
          </a:p>
          <a:p>
            <a:pPr algn="l"/>
            <a:r>
              <a:rPr lang="en-US" altLang="en-US"/>
              <a:t>(1)cdev_init设备初始化</a:t>
            </a:r>
            <a:endParaRPr lang="en-US" altLang="en-US"/>
          </a:p>
          <a:p>
            <a:pPr algn="l"/>
            <a:r>
              <a:rPr lang="en-US" altLang="en-US"/>
              <a:t>(2) alloc_chrdev_region</a:t>
            </a:r>
            <a:endParaRPr lang="en-US" altLang="en-US"/>
          </a:p>
          <a:p>
            <a:pPr algn="l"/>
            <a:r>
              <a:rPr lang="en-US" altLang="en-US"/>
              <a:t>(3)cdev_add添加设备</a:t>
            </a:r>
            <a:endParaRPr lang="en-US" altLang="en-US"/>
          </a:p>
        </p:txBody>
      </p:sp>
      <p:sp>
        <p:nvSpPr>
          <p:cNvPr id="27" name="Rectangle 26"/>
          <p:cNvSpPr/>
          <p:nvPr/>
        </p:nvSpPr>
        <p:spPr>
          <a:xfrm>
            <a:off x="7787005" y="4504690"/>
            <a:ext cx="3937635" cy="11620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l"/>
            <a:r>
              <a:rPr lang="en-US" altLang="en-US"/>
              <a:t>module_exit() 删除Ko</a:t>
            </a:r>
            <a:endParaRPr lang="en-US" altLang="en-US"/>
          </a:p>
          <a:p>
            <a:pPr algn="l"/>
            <a:r>
              <a:rPr lang="en-US" altLang="en-US"/>
              <a:t>(1)cdev_del注销设备</a:t>
            </a:r>
            <a:endParaRPr lang="en-US" altLang="en-US"/>
          </a:p>
          <a:p>
            <a:pPr algn="l"/>
            <a:r>
              <a:rPr lang="en-US" altLang="en-US"/>
              <a:t>(2)unregister_chrdev_register</a:t>
            </a:r>
            <a:endParaRPr lang="en-US" altLang="en-US"/>
          </a:p>
        </p:txBody>
      </p:sp>
      <p:cxnSp>
        <p:nvCxnSpPr>
          <p:cNvPr id="29" name="Straight Arrow Connector 28"/>
          <p:cNvCxnSpPr>
            <a:stCxn id="10" idx="3"/>
            <a:endCxn id="26" idx="1"/>
          </p:cNvCxnSpPr>
          <p:nvPr/>
        </p:nvCxnSpPr>
        <p:spPr>
          <a:xfrm flipV="1">
            <a:off x="6852285" y="3622675"/>
            <a:ext cx="934720" cy="51752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3"/>
            <a:endCxn id="27" idx="1"/>
          </p:cNvCxnSpPr>
          <p:nvPr/>
        </p:nvCxnSpPr>
        <p:spPr>
          <a:xfrm>
            <a:off x="6852285" y="4140200"/>
            <a:ext cx="934720" cy="94551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98195" y="260350"/>
            <a:ext cx="9144000" cy="829945"/>
          </a:xfrm>
        </p:spPr>
        <p:txBody>
          <a:bodyPr>
            <a:normAutofit/>
          </a:bodyPr>
          <a:p>
            <a:pPr algn="l"/>
            <a:r>
              <a:rPr lang="en-US" altLang="en-US" sz="2800"/>
              <a:t>Linux操作系统整体概述</a:t>
            </a:r>
            <a:endParaRPr lang="en-US" altLang="en-US" sz="2800"/>
          </a:p>
        </p:txBody>
      </p:sp>
      <p:sp>
        <p:nvSpPr>
          <p:cNvPr id="3" name="Rectangle 2"/>
          <p:cNvSpPr/>
          <p:nvPr/>
        </p:nvSpPr>
        <p:spPr>
          <a:xfrm>
            <a:off x="868045" y="2660650"/>
            <a:ext cx="10288270" cy="3281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Rectangle 3"/>
          <p:cNvSpPr/>
          <p:nvPr/>
        </p:nvSpPr>
        <p:spPr>
          <a:xfrm>
            <a:off x="1097915" y="4175760"/>
            <a:ext cx="1451610" cy="16090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a:t>架构</a:t>
            </a:r>
            <a:endParaRPr lang="en-US" altLang="en-US"/>
          </a:p>
        </p:txBody>
      </p:sp>
      <p:sp>
        <p:nvSpPr>
          <p:cNvPr id="5" name="Rectangle 4"/>
          <p:cNvSpPr/>
          <p:nvPr/>
        </p:nvSpPr>
        <p:spPr>
          <a:xfrm>
            <a:off x="3181350" y="4175760"/>
            <a:ext cx="1557655" cy="16090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a:t>内存管理</a:t>
            </a:r>
            <a:endParaRPr lang="en-US" altLang="en-US"/>
          </a:p>
        </p:txBody>
      </p:sp>
      <p:sp>
        <p:nvSpPr>
          <p:cNvPr id="6" name="Rectangle 5"/>
          <p:cNvSpPr/>
          <p:nvPr/>
        </p:nvSpPr>
        <p:spPr>
          <a:xfrm>
            <a:off x="5370830" y="4175760"/>
            <a:ext cx="1451610" cy="6724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a:t>文件系统</a:t>
            </a:r>
            <a:endParaRPr lang="en-US" altLang="en-US"/>
          </a:p>
        </p:txBody>
      </p:sp>
      <p:sp>
        <p:nvSpPr>
          <p:cNvPr id="7" name="Rectangle 6"/>
          <p:cNvSpPr/>
          <p:nvPr/>
        </p:nvSpPr>
        <p:spPr>
          <a:xfrm>
            <a:off x="7569835" y="4175760"/>
            <a:ext cx="1325245" cy="16097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a:t>字符设 备</a:t>
            </a:r>
            <a:endParaRPr lang="en-US" altLang="en-US"/>
          </a:p>
        </p:txBody>
      </p:sp>
      <p:sp>
        <p:nvSpPr>
          <p:cNvPr id="8" name="Rectangle 7"/>
          <p:cNvSpPr/>
          <p:nvPr/>
        </p:nvSpPr>
        <p:spPr>
          <a:xfrm>
            <a:off x="9464040" y="4175760"/>
            <a:ext cx="1325245" cy="16097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a:t>网络管理</a:t>
            </a:r>
            <a:endParaRPr lang="en-US" altLang="en-US"/>
          </a:p>
        </p:txBody>
      </p:sp>
      <p:sp>
        <p:nvSpPr>
          <p:cNvPr id="9" name="Rectangle 8"/>
          <p:cNvSpPr/>
          <p:nvPr/>
        </p:nvSpPr>
        <p:spPr>
          <a:xfrm>
            <a:off x="5370830" y="5206365"/>
            <a:ext cx="1451610" cy="5784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a:t>块设备</a:t>
            </a:r>
            <a:endParaRPr lang="en-US" altLang="en-US"/>
          </a:p>
        </p:txBody>
      </p:sp>
      <p:sp>
        <p:nvSpPr>
          <p:cNvPr id="10" name="Rectangle 9"/>
          <p:cNvSpPr/>
          <p:nvPr/>
        </p:nvSpPr>
        <p:spPr>
          <a:xfrm>
            <a:off x="1097915" y="2860675"/>
            <a:ext cx="1451610" cy="85153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进程管理</a:t>
            </a:r>
            <a:endParaRPr lang="en-US" altLang="en-US"/>
          </a:p>
        </p:txBody>
      </p:sp>
      <p:sp>
        <p:nvSpPr>
          <p:cNvPr id="11" name="Rectangle 10"/>
          <p:cNvSpPr/>
          <p:nvPr/>
        </p:nvSpPr>
        <p:spPr>
          <a:xfrm>
            <a:off x="3181350" y="2860675"/>
            <a:ext cx="1451610" cy="85153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内存管理</a:t>
            </a:r>
            <a:endParaRPr lang="en-US" altLang="en-US"/>
          </a:p>
        </p:txBody>
      </p:sp>
      <p:sp>
        <p:nvSpPr>
          <p:cNvPr id="12" name="Rectangle 11"/>
          <p:cNvSpPr/>
          <p:nvPr/>
        </p:nvSpPr>
        <p:spPr>
          <a:xfrm>
            <a:off x="5370830" y="2860675"/>
            <a:ext cx="1451610" cy="85153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VFS</a:t>
            </a:r>
            <a:endParaRPr lang="en-US" altLang="en-US"/>
          </a:p>
        </p:txBody>
      </p:sp>
      <p:sp>
        <p:nvSpPr>
          <p:cNvPr id="13" name="Rectangle 12"/>
          <p:cNvSpPr/>
          <p:nvPr/>
        </p:nvSpPr>
        <p:spPr>
          <a:xfrm>
            <a:off x="7569835" y="2860675"/>
            <a:ext cx="1451610" cy="85153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设备</a:t>
            </a:r>
            <a:endParaRPr lang="en-US" altLang="en-US"/>
          </a:p>
        </p:txBody>
      </p:sp>
      <p:sp>
        <p:nvSpPr>
          <p:cNvPr id="14" name="Rectangle 13"/>
          <p:cNvSpPr/>
          <p:nvPr/>
        </p:nvSpPr>
        <p:spPr>
          <a:xfrm>
            <a:off x="9464040" y="2860675"/>
            <a:ext cx="1451610" cy="85153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网络</a:t>
            </a:r>
            <a:endParaRPr lang="en-US" altLang="en-US"/>
          </a:p>
        </p:txBody>
      </p:sp>
      <p:sp>
        <p:nvSpPr>
          <p:cNvPr id="15" name="Rectangle 14"/>
          <p:cNvSpPr/>
          <p:nvPr/>
        </p:nvSpPr>
        <p:spPr>
          <a:xfrm>
            <a:off x="868045" y="1927860"/>
            <a:ext cx="10288270" cy="5156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en-US"/>
              <a:t>系统调用</a:t>
            </a:r>
            <a:endParaRPr lang="en-US" altLang="en-US"/>
          </a:p>
        </p:txBody>
      </p:sp>
      <p:sp>
        <p:nvSpPr>
          <p:cNvPr id="16" name="Rectangle 15"/>
          <p:cNvSpPr/>
          <p:nvPr/>
        </p:nvSpPr>
        <p:spPr>
          <a:xfrm>
            <a:off x="868045" y="1174115"/>
            <a:ext cx="10288270" cy="515620"/>
          </a:xfrm>
          <a:prstGeom prst="rect">
            <a:avLst/>
          </a:prstGeom>
        </p:spPr>
        <p:style>
          <a:lnRef idx="1">
            <a:schemeClr val="accent5"/>
          </a:lnRef>
          <a:fillRef idx="3">
            <a:schemeClr val="accent5"/>
          </a:fillRef>
          <a:effectRef idx="2">
            <a:schemeClr val="accent5"/>
          </a:effectRef>
          <a:fontRef idx="minor">
            <a:schemeClr val="lt1"/>
          </a:fontRef>
        </p:style>
        <p:txBody>
          <a:bodyPr rtlCol="0" anchor="ctr"/>
          <a:p>
            <a:pPr algn="ctr"/>
            <a:r>
              <a:rPr lang="en-US" altLang="en-US"/>
              <a:t>用户态</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98195" y="260350"/>
            <a:ext cx="9144000" cy="829945"/>
          </a:xfrm>
        </p:spPr>
        <p:txBody>
          <a:bodyPr>
            <a:normAutofit/>
          </a:bodyPr>
          <a:p>
            <a:pPr algn="l"/>
            <a:r>
              <a:rPr lang="en-US" altLang="en-US" sz="2800"/>
              <a:t>一、Linux进程管理</a:t>
            </a:r>
            <a:endParaRPr lang="en-US" altLang="en-US" sz="2800"/>
          </a:p>
        </p:txBody>
      </p:sp>
      <p:sp>
        <p:nvSpPr>
          <p:cNvPr id="17" name="Rectangle 16"/>
          <p:cNvSpPr/>
          <p:nvPr/>
        </p:nvSpPr>
        <p:spPr>
          <a:xfrm>
            <a:off x="1229995" y="145097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1、进程创建</a:t>
            </a:r>
            <a:endParaRPr lang="en-US" altLang="en-US"/>
          </a:p>
        </p:txBody>
      </p:sp>
      <p:sp>
        <p:nvSpPr>
          <p:cNvPr id="18" name="Rectangle 17"/>
          <p:cNvSpPr/>
          <p:nvPr/>
        </p:nvSpPr>
        <p:spPr>
          <a:xfrm>
            <a:off x="1229995" y="216725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2、进程调度</a:t>
            </a:r>
            <a:endParaRPr lang="en-US" altLang="en-US"/>
          </a:p>
        </p:txBody>
      </p:sp>
      <p:sp>
        <p:nvSpPr>
          <p:cNvPr id="19" name="Rectangle 18"/>
          <p:cNvSpPr/>
          <p:nvPr/>
        </p:nvSpPr>
        <p:spPr>
          <a:xfrm>
            <a:off x="1229995" y="287210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3、进程地址空间管理</a:t>
            </a:r>
            <a:endParaRPr lang="en-US" altLang="en-US"/>
          </a:p>
        </p:txBody>
      </p:sp>
      <p:sp>
        <p:nvSpPr>
          <p:cNvPr id="20" name="Rectangle 19"/>
          <p:cNvSpPr/>
          <p:nvPr/>
        </p:nvSpPr>
        <p:spPr>
          <a:xfrm>
            <a:off x="1229995" y="3577590"/>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4、进程间通信</a:t>
            </a:r>
            <a:endParaRPr lang="en-US" altLang="en-US"/>
          </a:p>
        </p:txBody>
      </p:sp>
      <p:sp>
        <p:nvSpPr>
          <p:cNvPr id="21" name="Rectangle 20"/>
          <p:cNvSpPr/>
          <p:nvPr/>
        </p:nvSpPr>
        <p:spPr>
          <a:xfrm>
            <a:off x="1229995" y="4304030"/>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5、进程销毁</a:t>
            </a:r>
            <a:endParaRPr lang="en-US" altLang="en-US"/>
          </a:p>
        </p:txBody>
      </p:sp>
      <p:sp>
        <p:nvSpPr>
          <p:cNvPr id="3" name="Rectangle 2"/>
          <p:cNvSpPr/>
          <p:nvPr/>
        </p:nvSpPr>
        <p:spPr>
          <a:xfrm>
            <a:off x="1229995" y="5057140"/>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6、用户态与内核态关系</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a:xfrm>
            <a:off x="1155700" y="4674235"/>
            <a:ext cx="4594860" cy="7639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ltLang="en-US"/>
          </a:p>
        </p:txBody>
      </p:sp>
      <p:sp>
        <p:nvSpPr>
          <p:cNvPr id="2" name="Title 1"/>
          <p:cNvSpPr>
            <a:spLocks noGrp="1"/>
          </p:cNvSpPr>
          <p:nvPr>
            <p:ph type="ctrTitle"/>
          </p:nvPr>
        </p:nvSpPr>
        <p:spPr>
          <a:xfrm>
            <a:off x="798195" y="80010"/>
            <a:ext cx="9144000" cy="829945"/>
          </a:xfrm>
        </p:spPr>
        <p:txBody>
          <a:bodyPr>
            <a:normAutofit/>
          </a:bodyPr>
          <a:p>
            <a:pPr algn="l"/>
            <a:r>
              <a:rPr lang="en-US" altLang="en-US" sz="2800"/>
              <a:t>1.1 Linux进程创建</a:t>
            </a:r>
            <a:endParaRPr lang="en-US" altLang="en-US" sz="2800"/>
          </a:p>
        </p:txBody>
      </p:sp>
      <p:sp>
        <p:nvSpPr>
          <p:cNvPr id="15" name="Title 1"/>
          <p:cNvSpPr>
            <a:spLocks noGrp="1"/>
          </p:cNvSpPr>
          <p:nvPr/>
        </p:nvSpPr>
        <p:spPr>
          <a:xfrm>
            <a:off x="798195" y="782320"/>
            <a:ext cx="9144000" cy="3523615"/>
          </a:xfrm>
          <a:prstGeom prst="rect">
            <a:avLst/>
          </a:prstGeom>
        </p:spPr>
        <p:txBody>
          <a:bodyPr vert="horz" lIns="91440" tIns="45720" rIns="91440" bIns="45720" rtlCol="0" anchor="b"/>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en-US" altLang="en-US" sz="1400"/>
              <a:t>fork()与vfork:</a:t>
            </a:r>
            <a:endParaRPr lang="en-US" altLang="en-US" sz="1400"/>
          </a:p>
          <a:p>
            <a:pPr algn="l"/>
            <a:r>
              <a:rPr lang="en-US" altLang="en-US" sz="1400"/>
              <a:t>1.  fork  （）：子进程拷贝父进程的数据段，代码段</a:t>
            </a:r>
            <a:endParaRPr lang="en-US" altLang="en-US" sz="1400"/>
          </a:p>
          <a:p>
            <a:pPr algn="l"/>
            <a:r>
              <a:rPr lang="en-US" altLang="en-US" sz="1400"/>
              <a:t>    vfork （ ）：子进程与父进程共享数据段</a:t>
            </a:r>
            <a:endParaRPr lang="en-US" altLang="en-US" sz="1400"/>
          </a:p>
          <a:p>
            <a:pPr algn="l"/>
            <a:r>
              <a:rPr lang="en-US" altLang="en-US" sz="1400"/>
              <a:t>2.  fork （）父子进程的执行次序不确定</a:t>
            </a:r>
            <a:endParaRPr lang="en-US" altLang="en-US" sz="1400"/>
          </a:p>
          <a:p>
            <a:pPr algn="l"/>
            <a:r>
              <a:rPr lang="en-US" altLang="en-US" sz="1400"/>
              <a:t>    vfork 保证子进程先运行，在调用exec 或exit 之前与父进程数据是共享的,在它调用exec</a:t>
            </a:r>
            <a:endParaRPr lang="en-US" altLang="en-US" sz="1400"/>
          </a:p>
          <a:p>
            <a:pPr algn="l"/>
            <a:r>
              <a:rPr lang="en-US" altLang="en-US" sz="1400"/>
              <a:t>     或exit 之后父进程才可能被调度运行。</a:t>
            </a:r>
            <a:endParaRPr lang="en-US" altLang="en-US" sz="1400"/>
          </a:p>
          <a:p>
            <a:pPr algn="l"/>
            <a:r>
              <a:rPr lang="en-US" altLang="en-US" sz="1400"/>
              <a:t>3.  vfork （）保证子进程先运行，在她调用exec 或exit 之后父进程才可能被调度运行。如果在</a:t>
            </a:r>
            <a:endParaRPr lang="en-US" altLang="en-US" sz="1400"/>
          </a:p>
          <a:p>
            <a:pPr algn="l"/>
            <a:r>
              <a:rPr lang="en-US" altLang="en-US" sz="1400"/>
              <a:t>   调用这两个函数之前子进程依赖于父进程的进一步动作，则会导致死锁。</a:t>
            </a:r>
            <a:endParaRPr lang="en-US" altLang="en-US" sz="1400"/>
          </a:p>
          <a:p>
            <a:pPr algn="l"/>
            <a:endParaRPr lang="en-US" altLang="en-US" sz="1400"/>
          </a:p>
          <a:p>
            <a:pPr algn="l"/>
            <a:r>
              <a:rPr lang="en-US" altLang="en-US" sz="1400"/>
              <a:t>写时复制 (copy-on-write)</a:t>
            </a:r>
            <a:endParaRPr lang="en-US" altLang="en-US" sz="1400"/>
          </a:p>
          <a:p>
            <a:pPr algn="l"/>
            <a:r>
              <a:rPr lang="en-US" altLang="en-US" sz="1400"/>
              <a:t>父进程与子进程地址空间不同（虚拟地址），但是物理地址是相同的。只有当任意一者去改写地址空间时，才会去申请新的地址空间。</a:t>
            </a:r>
            <a:endParaRPr lang="en-US" altLang="en-US" sz="1000"/>
          </a:p>
        </p:txBody>
      </p:sp>
      <p:sp>
        <p:nvSpPr>
          <p:cNvPr id="3" name="Rectangle 2"/>
          <p:cNvSpPr/>
          <p:nvPr/>
        </p:nvSpPr>
        <p:spPr>
          <a:xfrm>
            <a:off x="1304290" y="4844415"/>
            <a:ext cx="172974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虚拟地址</a:t>
            </a:r>
            <a:endParaRPr lang="en-US" altLang="en-US"/>
          </a:p>
        </p:txBody>
      </p:sp>
      <p:sp>
        <p:nvSpPr>
          <p:cNvPr id="4" name="Rectangle 3"/>
          <p:cNvSpPr/>
          <p:nvPr/>
        </p:nvSpPr>
        <p:spPr>
          <a:xfrm>
            <a:off x="3829685" y="4844415"/>
            <a:ext cx="172974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物理地址</a:t>
            </a:r>
            <a:endParaRPr lang="en-US" altLang="en-US"/>
          </a:p>
        </p:txBody>
      </p:sp>
      <p:sp>
        <p:nvSpPr>
          <p:cNvPr id="6" name="Rectangle 5"/>
          <p:cNvSpPr/>
          <p:nvPr/>
        </p:nvSpPr>
        <p:spPr>
          <a:xfrm>
            <a:off x="6238240" y="4674235"/>
            <a:ext cx="4594860" cy="7639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ltLang="en-US"/>
          </a:p>
        </p:txBody>
      </p:sp>
      <p:sp>
        <p:nvSpPr>
          <p:cNvPr id="7" name="Rectangle 6"/>
          <p:cNvSpPr/>
          <p:nvPr/>
        </p:nvSpPr>
        <p:spPr>
          <a:xfrm>
            <a:off x="8943975" y="4844415"/>
            <a:ext cx="172974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虚拟地址</a:t>
            </a:r>
            <a:endParaRPr lang="en-US" altLang="en-US"/>
          </a:p>
        </p:txBody>
      </p:sp>
      <p:cxnSp>
        <p:nvCxnSpPr>
          <p:cNvPr id="9" name="Straight Arrow Connector 8"/>
          <p:cNvCxnSpPr>
            <a:stCxn id="3" idx="3"/>
            <a:endCxn id="4" idx="1"/>
          </p:cNvCxnSpPr>
          <p:nvPr/>
        </p:nvCxnSpPr>
        <p:spPr>
          <a:xfrm>
            <a:off x="3034030" y="5040630"/>
            <a:ext cx="795655" cy="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10" name="Straight Arrow Connector 9"/>
          <p:cNvCxnSpPr>
            <a:stCxn id="7" idx="1"/>
            <a:endCxn id="4" idx="3"/>
          </p:cNvCxnSpPr>
          <p:nvPr/>
        </p:nvCxnSpPr>
        <p:spPr>
          <a:xfrm flipH="1">
            <a:off x="5559425" y="5040630"/>
            <a:ext cx="3384550" cy="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11" name="Text Box 10"/>
          <p:cNvSpPr txBox="1"/>
          <p:nvPr/>
        </p:nvSpPr>
        <p:spPr>
          <a:xfrm>
            <a:off x="1145540" y="4335145"/>
            <a:ext cx="1453515" cy="368300"/>
          </a:xfrm>
          <a:prstGeom prst="rect">
            <a:avLst/>
          </a:prstGeom>
          <a:noFill/>
        </p:spPr>
        <p:txBody>
          <a:bodyPr wrap="square" rtlCol="0">
            <a:spAutoFit/>
          </a:bodyPr>
          <a:p>
            <a:r>
              <a:rPr lang="en-US" altLang="en-US"/>
              <a:t>P0</a:t>
            </a:r>
            <a:endParaRPr lang="en-US" altLang="en-US"/>
          </a:p>
        </p:txBody>
      </p:sp>
      <p:sp>
        <p:nvSpPr>
          <p:cNvPr id="12" name="Text Box 11"/>
          <p:cNvSpPr txBox="1"/>
          <p:nvPr/>
        </p:nvSpPr>
        <p:spPr>
          <a:xfrm>
            <a:off x="9379585" y="4305935"/>
            <a:ext cx="1453515" cy="368300"/>
          </a:xfrm>
          <a:prstGeom prst="rect">
            <a:avLst/>
          </a:prstGeom>
          <a:noFill/>
        </p:spPr>
        <p:txBody>
          <a:bodyPr wrap="square" rtlCol="0">
            <a:spAutoFit/>
          </a:bodyPr>
          <a:p>
            <a:r>
              <a:rPr lang="en-US" altLang="en-US"/>
              <a:t>P1</a:t>
            </a:r>
            <a:endParaRPr lang="en-US" altLang="en-US"/>
          </a:p>
        </p:txBody>
      </p:sp>
      <p:sp>
        <p:nvSpPr>
          <p:cNvPr id="13" name="Rectangle 12"/>
          <p:cNvSpPr/>
          <p:nvPr/>
        </p:nvSpPr>
        <p:spPr>
          <a:xfrm>
            <a:off x="1155700" y="5851525"/>
            <a:ext cx="4594860" cy="7639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ltLang="en-US"/>
          </a:p>
        </p:txBody>
      </p:sp>
      <p:sp>
        <p:nvSpPr>
          <p:cNvPr id="14" name="Rectangle 13"/>
          <p:cNvSpPr/>
          <p:nvPr/>
        </p:nvSpPr>
        <p:spPr>
          <a:xfrm>
            <a:off x="1304290" y="6021705"/>
            <a:ext cx="172974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虚拟地址</a:t>
            </a:r>
            <a:endParaRPr lang="en-US" altLang="en-US"/>
          </a:p>
        </p:txBody>
      </p:sp>
      <p:sp>
        <p:nvSpPr>
          <p:cNvPr id="16" name="Rectangle 15"/>
          <p:cNvSpPr/>
          <p:nvPr/>
        </p:nvSpPr>
        <p:spPr>
          <a:xfrm>
            <a:off x="3829685" y="6021705"/>
            <a:ext cx="172974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物理地址</a:t>
            </a:r>
            <a:endParaRPr lang="en-US" altLang="en-US"/>
          </a:p>
        </p:txBody>
      </p:sp>
      <p:sp>
        <p:nvSpPr>
          <p:cNvPr id="17" name="Rectangle 16"/>
          <p:cNvSpPr/>
          <p:nvPr/>
        </p:nvSpPr>
        <p:spPr>
          <a:xfrm>
            <a:off x="6238240" y="5851525"/>
            <a:ext cx="4594860" cy="7639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ltLang="en-US"/>
          </a:p>
        </p:txBody>
      </p:sp>
      <p:sp>
        <p:nvSpPr>
          <p:cNvPr id="18" name="Rectangle 17"/>
          <p:cNvSpPr/>
          <p:nvPr/>
        </p:nvSpPr>
        <p:spPr>
          <a:xfrm>
            <a:off x="8943975" y="6021705"/>
            <a:ext cx="172974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虚拟地址</a:t>
            </a:r>
            <a:endParaRPr lang="en-US" altLang="en-US"/>
          </a:p>
        </p:txBody>
      </p:sp>
      <p:cxnSp>
        <p:nvCxnSpPr>
          <p:cNvPr id="19" name="Straight Arrow Connector 18"/>
          <p:cNvCxnSpPr>
            <a:stCxn id="14" idx="3"/>
            <a:endCxn id="16" idx="1"/>
          </p:cNvCxnSpPr>
          <p:nvPr/>
        </p:nvCxnSpPr>
        <p:spPr>
          <a:xfrm>
            <a:off x="3034030" y="6217920"/>
            <a:ext cx="795655" cy="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20" name="Straight Arrow Connector 19"/>
          <p:cNvCxnSpPr>
            <a:stCxn id="18" idx="1"/>
            <a:endCxn id="21" idx="3"/>
          </p:cNvCxnSpPr>
          <p:nvPr/>
        </p:nvCxnSpPr>
        <p:spPr>
          <a:xfrm flipH="1">
            <a:off x="8116570" y="6207760"/>
            <a:ext cx="827405" cy="571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21" name="Rectangle 20"/>
          <p:cNvSpPr/>
          <p:nvPr/>
        </p:nvSpPr>
        <p:spPr>
          <a:xfrm>
            <a:off x="6386830" y="6027420"/>
            <a:ext cx="172974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物理地址</a:t>
            </a:r>
            <a:endParaRPr lang="en-US" altLang="en-US"/>
          </a:p>
        </p:txBody>
      </p:sp>
      <p:cxnSp>
        <p:nvCxnSpPr>
          <p:cNvPr id="22" name="Curved Connector 21"/>
          <p:cNvCxnSpPr>
            <a:stCxn id="5" idx="0"/>
            <a:endCxn id="6" idx="0"/>
          </p:cNvCxnSpPr>
          <p:nvPr/>
        </p:nvCxnSpPr>
        <p:spPr>
          <a:xfrm rot="16200000">
            <a:off x="5994400" y="2143125"/>
            <a:ext cx="3175" cy="5082540"/>
          </a:xfrm>
          <a:prstGeom prst="curvedConnector3">
            <a:avLst>
              <a:gd name="adj1" fmla="val 7550000"/>
            </a:avLst>
          </a:prstGeom>
          <a:ln w="31750">
            <a:solidFill>
              <a:srgbClr val="FF66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 name="Text Box 22"/>
          <p:cNvSpPr txBox="1"/>
          <p:nvPr/>
        </p:nvSpPr>
        <p:spPr>
          <a:xfrm>
            <a:off x="5542280" y="4175125"/>
            <a:ext cx="1453515" cy="368300"/>
          </a:xfrm>
          <a:prstGeom prst="rect">
            <a:avLst/>
          </a:prstGeom>
          <a:noFill/>
        </p:spPr>
        <p:txBody>
          <a:bodyPr wrap="square" rtlCol="0">
            <a:spAutoFit/>
          </a:bodyPr>
          <a:p>
            <a:r>
              <a:rPr lang="en-US" altLang="en-US"/>
              <a:t>fork()</a:t>
            </a:r>
            <a:endParaRPr lang="en-US" altLang="en-US"/>
          </a:p>
        </p:txBody>
      </p:sp>
      <p:cxnSp>
        <p:nvCxnSpPr>
          <p:cNvPr id="24" name="Curved Connector 23"/>
          <p:cNvCxnSpPr>
            <a:stCxn id="16" idx="0"/>
            <a:endCxn id="21" idx="0"/>
          </p:cNvCxnSpPr>
          <p:nvPr/>
        </p:nvCxnSpPr>
        <p:spPr>
          <a:xfrm rot="16200000" flipH="1">
            <a:off x="5969635" y="4745990"/>
            <a:ext cx="5715" cy="2557145"/>
          </a:xfrm>
          <a:prstGeom prst="curvedConnector3">
            <a:avLst>
              <a:gd name="adj1" fmla="val -4166667"/>
            </a:avLst>
          </a:prstGeom>
          <a:ln w="31750">
            <a:solidFill>
              <a:srgbClr val="FF66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 name="Text Box 24"/>
          <p:cNvSpPr txBox="1"/>
          <p:nvPr/>
        </p:nvSpPr>
        <p:spPr>
          <a:xfrm>
            <a:off x="5218430" y="5438140"/>
            <a:ext cx="1981835" cy="368300"/>
          </a:xfrm>
          <a:prstGeom prst="rect">
            <a:avLst/>
          </a:prstGeom>
          <a:noFill/>
        </p:spPr>
        <p:txBody>
          <a:bodyPr wrap="square" rtlCol="0">
            <a:spAutoFit/>
          </a:bodyPr>
          <a:p>
            <a:r>
              <a:rPr lang="en-US" altLang="en-US">
                <a:sym typeface="+mn-ea"/>
              </a:rPr>
              <a:t>copy-on-write</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98195" y="260350"/>
            <a:ext cx="9144000" cy="829945"/>
          </a:xfrm>
        </p:spPr>
        <p:txBody>
          <a:bodyPr>
            <a:normAutofit/>
          </a:bodyPr>
          <a:p>
            <a:pPr algn="l"/>
            <a:r>
              <a:rPr lang="en-US" altLang="en-US" sz="2800"/>
              <a:t>1.1 Linux进程创建</a:t>
            </a:r>
            <a:endParaRPr lang="en-US" altLang="en-US" sz="2800"/>
          </a:p>
        </p:txBody>
      </p:sp>
      <p:sp>
        <p:nvSpPr>
          <p:cNvPr id="22" name="Rectangle 21"/>
          <p:cNvSpPr/>
          <p:nvPr/>
        </p:nvSpPr>
        <p:spPr>
          <a:xfrm>
            <a:off x="975360" y="1495425"/>
            <a:ext cx="172974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fork()</a:t>
            </a:r>
            <a:endParaRPr lang="en-US" altLang="en-US"/>
          </a:p>
        </p:txBody>
      </p:sp>
      <p:sp>
        <p:nvSpPr>
          <p:cNvPr id="23" name="Rectangle 22"/>
          <p:cNvSpPr/>
          <p:nvPr/>
        </p:nvSpPr>
        <p:spPr>
          <a:xfrm>
            <a:off x="3500755" y="1495425"/>
            <a:ext cx="2291715"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copy_process()</a:t>
            </a:r>
            <a:endParaRPr lang="en-US" altLang="en-US"/>
          </a:p>
        </p:txBody>
      </p:sp>
      <p:sp>
        <p:nvSpPr>
          <p:cNvPr id="25" name="Rectangle 24"/>
          <p:cNvSpPr/>
          <p:nvPr/>
        </p:nvSpPr>
        <p:spPr>
          <a:xfrm>
            <a:off x="6768465" y="1235075"/>
            <a:ext cx="3754755" cy="892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sz="1400"/>
              <a:t>1、拷贝task_struct</a:t>
            </a:r>
            <a:endParaRPr lang="en-US" altLang="en-US" sz="1400"/>
          </a:p>
          <a:p>
            <a:pPr algn="l"/>
            <a:r>
              <a:rPr lang="en-US" altLang="en-US" sz="1400"/>
              <a:t>2、为task_struct与tss个性化设置</a:t>
            </a:r>
            <a:endParaRPr lang="en-US" altLang="en-US" sz="1400"/>
          </a:p>
          <a:p>
            <a:pPr algn="l"/>
            <a:r>
              <a:rPr lang="en-US" altLang="en-US" sz="1400"/>
              <a:t>3、copy虚拟地址页表中数据段信息</a:t>
            </a:r>
            <a:endParaRPr lang="en-US" altLang="en-US" sz="1400"/>
          </a:p>
        </p:txBody>
      </p:sp>
      <p:cxnSp>
        <p:nvCxnSpPr>
          <p:cNvPr id="26" name="Straight Arrow Connector 25"/>
          <p:cNvCxnSpPr/>
          <p:nvPr/>
        </p:nvCxnSpPr>
        <p:spPr>
          <a:xfrm>
            <a:off x="2705100" y="1681480"/>
            <a:ext cx="795655" cy="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29" name="Straight Arrow Connector 28"/>
          <p:cNvCxnSpPr>
            <a:stCxn id="23" idx="3"/>
            <a:endCxn id="25" idx="1"/>
          </p:cNvCxnSpPr>
          <p:nvPr/>
        </p:nvCxnSpPr>
        <p:spPr>
          <a:xfrm>
            <a:off x="5792470" y="1671320"/>
            <a:ext cx="975995" cy="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30" name="Text Box 29"/>
          <p:cNvSpPr txBox="1"/>
          <p:nvPr/>
        </p:nvSpPr>
        <p:spPr>
          <a:xfrm>
            <a:off x="798195" y="2392680"/>
            <a:ext cx="5214620" cy="2830195"/>
          </a:xfrm>
          <a:prstGeom prst="rect">
            <a:avLst/>
          </a:prstGeom>
          <a:solidFill>
            <a:schemeClr val="accent6">
              <a:lumMod val="40000"/>
              <a:lumOff val="60000"/>
            </a:schemeClr>
          </a:solidFill>
        </p:spPr>
        <p:txBody>
          <a:bodyPr wrap="square" rtlCol="0" anchor="t">
            <a:spAutoFit/>
          </a:bodyPr>
          <a:p>
            <a:r>
              <a:rPr lang="en-US" altLang="en-US">
                <a:sym typeface="+mn-ea"/>
              </a:rPr>
              <a:t>task_struct[]：</a:t>
            </a:r>
            <a:r>
              <a:rPr lang="en-US" altLang="en-US" b="1">
                <a:solidFill>
                  <a:srgbClr val="FF0000"/>
                </a:solidFill>
                <a:sym typeface="+mn-ea"/>
              </a:rPr>
              <a:t>进程管理最关键结构体</a:t>
            </a:r>
            <a:endParaRPr lang="en-US"/>
          </a:p>
          <a:p>
            <a:r>
              <a:rPr lang="en-US" sz="1600"/>
              <a:t>1、进程状态，将纪录进程在等待，运行</a:t>
            </a:r>
            <a:r>
              <a:rPr lang="en-US" altLang="en-US" sz="1600"/>
              <a:t>，僵死</a:t>
            </a:r>
            <a:r>
              <a:rPr lang="en-US" sz="1600"/>
              <a:t>；</a:t>
            </a:r>
            <a:endParaRPr lang="en-US" sz="1600"/>
          </a:p>
          <a:p>
            <a:r>
              <a:rPr lang="en-US" sz="1600"/>
              <a:t>2、调度信息，由哪个调度函数调度，怎样调度等；</a:t>
            </a:r>
            <a:endParaRPr lang="en-US" sz="1600"/>
          </a:p>
          <a:p>
            <a:r>
              <a:rPr lang="en-US" sz="1600"/>
              <a:t>3、进程的通讯状况；</a:t>
            </a:r>
            <a:endParaRPr lang="en-US" sz="1600"/>
          </a:p>
          <a:p>
            <a:r>
              <a:rPr lang="en-US" sz="1600"/>
              <a:t>4、父子兄弟的指针，task_struct 型；</a:t>
            </a:r>
            <a:endParaRPr lang="en-US" sz="1600"/>
          </a:p>
          <a:p>
            <a:r>
              <a:rPr lang="en-US" sz="1600"/>
              <a:t>5、时间信息</a:t>
            </a:r>
            <a:r>
              <a:rPr lang="en-US" altLang="en-US" sz="1600"/>
              <a:t>，</a:t>
            </a:r>
            <a:r>
              <a:rPr lang="en-US" sz="1600"/>
              <a:t>以便cpu </a:t>
            </a:r>
            <a:r>
              <a:rPr lang="en-US" altLang="en-US" sz="1600"/>
              <a:t>进程调度</a:t>
            </a:r>
            <a:r>
              <a:rPr lang="en-US" sz="1600"/>
              <a:t>分配；</a:t>
            </a:r>
            <a:endParaRPr lang="en-US" sz="1600"/>
          </a:p>
          <a:p>
            <a:r>
              <a:rPr lang="en-US" sz="1600"/>
              <a:t>6、标号，决定改进程归属</a:t>
            </a:r>
            <a:r>
              <a:rPr lang="en-US" altLang="en-US" sz="1600"/>
              <a:t>，gid,egid,sgid</a:t>
            </a:r>
            <a:r>
              <a:rPr lang="en-US" sz="1600"/>
              <a:t>；</a:t>
            </a:r>
            <a:endParaRPr lang="en-US" sz="1600"/>
          </a:p>
          <a:p>
            <a:r>
              <a:rPr lang="en-US" sz="1600"/>
              <a:t>7、读写打开的文件信息</a:t>
            </a:r>
            <a:r>
              <a:rPr lang="en-US" altLang="en-US" sz="1600"/>
              <a:t>，进程可打开的文件数有限</a:t>
            </a:r>
            <a:r>
              <a:rPr lang="en-US" sz="1600"/>
              <a:t>；</a:t>
            </a:r>
            <a:endParaRPr lang="en-US" sz="1600"/>
          </a:p>
          <a:p>
            <a:r>
              <a:rPr lang="en-US" sz="1600"/>
              <a:t>8、 进程上下文和内核上下文；</a:t>
            </a:r>
            <a:endParaRPr lang="en-US" sz="1600"/>
          </a:p>
          <a:p>
            <a:r>
              <a:rPr lang="en-US" sz="1600"/>
              <a:t>9、处理器上下文；</a:t>
            </a:r>
            <a:endParaRPr lang="en-US" sz="1600"/>
          </a:p>
          <a:p>
            <a:r>
              <a:rPr lang="en-US" sz="1600"/>
              <a:t>10、内存信息；</a:t>
            </a:r>
            <a:endParaRPr lang="en-US" sz="1600"/>
          </a:p>
        </p:txBody>
      </p:sp>
      <p:sp>
        <p:nvSpPr>
          <p:cNvPr id="31" name="Rectangle 30"/>
          <p:cNvSpPr/>
          <p:nvPr/>
        </p:nvSpPr>
        <p:spPr>
          <a:xfrm>
            <a:off x="6502400" y="4800600"/>
            <a:ext cx="1347470" cy="330200"/>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en-US" sz="1600"/>
              <a:t>NULL</a:t>
            </a:r>
            <a:endParaRPr lang="en-US" altLang="en-US" sz="1600"/>
          </a:p>
        </p:txBody>
      </p:sp>
      <p:sp>
        <p:nvSpPr>
          <p:cNvPr id="32" name="Rectangle 31"/>
          <p:cNvSpPr/>
          <p:nvPr/>
        </p:nvSpPr>
        <p:spPr>
          <a:xfrm>
            <a:off x="6502400" y="4470400"/>
            <a:ext cx="1347470" cy="330200"/>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en-US" sz="1600"/>
              <a:t>内核CS</a:t>
            </a:r>
            <a:endParaRPr lang="en-US" altLang="en-US" sz="1600"/>
          </a:p>
        </p:txBody>
      </p:sp>
      <p:sp>
        <p:nvSpPr>
          <p:cNvPr id="33" name="Rectangle 32"/>
          <p:cNvSpPr/>
          <p:nvPr/>
        </p:nvSpPr>
        <p:spPr>
          <a:xfrm>
            <a:off x="6507480" y="4130040"/>
            <a:ext cx="1347470" cy="330200"/>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en-US" sz="1600"/>
              <a:t>内核DS</a:t>
            </a:r>
            <a:endParaRPr lang="en-US" altLang="en-US" sz="1600"/>
          </a:p>
        </p:txBody>
      </p:sp>
      <p:sp>
        <p:nvSpPr>
          <p:cNvPr id="34" name="Rectangle 33"/>
          <p:cNvSpPr/>
          <p:nvPr/>
        </p:nvSpPr>
        <p:spPr>
          <a:xfrm>
            <a:off x="6507480" y="3799840"/>
            <a:ext cx="1347470" cy="330200"/>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en-US" sz="1600"/>
              <a:t>NULL</a:t>
            </a:r>
            <a:endParaRPr lang="en-US" altLang="en-US" sz="1600"/>
          </a:p>
        </p:txBody>
      </p:sp>
      <p:sp>
        <p:nvSpPr>
          <p:cNvPr id="35" name="Rectangle 34"/>
          <p:cNvSpPr/>
          <p:nvPr/>
        </p:nvSpPr>
        <p:spPr>
          <a:xfrm>
            <a:off x="6502400" y="3452495"/>
            <a:ext cx="1347470" cy="330200"/>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en-US" sz="1600"/>
              <a:t>TSS0</a:t>
            </a:r>
            <a:endParaRPr lang="en-US" altLang="en-US" sz="1600"/>
          </a:p>
        </p:txBody>
      </p:sp>
      <p:sp>
        <p:nvSpPr>
          <p:cNvPr id="36" name="Rectangle 35"/>
          <p:cNvSpPr/>
          <p:nvPr/>
        </p:nvSpPr>
        <p:spPr>
          <a:xfrm>
            <a:off x="6502400" y="3122295"/>
            <a:ext cx="1347470" cy="330200"/>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en-US" sz="1600"/>
              <a:t>LDT0</a:t>
            </a:r>
            <a:endParaRPr lang="en-US" altLang="en-US" sz="1600"/>
          </a:p>
        </p:txBody>
      </p:sp>
      <p:sp>
        <p:nvSpPr>
          <p:cNvPr id="37" name="Rectangle 36"/>
          <p:cNvSpPr/>
          <p:nvPr/>
        </p:nvSpPr>
        <p:spPr>
          <a:xfrm>
            <a:off x="6507480" y="2781935"/>
            <a:ext cx="1347470" cy="330200"/>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en-US" sz="1600"/>
              <a:t>TSS1</a:t>
            </a:r>
            <a:endParaRPr lang="en-US" altLang="en-US" sz="1600"/>
          </a:p>
        </p:txBody>
      </p:sp>
      <p:sp>
        <p:nvSpPr>
          <p:cNvPr id="38" name="Rectangle 37"/>
          <p:cNvSpPr/>
          <p:nvPr/>
        </p:nvSpPr>
        <p:spPr>
          <a:xfrm>
            <a:off x="6507480" y="2451735"/>
            <a:ext cx="1347470" cy="330200"/>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en-US" sz="1600"/>
              <a:t>LDT1</a:t>
            </a:r>
            <a:endParaRPr lang="en-US" altLang="en-US" sz="1600"/>
          </a:p>
        </p:txBody>
      </p:sp>
      <p:sp>
        <p:nvSpPr>
          <p:cNvPr id="39" name="Text Box 38"/>
          <p:cNvSpPr txBox="1"/>
          <p:nvPr/>
        </p:nvSpPr>
        <p:spPr>
          <a:xfrm>
            <a:off x="6741160" y="5130800"/>
            <a:ext cx="880745" cy="368300"/>
          </a:xfrm>
          <a:prstGeom prst="rect">
            <a:avLst/>
          </a:prstGeom>
          <a:noFill/>
        </p:spPr>
        <p:txBody>
          <a:bodyPr wrap="square" rtlCol="0">
            <a:spAutoFit/>
          </a:bodyPr>
          <a:p>
            <a:r>
              <a:rPr lang="en-US" altLang="en-US"/>
              <a:t>GDT</a:t>
            </a:r>
            <a:endParaRPr lang="en-US" altLang="en-US"/>
          </a:p>
        </p:txBody>
      </p:sp>
      <p:sp>
        <p:nvSpPr>
          <p:cNvPr id="40" name="Rectangle 39"/>
          <p:cNvSpPr/>
          <p:nvPr/>
        </p:nvSpPr>
        <p:spPr>
          <a:xfrm>
            <a:off x="8242935" y="2362200"/>
            <a:ext cx="1400810" cy="615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400"/>
              <a:t>数据段</a:t>
            </a:r>
            <a:endParaRPr lang="en-US" altLang="en-US" sz="1400"/>
          </a:p>
        </p:txBody>
      </p:sp>
      <p:sp>
        <p:nvSpPr>
          <p:cNvPr id="41" name="Rectangle 40"/>
          <p:cNvSpPr/>
          <p:nvPr/>
        </p:nvSpPr>
        <p:spPr>
          <a:xfrm>
            <a:off x="8242935" y="2977515"/>
            <a:ext cx="1400810" cy="615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400"/>
              <a:t>代码段</a:t>
            </a:r>
            <a:endParaRPr lang="en-US" altLang="en-US" sz="1400"/>
          </a:p>
        </p:txBody>
      </p:sp>
      <p:cxnSp>
        <p:nvCxnSpPr>
          <p:cNvPr id="42" name="Elbow Connector 41"/>
          <p:cNvCxnSpPr>
            <a:stCxn id="36" idx="3"/>
            <a:endCxn id="41" idx="1"/>
          </p:cNvCxnSpPr>
          <p:nvPr/>
        </p:nvCxnSpPr>
        <p:spPr>
          <a:xfrm flipV="1">
            <a:off x="7849870" y="3285490"/>
            <a:ext cx="393065" cy="1905"/>
          </a:xfrm>
          <a:prstGeom prst="bentConnector3">
            <a:avLst>
              <a:gd name="adj1" fmla="val 50081"/>
            </a:avLst>
          </a:prstGeom>
          <a:ln w="2540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9972040" y="2672080"/>
            <a:ext cx="1400810" cy="2226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400"/>
              <a:t>esp0</a:t>
            </a:r>
            <a:endParaRPr lang="en-US" altLang="en-US" sz="1400"/>
          </a:p>
          <a:p>
            <a:pPr algn="ctr"/>
            <a:r>
              <a:rPr lang="en-US" altLang="en-US" sz="1400"/>
              <a:t>ss0</a:t>
            </a:r>
            <a:endParaRPr lang="en-US" altLang="en-US" sz="1400"/>
          </a:p>
          <a:p>
            <a:pPr algn="ctr"/>
            <a:r>
              <a:rPr lang="en-US" altLang="en-US" sz="1400"/>
              <a:t>esp1</a:t>
            </a:r>
            <a:endParaRPr lang="en-US" altLang="en-US" sz="1400"/>
          </a:p>
          <a:p>
            <a:pPr algn="ctr"/>
            <a:r>
              <a:rPr lang="en-US" altLang="en-US" sz="1400"/>
              <a:t>ss1</a:t>
            </a:r>
            <a:endParaRPr lang="en-US" altLang="en-US" sz="1400"/>
          </a:p>
          <a:p>
            <a:pPr algn="ctr"/>
            <a:r>
              <a:rPr lang="en-US" altLang="en-US" sz="1400"/>
              <a:t>cr3</a:t>
            </a:r>
            <a:endParaRPr lang="en-US" altLang="en-US" sz="1400"/>
          </a:p>
          <a:p>
            <a:pPr algn="ctr"/>
            <a:r>
              <a:rPr lang="en-US" altLang="en-US" sz="1400"/>
              <a:t>...</a:t>
            </a:r>
            <a:endParaRPr lang="en-US" altLang="en-US" sz="1400"/>
          </a:p>
        </p:txBody>
      </p:sp>
      <p:cxnSp>
        <p:nvCxnSpPr>
          <p:cNvPr id="45" name="Elbow Connector 44"/>
          <p:cNvCxnSpPr/>
          <p:nvPr/>
        </p:nvCxnSpPr>
        <p:spPr>
          <a:xfrm>
            <a:off x="7849870" y="3617595"/>
            <a:ext cx="2822575" cy="1280795"/>
          </a:xfrm>
          <a:prstGeom prst="bentConnector4">
            <a:avLst>
              <a:gd name="adj1" fmla="val 6029"/>
              <a:gd name="adj2" fmla="val 118592"/>
            </a:avLst>
          </a:prstGeom>
          <a:ln w="2540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46" name="Text Box 45"/>
          <p:cNvSpPr txBox="1"/>
          <p:nvPr/>
        </p:nvSpPr>
        <p:spPr>
          <a:xfrm>
            <a:off x="759460" y="5599430"/>
            <a:ext cx="10673715" cy="922020"/>
          </a:xfrm>
          <a:prstGeom prst="rect">
            <a:avLst/>
          </a:prstGeom>
          <a:noFill/>
        </p:spPr>
        <p:txBody>
          <a:bodyPr wrap="square" rtlCol="0">
            <a:spAutoFit/>
          </a:bodyPr>
          <a:p>
            <a:r>
              <a:rPr lang="en-US" altLang="en-US"/>
              <a:t>GDT:进程全局描述符，所有进程描述符寻址的基地址，全局描述符存放在GDTR中</a:t>
            </a:r>
            <a:endParaRPr lang="en-US" altLang="en-US"/>
          </a:p>
          <a:p>
            <a:r>
              <a:rPr lang="en-US" altLang="en-US"/>
              <a:t>LDT:进程局部描述符，进程段信息寻址的基地址</a:t>
            </a:r>
            <a:endParaRPr lang="en-US" altLang="en-US"/>
          </a:p>
          <a:p>
            <a:r>
              <a:rPr lang="en-US" altLang="en-US"/>
              <a:t>TSS:task state segment，进程运行状态段，主要是进程运行的状态寄存器</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98195" y="260350"/>
            <a:ext cx="9144000" cy="829945"/>
          </a:xfrm>
        </p:spPr>
        <p:txBody>
          <a:bodyPr>
            <a:normAutofit/>
          </a:bodyPr>
          <a:p>
            <a:pPr algn="l"/>
            <a:r>
              <a:rPr lang="en-US" altLang="en-US" sz="2800"/>
              <a:t>1.2 Linux进程调度</a:t>
            </a:r>
            <a:endParaRPr lang="en-US" altLang="en-US" sz="2800"/>
          </a:p>
        </p:txBody>
      </p:sp>
      <p:sp>
        <p:nvSpPr>
          <p:cNvPr id="3" name="Title 1"/>
          <p:cNvSpPr>
            <a:spLocks noGrp="1"/>
          </p:cNvSpPr>
          <p:nvPr/>
        </p:nvSpPr>
        <p:spPr>
          <a:xfrm>
            <a:off x="872490" y="1234440"/>
            <a:ext cx="9144000" cy="1243965"/>
          </a:xfrm>
          <a:prstGeom prst="rect">
            <a:avLst/>
          </a:prstGeom>
        </p:spPr>
        <p:txBody>
          <a:bodyPr vert="horz" lIns="91440" tIns="45720" rIns="91440" bIns="45720" rtlCol="0" anchor="b">
            <a:normAutofit fontScale="60000"/>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en-US" altLang="en-US" sz="2800"/>
              <a:t>Linux进程调度两种条件：</a:t>
            </a:r>
            <a:endParaRPr lang="en-US" altLang="en-US" sz="2800"/>
          </a:p>
          <a:p>
            <a:pPr algn="l"/>
            <a:r>
              <a:rPr lang="en-US" altLang="en-US" sz="2800"/>
              <a:t>（1）时间片结束</a:t>
            </a:r>
            <a:endParaRPr lang="en-US" altLang="en-US" sz="2800"/>
          </a:p>
          <a:p>
            <a:pPr algn="l"/>
            <a:r>
              <a:rPr lang="en-US" altLang="en-US" sz="2800"/>
              <a:t>（2）进程中有运行停止，包括sleep，read，pause等等</a:t>
            </a:r>
            <a:endParaRPr lang="en-US" altLang="en-US" sz="2800"/>
          </a:p>
        </p:txBody>
      </p:sp>
      <p:sp>
        <p:nvSpPr>
          <p:cNvPr id="4" name="Rectangle 3"/>
          <p:cNvSpPr/>
          <p:nvPr/>
        </p:nvSpPr>
        <p:spPr>
          <a:xfrm>
            <a:off x="1192530" y="2898140"/>
            <a:ext cx="2239010" cy="4241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pid5</a:t>
            </a:r>
            <a:endParaRPr lang="en-US" altLang="en-US"/>
          </a:p>
        </p:txBody>
      </p:sp>
      <p:sp>
        <p:nvSpPr>
          <p:cNvPr id="5" name="Rectangle 4"/>
          <p:cNvSpPr/>
          <p:nvPr/>
        </p:nvSpPr>
        <p:spPr>
          <a:xfrm>
            <a:off x="1192530" y="3322320"/>
            <a:ext cx="2239010" cy="4241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pid4</a:t>
            </a:r>
            <a:endParaRPr lang="en-US" altLang="en-US"/>
          </a:p>
        </p:txBody>
      </p:sp>
      <p:sp>
        <p:nvSpPr>
          <p:cNvPr id="6" name="Rectangle 5"/>
          <p:cNvSpPr/>
          <p:nvPr/>
        </p:nvSpPr>
        <p:spPr>
          <a:xfrm>
            <a:off x="1192530" y="3746500"/>
            <a:ext cx="2239010" cy="4241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pid3</a:t>
            </a:r>
            <a:endParaRPr lang="en-US" altLang="en-US"/>
          </a:p>
        </p:txBody>
      </p:sp>
      <p:sp>
        <p:nvSpPr>
          <p:cNvPr id="7" name="Rectangle 6"/>
          <p:cNvSpPr/>
          <p:nvPr/>
        </p:nvSpPr>
        <p:spPr>
          <a:xfrm>
            <a:off x="1192530" y="4181475"/>
            <a:ext cx="2239010" cy="424180"/>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en-US"/>
              <a:t>pid2</a:t>
            </a:r>
            <a:endParaRPr lang="en-US" altLang="en-US"/>
          </a:p>
        </p:txBody>
      </p:sp>
      <p:sp>
        <p:nvSpPr>
          <p:cNvPr id="8" name="Rectangle 7"/>
          <p:cNvSpPr/>
          <p:nvPr/>
        </p:nvSpPr>
        <p:spPr>
          <a:xfrm>
            <a:off x="1192530" y="4605655"/>
            <a:ext cx="2239010" cy="424180"/>
          </a:xfrm>
          <a:prstGeom prst="rect">
            <a:avLst/>
          </a:prstGeom>
        </p:spPr>
        <p:style>
          <a:lnRef idx="1">
            <a:schemeClr val="accent3"/>
          </a:lnRef>
          <a:fillRef idx="3">
            <a:schemeClr val="accent3"/>
          </a:fillRef>
          <a:effectRef idx="2">
            <a:schemeClr val="accent3"/>
          </a:effectRef>
          <a:fontRef idx="minor">
            <a:schemeClr val="lt1"/>
          </a:fontRef>
        </p:style>
        <p:txBody>
          <a:bodyPr rtlCol="0" anchor="ctr"/>
          <a:p>
            <a:pPr algn="ctr"/>
            <a:r>
              <a:rPr lang="en-US" altLang="en-US"/>
              <a:t>pid1</a:t>
            </a:r>
            <a:endParaRPr lang="en-US" altLang="en-US"/>
          </a:p>
        </p:txBody>
      </p:sp>
      <p:sp>
        <p:nvSpPr>
          <p:cNvPr id="9" name="Rectangle 8"/>
          <p:cNvSpPr/>
          <p:nvPr/>
        </p:nvSpPr>
        <p:spPr>
          <a:xfrm>
            <a:off x="1192530" y="5029835"/>
            <a:ext cx="2239010" cy="4241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pid0</a:t>
            </a:r>
            <a:endParaRPr lang="en-US" altLang="en-US"/>
          </a:p>
        </p:txBody>
      </p:sp>
      <p:cxnSp>
        <p:nvCxnSpPr>
          <p:cNvPr id="10" name="Straight Arrow Connector 9"/>
          <p:cNvCxnSpPr/>
          <p:nvPr/>
        </p:nvCxnSpPr>
        <p:spPr>
          <a:xfrm flipV="1">
            <a:off x="3993515" y="2918460"/>
            <a:ext cx="10795" cy="253555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4" idx="0"/>
            <a:endCxn id="9" idx="2"/>
          </p:cNvCxnSpPr>
          <p:nvPr/>
        </p:nvCxnSpPr>
        <p:spPr>
          <a:xfrm rot="16200000" flipH="1">
            <a:off x="1034098" y="4176078"/>
            <a:ext cx="2555875" cy="3175"/>
          </a:xfrm>
          <a:prstGeom prst="bentConnector5">
            <a:avLst>
              <a:gd name="adj1" fmla="val -9391"/>
              <a:gd name="adj2" fmla="val -42720000"/>
              <a:gd name="adj3" fmla="val 109242"/>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98195" y="260350"/>
            <a:ext cx="9144000" cy="829945"/>
          </a:xfrm>
        </p:spPr>
        <p:txBody>
          <a:bodyPr>
            <a:normAutofit/>
          </a:bodyPr>
          <a:p>
            <a:pPr algn="l"/>
            <a:r>
              <a:rPr lang="en-US" altLang="en-US" sz="2800"/>
              <a:t>1.2 Linux进程地址空间</a:t>
            </a:r>
            <a:endParaRPr lang="en-US" altLang="en-US" sz="2800"/>
          </a:p>
        </p:txBody>
      </p:sp>
      <p:sp>
        <p:nvSpPr>
          <p:cNvPr id="3" name="Title 1"/>
          <p:cNvSpPr>
            <a:spLocks noGrp="1"/>
          </p:cNvSpPr>
          <p:nvPr/>
        </p:nvSpPr>
        <p:spPr>
          <a:xfrm>
            <a:off x="872490" y="1234440"/>
            <a:ext cx="9144000" cy="1243965"/>
          </a:xfrm>
          <a:prstGeom prst="rect">
            <a:avLst/>
          </a:prstGeom>
        </p:spPr>
        <p:txBody>
          <a:bodyPr vert="horz" lIns="91440" tIns="45720" rIns="91440" bIns="45720" rtlCol="0" anchor="b">
            <a:normAutofit fontScale="60000"/>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en-US" altLang="en-US" sz="2800"/>
              <a:t>Linux进程调度两种条件：</a:t>
            </a:r>
            <a:endParaRPr lang="en-US" altLang="en-US" sz="2800"/>
          </a:p>
          <a:p>
            <a:pPr algn="l"/>
            <a:r>
              <a:rPr lang="en-US" altLang="en-US" sz="2800"/>
              <a:t>（1）32位系统进程的寻址空间2^32(4GB)，高的1GB内核态空间</a:t>
            </a:r>
            <a:endParaRPr lang="en-US" altLang="en-US" sz="2800"/>
          </a:p>
          <a:p>
            <a:pPr algn="l"/>
            <a:r>
              <a:rPr lang="en-US" altLang="en-US" sz="2800"/>
              <a:t>（2）64位系统进程的寻址空间2^64，2^48以上地址空间为内核态空间</a:t>
            </a:r>
            <a:endParaRPr lang="en-US" altLang="en-US" sz="2800"/>
          </a:p>
        </p:txBody>
      </p:sp>
      <p:sp>
        <p:nvSpPr>
          <p:cNvPr id="12" name="Rectangle 11"/>
          <p:cNvSpPr/>
          <p:nvPr/>
        </p:nvSpPr>
        <p:spPr>
          <a:xfrm>
            <a:off x="2244090" y="3163570"/>
            <a:ext cx="2239010" cy="65722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内核态</a:t>
            </a:r>
            <a:endParaRPr lang="en-US" altLang="en-US"/>
          </a:p>
        </p:txBody>
      </p:sp>
      <p:sp>
        <p:nvSpPr>
          <p:cNvPr id="13" name="Rectangle 12"/>
          <p:cNvSpPr/>
          <p:nvPr/>
        </p:nvSpPr>
        <p:spPr>
          <a:xfrm>
            <a:off x="2244090" y="3820795"/>
            <a:ext cx="2239010" cy="178181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用户态</a:t>
            </a:r>
            <a:endParaRPr lang="en-US" altLang="en-US"/>
          </a:p>
        </p:txBody>
      </p:sp>
      <p:sp>
        <p:nvSpPr>
          <p:cNvPr id="14" name="Text Box 13"/>
          <p:cNvSpPr txBox="1"/>
          <p:nvPr/>
        </p:nvSpPr>
        <p:spPr>
          <a:xfrm>
            <a:off x="919480" y="5295900"/>
            <a:ext cx="1314450" cy="306705"/>
          </a:xfrm>
          <a:prstGeom prst="rect">
            <a:avLst/>
          </a:prstGeom>
          <a:noFill/>
        </p:spPr>
        <p:txBody>
          <a:bodyPr wrap="square" rtlCol="0">
            <a:spAutoFit/>
          </a:bodyPr>
          <a:p>
            <a:r>
              <a:rPr lang="en-US" altLang="en-US" sz="1400"/>
              <a:t>0x00000000</a:t>
            </a:r>
            <a:endParaRPr lang="en-US" altLang="en-US" sz="1400"/>
          </a:p>
        </p:txBody>
      </p:sp>
      <p:sp>
        <p:nvSpPr>
          <p:cNvPr id="16" name="Text Box 15"/>
          <p:cNvSpPr txBox="1"/>
          <p:nvPr/>
        </p:nvSpPr>
        <p:spPr>
          <a:xfrm>
            <a:off x="919480" y="3820795"/>
            <a:ext cx="1314450" cy="306705"/>
          </a:xfrm>
          <a:prstGeom prst="rect">
            <a:avLst/>
          </a:prstGeom>
          <a:noFill/>
        </p:spPr>
        <p:txBody>
          <a:bodyPr wrap="square" rtlCol="0">
            <a:spAutoFit/>
          </a:bodyPr>
          <a:p>
            <a:r>
              <a:rPr lang="en-US" altLang="en-US" sz="1400"/>
              <a:t>0xc0000000</a:t>
            </a:r>
            <a:endParaRPr lang="en-US" altLang="en-US" sz="1400"/>
          </a:p>
        </p:txBody>
      </p:sp>
      <p:sp>
        <p:nvSpPr>
          <p:cNvPr id="17" name="Text Box 16"/>
          <p:cNvSpPr txBox="1"/>
          <p:nvPr/>
        </p:nvSpPr>
        <p:spPr>
          <a:xfrm>
            <a:off x="990600" y="3163570"/>
            <a:ext cx="1314450" cy="306705"/>
          </a:xfrm>
          <a:prstGeom prst="rect">
            <a:avLst/>
          </a:prstGeom>
          <a:noFill/>
        </p:spPr>
        <p:txBody>
          <a:bodyPr wrap="square" rtlCol="0">
            <a:spAutoFit/>
          </a:bodyPr>
          <a:p>
            <a:r>
              <a:rPr lang="en-US" altLang="en-US" sz="1400"/>
              <a:t>0xFFFFFFFF</a:t>
            </a:r>
            <a:endParaRPr lang="en-US" altLang="en-US" sz="1400"/>
          </a:p>
        </p:txBody>
      </p:sp>
      <p:sp>
        <p:nvSpPr>
          <p:cNvPr id="18" name="Rectangle 17"/>
          <p:cNvSpPr/>
          <p:nvPr/>
        </p:nvSpPr>
        <p:spPr>
          <a:xfrm>
            <a:off x="5930265" y="5008880"/>
            <a:ext cx="2239010" cy="4349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bss</a:t>
            </a:r>
            <a:endParaRPr lang="en-US" altLang="en-US"/>
          </a:p>
        </p:txBody>
      </p:sp>
      <p:sp>
        <p:nvSpPr>
          <p:cNvPr id="19" name="Rectangle 18"/>
          <p:cNvSpPr/>
          <p:nvPr/>
        </p:nvSpPr>
        <p:spPr>
          <a:xfrm>
            <a:off x="5930265" y="4573905"/>
            <a:ext cx="2239010" cy="4349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代码段</a:t>
            </a:r>
            <a:endParaRPr lang="en-US" altLang="en-US"/>
          </a:p>
        </p:txBody>
      </p:sp>
      <p:sp>
        <p:nvSpPr>
          <p:cNvPr id="20" name="Rectangle 19"/>
          <p:cNvSpPr/>
          <p:nvPr/>
        </p:nvSpPr>
        <p:spPr>
          <a:xfrm>
            <a:off x="5930265" y="4138930"/>
            <a:ext cx="2239010" cy="4349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数据段</a:t>
            </a:r>
            <a:endParaRPr lang="en-US" altLang="en-US"/>
          </a:p>
        </p:txBody>
      </p:sp>
      <p:sp>
        <p:nvSpPr>
          <p:cNvPr id="21" name="Rectangle 20"/>
          <p:cNvSpPr/>
          <p:nvPr/>
        </p:nvSpPr>
        <p:spPr>
          <a:xfrm>
            <a:off x="5930265" y="3703955"/>
            <a:ext cx="2239010" cy="4349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堆</a:t>
            </a:r>
            <a:endParaRPr lang="en-US" altLang="en-US"/>
          </a:p>
        </p:txBody>
      </p:sp>
      <p:sp>
        <p:nvSpPr>
          <p:cNvPr id="22" name="Rectangle 21"/>
          <p:cNvSpPr/>
          <p:nvPr/>
        </p:nvSpPr>
        <p:spPr>
          <a:xfrm>
            <a:off x="5930265" y="3268980"/>
            <a:ext cx="2239010" cy="4349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栈</a:t>
            </a:r>
            <a:endParaRPr lang="en-US" altLang="en-US"/>
          </a:p>
        </p:txBody>
      </p:sp>
      <p:sp>
        <p:nvSpPr>
          <p:cNvPr id="23" name="Text Box 22"/>
          <p:cNvSpPr txBox="1"/>
          <p:nvPr/>
        </p:nvSpPr>
        <p:spPr>
          <a:xfrm>
            <a:off x="8244840" y="5073015"/>
            <a:ext cx="2607945" cy="306705"/>
          </a:xfrm>
          <a:prstGeom prst="rect">
            <a:avLst/>
          </a:prstGeom>
          <a:noFill/>
        </p:spPr>
        <p:txBody>
          <a:bodyPr wrap="square" rtlCol="0">
            <a:spAutoFit/>
          </a:bodyPr>
          <a:p>
            <a:r>
              <a:rPr lang="en-US" altLang="en-US" sz="1400"/>
              <a:t>未初始化全局变量，静态变量</a:t>
            </a:r>
            <a:endParaRPr lang="en-US" altLang="en-US" sz="1400"/>
          </a:p>
        </p:txBody>
      </p:sp>
      <p:sp>
        <p:nvSpPr>
          <p:cNvPr id="24" name="Text Box 23"/>
          <p:cNvSpPr txBox="1"/>
          <p:nvPr/>
        </p:nvSpPr>
        <p:spPr>
          <a:xfrm>
            <a:off x="8270240" y="4638040"/>
            <a:ext cx="2607945" cy="306705"/>
          </a:xfrm>
          <a:prstGeom prst="rect">
            <a:avLst/>
          </a:prstGeom>
          <a:noFill/>
        </p:spPr>
        <p:txBody>
          <a:bodyPr wrap="square" rtlCol="0">
            <a:spAutoFit/>
          </a:bodyPr>
          <a:p>
            <a:r>
              <a:rPr lang="en-US" altLang="en-US" sz="1400"/>
              <a:t>程序运行逻辑</a:t>
            </a:r>
            <a:endParaRPr lang="en-US" altLang="en-US" sz="1400"/>
          </a:p>
        </p:txBody>
      </p:sp>
      <p:sp>
        <p:nvSpPr>
          <p:cNvPr id="25" name="Text Box 24"/>
          <p:cNvSpPr txBox="1"/>
          <p:nvPr/>
        </p:nvSpPr>
        <p:spPr>
          <a:xfrm>
            <a:off x="8275320" y="4206240"/>
            <a:ext cx="2607945" cy="306705"/>
          </a:xfrm>
          <a:prstGeom prst="rect">
            <a:avLst/>
          </a:prstGeom>
          <a:noFill/>
        </p:spPr>
        <p:txBody>
          <a:bodyPr wrap="square" rtlCol="0">
            <a:spAutoFit/>
          </a:bodyPr>
          <a:p>
            <a:r>
              <a:rPr lang="en-US" altLang="en-US" sz="1400"/>
              <a:t>初始化全启变理，即不为0</a:t>
            </a:r>
            <a:endParaRPr lang="en-US" altLang="en-US" sz="1400"/>
          </a:p>
        </p:txBody>
      </p:sp>
      <p:sp>
        <p:nvSpPr>
          <p:cNvPr id="26" name="Text Box 25"/>
          <p:cNvSpPr txBox="1"/>
          <p:nvPr/>
        </p:nvSpPr>
        <p:spPr>
          <a:xfrm>
            <a:off x="8244840" y="3768090"/>
            <a:ext cx="2607945" cy="306705"/>
          </a:xfrm>
          <a:prstGeom prst="rect">
            <a:avLst/>
          </a:prstGeom>
          <a:noFill/>
        </p:spPr>
        <p:txBody>
          <a:bodyPr wrap="square" rtlCol="0">
            <a:spAutoFit/>
          </a:bodyPr>
          <a:p>
            <a:r>
              <a:rPr lang="en-US" altLang="en-US" sz="1400"/>
              <a:t>malloc等动态分配</a:t>
            </a:r>
            <a:endParaRPr lang="en-US" altLang="en-US" sz="1400"/>
          </a:p>
        </p:txBody>
      </p:sp>
      <p:sp>
        <p:nvSpPr>
          <p:cNvPr id="27" name="Text Box 26"/>
          <p:cNvSpPr txBox="1"/>
          <p:nvPr/>
        </p:nvSpPr>
        <p:spPr>
          <a:xfrm>
            <a:off x="8270240" y="3333115"/>
            <a:ext cx="2607945" cy="306705"/>
          </a:xfrm>
          <a:prstGeom prst="rect">
            <a:avLst/>
          </a:prstGeom>
          <a:noFill/>
        </p:spPr>
        <p:txBody>
          <a:bodyPr wrap="square" rtlCol="0">
            <a:spAutoFit/>
          </a:bodyPr>
          <a:p>
            <a:r>
              <a:rPr lang="en-US" altLang="en-US" sz="1400"/>
              <a:t>程序分配的</a:t>
            </a:r>
            <a:endParaRPr lang="en-US"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28650" y="133350"/>
            <a:ext cx="9144000" cy="829945"/>
          </a:xfrm>
        </p:spPr>
        <p:txBody>
          <a:bodyPr>
            <a:normAutofit/>
          </a:bodyPr>
          <a:p>
            <a:pPr algn="l"/>
            <a:r>
              <a:rPr lang="en-US" altLang="en-US" sz="2800"/>
              <a:t>1.6 Linux用户态与内核态交付</a:t>
            </a:r>
            <a:endParaRPr lang="en-US" altLang="en-US" sz="2800"/>
          </a:p>
        </p:txBody>
      </p:sp>
      <p:sp>
        <p:nvSpPr>
          <p:cNvPr id="4" name="Rectangle 3"/>
          <p:cNvSpPr/>
          <p:nvPr/>
        </p:nvSpPr>
        <p:spPr>
          <a:xfrm>
            <a:off x="1439545" y="1101725"/>
            <a:ext cx="2334260" cy="424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用户态</a:t>
            </a:r>
            <a:endParaRPr lang="en-US" altLang="en-US"/>
          </a:p>
        </p:txBody>
      </p:sp>
      <p:sp>
        <p:nvSpPr>
          <p:cNvPr id="5" name="Rectangle 4"/>
          <p:cNvSpPr/>
          <p:nvPr/>
        </p:nvSpPr>
        <p:spPr>
          <a:xfrm>
            <a:off x="1439545" y="2463800"/>
            <a:ext cx="2334260" cy="424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0x80中断</a:t>
            </a:r>
            <a:endParaRPr lang="en-US" altLang="en-US"/>
          </a:p>
        </p:txBody>
      </p:sp>
      <p:sp>
        <p:nvSpPr>
          <p:cNvPr id="6" name="Rectangle 5"/>
          <p:cNvSpPr/>
          <p:nvPr/>
        </p:nvSpPr>
        <p:spPr>
          <a:xfrm>
            <a:off x="1439545" y="1771650"/>
            <a:ext cx="2334260" cy="424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系统调用</a:t>
            </a:r>
            <a:endParaRPr lang="en-US" altLang="en-US"/>
          </a:p>
        </p:txBody>
      </p:sp>
      <p:sp>
        <p:nvSpPr>
          <p:cNvPr id="7" name="Rectangle 6"/>
          <p:cNvSpPr/>
          <p:nvPr/>
        </p:nvSpPr>
        <p:spPr>
          <a:xfrm>
            <a:off x="1439545" y="3177540"/>
            <a:ext cx="2334260" cy="424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system_call</a:t>
            </a:r>
            <a:endParaRPr lang="en-US" altLang="en-US"/>
          </a:p>
        </p:txBody>
      </p:sp>
      <p:sp>
        <p:nvSpPr>
          <p:cNvPr id="8" name="Rectangle 7"/>
          <p:cNvSpPr/>
          <p:nvPr/>
        </p:nvSpPr>
        <p:spPr>
          <a:xfrm>
            <a:off x="1439545" y="3871595"/>
            <a:ext cx="2334260" cy="424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保存现场</a:t>
            </a:r>
            <a:endParaRPr lang="en-US" altLang="en-US"/>
          </a:p>
        </p:txBody>
      </p:sp>
      <p:sp>
        <p:nvSpPr>
          <p:cNvPr id="9" name="Rectangle 8"/>
          <p:cNvSpPr/>
          <p:nvPr/>
        </p:nvSpPr>
        <p:spPr>
          <a:xfrm>
            <a:off x="1439545" y="4573270"/>
            <a:ext cx="2334260" cy="556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system_call_table</a:t>
            </a:r>
            <a:endParaRPr lang="en-US" altLang="en-US"/>
          </a:p>
        </p:txBody>
      </p:sp>
      <p:sp>
        <p:nvSpPr>
          <p:cNvPr id="10" name="Rectangle 9"/>
          <p:cNvSpPr/>
          <p:nvPr/>
        </p:nvSpPr>
        <p:spPr>
          <a:xfrm>
            <a:off x="1439545" y="5441950"/>
            <a:ext cx="2334260" cy="508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恢复现场</a:t>
            </a:r>
            <a:endParaRPr lang="en-US" altLang="en-US"/>
          </a:p>
        </p:txBody>
      </p:sp>
      <p:sp>
        <p:nvSpPr>
          <p:cNvPr id="11" name="Rectangle 10"/>
          <p:cNvSpPr/>
          <p:nvPr/>
        </p:nvSpPr>
        <p:spPr>
          <a:xfrm>
            <a:off x="1439545" y="6162040"/>
            <a:ext cx="2334260" cy="508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中断返回</a:t>
            </a:r>
            <a:endParaRPr lang="en-US" altLang="en-US"/>
          </a:p>
        </p:txBody>
      </p:sp>
      <p:cxnSp>
        <p:nvCxnSpPr>
          <p:cNvPr id="15" name="Straight Arrow Connector 14"/>
          <p:cNvCxnSpPr>
            <a:stCxn id="4" idx="2"/>
            <a:endCxn id="6" idx="0"/>
          </p:cNvCxnSpPr>
          <p:nvPr/>
        </p:nvCxnSpPr>
        <p:spPr>
          <a:xfrm>
            <a:off x="2596515" y="1525905"/>
            <a:ext cx="0" cy="24574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2"/>
            <a:endCxn id="5" idx="0"/>
          </p:cNvCxnSpPr>
          <p:nvPr/>
        </p:nvCxnSpPr>
        <p:spPr>
          <a:xfrm>
            <a:off x="2596515" y="2195830"/>
            <a:ext cx="0" cy="2679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2"/>
            <a:endCxn id="7" idx="0"/>
          </p:cNvCxnSpPr>
          <p:nvPr/>
        </p:nvCxnSpPr>
        <p:spPr>
          <a:xfrm>
            <a:off x="2596515" y="2887980"/>
            <a:ext cx="0" cy="2895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2"/>
            <a:endCxn id="8" idx="0"/>
          </p:cNvCxnSpPr>
          <p:nvPr/>
        </p:nvCxnSpPr>
        <p:spPr>
          <a:xfrm>
            <a:off x="2596515" y="3601720"/>
            <a:ext cx="0" cy="2698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2"/>
            <a:endCxn id="9" idx="0"/>
          </p:cNvCxnSpPr>
          <p:nvPr/>
        </p:nvCxnSpPr>
        <p:spPr>
          <a:xfrm>
            <a:off x="2596515" y="4295775"/>
            <a:ext cx="0" cy="2774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a:endCxn id="10" idx="0"/>
          </p:cNvCxnSpPr>
          <p:nvPr/>
        </p:nvCxnSpPr>
        <p:spPr>
          <a:xfrm>
            <a:off x="2596515" y="5129530"/>
            <a:ext cx="0" cy="31242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2"/>
            <a:endCxn id="11" idx="0"/>
          </p:cNvCxnSpPr>
          <p:nvPr/>
        </p:nvCxnSpPr>
        <p:spPr>
          <a:xfrm>
            <a:off x="2596515" y="5950585"/>
            <a:ext cx="0" cy="2114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 name="Title 1"/>
          <p:cNvSpPr>
            <a:spLocks noGrp="1"/>
          </p:cNvSpPr>
          <p:nvPr/>
        </p:nvSpPr>
        <p:spPr>
          <a:xfrm>
            <a:off x="4192270" y="1327785"/>
            <a:ext cx="7828915" cy="4833620"/>
          </a:xfrm>
          <a:prstGeom prst="rect">
            <a:avLst/>
          </a:prstGeom>
        </p:spPr>
        <p:txBody>
          <a:bodyPr vert="horz" lIns="91440" tIns="45720" rIns="91440" bIns="45720" rtlCol="0" anchor="b"/>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en-US" altLang="en-US" sz="1400"/>
              <a:t>内核态与用户态的区别：权限不一样</a:t>
            </a:r>
            <a:endParaRPr lang="en-US" altLang="en-US" sz="1400"/>
          </a:p>
          <a:p>
            <a:pPr algn="l"/>
            <a:r>
              <a:rPr lang="en-US" altLang="en-US" sz="1400"/>
              <a:t>当程序运行在3级特权级上时，就可以称之为运行在用户态，因为这是最低特权级；</a:t>
            </a:r>
            <a:endParaRPr lang="en-US" altLang="en-US" sz="1400"/>
          </a:p>
          <a:p>
            <a:pPr algn="l"/>
            <a:r>
              <a:rPr lang="en-US" altLang="en-US" sz="1400"/>
              <a:t>当程序运行在0级特权级上时，就可以称之为运行在内核态。</a:t>
            </a:r>
            <a:endParaRPr lang="en-US" altLang="en-US" sz="1400"/>
          </a:p>
          <a:p>
            <a:pPr algn="l"/>
            <a:endParaRPr lang="en-US" altLang="en-US" sz="1400"/>
          </a:p>
          <a:p>
            <a:pPr algn="l"/>
            <a:r>
              <a:rPr lang="en-US" altLang="en-US" sz="1400"/>
              <a:t>运行在用户态下的程序不能直接访问操作系统内核数据结构和程序。当我们在系统中执行一个程序时，大部分时间是运行在用户态下的，在其需要操作系统帮助完成某些它没有权力和能力完成的工作时就会切换到内核态（比如操作硬件）。</a:t>
            </a:r>
            <a:endParaRPr lang="en-US" altLang="en-US" sz="1400"/>
          </a:p>
          <a:p>
            <a:pPr algn="l"/>
            <a:endParaRPr lang="en-US" altLang="en-US" sz="1400"/>
          </a:p>
          <a:p>
            <a:pPr algn="l"/>
            <a:r>
              <a:rPr lang="en-US" altLang="en-US" sz="1400"/>
              <a:t>用户态到内核态的切换：中断，各种原因的中断</a:t>
            </a:r>
            <a:endParaRPr lang="en-US" altLang="en-US" sz="1400"/>
          </a:p>
          <a:p>
            <a:pPr algn="l"/>
            <a:r>
              <a:rPr lang="en-US" altLang="en-US" sz="1400"/>
              <a:t>系统调用引发</a:t>
            </a:r>
            <a:r>
              <a:rPr lang="en-US" altLang="en-US" sz="1400">
                <a:solidFill>
                  <a:srgbClr val="FF0000"/>
                </a:solidFill>
              </a:rPr>
              <a:t>中断</a:t>
            </a:r>
            <a:endParaRPr lang="en-US" altLang="en-US" sz="1400"/>
          </a:p>
          <a:p>
            <a:pPr algn="l"/>
            <a:r>
              <a:rPr lang="en-US" altLang="en-US" sz="1400"/>
              <a:t>异常引发中断，例如缺页</a:t>
            </a:r>
            <a:r>
              <a:rPr lang="en-US" altLang="en-US" sz="1400">
                <a:solidFill>
                  <a:srgbClr val="FF0000"/>
                </a:solidFill>
              </a:rPr>
              <a:t>中断</a:t>
            </a:r>
            <a:endParaRPr lang="en-US" altLang="en-US" sz="1400">
              <a:solidFill>
                <a:srgbClr val="FF0000"/>
              </a:solidFill>
            </a:endParaRPr>
          </a:p>
          <a:p>
            <a:pPr algn="l"/>
            <a:r>
              <a:rPr lang="en-US" altLang="en-US" sz="1400"/>
              <a:t>外设</a:t>
            </a:r>
            <a:r>
              <a:rPr lang="en-US" altLang="en-US" sz="1400">
                <a:solidFill>
                  <a:srgbClr val="FF0000"/>
                </a:solidFill>
              </a:rPr>
              <a:t>中断</a:t>
            </a:r>
            <a:endParaRPr lang="en-US" altLang="en-US" sz="1400">
              <a:solidFill>
                <a:srgbClr val="FF0000"/>
              </a:solidFill>
            </a:endParaRPr>
          </a:p>
          <a:p>
            <a:pPr algn="l"/>
            <a:endParaRPr lang="en-US" altLang="en-US" sz="1400">
              <a:solidFill>
                <a:srgbClr val="FF0000"/>
              </a:solidFill>
            </a:endParaRPr>
          </a:p>
          <a:p>
            <a:pPr algn="l"/>
            <a:r>
              <a:rPr lang="en-US" altLang="en-US" sz="1400">
                <a:solidFill>
                  <a:srgbClr val="FF0000"/>
                </a:solidFill>
              </a:rPr>
              <a:t>内核态没有所谓的进程概念。所谓的用户态切换至内核态，是进行触发中断，执行中断子程序。</a:t>
            </a:r>
            <a:endParaRPr lang="en-US" altLang="en-US" sz="1400">
              <a:solidFill>
                <a:srgbClr val="FF0000"/>
              </a:solidFill>
            </a:endParaRPr>
          </a:p>
          <a:p>
            <a:pPr algn="l"/>
            <a:endParaRPr lang="en-US" altLang="en-US" sz="1400">
              <a:solidFill>
                <a:srgbClr val="FF0000"/>
              </a:solidFill>
            </a:endParaRPr>
          </a:p>
          <a:p>
            <a:pPr algn="l"/>
            <a:r>
              <a:rPr lang="en-US" altLang="en-US" sz="1400">
                <a:solidFill>
                  <a:srgbClr val="FF0000"/>
                </a:solidFill>
              </a:rPr>
              <a:t>内核栈与用户栈：</a:t>
            </a:r>
            <a:endParaRPr lang="en-US" altLang="en-US" sz="14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08355" y="260350"/>
            <a:ext cx="9133840" cy="829945"/>
          </a:xfrm>
        </p:spPr>
        <p:txBody>
          <a:bodyPr>
            <a:normAutofit/>
          </a:bodyPr>
          <a:p>
            <a:pPr algn="l"/>
            <a:r>
              <a:rPr lang="en-US" altLang="en-US" sz="2800"/>
              <a:t>二、Linux内存管理</a:t>
            </a:r>
            <a:endParaRPr lang="en-US" altLang="en-US" sz="2800"/>
          </a:p>
        </p:txBody>
      </p:sp>
      <p:sp>
        <p:nvSpPr>
          <p:cNvPr id="17" name="Rectangle 16"/>
          <p:cNvSpPr/>
          <p:nvPr/>
        </p:nvSpPr>
        <p:spPr>
          <a:xfrm>
            <a:off x="1229995" y="145097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1、内存地址映射</a:t>
            </a:r>
            <a:endParaRPr lang="en-US" altLang="en-US"/>
          </a:p>
        </p:txBody>
      </p:sp>
      <p:sp>
        <p:nvSpPr>
          <p:cNvPr id="20" name="Rectangle 19"/>
          <p:cNvSpPr/>
          <p:nvPr/>
        </p:nvSpPr>
        <p:spPr>
          <a:xfrm>
            <a:off x="1229995" y="2346960"/>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 altLang="en-US"/>
              <a:t>2</a:t>
            </a:r>
            <a:r>
              <a:rPr lang="en-US" altLang="en-US"/>
              <a:t>、缓存</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3568</Words>
  <Application>WPS Presentation</Application>
  <PresentationFormat>宽屏</PresentationFormat>
  <Paragraphs>543</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DejaVu Sans</vt:lpstr>
      <vt:lpstr>Arial Black</vt:lpstr>
      <vt:lpstr>微软雅黑</vt:lpstr>
      <vt:lpstr>Droid Sans Fallback</vt:lpstr>
      <vt:lpstr>Arial Unicode MS</vt:lpstr>
      <vt:lpstr>SimSun</vt:lpstr>
      <vt:lpstr>SimSun</vt:lpstr>
      <vt:lpstr>Office Theme</vt:lpstr>
      <vt:lpstr>Linux</vt:lpstr>
      <vt:lpstr>Linux操作系统整体概述</vt:lpstr>
      <vt:lpstr>一、Linux进程管理</vt:lpstr>
      <vt:lpstr>1.1 Linux进程创建</vt:lpstr>
      <vt:lpstr>1.1 Linux进程创建</vt:lpstr>
      <vt:lpstr>1.2 Linux进程调度</vt:lpstr>
      <vt:lpstr>1.2 Linux进程地址空间</vt:lpstr>
      <vt:lpstr>1.6 Linux用户态与内核态交付</vt:lpstr>
      <vt:lpstr>二、Linux内存管理</vt:lpstr>
      <vt:lpstr>二、Linux内存管理----内存地址映射</vt:lpstr>
      <vt:lpstr>二、Linux内存管理----分页</vt:lpstr>
      <vt:lpstr>三 Linux文件系统</vt:lpstr>
      <vt:lpstr>3.1 VFS虚拟文件系统</vt:lpstr>
      <vt:lpstr>PowerPoint 演示文稿</vt:lpstr>
      <vt:lpstr>四、Linux设备驱动--文件的分类</vt:lpstr>
      <vt:lpstr>四、Linux设备驱动---文件的存储</vt:lpstr>
      <vt:lpstr>四、Linux设备驱动--寻找文件过程</vt:lpstr>
      <vt:lpstr>四、Linux设备驱动----字符设备</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abig</dc:creator>
  <cp:lastModifiedBy>abig</cp:lastModifiedBy>
  <cp:revision>203</cp:revision>
  <dcterms:created xsi:type="dcterms:W3CDTF">2020-07-19T15:06:35Z</dcterms:created>
  <dcterms:modified xsi:type="dcterms:W3CDTF">2020-07-19T15:06:35Z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1033-11.1.0.9080</vt:lpwstr>
  </property>
</Properties>
</file>