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8097" y="1929117"/>
            <a:ext cx="5163820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7218" y="3316961"/>
            <a:ext cx="15566263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3989" y="1253090"/>
            <a:ext cx="5805170" cy="1395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950" spc="-30" dirty="0">
                <a:solidFill>
                  <a:srgbClr val="FFFFFF"/>
                </a:solidFill>
                <a:latin typeface="Cambria"/>
                <a:cs typeface="Cambria"/>
              </a:rPr>
              <a:t>Keyloggers</a:t>
            </a:r>
            <a:endParaRPr sz="89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2831" y="6733261"/>
            <a:ext cx="9095740" cy="32162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93340" marR="2585720" algn="ctr">
              <a:lnSpc>
                <a:spcPct val="100099"/>
              </a:lnSpc>
              <a:spcBef>
                <a:spcPts val="125"/>
              </a:spcBef>
            </a:pPr>
            <a:r>
              <a:rPr sz="5150" b="1" spc="265" dirty="0">
                <a:solidFill>
                  <a:srgbClr val="F4EEEE"/>
                </a:solidFill>
                <a:latin typeface="Times New Roman"/>
                <a:cs typeface="Times New Roman"/>
              </a:rPr>
              <a:t>presented</a:t>
            </a:r>
            <a:r>
              <a:rPr sz="5150" b="1" spc="-200" dirty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sz="5150" b="1" spc="135" dirty="0">
                <a:solidFill>
                  <a:srgbClr val="F4EEEE"/>
                </a:solidFill>
                <a:latin typeface="Times New Roman"/>
                <a:cs typeface="Times New Roman"/>
              </a:rPr>
              <a:t>by </a:t>
            </a:r>
            <a:r>
              <a:rPr sz="5150" b="1" spc="-1270" dirty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sz="5400" b="1" spc="100" dirty="0" err="1" smtClean="0">
                <a:solidFill>
                  <a:srgbClr val="F4EEEE"/>
                </a:solidFill>
                <a:latin typeface="Times New Roman"/>
                <a:cs typeface="Times New Roman"/>
              </a:rPr>
              <a:t>Abijeba</a:t>
            </a:r>
            <a:r>
              <a:rPr sz="5400" b="1" spc="100" dirty="0" smtClean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sz="5400" b="1" spc="225" dirty="0" smtClean="0">
                <a:solidFill>
                  <a:srgbClr val="F4EEEE"/>
                </a:solidFill>
                <a:latin typeface="Times New Roman"/>
                <a:cs typeface="Times New Roman"/>
              </a:rPr>
              <a:t>S </a:t>
            </a:r>
            <a:r>
              <a:rPr sz="5400" b="1" spc="229" dirty="0" smtClean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sz="5150" b="1" spc="85" dirty="0">
                <a:solidFill>
                  <a:srgbClr val="F4EEEE"/>
                </a:solidFill>
                <a:latin typeface="Times New Roman"/>
                <a:cs typeface="Times New Roman"/>
              </a:rPr>
              <a:t>BE/CSE</a:t>
            </a:r>
            <a:endParaRPr sz="5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5150" b="1" spc="155" dirty="0">
                <a:solidFill>
                  <a:srgbClr val="F4EEEE"/>
                </a:solidFill>
                <a:latin typeface="Times New Roman"/>
                <a:cs typeface="Times New Roman"/>
              </a:rPr>
              <a:t>Grace</a:t>
            </a:r>
            <a:r>
              <a:rPr sz="5150" b="1" spc="-130" dirty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sz="5150" b="1" spc="229" dirty="0">
                <a:solidFill>
                  <a:srgbClr val="F4EEEE"/>
                </a:solidFill>
                <a:latin typeface="Times New Roman"/>
                <a:cs typeface="Times New Roman"/>
              </a:rPr>
              <a:t>College</a:t>
            </a:r>
            <a:r>
              <a:rPr sz="5150" b="1" spc="-130" dirty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sz="5150" b="1" spc="130" dirty="0">
                <a:solidFill>
                  <a:srgbClr val="F4EEEE"/>
                </a:solidFill>
                <a:latin typeface="Times New Roman"/>
                <a:cs typeface="Times New Roman"/>
              </a:rPr>
              <a:t>Of</a:t>
            </a:r>
            <a:r>
              <a:rPr sz="5150" b="1" spc="-125" dirty="0">
                <a:solidFill>
                  <a:srgbClr val="F4EEEE"/>
                </a:solidFill>
                <a:latin typeface="Times New Roman"/>
                <a:cs typeface="Times New Roman"/>
              </a:rPr>
              <a:t> </a:t>
            </a:r>
            <a:r>
              <a:rPr sz="5150" b="1" spc="250" dirty="0">
                <a:solidFill>
                  <a:srgbClr val="F4EEEE"/>
                </a:solidFill>
                <a:latin typeface="Times New Roman"/>
                <a:cs typeface="Times New Roman"/>
              </a:rPr>
              <a:t>Engineering</a:t>
            </a:r>
            <a:endParaRPr sz="5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866" y="2531300"/>
            <a:ext cx="712597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-7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950" spc="55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4950" spc="4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950" spc="885" dirty="0">
                <a:solidFill>
                  <a:srgbClr val="FFFFFF"/>
                </a:solidFill>
                <a:latin typeface="Times New Roman"/>
                <a:cs typeface="Times New Roman"/>
              </a:rPr>
              <a:t>nk</a:t>
            </a:r>
            <a:r>
              <a:rPr sz="14950" spc="6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950" spc="-670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14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825"/>
              </a:spcBef>
            </a:pPr>
            <a:r>
              <a:rPr sz="5850" spc="1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58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44954" y="3457066"/>
            <a:ext cx="1847342" cy="3088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00127" y="4782654"/>
            <a:ext cx="3212973" cy="2477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42290" y="3316961"/>
            <a:ext cx="6880859" cy="2225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18000"/>
              </a:lnSpc>
              <a:spcBef>
                <a:spcPts val="75"/>
              </a:spcBef>
            </a:pPr>
            <a:r>
              <a:rPr sz="2450" spc="-15" dirty="0">
                <a:latin typeface="Verdana"/>
                <a:cs typeface="Verdana"/>
              </a:rPr>
              <a:t>This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esentation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5" dirty="0">
                <a:latin typeface="Verdana"/>
                <a:cs typeface="Verdana"/>
              </a:rPr>
              <a:t>vide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25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essional 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25" dirty="0">
                <a:latin typeface="Verdana"/>
                <a:cs typeface="Verdana"/>
              </a:rPr>
              <a:t>vi</a:t>
            </a:r>
            <a:r>
              <a:rPr sz="2450" spc="-60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35" dirty="0">
                <a:latin typeface="Verdana"/>
                <a:cs typeface="Verdana"/>
              </a:rPr>
              <a:t>ylogge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their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po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25" dirty="0">
                <a:latin typeface="Verdana"/>
                <a:cs typeface="Verdana"/>
              </a:rPr>
              <a:t>ential  </a:t>
            </a:r>
            <a:r>
              <a:rPr sz="2450" spc="-45" dirty="0">
                <a:latin typeface="Verdana"/>
                <a:cs typeface="Verdana"/>
              </a:rPr>
              <a:t>threats. </a:t>
            </a:r>
            <a:r>
              <a:rPr sz="2450" spc="110" dirty="0">
                <a:latin typeface="Verdana"/>
                <a:cs typeface="Verdana"/>
              </a:rPr>
              <a:t>We </a:t>
            </a:r>
            <a:r>
              <a:rPr sz="2450" spc="35" dirty="0">
                <a:latin typeface="Verdana"/>
                <a:cs typeface="Verdana"/>
              </a:rPr>
              <a:t>will </a:t>
            </a:r>
            <a:r>
              <a:rPr sz="2450" spc="20" dirty="0">
                <a:latin typeface="Verdana"/>
                <a:cs typeface="Verdana"/>
              </a:rPr>
              <a:t>discuss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80" dirty="0">
                <a:latin typeface="Verdana"/>
                <a:cs typeface="Verdana"/>
              </a:rPr>
              <a:t>methods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3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sa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0" dirty="0">
                <a:latin typeface="Verdana"/>
                <a:cs typeface="Verdana"/>
              </a:rPr>
              <a:t>egua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against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unautho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45" dirty="0">
                <a:latin typeface="Verdana"/>
                <a:cs typeface="Verdana"/>
              </a:rPr>
              <a:t>z</a:t>
            </a:r>
            <a:r>
              <a:rPr sz="2450" spc="90" dirty="0">
                <a:latin typeface="Verdana"/>
                <a:cs typeface="Verdana"/>
              </a:rPr>
              <a:t>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-35" dirty="0">
                <a:latin typeface="Verdana"/>
                <a:cs typeface="Verdana"/>
              </a:rPr>
              <a:t>ess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and 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80" dirty="0">
                <a:latin typeface="Verdana"/>
                <a:cs typeface="Verdana"/>
              </a:rPr>
              <a:t>ec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sensiti</a:t>
            </a:r>
            <a:r>
              <a:rPr sz="2450" spc="-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in</a:t>
            </a:r>
            <a:r>
              <a:rPr sz="24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mation.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90" y="2036451"/>
            <a:ext cx="563880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40" dirty="0">
                <a:solidFill>
                  <a:srgbClr val="FFFFFF"/>
                </a:solidFill>
                <a:latin typeface="Cambria"/>
                <a:cs typeface="Cambria"/>
              </a:rPr>
              <a:t>What</a:t>
            </a:r>
            <a:r>
              <a:rPr sz="445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50" spc="-8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445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50" dirty="0">
                <a:solidFill>
                  <a:srgbClr val="FFFFFF"/>
                </a:solidFill>
                <a:latin typeface="Cambria"/>
                <a:cs typeface="Cambria"/>
              </a:rPr>
              <a:t>Keyloggers?</a:t>
            </a:r>
            <a:endParaRPr sz="44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1188" y="3596995"/>
            <a:ext cx="2735707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7950" y="5501995"/>
            <a:ext cx="1878203" cy="30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2144" y="3135224"/>
            <a:ext cx="5563870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ylogge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mali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ious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og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ams 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80" dirty="0">
                <a:latin typeface="Verdana"/>
                <a:cs typeface="Verdana"/>
              </a:rPr>
              <a:t>e</a:t>
            </a:r>
            <a:r>
              <a:rPr sz="2450" spc="45" dirty="0">
                <a:latin typeface="Verdana"/>
                <a:cs typeface="Verdana"/>
              </a:rPr>
              <a:t>c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35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30" dirty="0">
                <a:latin typeface="Verdana"/>
                <a:cs typeface="Verdana"/>
              </a:rPr>
              <a:t>st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50" dirty="0">
                <a:latin typeface="Verdana"/>
                <a:cs typeface="Verdana"/>
              </a:rPr>
              <a:t>o</a:t>
            </a:r>
            <a:r>
              <a:rPr sz="2450" spc="-5" dirty="0">
                <a:latin typeface="Verdana"/>
                <a:cs typeface="Verdana"/>
              </a:rPr>
              <a:t>k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ompu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captu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sensiti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mation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as 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95" dirty="0">
                <a:solidFill>
                  <a:srgbClr val="FFFFFF"/>
                </a:solidFill>
                <a:latin typeface="Verdana"/>
                <a:cs typeface="Verdana"/>
              </a:rPr>
              <a:t>ds,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numbe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s, 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sonal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messages,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posing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signiﬁcant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isk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L="889000">
              <a:lnSpc>
                <a:spcPct val="100000"/>
              </a:lnSpc>
              <a:spcBef>
                <a:spcPts val="1825"/>
              </a:spcBef>
            </a:pPr>
            <a:r>
              <a:rPr sz="5850" spc="-5" dirty="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r>
              <a:rPr sz="585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850" spc="6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585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850" spc="-30" dirty="0">
                <a:solidFill>
                  <a:srgbClr val="FFFFFF"/>
                </a:solidFill>
                <a:latin typeface="Cambria"/>
                <a:cs typeface="Cambria"/>
              </a:rPr>
              <a:t>Keyloggers</a:t>
            </a:r>
            <a:endParaRPr sz="58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079" y="3896829"/>
            <a:ext cx="2529535" cy="2478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05791" y="3895217"/>
            <a:ext cx="2402840" cy="2494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62294" y="5220804"/>
            <a:ext cx="1340294" cy="2478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32226" y="3316961"/>
            <a:ext cx="7501255" cy="2225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18000"/>
              </a:lnSpc>
              <a:spcBef>
                <a:spcPts val="75"/>
              </a:spcBef>
            </a:pPr>
            <a:r>
              <a:rPr sz="2450" dirty="0">
                <a:latin typeface="Verdana"/>
                <a:cs typeface="Verdana"/>
              </a:rPr>
              <a:t>There </a:t>
            </a:r>
            <a:r>
              <a:rPr sz="2450" spc="-25" dirty="0">
                <a:latin typeface="Verdana"/>
                <a:cs typeface="Verdana"/>
              </a:rPr>
              <a:t>are </a:t>
            </a:r>
            <a:r>
              <a:rPr sz="2450" spc="65" dirty="0">
                <a:latin typeface="Verdana"/>
                <a:cs typeface="Verdana"/>
              </a:rPr>
              <a:t>two </a:t>
            </a:r>
            <a:r>
              <a:rPr sz="2450" spc="85" dirty="0">
                <a:latin typeface="Verdana"/>
                <a:cs typeface="Verdana"/>
              </a:rPr>
              <a:t>main </a:t>
            </a:r>
            <a:r>
              <a:rPr sz="2450" dirty="0">
                <a:latin typeface="Verdana"/>
                <a:cs typeface="Verdana"/>
              </a:rPr>
              <a:t>types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-40" dirty="0">
                <a:latin typeface="Verdana"/>
                <a:cs typeface="Verdana"/>
              </a:rPr>
              <a:t>keyloggers: </a:t>
            </a:r>
            <a:r>
              <a:rPr sz="2450" spc="-3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ha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35" dirty="0">
                <a:latin typeface="Verdana"/>
                <a:cs typeface="Verdana"/>
              </a:rPr>
              <a:t>d</a:t>
            </a:r>
            <a:r>
              <a:rPr sz="2450" spc="14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-</a:t>
            </a:r>
            <a:r>
              <a:rPr sz="2450" spc="-20" dirty="0">
                <a:latin typeface="Verdana"/>
                <a:cs typeface="Verdana"/>
              </a:rPr>
              <a:t>b</a:t>
            </a:r>
            <a:r>
              <a:rPr sz="2450" spc="25" dirty="0">
                <a:latin typeface="Verdana"/>
                <a:cs typeface="Verdana"/>
              </a:rPr>
              <a:t>ased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sof</a:t>
            </a:r>
            <a:r>
              <a:rPr sz="2450" spc="-25" dirty="0">
                <a:latin typeface="Verdana"/>
                <a:cs typeface="Verdana"/>
              </a:rPr>
              <a:t>t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-</a:t>
            </a:r>
            <a:r>
              <a:rPr sz="2450" spc="-20" dirty="0">
                <a:latin typeface="Verdana"/>
                <a:cs typeface="Verdana"/>
              </a:rPr>
              <a:t>b</a:t>
            </a:r>
            <a:r>
              <a:rPr sz="2450" spc="25" dirty="0">
                <a:latin typeface="Verdana"/>
                <a:cs typeface="Verdana"/>
              </a:rPr>
              <a:t>ased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Ha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135" dirty="0">
                <a:latin typeface="Verdana"/>
                <a:cs typeface="Verdana"/>
              </a:rPr>
              <a:t>d</a:t>
            </a:r>
            <a:r>
              <a:rPr sz="2450" spc="14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" dirty="0">
                <a:latin typeface="Verdana"/>
                <a:cs typeface="Verdana"/>
              </a:rPr>
              <a:t>keyloggers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are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physical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devices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attached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computer, </a:t>
            </a:r>
            <a:r>
              <a:rPr sz="2450" spc="60" dirty="0">
                <a:latin typeface="Verdana"/>
                <a:cs typeface="Verdana"/>
              </a:rPr>
              <a:t>while </a:t>
            </a:r>
            <a:r>
              <a:rPr sz="2450" spc="5" dirty="0">
                <a:latin typeface="Verdana"/>
                <a:cs typeface="Verdana"/>
              </a:rPr>
              <a:t>software </a:t>
            </a:r>
            <a:r>
              <a:rPr sz="2450" spc="15" dirty="0">
                <a:latin typeface="Verdana"/>
                <a:cs typeface="Verdana"/>
              </a:rPr>
              <a:t>keyloggers </a:t>
            </a:r>
            <a:r>
              <a:rPr sz="2450" spc="-25" dirty="0">
                <a:latin typeface="Verdana"/>
                <a:cs typeface="Verdana"/>
              </a:rPr>
              <a:t>are </a:t>
            </a:r>
            <a:r>
              <a:rPr sz="2450" spc="-2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installed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mal</a:t>
            </a:r>
            <a:r>
              <a:rPr sz="2450" spc="8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5" dirty="0">
                <a:latin typeface="Verdana"/>
                <a:cs typeface="Verdana"/>
              </a:rPr>
              <a:t>s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20" dirty="0">
                <a:latin typeface="Verdana"/>
                <a:cs typeface="Verdana"/>
              </a:rPr>
              <a:t>s</a:t>
            </a:r>
            <a:r>
              <a:rPr sz="2450" spc="-65" dirty="0">
                <a:latin typeface="Verdana"/>
                <a:cs typeface="Verdana"/>
              </a:rPr>
              <a:t>t</a:t>
            </a:r>
            <a:r>
              <a:rPr sz="2450" spc="-30" dirty="0">
                <a:latin typeface="Verdana"/>
                <a:cs typeface="Verdana"/>
              </a:rPr>
              <a:t>em.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6253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30" dirty="0">
                <a:latin typeface="Cambria"/>
                <a:cs typeface="Cambria"/>
              </a:rPr>
              <a:t>Common</a:t>
            </a:r>
            <a:r>
              <a:rPr sz="4800" spc="10" dirty="0">
                <a:latin typeface="Cambria"/>
                <a:cs typeface="Cambria"/>
              </a:rPr>
              <a:t> </a:t>
            </a:r>
            <a:r>
              <a:rPr sz="4800" spc="45" dirty="0">
                <a:latin typeface="Cambria"/>
                <a:cs typeface="Cambria"/>
              </a:rPr>
              <a:t>Entry</a:t>
            </a:r>
            <a:r>
              <a:rPr sz="4800" spc="-114" dirty="0">
                <a:latin typeface="Cambria"/>
                <a:cs typeface="Cambria"/>
              </a:rPr>
              <a:t> </a:t>
            </a:r>
            <a:r>
              <a:rPr sz="4800" spc="5" dirty="0">
                <a:latin typeface="Cambria"/>
                <a:cs typeface="Cambria"/>
              </a:rPr>
              <a:t>Points</a:t>
            </a:r>
            <a:endParaRPr sz="4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77573" y="3250311"/>
            <a:ext cx="2474137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23795" y="3248698"/>
            <a:ext cx="1249934" cy="2494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5511" y="3631310"/>
            <a:ext cx="1381061" cy="2477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28982" y="3631310"/>
            <a:ext cx="2902661" cy="2477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2178" y="4393311"/>
            <a:ext cx="2847657" cy="308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553179" y="2788539"/>
            <a:ext cx="5580380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35" dirty="0">
                <a:latin typeface="Verdana"/>
                <a:cs typeface="Verdana"/>
              </a:rPr>
              <a:t>ylogge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en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5" dirty="0">
                <a:latin typeface="Verdana"/>
                <a:cs typeface="Verdana"/>
              </a:rPr>
              <a:t>s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20" dirty="0">
                <a:latin typeface="Verdana"/>
                <a:cs typeface="Verdana"/>
              </a:rPr>
              <a:t>s</a:t>
            </a:r>
            <a:r>
              <a:rPr sz="2450" spc="-65" dirty="0">
                <a:latin typeface="Verdana"/>
                <a:cs typeface="Verdana"/>
              </a:rPr>
              <a:t>t</a:t>
            </a:r>
            <a:r>
              <a:rPr sz="2450" spc="100" dirty="0">
                <a:latin typeface="Verdana"/>
                <a:cs typeface="Verdana"/>
              </a:rPr>
              <a:t>em  </a:t>
            </a:r>
            <a:r>
              <a:rPr sz="2450" spc="35" dirty="0">
                <a:latin typeface="Verdana"/>
                <a:cs typeface="Verdana"/>
              </a:rPr>
              <a:t>th</a:t>
            </a:r>
            <a:r>
              <a:rPr sz="2450" spc="-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ough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phishing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emails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in</a:t>
            </a:r>
            <a:r>
              <a:rPr sz="2450" dirty="0">
                <a:latin typeface="Verdana"/>
                <a:cs typeface="Verdana"/>
              </a:rPr>
              <a:t>f</a:t>
            </a:r>
            <a:r>
              <a:rPr sz="2450" spc="80" dirty="0">
                <a:latin typeface="Verdana"/>
                <a:cs typeface="Verdana"/>
              </a:rPr>
              <a:t>ec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70" dirty="0">
                <a:latin typeface="Verdana"/>
                <a:cs typeface="Verdana"/>
              </a:rPr>
              <a:t>ed 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30" dirty="0">
                <a:latin typeface="Verdana"/>
                <a:cs typeface="Verdana"/>
              </a:rPr>
              <a:t>ebsi</a:t>
            </a:r>
            <a:r>
              <a:rPr sz="2450" spc="-30" dirty="0">
                <a:latin typeface="Verdana"/>
                <a:cs typeface="Verdana"/>
              </a:rPr>
              <a:t>t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20" dirty="0">
                <a:latin typeface="Verdana"/>
                <a:cs typeface="Verdana"/>
              </a:rPr>
              <a:t>em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40" dirty="0">
                <a:latin typeface="Verdana"/>
                <a:cs typeface="Verdana"/>
              </a:rPr>
              <a:t>able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d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dirty="0">
                <a:latin typeface="Verdana"/>
                <a:cs typeface="Verdana"/>
              </a:rPr>
              <a:t>vi</a:t>
            </a:r>
            <a:r>
              <a:rPr sz="2450" spc="-25" dirty="0">
                <a:latin typeface="Verdana"/>
                <a:cs typeface="Verdana"/>
              </a:rPr>
              <a:t>c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25" dirty="0">
                <a:latin typeface="Verdana"/>
                <a:cs typeface="Verdana"/>
              </a:rPr>
              <a:t>It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  </a:t>
            </a:r>
            <a:r>
              <a:rPr sz="2450" spc="70" dirty="0">
                <a:latin typeface="Verdana"/>
                <a:cs typeface="Verdana"/>
              </a:rPr>
              <a:t>cru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be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vigilant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empl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-80" dirty="0">
                <a:latin typeface="Verdana"/>
                <a:cs typeface="Verdana"/>
              </a:rPr>
              <a:t>y  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m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asu</a:t>
            </a:r>
            <a:r>
              <a:rPr sz="2450" spc="-40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55" dirty="0">
                <a:latin typeface="Verdana"/>
                <a:cs typeface="Verdana"/>
              </a:rPr>
              <a:t>ent  </a:t>
            </a:r>
            <a:r>
              <a:rPr sz="2450" spc="65" dirty="0">
                <a:latin typeface="Verdana"/>
                <a:cs typeface="Verdana"/>
              </a:rPr>
              <a:t>unautho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45" dirty="0">
                <a:latin typeface="Verdana"/>
                <a:cs typeface="Verdana"/>
              </a:rPr>
              <a:t>z</a:t>
            </a:r>
            <a:r>
              <a:rPr sz="2450" spc="90" dirty="0">
                <a:latin typeface="Verdana"/>
                <a:cs typeface="Verdana"/>
              </a:rPr>
              <a:t>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-120" dirty="0">
                <a:latin typeface="Verdana"/>
                <a:cs typeface="Verdana"/>
              </a:rPr>
              <a:t>ess.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7" y="2036451"/>
            <a:ext cx="5630545" cy="715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0" spc="204" dirty="0">
                <a:solidFill>
                  <a:srgbClr val="FFFFFF"/>
                </a:solidFill>
                <a:latin typeface="Times New Roman"/>
                <a:cs typeface="Times New Roman"/>
              </a:rPr>
              <a:t>Detecting</a:t>
            </a:r>
            <a:r>
              <a:rPr sz="45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135" dirty="0">
                <a:solidFill>
                  <a:srgbClr val="FFFFFF"/>
                </a:solidFill>
                <a:latin typeface="Times New Roman"/>
                <a:cs typeface="Times New Roman"/>
              </a:rPr>
              <a:t>Keyloggers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1194" y="3977995"/>
            <a:ext cx="1117346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6061" y="4358995"/>
            <a:ext cx="1340332" cy="24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66951" y="4390694"/>
            <a:ext cx="1094232" cy="2771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06061" y="4738382"/>
            <a:ext cx="2017102" cy="308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31770" y="4739995"/>
            <a:ext cx="1244346" cy="30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81194" y="5119382"/>
            <a:ext cx="1343190" cy="2494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062195" y="3135224"/>
            <a:ext cx="5592445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ecting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ylogge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hallenging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ope</a:t>
            </a:r>
            <a:r>
              <a:rPr sz="2450" spc="-1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dirty="0">
                <a:latin typeface="Verdana"/>
                <a:cs typeface="Verdana"/>
              </a:rPr>
              <a:t>silently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Regula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ly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scanning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2450" spc="90" dirty="0">
                <a:latin typeface="Verdana"/>
                <a:cs typeface="Verdana"/>
              </a:rPr>
              <a:t>mal</a:t>
            </a:r>
            <a:r>
              <a:rPr sz="2450" spc="8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moni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5" dirty="0">
                <a:latin typeface="Verdana"/>
                <a:cs typeface="Verdana"/>
              </a:rPr>
              <a:t>s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20" dirty="0">
                <a:latin typeface="Verdana"/>
                <a:cs typeface="Verdana"/>
              </a:rPr>
              <a:t>s</a:t>
            </a:r>
            <a:r>
              <a:rPr sz="2450" spc="-65" dirty="0">
                <a:latin typeface="Verdana"/>
                <a:cs typeface="Verdana"/>
              </a:rPr>
              <a:t>t</a:t>
            </a:r>
            <a:r>
              <a:rPr sz="2450" spc="100" dirty="0">
                <a:latin typeface="Verdana"/>
                <a:cs typeface="Verdana"/>
              </a:rPr>
              <a:t>em  </a:t>
            </a:r>
            <a:r>
              <a:rPr sz="2450" spc="30" dirty="0">
                <a:latin typeface="Verdana"/>
                <a:cs typeface="Verdana"/>
              </a:rPr>
              <a:t>per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man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y  </a:t>
            </a:r>
            <a:r>
              <a:rPr sz="2450" spc="5" dirty="0">
                <a:latin typeface="Verdana"/>
                <a:cs typeface="Verdana"/>
              </a:rPr>
              <a:t>software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detection.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pc="70" dirty="0"/>
              <a:t>Sa</a:t>
            </a:r>
            <a:r>
              <a:rPr spc="-25" dirty="0"/>
              <a:t>f</a:t>
            </a:r>
            <a:r>
              <a:rPr spc="30" dirty="0"/>
              <a:t>egua</a:t>
            </a:r>
            <a:r>
              <a:rPr spc="-40" dirty="0"/>
              <a:t>r</a:t>
            </a:r>
            <a:r>
              <a:rPr spc="80" dirty="0"/>
              <a:t>din</a:t>
            </a:r>
            <a:r>
              <a:rPr spc="220" dirty="0"/>
              <a:t>g</a:t>
            </a:r>
            <a:r>
              <a:rPr spc="-434" dirty="0"/>
              <a:t> </a:t>
            </a:r>
            <a:r>
              <a:rPr spc="210" dirty="0"/>
              <a:t>A</a:t>
            </a:r>
            <a:r>
              <a:rPr spc="120" dirty="0"/>
              <a:t>g</a:t>
            </a:r>
            <a:r>
              <a:rPr spc="15" dirty="0"/>
              <a:t>ainst  </a:t>
            </a:r>
            <a:r>
              <a:rPr spc="125" dirty="0">
                <a:latin typeface="Times New Roman"/>
                <a:cs typeface="Times New Roman"/>
              </a:rPr>
              <a:t>Keyloggers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6395" y="3317036"/>
            <a:ext cx="2765602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1368" y="3753586"/>
            <a:ext cx="4025074" cy="2494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7581" y="4191736"/>
            <a:ext cx="2659900" cy="310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49303" y="5079162"/>
            <a:ext cx="1700987" cy="308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2295" y="5517312"/>
            <a:ext cx="2132558" cy="2478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33296" y="3175317"/>
            <a:ext cx="6301740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80"/>
              </a:spcBef>
            </a:pPr>
            <a:r>
              <a:rPr sz="2450" spc="70" dirty="0">
                <a:latin typeface="Verdana"/>
                <a:cs typeface="Verdana"/>
              </a:rPr>
              <a:t>Implementing </a:t>
            </a:r>
            <a:r>
              <a:rPr sz="2450" spc="35" dirty="0">
                <a:latin typeface="Verdana"/>
                <a:cs typeface="Verdana"/>
              </a:rPr>
              <a:t>strong </a:t>
            </a:r>
            <a:r>
              <a:rPr sz="2450" spc="-25" dirty="0">
                <a:latin typeface="Verdana"/>
                <a:cs typeface="Verdana"/>
              </a:rPr>
              <a:t>passwords, </a:t>
            </a:r>
            <a:r>
              <a:rPr sz="2450" spc="65" dirty="0">
                <a:latin typeface="Verdana"/>
                <a:cs typeface="Verdana"/>
              </a:rPr>
              <a:t>using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two-factor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authentication,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regularly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updating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sof</a:t>
            </a:r>
            <a:r>
              <a:rPr sz="2450" spc="-25" dirty="0">
                <a:latin typeface="Verdana"/>
                <a:cs typeface="Verdana"/>
              </a:rPr>
              <a:t>t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ef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80" dirty="0">
                <a:latin typeface="Verdana"/>
                <a:cs typeface="Verdana"/>
              </a:rPr>
              <a:t>ec</a:t>
            </a:r>
            <a:r>
              <a:rPr sz="2450" spc="-20" dirty="0">
                <a:latin typeface="Verdana"/>
                <a:cs typeface="Verdana"/>
              </a:rPr>
              <a:t>ti</a:t>
            </a:r>
            <a:r>
              <a:rPr sz="2450" spc="-80" dirty="0">
                <a:latin typeface="Verdana"/>
                <a:cs typeface="Verdana"/>
              </a:rPr>
              <a:t>v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70" dirty="0">
                <a:latin typeface="Verdana"/>
                <a:cs typeface="Verdana"/>
              </a:rPr>
              <a:t>m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asu</a:t>
            </a:r>
            <a:r>
              <a:rPr sz="2450" spc="-40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sa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0" dirty="0">
                <a:latin typeface="Verdana"/>
                <a:cs typeface="Verdana"/>
              </a:rPr>
              <a:t>egua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against 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35" dirty="0">
                <a:latin typeface="Verdana"/>
                <a:cs typeface="Verdana"/>
              </a:rPr>
              <a:t>ylogge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220" dirty="0">
                <a:latin typeface="Verdana"/>
                <a:cs typeface="Verdana"/>
              </a:rPr>
              <a:t>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</a:t>
            </a:r>
            <a:r>
              <a:rPr sz="2450" spc="30" dirty="0">
                <a:latin typeface="Verdana"/>
                <a:cs typeface="Verdana"/>
              </a:rPr>
              <a:t>dditionall</a:t>
            </a:r>
            <a:r>
              <a:rPr sz="2450" spc="-4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enc</a:t>
            </a:r>
            <a:r>
              <a:rPr sz="2450" spc="7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ypting  </a:t>
            </a:r>
            <a:r>
              <a:rPr sz="2450" spc="-10" dirty="0">
                <a:latin typeface="Verdana"/>
                <a:cs typeface="Verdana"/>
              </a:rPr>
              <a:t>sensiti</a:t>
            </a:r>
            <a:r>
              <a:rPr sz="2450" spc="-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adds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45" dirty="0">
                <a:latin typeface="Verdana"/>
                <a:cs typeface="Verdana"/>
              </a:rPr>
              <a:t>xt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0" dirty="0">
                <a:latin typeface="Verdana"/>
                <a:cs typeface="Verdana"/>
              </a:rPr>
              <a:t>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of  </a:t>
            </a:r>
            <a:r>
              <a:rPr sz="2450" spc="10" dirty="0">
                <a:latin typeface="Verdana"/>
                <a:cs typeface="Verdana"/>
              </a:rPr>
              <a:t>protection.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79" y="2026926"/>
            <a:ext cx="560705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50" dirty="0">
                <a:solidFill>
                  <a:srgbClr val="FFFFFF"/>
                </a:solidFill>
                <a:latin typeface="Times New Roman"/>
                <a:cs typeface="Times New Roman"/>
              </a:rPr>
              <a:t>Best</a:t>
            </a:r>
            <a:r>
              <a:rPr sz="36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50" dirty="0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3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9323" y="3596995"/>
            <a:ext cx="4363402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15341" y="3977995"/>
            <a:ext cx="3480943" cy="308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81913" y="4358995"/>
            <a:ext cx="2074164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06061" y="4739995"/>
            <a:ext cx="1153706" cy="3072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2169" y="3135224"/>
            <a:ext cx="5572760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Educating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empl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ees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about 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5" dirty="0">
                <a:latin typeface="Verdana"/>
                <a:cs typeface="Verdana"/>
              </a:rPr>
              <a:t>ybe</a:t>
            </a:r>
            <a:r>
              <a:rPr sz="2450" spc="-5" dirty="0">
                <a:latin typeface="Verdana"/>
                <a:cs typeface="Verdana"/>
              </a:rPr>
              <a:t>r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best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ac</a:t>
            </a:r>
            <a:r>
              <a:rPr sz="2450" spc="40" dirty="0">
                <a:latin typeface="Verdana"/>
                <a:cs typeface="Verdana"/>
              </a:rPr>
              <a:t>tic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36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conducting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regular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security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audits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450" spc="-8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establishing </a:t>
            </a:r>
            <a:r>
              <a:rPr sz="2450" dirty="0">
                <a:latin typeface="Verdana"/>
                <a:cs typeface="Verdana"/>
              </a:rPr>
              <a:t>clear security </a:t>
            </a:r>
            <a:r>
              <a:rPr sz="2450" spc="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poli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ies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cru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ial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maintaining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secu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245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onment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egua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ding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against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unautho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4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ed  </a:t>
            </a:r>
            <a:r>
              <a:rPr sz="2450" spc="-45" dirty="0">
                <a:solidFill>
                  <a:srgbClr val="FFFFFF"/>
                </a:solidFill>
                <a:latin typeface="Verdana"/>
                <a:cs typeface="Verdana"/>
              </a:rPr>
              <a:t>access.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3198" y="5502871"/>
              <a:ext cx="2847606" cy="308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78003" y="2406599"/>
            <a:ext cx="672274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484" dirty="0">
                <a:latin typeface="Times New Roman"/>
                <a:cs typeface="Times New Roman"/>
              </a:rPr>
              <a:t>Conclusion</a:t>
            </a:r>
            <a:endParaRPr sz="10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9155" y="4660112"/>
            <a:ext cx="9439910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algn="ctr">
              <a:lnSpc>
                <a:spcPct val="102000"/>
              </a:lnSpc>
              <a:spcBef>
                <a:spcPts val="65"/>
              </a:spcBef>
            </a:pPr>
            <a:r>
              <a:rPr sz="2450" spc="-85" dirty="0">
                <a:latin typeface="Verdana"/>
                <a:cs typeface="Verdana"/>
              </a:rPr>
              <a:t>In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conclusion,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understanding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keyloggers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their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potential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threats </a:t>
            </a:r>
            <a:r>
              <a:rPr sz="2450" spc="-40" dirty="0">
                <a:latin typeface="Verdana"/>
                <a:cs typeface="Verdana"/>
              </a:rPr>
              <a:t>is </a:t>
            </a:r>
            <a:r>
              <a:rPr sz="2450" spc="5" dirty="0">
                <a:latin typeface="Verdana"/>
                <a:cs typeface="Verdana"/>
              </a:rPr>
              <a:t>essential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40" dirty="0">
                <a:latin typeface="Verdana"/>
                <a:cs typeface="Verdana"/>
              </a:rPr>
              <a:t>safeguarding </a:t>
            </a:r>
            <a:r>
              <a:rPr sz="2450" spc="30" dirty="0">
                <a:latin typeface="Verdana"/>
                <a:cs typeface="Verdana"/>
              </a:rPr>
              <a:t>against </a:t>
            </a:r>
            <a:r>
              <a:rPr sz="2450" spc="50" dirty="0">
                <a:latin typeface="Verdana"/>
                <a:cs typeface="Verdana"/>
              </a:rPr>
              <a:t>unauthorized </a:t>
            </a:r>
            <a:r>
              <a:rPr sz="2450" spc="55" dirty="0">
                <a:latin typeface="Verdana"/>
                <a:cs typeface="Verdana"/>
              </a:rPr>
              <a:t> a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-120" dirty="0">
                <a:latin typeface="Verdana"/>
                <a:cs typeface="Verdana"/>
              </a:rPr>
              <a:t>ess.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By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implementing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obust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secu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m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asu</a:t>
            </a:r>
            <a:r>
              <a:rPr sz="2450" spc="-40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and  </a:t>
            </a:r>
            <a:r>
              <a:rPr sz="2450" spc="15" dirty="0">
                <a:latin typeface="Verdana"/>
                <a:cs typeface="Verdana"/>
              </a:rPr>
              <a:t>staying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vigilant,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individuals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organizations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mitigate </a:t>
            </a:r>
            <a:r>
              <a:rPr sz="2450" spc="6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is</a:t>
            </a:r>
            <a:r>
              <a:rPr sz="2450" spc="-60" dirty="0">
                <a:latin typeface="Verdana"/>
                <a:cs typeface="Verdana"/>
              </a:rPr>
              <a:t>k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posed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b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35" dirty="0">
                <a:latin typeface="Verdana"/>
                <a:cs typeface="Verdana"/>
              </a:rPr>
              <a:t>ylogge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220" dirty="0">
                <a:latin typeface="Verdana"/>
                <a:cs typeface="Verdana"/>
              </a:rPr>
              <a:t>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290</Words>
  <Application>Microsoft Office PowerPoint</Application>
  <PresentationFormat>Custom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</vt:lpstr>
      <vt:lpstr>Times New Roman</vt:lpstr>
      <vt:lpstr>Trebuchet MS</vt:lpstr>
      <vt:lpstr>Verdana</vt:lpstr>
      <vt:lpstr>Office Theme</vt:lpstr>
      <vt:lpstr>Keyloggers</vt:lpstr>
      <vt:lpstr>Introduction</vt:lpstr>
      <vt:lpstr>What are Keyloggers?</vt:lpstr>
      <vt:lpstr>Types of Keyloggers</vt:lpstr>
      <vt:lpstr>Common Entry Points</vt:lpstr>
      <vt:lpstr>Detecting Keyloggers</vt:lpstr>
      <vt:lpstr>Safeguarding Against  Keyloggers</vt:lpstr>
      <vt:lpstr>Best Practices for Security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Keyloggers</dc:title>
  <cp:lastModifiedBy>Anujeba</cp:lastModifiedBy>
  <cp:revision>1</cp:revision>
  <dcterms:created xsi:type="dcterms:W3CDTF">2024-04-02T06:32:13Z</dcterms:created>
  <dcterms:modified xsi:type="dcterms:W3CDTF">2024-04-02T06:45:36Z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2024-04-02T00:00:00Z</vt:filetime>
  </property>
</Properties>
</file>