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4"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44052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1970214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3221476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1853175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190730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369947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1362813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809990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762125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366212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539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1843051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21750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pPr/>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4228969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pPr/>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260939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206342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310898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pPr/>
              <a:t>7/19/2024</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37032038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6439" y="1579163"/>
            <a:ext cx="7411121" cy="2550877"/>
          </a:xfrm>
        </p:spPr>
        <p:txBody>
          <a:bodyPr>
            <a:normAutofit fontScale="90000"/>
          </a:bodyPr>
          <a:lstStyle/>
          <a:p>
            <a:r>
              <a:rPr b="1" dirty="0"/>
              <a:t>Movie Recommendation System Using Collaborative Filtering and Deep Learning</a:t>
            </a:r>
            <a:r>
              <a:rPr lang="en-US" b="1" dirty="0"/>
              <a:t> (user-based)</a:t>
            </a:r>
            <a:endParaRPr b="1" dirty="0"/>
          </a:p>
        </p:txBody>
      </p:sp>
      <p:sp>
        <p:nvSpPr>
          <p:cNvPr id="3" name="Subtitle 2"/>
          <p:cNvSpPr>
            <a:spLocks noGrp="1"/>
          </p:cNvSpPr>
          <p:nvPr>
            <p:ph type="subTitle" idx="1"/>
          </p:nvPr>
        </p:nvSpPr>
        <p:spPr/>
        <p:txBody>
          <a:bodyPr/>
          <a:lstStyle/>
          <a:p>
            <a:r>
              <a:rPr b="1" dirty="0">
                <a:solidFill>
                  <a:schemeClr val="bg1"/>
                </a:solidFill>
                <a:latin typeface="Arial" panose="020B0604020202020204" pitchFamily="34" charset="0"/>
                <a:cs typeface="Arial" panose="020B0604020202020204" pitchFamily="34" charset="0"/>
              </a:rPr>
              <a:t>Project Abstract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CC13-CE65-5669-7480-31A795D6A62C}"/>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5903E827-CB98-014F-D8FF-5953C2FC89A4}"/>
              </a:ext>
            </a:extLst>
          </p:cNvPr>
          <p:cNvSpPr>
            <a:spLocks noGrp="1"/>
          </p:cNvSpPr>
          <p:nvPr>
            <p:ph idx="1"/>
          </p:nvPr>
        </p:nvSpPr>
        <p:spPr/>
        <p:txBody>
          <a:bodyPr/>
          <a:lstStyle/>
          <a:p>
            <a:r>
              <a:rPr lang="en-US" dirty="0">
                <a:solidFill>
                  <a:schemeClr val="tx1"/>
                </a:solidFill>
                <a:latin typeface="Arial" panose="020B0604020202020204" pitchFamily="34" charset="0"/>
                <a:cs typeface="Arial" panose="020B0604020202020204" pitchFamily="34" charset="0"/>
              </a:rPr>
              <a:t>Abstract</a:t>
            </a:r>
          </a:p>
          <a:p>
            <a:r>
              <a:rPr lang="en-US" dirty="0">
                <a:solidFill>
                  <a:schemeClr val="tx1"/>
                </a:solidFill>
                <a:latin typeface="Arial" panose="020B0604020202020204" pitchFamily="34" charset="0"/>
                <a:cs typeface="Arial" panose="020B0604020202020204" pitchFamily="34" charset="0"/>
              </a:rPr>
              <a:t>Problem Statement</a:t>
            </a:r>
          </a:p>
          <a:p>
            <a:r>
              <a:rPr lang="en-US" dirty="0">
                <a:solidFill>
                  <a:schemeClr val="tx1"/>
                </a:solidFill>
                <a:latin typeface="Arial" panose="020B0604020202020204" pitchFamily="34" charset="0"/>
                <a:cs typeface="Arial" panose="020B0604020202020204" pitchFamily="34" charset="0"/>
              </a:rPr>
              <a:t>Literature Survey</a:t>
            </a:r>
          </a:p>
          <a:p>
            <a:r>
              <a:rPr lang="en-US" dirty="0">
                <a:solidFill>
                  <a:schemeClr val="tx1"/>
                </a:solidFill>
                <a:latin typeface="Arial" panose="020B0604020202020204" pitchFamily="34" charset="0"/>
                <a:cs typeface="Arial" panose="020B0604020202020204" pitchFamily="34" charset="0"/>
              </a:rPr>
              <a:t>Dataset</a:t>
            </a:r>
          </a:p>
          <a:p>
            <a:r>
              <a:rPr lang="en-US" dirty="0" err="1">
                <a:solidFill>
                  <a:schemeClr val="tx1"/>
                </a:solidFill>
                <a:latin typeface="Arial" panose="020B0604020202020204" pitchFamily="34" charset="0"/>
                <a:cs typeface="Arial" panose="020B0604020202020204" pitchFamily="34" charset="0"/>
              </a:rPr>
              <a:t>Methodalogy</a:t>
            </a:r>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402439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normAutofit/>
          </a:bodyPr>
          <a:lstStyle/>
          <a:p>
            <a:pPr algn="just"/>
            <a:r>
              <a:rPr dirty="0">
                <a:solidFill>
                  <a:schemeClr val="tx1"/>
                </a:solidFill>
                <a:latin typeface="Arial" panose="020B0604020202020204" pitchFamily="34" charset="0"/>
                <a:cs typeface="Arial" panose="020B0604020202020204" pitchFamily="34" charset="0"/>
              </a:rPr>
              <a:t>The goal of this project is to develop a movie recommendation system that leverages collaborative filtering and deep learning to suggest movies to users based on their preferences and past interactions. By utilizing a dataset of top-rated movies and user similarities, along with advanced models such as QPR and DNN, the system aims to provide accurate and personalized movie recommendations.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a:bodyPr>
          <a:lstStyle/>
          <a:p>
            <a:pPr algn="just"/>
            <a:r>
              <a:rPr sz="2000" dirty="0">
                <a:solidFill>
                  <a:schemeClr val="tx1"/>
                </a:solidFill>
                <a:latin typeface="Arial" panose="020B0604020202020204" pitchFamily="34" charset="0"/>
                <a:cs typeface="Arial" panose="020B0604020202020204" pitchFamily="34" charset="0"/>
              </a:rPr>
              <a:t>With the increasing number of movies available online, users often struggle to find films that match their tastes. A robust recommendation system can enhance user experience by suggesting movies that align with individual preferences, reducing the time spent searching for content and increasing user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Survey</a:t>
            </a:r>
          </a:p>
        </p:txBody>
      </p:sp>
      <p:sp>
        <p:nvSpPr>
          <p:cNvPr id="3" name="Content Placeholder 2"/>
          <p:cNvSpPr>
            <a:spLocks noGrp="1"/>
          </p:cNvSpPr>
          <p:nvPr>
            <p:ph idx="1"/>
          </p:nvPr>
        </p:nvSpPr>
        <p:spPr>
          <a:xfrm>
            <a:off x="864382" y="2489200"/>
            <a:ext cx="7401794" cy="3530600"/>
          </a:xfrm>
        </p:spPr>
        <p:txBody>
          <a:bodyPr>
            <a:normAutofit/>
          </a:bodyPr>
          <a:lstStyle/>
          <a:p>
            <a:pPr algn="just"/>
            <a:r>
              <a:rPr sz="2000" dirty="0">
                <a:solidFill>
                  <a:schemeClr val="tx1"/>
                </a:solidFill>
                <a:latin typeface="Arial" panose="020B0604020202020204" pitchFamily="34" charset="0"/>
                <a:cs typeface="Arial" panose="020B0604020202020204" pitchFamily="34" charset="0"/>
              </a:rPr>
              <a:t>A comprehensive survey of existing recommendation systems reveals that collaborative filtering is a widely adopted approach. Various techniques, including user-based and item-based collaborative filtering, matrix factorization, and hybrid models, have been explored in the literature. This project builds on these techniques, focusing on optimizing recommendations using user similarity metrics and deep learning models.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a:t>
            </a:r>
          </a:p>
        </p:txBody>
      </p:sp>
      <p:sp>
        <p:nvSpPr>
          <p:cNvPr id="3" name="Content Placeholder 2"/>
          <p:cNvSpPr>
            <a:spLocks noGrp="1"/>
          </p:cNvSpPr>
          <p:nvPr>
            <p:ph idx="1"/>
          </p:nvPr>
        </p:nvSpPr>
        <p:spPr>
          <a:xfrm>
            <a:off x="457200" y="2472714"/>
            <a:ext cx="8229600" cy="3562325"/>
          </a:xfrm>
        </p:spPr>
        <p:txBody>
          <a:bodyPr>
            <a:normAutofit/>
          </a:bodyPr>
          <a:lstStyle/>
          <a:p>
            <a:pPr algn="just"/>
            <a:r>
              <a:rPr dirty="0">
                <a:solidFill>
                  <a:schemeClr val="tx1"/>
                </a:solidFill>
                <a:latin typeface="Arial" panose="020B0604020202020204" pitchFamily="34" charset="0"/>
                <a:cs typeface="Arial" panose="020B0604020202020204" pitchFamily="34" charset="0"/>
              </a:rPr>
              <a:t>The project utilizes two main datasets sourced from Kaggle:</a:t>
            </a:r>
          </a:p>
          <a:p>
            <a:pPr algn="just"/>
            <a:r>
              <a:rPr b="1" dirty="0">
                <a:solidFill>
                  <a:schemeClr val="tx1"/>
                </a:solidFill>
                <a:latin typeface="Arial" panose="020B0604020202020204" pitchFamily="34" charset="0"/>
                <a:cs typeface="Arial" panose="020B0604020202020204" pitchFamily="34" charset="0"/>
              </a:rPr>
              <a:t>1. Movies Dataset (</a:t>
            </a:r>
            <a:r>
              <a:rPr b="1" dirty="0" err="1">
                <a:solidFill>
                  <a:schemeClr val="tx1"/>
                </a:solidFill>
                <a:latin typeface="Arial" panose="020B0604020202020204" pitchFamily="34" charset="0"/>
                <a:cs typeface="Arial" panose="020B0604020202020204" pitchFamily="34" charset="0"/>
              </a:rPr>
              <a:t>movies.pickle</a:t>
            </a:r>
            <a:r>
              <a:rPr b="1" dirty="0">
                <a:solidFill>
                  <a:schemeClr val="tx1"/>
                </a:solidFill>
                <a:latin typeface="Arial" panose="020B0604020202020204" pitchFamily="34" charset="0"/>
                <a:cs typeface="Arial" panose="020B0604020202020204" pitchFamily="34" charset="0"/>
              </a:rPr>
              <a:t>): </a:t>
            </a:r>
            <a:r>
              <a:rPr dirty="0">
                <a:solidFill>
                  <a:schemeClr val="tx1"/>
                </a:solidFill>
                <a:latin typeface="Arial" panose="020B0604020202020204" pitchFamily="34" charset="0"/>
                <a:cs typeface="Arial" panose="020B0604020202020204" pitchFamily="34" charset="0"/>
              </a:rPr>
              <a:t>Contains detailed information about movies, including titles, genres, and ratings.</a:t>
            </a:r>
          </a:p>
          <a:p>
            <a:pPr algn="just"/>
            <a:r>
              <a:rPr b="1" dirty="0">
                <a:solidFill>
                  <a:schemeClr val="tx1"/>
                </a:solidFill>
                <a:latin typeface="Arial" panose="020B0604020202020204" pitchFamily="34" charset="0"/>
                <a:cs typeface="Arial" panose="020B0604020202020204" pitchFamily="34" charset="0"/>
              </a:rPr>
              <a:t>2. Similarities Dataset (</a:t>
            </a:r>
            <a:r>
              <a:rPr b="1" dirty="0" err="1">
                <a:solidFill>
                  <a:schemeClr val="tx1"/>
                </a:solidFill>
                <a:latin typeface="Arial" panose="020B0604020202020204" pitchFamily="34" charset="0"/>
                <a:cs typeface="Arial" panose="020B0604020202020204" pitchFamily="34" charset="0"/>
              </a:rPr>
              <a:t>similarities.pickle</a:t>
            </a:r>
            <a:r>
              <a:rPr b="1" dirty="0">
                <a:solidFill>
                  <a:schemeClr val="tx1"/>
                </a:solidFill>
                <a:latin typeface="Arial" panose="020B0604020202020204" pitchFamily="34" charset="0"/>
                <a:cs typeface="Arial" panose="020B0604020202020204" pitchFamily="34" charset="0"/>
              </a:rPr>
              <a:t>): </a:t>
            </a:r>
            <a:r>
              <a:rPr dirty="0">
                <a:solidFill>
                  <a:schemeClr val="tx1"/>
                </a:solidFill>
                <a:latin typeface="Arial" panose="020B0604020202020204" pitchFamily="34" charset="0"/>
                <a:cs typeface="Arial" panose="020B0604020202020204" pitchFamily="34" charset="0"/>
              </a:rPr>
              <a:t>Contains precomputed user similarity scores based on past interactions and ratings.</a:t>
            </a:r>
          </a:p>
          <a:p>
            <a:pPr algn="just"/>
            <a:r>
              <a:rPr dirty="0">
                <a:solidFill>
                  <a:schemeClr val="tx1"/>
                </a:solidFill>
                <a:latin typeface="Arial" panose="020B0604020202020204" pitchFamily="34" charset="0"/>
                <a:cs typeface="Arial" panose="020B0604020202020204" pitchFamily="34" charset="0"/>
              </a:rPr>
              <a:t>Additionally, the </a:t>
            </a:r>
            <a:r>
              <a:rPr b="1" dirty="0">
                <a:solidFill>
                  <a:schemeClr val="tx1"/>
                </a:solidFill>
                <a:latin typeface="Arial" panose="020B0604020202020204" pitchFamily="34" charset="0"/>
                <a:cs typeface="Arial" panose="020B0604020202020204" pitchFamily="34" charset="0"/>
              </a:rPr>
              <a:t>top10K-TMDB-movies.csv </a:t>
            </a:r>
            <a:r>
              <a:rPr dirty="0">
                <a:solidFill>
                  <a:schemeClr val="tx1"/>
                </a:solidFill>
                <a:latin typeface="Arial" panose="020B0604020202020204" pitchFamily="34" charset="0"/>
                <a:cs typeface="Arial" panose="020B0604020202020204" pitchFamily="34" charset="0"/>
              </a:rPr>
              <a:t>file provides a curated list of the top 10,000 movies from TMDB (The Movie Database).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Methodology (Proposed Solution)</a:t>
            </a:r>
          </a:p>
        </p:txBody>
      </p:sp>
      <p:sp>
        <p:nvSpPr>
          <p:cNvPr id="3" name="Content Placeholder 2"/>
          <p:cNvSpPr>
            <a:spLocks noGrp="1"/>
          </p:cNvSpPr>
          <p:nvPr>
            <p:ph idx="1"/>
          </p:nvPr>
        </p:nvSpPr>
        <p:spPr>
          <a:xfrm>
            <a:off x="743087" y="2269744"/>
            <a:ext cx="7657826" cy="4368800"/>
          </a:xfrm>
        </p:spPr>
        <p:txBody>
          <a:bodyPr>
            <a:normAutofit lnSpcReduction="10000"/>
          </a:bodyPr>
          <a:lstStyle/>
          <a:p>
            <a:pPr algn="just"/>
            <a:r>
              <a:rPr b="1" dirty="0">
                <a:solidFill>
                  <a:schemeClr val="tx1"/>
                </a:solidFill>
                <a:latin typeface="Arial" panose="020B0604020202020204" pitchFamily="34" charset="0"/>
                <a:cs typeface="Arial" panose="020B0604020202020204" pitchFamily="34" charset="0"/>
              </a:rPr>
              <a:t>1. Data Preprocessing: </a:t>
            </a:r>
            <a:r>
              <a:rPr dirty="0">
                <a:solidFill>
                  <a:schemeClr val="tx1"/>
                </a:solidFill>
                <a:latin typeface="Arial" panose="020B0604020202020204" pitchFamily="34" charset="0"/>
                <a:cs typeface="Arial" panose="020B0604020202020204" pitchFamily="34" charset="0"/>
              </a:rPr>
              <a:t>Load and preprocess the movies and similarities datasets to ensure compatibility and consistency.</a:t>
            </a:r>
          </a:p>
          <a:p>
            <a:pPr algn="just"/>
            <a:r>
              <a:rPr b="1" dirty="0">
                <a:solidFill>
                  <a:schemeClr val="tx1"/>
                </a:solidFill>
                <a:latin typeface="Arial" panose="020B0604020202020204" pitchFamily="34" charset="0"/>
                <a:cs typeface="Arial" panose="020B0604020202020204" pitchFamily="34" charset="0"/>
              </a:rPr>
              <a:t>2. Model Development: </a:t>
            </a:r>
            <a:r>
              <a:rPr dirty="0">
                <a:solidFill>
                  <a:schemeClr val="tx1"/>
                </a:solidFill>
                <a:latin typeface="Arial" panose="020B0604020202020204" pitchFamily="34" charset="0"/>
                <a:cs typeface="Arial" panose="020B0604020202020204" pitchFamily="34" charset="0"/>
              </a:rPr>
              <a:t>Implement collaborative filtering techniques and deep learning models such as QPR and DNN to generate movie recommendations. Both user-based and item-based approaches will be explored.</a:t>
            </a:r>
          </a:p>
          <a:p>
            <a:pPr algn="just"/>
            <a:r>
              <a:rPr b="1" dirty="0">
                <a:solidFill>
                  <a:schemeClr val="tx1"/>
                </a:solidFill>
                <a:latin typeface="Arial" panose="020B0604020202020204" pitchFamily="34" charset="0"/>
                <a:cs typeface="Arial" panose="020B0604020202020204" pitchFamily="34" charset="0"/>
              </a:rPr>
              <a:t>3. Optimization: </a:t>
            </a:r>
            <a:r>
              <a:rPr dirty="0">
                <a:solidFill>
                  <a:schemeClr val="tx1"/>
                </a:solidFill>
                <a:latin typeface="Arial" panose="020B0604020202020204" pitchFamily="34" charset="0"/>
                <a:cs typeface="Arial" panose="020B0604020202020204" pitchFamily="34" charset="0"/>
              </a:rPr>
              <a:t>Utilize the Adam optimizer for training the deep learning models to ensure fast and efficient convergence.</a:t>
            </a:r>
          </a:p>
          <a:p>
            <a:pPr algn="just"/>
            <a:r>
              <a:rPr b="1" dirty="0">
                <a:solidFill>
                  <a:schemeClr val="tx1"/>
                </a:solidFill>
                <a:latin typeface="Arial" panose="020B0604020202020204" pitchFamily="34" charset="0"/>
                <a:cs typeface="Arial" panose="020B0604020202020204" pitchFamily="34" charset="0"/>
              </a:rPr>
              <a:t>4. Evaluation: </a:t>
            </a:r>
            <a:r>
              <a:rPr dirty="0">
                <a:solidFill>
                  <a:schemeClr val="tx1"/>
                </a:solidFill>
                <a:latin typeface="Arial" panose="020B0604020202020204" pitchFamily="34" charset="0"/>
                <a:cs typeface="Arial" panose="020B0604020202020204" pitchFamily="34" charset="0"/>
              </a:rPr>
              <a:t>Assess the performance of the recommendation system using metrics such as precision, recall, and Mean Absolute Error (MAE). Cross-validation will be used to ensure robustness.</a:t>
            </a:r>
          </a:p>
          <a:p>
            <a:pPr algn="just"/>
            <a:r>
              <a:rPr b="1" dirty="0">
                <a:solidFill>
                  <a:schemeClr val="tx1"/>
                </a:solidFill>
                <a:latin typeface="Arial" panose="020B0604020202020204" pitchFamily="34" charset="0"/>
                <a:cs typeface="Arial" panose="020B0604020202020204" pitchFamily="34" charset="0"/>
              </a:rPr>
              <a:t>5. Deployment: </a:t>
            </a:r>
            <a:r>
              <a:rPr dirty="0">
                <a:solidFill>
                  <a:schemeClr val="tx1"/>
                </a:solidFill>
                <a:latin typeface="Arial" panose="020B0604020202020204" pitchFamily="34" charset="0"/>
                <a:cs typeface="Arial" panose="020B0604020202020204" pitchFamily="34" charset="0"/>
              </a:rPr>
              <a:t>Develop a user-friendly interface to display movie recommendations, allowing users to input their preferences and receive suggestions in real-time.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rmAutofit/>
          </a:bodyPr>
          <a:lstStyle/>
          <a:p>
            <a:pPr algn="just"/>
            <a:r>
              <a:rPr dirty="0">
                <a:solidFill>
                  <a:schemeClr val="tx1"/>
                </a:solidFill>
                <a:latin typeface="Arial" panose="020B0604020202020204" pitchFamily="34" charset="0"/>
                <a:cs typeface="Arial" panose="020B0604020202020204" pitchFamily="34" charset="0"/>
              </a:rPr>
              <a:t>1. Resnick, P., </a:t>
            </a:r>
            <a:r>
              <a:rPr dirty="0" err="1">
                <a:solidFill>
                  <a:schemeClr val="tx1"/>
                </a:solidFill>
                <a:latin typeface="Arial" panose="020B0604020202020204" pitchFamily="34" charset="0"/>
                <a:cs typeface="Arial" panose="020B0604020202020204" pitchFamily="34" charset="0"/>
              </a:rPr>
              <a:t>Iacovou</a:t>
            </a:r>
            <a:r>
              <a:rPr dirty="0">
                <a:solidFill>
                  <a:schemeClr val="tx1"/>
                </a:solidFill>
                <a:latin typeface="Arial" panose="020B0604020202020204" pitchFamily="34" charset="0"/>
                <a:cs typeface="Arial" panose="020B0604020202020204" pitchFamily="34" charset="0"/>
              </a:rPr>
              <a:t>, N., </a:t>
            </a:r>
            <a:r>
              <a:rPr dirty="0" err="1">
                <a:solidFill>
                  <a:schemeClr val="tx1"/>
                </a:solidFill>
                <a:latin typeface="Arial" panose="020B0604020202020204" pitchFamily="34" charset="0"/>
                <a:cs typeface="Arial" panose="020B0604020202020204" pitchFamily="34" charset="0"/>
              </a:rPr>
              <a:t>Suchak</a:t>
            </a:r>
            <a:r>
              <a:rPr dirty="0">
                <a:solidFill>
                  <a:schemeClr val="tx1"/>
                </a:solidFill>
                <a:latin typeface="Arial" panose="020B0604020202020204" pitchFamily="34" charset="0"/>
                <a:cs typeface="Arial" panose="020B0604020202020204" pitchFamily="34" charset="0"/>
              </a:rPr>
              <a:t>, M., Bergstrom, P., &amp; </a:t>
            </a:r>
            <a:r>
              <a:rPr dirty="0" err="1">
                <a:solidFill>
                  <a:schemeClr val="tx1"/>
                </a:solidFill>
                <a:latin typeface="Arial" panose="020B0604020202020204" pitchFamily="34" charset="0"/>
                <a:cs typeface="Arial" panose="020B0604020202020204" pitchFamily="34" charset="0"/>
              </a:rPr>
              <a:t>Riedl</a:t>
            </a:r>
            <a:r>
              <a:rPr dirty="0">
                <a:solidFill>
                  <a:schemeClr val="tx1"/>
                </a:solidFill>
                <a:latin typeface="Arial" panose="020B0604020202020204" pitchFamily="34" charset="0"/>
                <a:cs typeface="Arial" panose="020B0604020202020204" pitchFamily="34" charset="0"/>
              </a:rPr>
              <a:t>, J. (1994). </a:t>
            </a:r>
            <a:r>
              <a:rPr dirty="0" err="1">
                <a:solidFill>
                  <a:schemeClr val="tx1"/>
                </a:solidFill>
                <a:latin typeface="Arial" panose="020B0604020202020204" pitchFamily="34" charset="0"/>
                <a:cs typeface="Arial" panose="020B0604020202020204" pitchFamily="34" charset="0"/>
              </a:rPr>
              <a:t>GroupLens</a:t>
            </a:r>
            <a:r>
              <a:rPr dirty="0">
                <a:solidFill>
                  <a:schemeClr val="tx1"/>
                </a:solidFill>
                <a:latin typeface="Arial" panose="020B0604020202020204" pitchFamily="34" charset="0"/>
                <a:cs typeface="Arial" panose="020B0604020202020204" pitchFamily="34" charset="0"/>
              </a:rPr>
              <a:t>: An open architecture for collaborative filtering of </a:t>
            </a:r>
            <a:r>
              <a:rPr dirty="0" err="1">
                <a:solidFill>
                  <a:schemeClr val="tx1"/>
                </a:solidFill>
                <a:latin typeface="Arial" panose="020B0604020202020204" pitchFamily="34" charset="0"/>
                <a:cs typeface="Arial" panose="020B0604020202020204" pitchFamily="34" charset="0"/>
              </a:rPr>
              <a:t>netnews</a:t>
            </a:r>
            <a:r>
              <a:rPr dirty="0">
                <a:solidFill>
                  <a:schemeClr val="tx1"/>
                </a:solidFill>
                <a:latin typeface="Arial" panose="020B0604020202020204" pitchFamily="34" charset="0"/>
                <a:cs typeface="Arial" panose="020B0604020202020204" pitchFamily="34" charset="0"/>
              </a:rPr>
              <a:t>. Proceedings of the 1994 ACM conference on Computer supported cooperative work.</a:t>
            </a:r>
          </a:p>
          <a:p>
            <a:pPr algn="just"/>
            <a:r>
              <a:rPr dirty="0">
                <a:solidFill>
                  <a:schemeClr val="tx1"/>
                </a:solidFill>
                <a:latin typeface="Arial" panose="020B0604020202020204" pitchFamily="34" charset="0"/>
                <a:cs typeface="Arial" panose="020B0604020202020204" pitchFamily="34" charset="0"/>
              </a:rPr>
              <a:t>2. </a:t>
            </a:r>
            <a:r>
              <a:rPr dirty="0" err="1">
                <a:solidFill>
                  <a:schemeClr val="tx1"/>
                </a:solidFill>
                <a:latin typeface="Arial" panose="020B0604020202020204" pitchFamily="34" charset="0"/>
                <a:cs typeface="Arial" panose="020B0604020202020204" pitchFamily="34" charset="0"/>
              </a:rPr>
              <a:t>Koren</a:t>
            </a:r>
            <a:r>
              <a:rPr dirty="0">
                <a:solidFill>
                  <a:schemeClr val="tx1"/>
                </a:solidFill>
                <a:latin typeface="Arial" panose="020B0604020202020204" pitchFamily="34" charset="0"/>
                <a:cs typeface="Arial" panose="020B0604020202020204" pitchFamily="34" charset="0"/>
              </a:rPr>
              <a:t>, Y., Bell, R., &amp; </a:t>
            </a:r>
            <a:r>
              <a:rPr dirty="0" err="1">
                <a:solidFill>
                  <a:schemeClr val="tx1"/>
                </a:solidFill>
                <a:latin typeface="Arial" panose="020B0604020202020204" pitchFamily="34" charset="0"/>
                <a:cs typeface="Arial" panose="020B0604020202020204" pitchFamily="34" charset="0"/>
              </a:rPr>
              <a:t>Volinsky</a:t>
            </a:r>
            <a:r>
              <a:rPr dirty="0">
                <a:solidFill>
                  <a:schemeClr val="tx1"/>
                </a:solidFill>
                <a:latin typeface="Arial" panose="020B0604020202020204" pitchFamily="34" charset="0"/>
                <a:cs typeface="Arial" panose="020B0604020202020204" pitchFamily="34" charset="0"/>
              </a:rPr>
              <a:t>, C. (2009). Matrix factorization techniques for recommender systems. Computer, 42(8), 30-37.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Members Name</a:t>
            </a:r>
          </a:p>
        </p:txBody>
      </p:sp>
      <p:sp>
        <p:nvSpPr>
          <p:cNvPr id="3" name="Content Placeholder 2"/>
          <p:cNvSpPr>
            <a:spLocks noGrp="1"/>
          </p:cNvSpPr>
          <p:nvPr>
            <p:ph idx="1"/>
          </p:nvPr>
        </p:nvSpPr>
        <p:spPr/>
        <p:txBody>
          <a:bodyPr/>
          <a:lstStyle/>
          <a:p>
            <a:pPr>
              <a:buNone/>
            </a:pPr>
            <a:endParaRPr b="1" dirty="0">
              <a:solidFill>
                <a:schemeClr val="tx1"/>
              </a:solidFill>
              <a:latin typeface="Arial" panose="020B0604020202020204" pitchFamily="34" charset="0"/>
              <a:cs typeface="Arial" panose="020B0604020202020204" pitchFamily="34" charset="0"/>
            </a:endParaRPr>
          </a:p>
          <a:p>
            <a:r>
              <a:rPr lang="en-US" b="1" dirty="0">
                <a:solidFill>
                  <a:schemeClr val="tx1"/>
                </a:solidFill>
                <a:latin typeface="Arial" panose="020B0604020202020204" pitchFamily="34" charset="0"/>
                <a:cs typeface="Arial" panose="020B0604020202020204" pitchFamily="34" charset="0"/>
              </a:rPr>
              <a:t>1</a:t>
            </a:r>
            <a:r>
              <a:rPr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Someshwar.V</a:t>
            </a:r>
            <a:r>
              <a:rPr b="1" dirty="0">
                <a:solidFill>
                  <a:schemeClr val="tx1"/>
                </a:solidFill>
                <a:latin typeface="Arial" panose="020B0604020202020204" pitchFamily="34" charset="0"/>
                <a:cs typeface="Arial" panose="020B0604020202020204" pitchFamily="34" charset="0"/>
              </a:rPr>
              <a:t>]</a:t>
            </a:r>
          </a:p>
          <a:p>
            <a:r>
              <a:rPr lang="en-US" b="1" dirty="0">
                <a:solidFill>
                  <a:schemeClr val="tx1"/>
                </a:solidFill>
                <a:latin typeface="Arial" panose="020B0604020202020204" pitchFamily="34" charset="0"/>
                <a:cs typeface="Arial" panose="020B0604020202020204" pitchFamily="34" charset="0"/>
              </a:rPr>
              <a:t>2</a:t>
            </a:r>
            <a:r>
              <a:rPr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Abijith.T</a:t>
            </a:r>
            <a:r>
              <a:rPr b="1" dirty="0">
                <a:solidFill>
                  <a:schemeClr val="tx1"/>
                </a:solidFill>
                <a:latin typeface="Arial" panose="020B0604020202020204" pitchFamily="34" charset="0"/>
                <a:cs typeface="Arial" panose="020B0604020202020204" pitchFamily="34" charset="0"/>
              </a:rPr>
              <a: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TotalTime>
  <Words>513</Words>
  <Application>Microsoft Office PowerPoint</Application>
  <PresentationFormat>On-screen Show (4:3)</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Movie Recommendation System Using Collaborative Filtering and Deep Learning (user-based)</vt:lpstr>
      <vt:lpstr>outlines</vt:lpstr>
      <vt:lpstr>Abstract</vt:lpstr>
      <vt:lpstr>Problem Statement</vt:lpstr>
      <vt:lpstr>Literature Survey</vt:lpstr>
      <vt:lpstr>Dataset</vt:lpstr>
      <vt:lpstr>Methodology (Proposed Solution)</vt:lpstr>
      <vt:lpstr>References</vt:lpstr>
      <vt:lpstr>Members Name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Collaborative Filtering and Deep Learning (user-based)</dc:title>
  <dc:subject/>
  <dc:creator>ABIJITH</dc:creator>
  <cp:keywords/>
  <dc:description>generated using python-pptx</dc:description>
  <cp:lastModifiedBy>Abijith T</cp:lastModifiedBy>
  <cp:revision>3</cp:revision>
  <dcterms:created xsi:type="dcterms:W3CDTF">2013-01-27T09:14:16Z</dcterms:created>
  <dcterms:modified xsi:type="dcterms:W3CDTF">2024-07-19T04:39:02Z</dcterms:modified>
  <cp:category/>
</cp:coreProperties>
</file>