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>
        <p:scale>
          <a:sx n="85" d="100"/>
          <a:sy n="85" d="100"/>
        </p:scale>
        <p:origin x="15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380AA-E277-D748-8378-220E6E4EE17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C8B97-2DA1-2146-9871-00C9953BC7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Observed</a:t>
            </a:r>
            <a:r>
              <a:rPr lang="en-US" baseline="0" dirty="0" smtClean="0"/>
              <a:t> the effects of Ridge &amp; LASSO models to choose the features. I tried Linear, Elastic Net, &amp; LASSO. I settled on Ridge because it has lowest RMSE.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C8B97-2DA1-2146-9871-00C9953BC7D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02 :Ames housing price predictions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Michelle | </a:t>
            </a:r>
            <a:r>
              <a:rPr lang="en-US" dirty="0" err="1" smtClean="0"/>
              <a:t>Abirami</a:t>
            </a:r>
            <a:r>
              <a:rPr lang="en-US" dirty="0" smtClean="0"/>
              <a:t> | Jerome </a:t>
            </a:r>
            <a:endParaRPr lang="en-US" dirty="0" smtClean="0"/>
          </a:p>
          <a:p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October 2019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9" r="-8559"/>
          <a:stretch>
            <a:fillRect/>
          </a:stretch>
        </p:blipFill>
        <p:spPr>
          <a:xfrm>
            <a:off x="235131" y="2521130"/>
            <a:ext cx="6135653" cy="21274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4864" y="2084832"/>
            <a:ext cx="2868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Ordinal Encoding (manually)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4984" y="2084832"/>
            <a:ext cx="587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Linear Regression for handling </a:t>
            </a:r>
            <a:r>
              <a:rPr lang="en-US" smtClean="0"/>
              <a:t>missing values for ‘Lot Frontage’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84" y="2547256"/>
            <a:ext cx="6149455" cy="2874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864" y="2084832"/>
            <a:ext cx="914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32550" y="2084832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VIF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2495319"/>
            <a:ext cx="5472723" cy="37882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737" y="2513025"/>
            <a:ext cx="6402754" cy="1335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Which Housing </a:t>
            </a:r>
            <a:r>
              <a:rPr lang="en-US" dirty="0"/>
              <a:t>F</a:t>
            </a:r>
            <a:r>
              <a:rPr lang="en-US" dirty="0" smtClean="0"/>
              <a:t>eatures are Good Indicators of Housing </a:t>
            </a:r>
            <a:r>
              <a:rPr lang="en-US" dirty="0"/>
              <a:t>P</a:t>
            </a:r>
            <a:r>
              <a:rPr lang="en-US" dirty="0" smtClean="0"/>
              <a:t>rice?</a:t>
            </a: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. Cleaning Process</a:t>
            </a:r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. Imputation of Missing Values</a:t>
            </a:r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. Statistical Inference</a:t>
            </a:r>
            <a:endParaRPr lang="en-US" dirty="0" smtClean="0"/>
          </a:p>
          <a:p>
            <a:r>
              <a:rPr lang="en-US" dirty="0"/>
              <a:t>5</a:t>
            </a:r>
            <a:r>
              <a:rPr lang="en-US" dirty="0" smtClean="0"/>
              <a:t>. Feature Selection (</a:t>
            </a:r>
            <a:r>
              <a:rPr lang="en-US" dirty="0" err="1"/>
              <a:t>Collinearity</a:t>
            </a:r>
            <a:r>
              <a:rPr lang="en-US" dirty="0"/>
              <a:t> </a:t>
            </a:r>
            <a:r>
              <a:rPr lang="en-US" dirty="0" smtClean="0"/>
              <a:t>Test)</a:t>
            </a:r>
            <a:endParaRPr lang="en-US" dirty="0" smtClean="0"/>
          </a:p>
          <a:p>
            <a:r>
              <a:rPr lang="en-US" dirty="0"/>
              <a:t>6</a:t>
            </a:r>
            <a:r>
              <a:rPr lang="en-US" dirty="0" smtClean="0"/>
              <a:t>. Modeling + Further Tweaks</a:t>
            </a:r>
            <a:endParaRPr lang="en-US" dirty="0" smtClean="0"/>
          </a:p>
          <a:p>
            <a:r>
              <a:rPr lang="en-US" dirty="0"/>
              <a:t>7</a:t>
            </a:r>
            <a:r>
              <a:rPr lang="en-US" dirty="0" smtClean="0"/>
              <a:t>. Conclusion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Housing Features are Good Indicators of Housing Price?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1" b="21861"/>
          <a:stretch>
            <a:fillRect/>
          </a:stretch>
        </p:blipFill>
        <p:spPr>
          <a:xfrm>
            <a:off x="0" y="0"/>
            <a:ext cx="12188825" cy="432371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" b="38"/>
          <a:stretch>
            <a:fillRect/>
          </a:stretch>
        </p:blipFill>
        <p:spPr>
          <a:xfrm>
            <a:off x="1024128" y="2126837"/>
            <a:ext cx="4205442" cy="409405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00385" y="1961886"/>
            <a:ext cx="5098092" cy="28872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Cleaned column names for quicker manipulation of data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Created function to explore outliers while getting better overview of each feature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Checked for missing values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Manually imputed ordinal values with numerical values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IMPUTATION OF MISSING VALUES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25261" y="1883665"/>
            <a:ext cx="6725070" cy="23957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Replaced values with either median, mean, zero value or NA (depending on original data type of feature</a:t>
            </a:r>
            <a:r>
              <a:rPr lang="en-US" dirty="0" smtClean="0"/>
              <a:t>)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Applied linear regression to impute values with vast amount of missing values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i="1" dirty="0" smtClean="0"/>
              <a:t>Lot Frontage </a:t>
            </a:r>
            <a:br>
              <a:rPr lang="en-US" i="1" dirty="0" smtClean="0"/>
            </a:br>
            <a:r>
              <a:rPr lang="en-US" sz="15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(found features highly correlated to Lot Frontage and used it’s existing values to predict missing values)</a:t>
            </a:r>
            <a:endParaRPr lang="en-US" sz="15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7" y="3833130"/>
            <a:ext cx="10428514" cy="29203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INFERENCE</a:t>
            </a:r>
            <a:endParaRPr lang="en-US" dirty="0"/>
          </a:p>
        </p:txBody>
      </p:sp>
      <p:pic>
        <p:nvPicPr>
          <p:cNvPr id="4" name="Content Placeholder 5" descr="Screenshot 2019-10-11 at 5.28.47 AM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6"/>
          <a:stretch>
            <a:fillRect/>
          </a:stretch>
        </p:blipFill>
        <p:spPr>
          <a:xfrm>
            <a:off x="8078195" y="1838494"/>
            <a:ext cx="3579281" cy="490873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13089" y="2356217"/>
            <a:ext cx="5862922" cy="28872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/>
              <a:t>Statistical Inference Tests:</a:t>
            </a:r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/>
              <a:t>Categorical Variables: 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Difference in Variance measure by ANOVA against </a:t>
            </a:r>
            <a:r>
              <a:rPr lang="en-US" dirty="0" err="1"/>
              <a:t>saleprice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Continuous Variables: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Correlation matched with </a:t>
            </a:r>
            <a:r>
              <a:rPr lang="en-US" dirty="0" err="1"/>
              <a:t>saleprice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9581515" y="1393825"/>
            <a:ext cx="1530985" cy="444500"/>
          </a:xfrm>
          <a:prstGeom prst="rect">
            <a:avLst/>
          </a:prstGeom>
        </p:spPr>
        <p:txBody>
          <a:bodyPr vert="horz" lIns="45720" tIns="45720" rIns="45720" bIns="45720" rtlCol="0">
            <a:normAutofit fontScale="8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Heatmap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pic>
        <p:nvPicPr>
          <p:cNvPr id="4" name="Picture 3" descr="Screenshot 2019-10-11 at 9.22.58 A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3071461"/>
            <a:ext cx="3863758" cy="332790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451231" y="2384635"/>
            <a:ext cx="5955324" cy="3342953"/>
          </a:xfrm>
        </p:spPr>
        <p:txBody>
          <a:bodyPr>
            <a:normAutofit/>
          </a:bodyPr>
          <a:lstStyle/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/>
              <a:t>Most collinear variables are removed using variance inflation </a:t>
            </a:r>
            <a:r>
              <a:rPr lang="en-US" sz="2200" dirty="0" smtClean="0"/>
              <a:t>factor</a:t>
            </a:r>
            <a:br>
              <a:rPr lang="en-US" dirty="0" smtClean="0"/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Variables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a VIF of 5 or more is taken out, with the exception of a highly correlated value (&gt;0.8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Features were </a:t>
            </a:r>
            <a:r>
              <a:rPr lang="en-US" dirty="0" err="1" smtClean="0"/>
              <a:t>futher</a:t>
            </a:r>
            <a:r>
              <a:rPr lang="en-US" dirty="0" smtClean="0"/>
              <a:t> tweaked and selected after evaluating models (Ridge &amp; LASSO)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17361"/>
            <a:ext cx="3238500" cy="105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70" t="-3325" r="7370" b="3325"/>
          <a:stretch>
            <a:fillRect/>
          </a:stretch>
        </p:blipFill>
        <p:spPr>
          <a:xfrm>
            <a:off x="3629891" y="737937"/>
            <a:ext cx="8562109" cy="399565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5477" y="3764678"/>
            <a:ext cx="6743626" cy="2887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Features affecting </a:t>
            </a:r>
            <a:r>
              <a:rPr lang="en-US" b="1" dirty="0" err="1" smtClean="0"/>
              <a:t>Saleprice</a:t>
            </a:r>
            <a:r>
              <a:rPr lang="en-US" b="1" dirty="0" smtClean="0"/>
              <a:t>:</a:t>
            </a:r>
            <a:br>
              <a:rPr lang="en-US" b="1" dirty="0" smtClean="0"/>
            </a:b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Full Bath – Negative influence 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Gr_liv</a:t>
            </a:r>
            <a:r>
              <a:rPr lang="en-US" dirty="0"/>
              <a:t> area </a:t>
            </a:r>
            <a:r>
              <a:rPr lang="en-US" dirty="0" smtClean="0"/>
              <a:t>High Influence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Year built and Area – Higher influence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Mulitiply</a:t>
            </a:r>
            <a:r>
              <a:rPr lang="en-US" dirty="0" smtClean="0"/>
              <a:t> </a:t>
            </a:r>
            <a:r>
              <a:rPr lang="en-US" dirty="0" err="1" smtClean="0"/>
              <a:t>coefficent</a:t>
            </a:r>
            <a:r>
              <a:rPr lang="en-US" dirty="0" smtClean="0"/>
              <a:t> by per unit increase in the features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96828" y="2046168"/>
            <a:ext cx="3662172" cy="4252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Final features selected:</a:t>
            </a:r>
            <a:endParaRPr lang="en-US" b="1" u="sng" dirty="0" smtClean="0"/>
          </a:p>
          <a:p>
            <a:pPr marL="457200" indent="-457200">
              <a:buAutoNum type="arabicParenR"/>
            </a:pPr>
            <a:r>
              <a:rPr lang="en-US" b="1" dirty="0" smtClean="0"/>
              <a:t>Masonry Area</a:t>
            </a:r>
            <a:endParaRPr lang="en-US" b="1" dirty="0" smtClean="0"/>
          </a:p>
          <a:p>
            <a:pPr marL="457200" indent="-457200">
              <a:buAutoNum type="arabicParenR"/>
            </a:pPr>
            <a:r>
              <a:rPr lang="en-US" b="1" dirty="0" smtClean="0"/>
              <a:t>Garage Living Area</a:t>
            </a:r>
            <a:endParaRPr lang="en-US" b="1" dirty="0" smtClean="0"/>
          </a:p>
          <a:p>
            <a:pPr marL="457200" indent="-457200">
              <a:buAutoNum type="arabicParenR"/>
            </a:pPr>
            <a:r>
              <a:rPr lang="en-US" b="1" dirty="0" smtClean="0"/>
              <a:t>Total Basement Square Feet</a:t>
            </a:r>
            <a:endParaRPr lang="en-US" b="1" dirty="0" smtClean="0"/>
          </a:p>
          <a:p>
            <a:pPr marL="457200" indent="-457200">
              <a:buAutoNum type="arabicParenR"/>
            </a:pPr>
            <a:r>
              <a:rPr lang="en-US" b="1" dirty="0" smtClean="0"/>
              <a:t>Year Built</a:t>
            </a:r>
            <a:endParaRPr lang="en-US" b="1" dirty="0" smtClean="0"/>
          </a:p>
          <a:p>
            <a:pPr marL="457200" indent="-457200">
              <a:buAutoNum type="arabicParenR"/>
            </a:pPr>
            <a:r>
              <a:rPr lang="en-US" b="1" dirty="0" smtClean="0"/>
              <a:t>Exterior Quality</a:t>
            </a:r>
            <a:endParaRPr lang="en-US" b="1" dirty="0" smtClean="0"/>
          </a:p>
          <a:p>
            <a:pPr marL="457200" indent="-457200">
              <a:buAutoNum type="arabicParenR"/>
            </a:pPr>
            <a:r>
              <a:rPr lang="en-US" b="1" dirty="0" smtClean="0"/>
              <a:t>Basement Quality</a:t>
            </a:r>
            <a:endParaRPr lang="en-US" b="1" dirty="0" smtClean="0"/>
          </a:p>
          <a:p>
            <a:pPr marL="457200" indent="-457200">
              <a:buAutoNum type="arabicParenR"/>
            </a:pPr>
            <a:r>
              <a:rPr lang="en-US" b="1" dirty="0" smtClean="0"/>
              <a:t>Kitchen Quality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Google Shape;73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76638" y="3037126"/>
            <a:ext cx="4238201" cy="3262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049050" y="2969356"/>
            <a:ext cx="4238200" cy="34098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6;p16"/>
          <p:cNvSpPr txBox="1"/>
          <p:nvPr/>
        </p:nvSpPr>
        <p:spPr>
          <a:xfrm>
            <a:off x="9200419" y="2351912"/>
            <a:ext cx="3391500" cy="5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" name="Content Placeholder 2"/>
          <p:cNvSpPr txBox="1"/>
          <p:nvPr/>
        </p:nvSpPr>
        <p:spPr>
          <a:xfrm>
            <a:off x="5733034" y="1636179"/>
            <a:ext cx="5614282" cy="127820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43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3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45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025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71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dirty="0" smtClean="0"/>
              <a:t>Model Accuracy: </a:t>
            </a:r>
            <a:r>
              <a:rPr lang="en-US" dirty="0"/>
              <a:t>Average Error =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b="1" i="1" dirty="0" smtClean="0">
                <a:solidFill>
                  <a:schemeClr val="dk1"/>
                </a:solidFill>
                <a:highlight>
                  <a:srgbClr val="FFFFFF"/>
                </a:highlight>
              </a:rPr>
              <a:t>27087.94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732026" y="3699228"/>
            <a:ext cx="2245612" cy="1793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1941</Words>
  <Application>WPS Presentation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Tw Cen MT</vt:lpstr>
      <vt:lpstr>Wingdings 3</vt:lpstr>
      <vt:lpstr>Tw Cen MT Condensed</vt:lpstr>
      <vt:lpstr>Segoe Print</vt:lpstr>
      <vt:lpstr>Microsoft YaHei</vt:lpstr>
      <vt:lpstr>Arial Unicode MS</vt:lpstr>
      <vt:lpstr>Calibri</vt:lpstr>
      <vt:lpstr>Symbol</vt:lpstr>
      <vt:lpstr>Integral</vt:lpstr>
      <vt:lpstr>Project 02 :Ames housing price predictions</vt:lpstr>
      <vt:lpstr>Table of contents</vt:lpstr>
      <vt:lpstr>Which Housing Features are Good Indicators of Housing Price?</vt:lpstr>
      <vt:lpstr>CLEANING PROCESS</vt:lpstr>
      <vt:lpstr>IMPUTATION OF MISSING VALUES</vt:lpstr>
      <vt:lpstr>STATISTICAL INFERENCE</vt:lpstr>
      <vt:lpstr>FEATURE SELECTION</vt:lpstr>
      <vt:lpstr>MODELING</vt:lpstr>
      <vt:lpstr>CONCLUSION</vt:lpstr>
      <vt:lpstr>Thank you</vt:lpstr>
      <vt:lpstr>Code snippets</vt:lpstr>
      <vt:lpstr>Code snippets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housing price predictions</dc:title>
  <dc:creator>Jerome Chua</dc:creator>
  <cp:lastModifiedBy>abinl</cp:lastModifiedBy>
  <cp:revision>54</cp:revision>
  <dcterms:created xsi:type="dcterms:W3CDTF">2019-10-11T02:11:00Z</dcterms:created>
  <dcterms:modified xsi:type="dcterms:W3CDTF">2019-10-11T03:55:10Z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