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5a4ded9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5a4ded9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a4ded90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a4ded90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a4ded906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a4ded906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5a584b9e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5a584b9e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458a9285f0eabb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458a9285f0eabb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a749445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a749445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a749445d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a749445d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a749445d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a749445d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5a749445d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a749445d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a749445d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a749445d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5a749445d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5a749445d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a749445d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a749445d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a749445d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5a749445d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a749445d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5a749445d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5b1fb02a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5b1fb02a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b1a86e9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b1a86e9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5b1a86e93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5b1a86e93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b1a86e93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5b1a86e93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b6b0fe00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b6b0fe00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a749445d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a749445d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a749445d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a749445d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a749445d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a749445d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a749445d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a749445d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a749445d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a749445d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a4ded90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a4ded90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104225"/>
            <a:ext cx="8520600" cy="91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COMPUTER EVOLUTION </a:t>
            </a:r>
            <a:endParaRPr b="1"/>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What is Evolution? </a:t>
            </a:r>
            <a:endParaRPr/>
          </a:p>
          <a:p>
            <a:pPr indent="0" lvl="0" marL="0" rtl="0" algn="l">
              <a:spcBef>
                <a:spcPts val="1200"/>
              </a:spcBef>
              <a:spcAft>
                <a:spcPts val="0"/>
              </a:spcAft>
              <a:buNone/>
            </a:pPr>
            <a:r>
              <a:rPr lang="en"/>
              <a:t>The Evolution means as a period of time that a technology change from one state to another.  </a:t>
            </a:r>
            <a:endParaRPr/>
          </a:p>
          <a:p>
            <a:pPr indent="0" lvl="0" marL="0" rtl="0" algn="l">
              <a:spcBef>
                <a:spcPts val="1200"/>
              </a:spcBef>
              <a:spcAft>
                <a:spcPts val="0"/>
              </a:spcAft>
              <a:buNone/>
            </a:pPr>
            <a:r>
              <a:rPr lang="en"/>
              <a:t>What is a Computer?</a:t>
            </a:r>
            <a:endParaRPr/>
          </a:p>
          <a:p>
            <a:pPr indent="0" lvl="0" marL="0" rtl="0" algn="l">
              <a:spcBef>
                <a:spcPts val="1200"/>
              </a:spcBef>
              <a:spcAft>
                <a:spcPts val="0"/>
              </a:spcAft>
              <a:buNone/>
            </a:pPr>
            <a:r>
              <a:rPr lang="en"/>
              <a:t> Is an Electronic machine, which can be programmed to accept data, processing those data and produces the desired information, (and some time capable of store those data)  </a:t>
            </a:r>
            <a:endParaRPr/>
          </a:p>
          <a:p>
            <a:pPr indent="0" lvl="0" marL="0" rtl="0" algn="l">
              <a:spcBef>
                <a:spcPts val="1200"/>
              </a:spcBef>
              <a:spcAft>
                <a:spcPts val="0"/>
              </a:spcAft>
              <a:buNone/>
            </a:pPr>
            <a:r>
              <a:rPr lang="en"/>
              <a:t>What is computer Evolution? </a:t>
            </a:r>
            <a:endParaRPr/>
          </a:p>
          <a:p>
            <a:pPr indent="0" lvl="0" marL="0" rtl="0" algn="l">
              <a:spcBef>
                <a:spcPts val="1200"/>
              </a:spcBef>
              <a:spcAft>
                <a:spcPts val="1200"/>
              </a:spcAft>
              <a:buNone/>
            </a:pPr>
            <a:r>
              <a:rPr lang="en"/>
              <a:t>Is a term used to describe the change and development of computing devices and how technology is used to implement different tasks from the beginning , present and the future of computers.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FIRST GENERATION COMPUTERS (1940-1956)</a:t>
            </a:r>
            <a:endParaRPr b="1"/>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Some of the first generation computers used were ENIAC, EDVAC and UNIVAC. They were composed with the following feature;</a:t>
            </a:r>
            <a:endParaRPr/>
          </a:p>
          <a:p>
            <a:pPr indent="-325755" lvl="0" marL="457200" rtl="0" algn="l">
              <a:spcBef>
                <a:spcPts val="1200"/>
              </a:spcBef>
              <a:spcAft>
                <a:spcPts val="0"/>
              </a:spcAft>
              <a:buSzPct val="100000"/>
              <a:buChar char="●"/>
            </a:pPr>
            <a:r>
              <a:rPr lang="en"/>
              <a:t>These computers used vacuum tubes for processing and magnetic drums for memory  </a:t>
            </a:r>
            <a:endParaRPr/>
          </a:p>
          <a:p>
            <a:pPr indent="-325755" lvl="0" marL="457200" rtl="0" algn="l">
              <a:spcBef>
                <a:spcPts val="0"/>
              </a:spcBef>
              <a:spcAft>
                <a:spcPts val="0"/>
              </a:spcAft>
              <a:buSzPct val="100000"/>
              <a:buChar char="●"/>
            </a:pPr>
            <a:r>
              <a:rPr lang="en"/>
              <a:t>These were the fastest computing devices of their times (the computation time was in milliseconds). </a:t>
            </a:r>
            <a:endParaRPr/>
          </a:p>
          <a:p>
            <a:pPr indent="-325755" lvl="0" marL="457200" rtl="0" algn="l">
              <a:spcBef>
                <a:spcPts val="0"/>
              </a:spcBef>
              <a:spcAft>
                <a:spcPts val="0"/>
              </a:spcAft>
              <a:buSzPct val="100000"/>
              <a:buChar char="●"/>
            </a:pPr>
            <a:r>
              <a:rPr lang="en"/>
              <a:t> These computers were very large </a:t>
            </a:r>
            <a:endParaRPr/>
          </a:p>
          <a:p>
            <a:pPr indent="-325755" lvl="0" marL="457200" rtl="0" algn="l">
              <a:spcBef>
                <a:spcPts val="0"/>
              </a:spcBef>
              <a:spcAft>
                <a:spcPts val="0"/>
              </a:spcAft>
              <a:buSzPct val="100000"/>
              <a:buChar char="●"/>
            </a:pPr>
            <a:r>
              <a:rPr lang="en"/>
              <a:t> Thousands of vacuum tubes were used therefore generated too much heat and air-conditions were needed.</a:t>
            </a:r>
            <a:endParaRPr/>
          </a:p>
          <a:p>
            <a:pPr indent="-325755" lvl="0" marL="457200" rtl="0" algn="l">
              <a:spcBef>
                <a:spcPts val="0"/>
              </a:spcBef>
              <a:spcAft>
                <a:spcPts val="0"/>
              </a:spcAft>
              <a:buSzPct val="100000"/>
              <a:buChar char="●"/>
            </a:pPr>
            <a:r>
              <a:rPr lang="en"/>
              <a:t>The input and output operations were done using punched card technology</a:t>
            </a:r>
            <a:endParaRPr/>
          </a:p>
          <a:p>
            <a:pPr indent="-325755" lvl="0" marL="457200" rtl="0" algn="l">
              <a:spcBef>
                <a:spcPts val="0"/>
              </a:spcBef>
              <a:spcAft>
                <a:spcPts val="0"/>
              </a:spcAft>
              <a:buSzPct val="100000"/>
              <a:buChar char="●"/>
            </a:pPr>
            <a:r>
              <a:rPr lang="en"/>
              <a:t>Non portable &amp; very slow  </a:t>
            </a:r>
            <a:endParaRPr/>
          </a:p>
          <a:p>
            <a:pPr indent="-325755" lvl="0" marL="457200" rtl="0" algn="l">
              <a:spcBef>
                <a:spcPts val="0"/>
              </a:spcBef>
              <a:spcAft>
                <a:spcPts val="0"/>
              </a:spcAft>
              <a:buSzPct val="100000"/>
              <a:buChar char="●"/>
            </a:pPr>
            <a:r>
              <a:rPr lang="en"/>
              <a:t>Used binary machine language also known as language of 0s &amp; 1s.</a:t>
            </a:r>
            <a:endParaRPr/>
          </a:p>
          <a:p>
            <a:pPr indent="-325755" lvl="0" marL="457200" rtl="0" algn="l">
              <a:spcBef>
                <a:spcPts val="0"/>
              </a:spcBef>
              <a:spcAft>
                <a:spcPts val="0"/>
              </a:spcAft>
              <a:buSzPct val="100000"/>
              <a:buChar char="●"/>
            </a:pPr>
            <a:r>
              <a:rPr lang="en"/>
              <a:t>Very expensive to operate, used large amount of electricity.</a:t>
            </a:r>
            <a:endParaRPr/>
          </a:p>
          <a:p>
            <a:pPr indent="-325755" lvl="0" marL="457200" rtl="0" algn="l">
              <a:spcBef>
                <a:spcPts val="0"/>
              </a:spcBef>
              <a:spcAft>
                <a:spcPts val="0"/>
              </a:spcAft>
              <a:buSzPct val="100000"/>
              <a:buChar char="●"/>
            </a:pPr>
            <a:r>
              <a:rPr lang="en"/>
              <a:t>Since machine language was used, these computers were difficult to program and use.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135500"/>
            <a:ext cx="8520600" cy="57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SECOND GENERATION COMPUTERS</a:t>
            </a:r>
            <a:endParaRPr b="1" sz="2500"/>
          </a:p>
        </p:txBody>
      </p:sp>
      <p:sp>
        <p:nvSpPr>
          <p:cNvPr id="116" name="Google Shape;116;p23"/>
          <p:cNvSpPr txBox="1"/>
          <p:nvPr>
            <p:ph idx="1" type="body"/>
          </p:nvPr>
        </p:nvSpPr>
        <p:spPr>
          <a:xfrm>
            <a:off x="311700" y="776475"/>
            <a:ext cx="8520600" cy="379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Second generation computer machines were based on </a:t>
            </a:r>
            <a:r>
              <a:rPr b="1" lang="en">
                <a:highlight>
                  <a:schemeClr val="accent6"/>
                </a:highlight>
              </a:rPr>
              <a:t>transistor technology</a:t>
            </a:r>
            <a:r>
              <a:rPr lang="en">
                <a:highlight>
                  <a:schemeClr val="accent6"/>
                </a:highlight>
              </a:rPr>
              <a:t>.</a:t>
            </a:r>
            <a:endParaRPr>
              <a:highlight>
                <a:schemeClr val="accent6"/>
              </a:highlight>
            </a:endParaRPr>
          </a:p>
          <a:p>
            <a:pPr indent="-342900" lvl="0" marL="457200" rtl="0" algn="l">
              <a:spcBef>
                <a:spcPts val="0"/>
              </a:spcBef>
              <a:spcAft>
                <a:spcPts val="0"/>
              </a:spcAft>
              <a:buSzPts val="1800"/>
              <a:buChar char="●"/>
            </a:pPr>
            <a:r>
              <a:rPr lang="en"/>
              <a:t>These computers were smaller as compared to the first generation computers.</a:t>
            </a:r>
            <a:endParaRPr/>
          </a:p>
          <a:p>
            <a:pPr indent="-342900" lvl="0" marL="457200" rtl="0" algn="l">
              <a:spcBef>
                <a:spcPts val="0"/>
              </a:spcBef>
              <a:spcAft>
                <a:spcPts val="0"/>
              </a:spcAft>
              <a:buSzPts val="1800"/>
              <a:buChar char="●"/>
            </a:pPr>
            <a:r>
              <a:rPr lang="en"/>
              <a:t>The input operations were performed using punched cards and for output operations, punched cards and papers were used.</a:t>
            </a:r>
            <a:endParaRPr/>
          </a:p>
          <a:p>
            <a:pPr indent="-342900" lvl="0" marL="457200" rtl="0" algn="l">
              <a:spcBef>
                <a:spcPts val="0"/>
              </a:spcBef>
              <a:spcAft>
                <a:spcPts val="0"/>
              </a:spcAft>
              <a:buSzPts val="1800"/>
              <a:buChar char="●"/>
            </a:pPr>
            <a:r>
              <a:rPr lang="en"/>
              <a:t>For external storage magnetic tapes were used.</a:t>
            </a:r>
            <a:endParaRPr/>
          </a:p>
          <a:p>
            <a:pPr indent="-342900" lvl="0" marL="457200" rtl="0" algn="l">
              <a:spcBef>
                <a:spcPts val="0"/>
              </a:spcBef>
              <a:spcAft>
                <a:spcPts val="0"/>
              </a:spcAft>
              <a:buSzPts val="1800"/>
              <a:buChar char="●"/>
            </a:pPr>
            <a:r>
              <a:rPr lang="en"/>
              <a:t>These computers used assembly language ( used abbreviations) hence, programming became more time-efficient and less cumbersome.</a:t>
            </a:r>
            <a:endParaRPr/>
          </a:p>
          <a:p>
            <a:pPr indent="-342900" lvl="0" marL="457200" rtl="0" algn="l">
              <a:spcBef>
                <a:spcPts val="0"/>
              </a:spcBef>
              <a:spcAft>
                <a:spcPts val="0"/>
              </a:spcAft>
              <a:buSzPts val="1800"/>
              <a:buChar char="●"/>
            </a:pPr>
            <a:r>
              <a:rPr lang="en"/>
              <a:t>These were more portable and generated less amount of heat.</a:t>
            </a:r>
            <a:endParaRPr/>
          </a:p>
          <a:p>
            <a:pPr indent="-342900" lvl="0" marL="457200" rtl="0" algn="l">
              <a:spcBef>
                <a:spcPts val="0"/>
              </a:spcBef>
              <a:spcAft>
                <a:spcPts val="0"/>
              </a:spcAft>
              <a:buSzPts val="1800"/>
              <a:buChar char="●"/>
            </a:pPr>
            <a:r>
              <a:rPr lang="en"/>
              <a:t>Second-generation computers still required air conditioning.</a:t>
            </a:r>
            <a:endParaRPr/>
          </a:p>
          <a:p>
            <a:pPr indent="-342900" lvl="0" marL="457200" rtl="0" algn="l">
              <a:spcBef>
                <a:spcPts val="0"/>
              </a:spcBef>
              <a:spcAft>
                <a:spcPts val="0"/>
              </a:spcAft>
              <a:buSzPts val="1800"/>
              <a:buChar char="●"/>
            </a:pPr>
            <a:r>
              <a:rPr lang="en">
                <a:highlight>
                  <a:srgbClr val="FFFF00"/>
                </a:highlight>
              </a:rPr>
              <a:t>The high level languages like FORTRAN, COBOL, BASIC etc. were used as the languages by the computer</a:t>
            </a:r>
            <a:endParaRPr>
              <a:highlight>
                <a:srgbClr val="FFFF0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361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THIRD GENERATION</a:t>
            </a:r>
            <a:endParaRPr b="1"/>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Third Generation Computers were based on</a:t>
            </a:r>
            <a:r>
              <a:rPr lang="en">
                <a:highlight>
                  <a:schemeClr val="accent6"/>
                </a:highlight>
              </a:rPr>
              <a:t> integrated circuit </a:t>
            </a:r>
            <a:r>
              <a:rPr lang="en"/>
              <a:t>(IC) technology.</a:t>
            </a:r>
            <a:endParaRPr/>
          </a:p>
          <a:p>
            <a:pPr indent="-342900" lvl="0" marL="457200" rtl="0" algn="l">
              <a:spcBef>
                <a:spcPts val="0"/>
              </a:spcBef>
              <a:spcAft>
                <a:spcPts val="0"/>
              </a:spcAft>
              <a:buSzPts val="1800"/>
              <a:buChar char="●"/>
            </a:pPr>
            <a:r>
              <a:rPr lang="en"/>
              <a:t>These Computers devices consumed less power and generated less heat. In some cases, air conditioning was still required.</a:t>
            </a:r>
            <a:endParaRPr/>
          </a:p>
          <a:p>
            <a:pPr indent="-342900" lvl="0" marL="457200" rtl="0" algn="l">
              <a:spcBef>
                <a:spcPts val="0"/>
              </a:spcBef>
              <a:spcAft>
                <a:spcPts val="0"/>
              </a:spcAft>
              <a:buSzPts val="1800"/>
              <a:buChar char="●"/>
            </a:pPr>
            <a:r>
              <a:rPr lang="en"/>
              <a:t>The size of Third Generation Computers was smaller as compared to previous computers.</a:t>
            </a:r>
            <a:endParaRPr/>
          </a:p>
          <a:p>
            <a:pPr indent="-342900" lvl="0" marL="457200" rtl="0" algn="l">
              <a:spcBef>
                <a:spcPts val="0"/>
              </a:spcBef>
              <a:spcAft>
                <a:spcPts val="0"/>
              </a:spcAft>
              <a:buSzPts val="1800"/>
              <a:buChar char="●"/>
            </a:pPr>
            <a:r>
              <a:rPr lang="en"/>
              <a:t>Since hardware of the Third Generation Computers rarely failed, the maintenance cost for it was quite low.</a:t>
            </a:r>
            <a:endParaRPr/>
          </a:p>
          <a:p>
            <a:pPr indent="-342900" lvl="0" marL="457200" rtl="0" algn="l">
              <a:spcBef>
                <a:spcPts val="0"/>
              </a:spcBef>
              <a:spcAft>
                <a:spcPts val="0"/>
              </a:spcAft>
              <a:buSzPts val="1800"/>
              <a:buChar char="●"/>
            </a:pPr>
            <a:r>
              <a:rPr lang="en"/>
              <a:t>For external storage magnetic disks were used.</a:t>
            </a:r>
            <a:endParaRPr/>
          </a:p>
          <a:p>
            <a:pPr indent="-342900" lvl="0" marL="457200" rtl="0" algn="l">
              <a:spcBef>
                <a:spcPts val="0"/>
              </a:spcBef>
              <a:spcAft>
                <a:spcPts val="0"/>
              </a:spcAft>
              <a:buSzPts val="1800"/>
              <a:buChar char="●"/>
            </a:pPr>
            <a:r>
              <a:rPr lang="en"/>
              <a:t>Manual assembling of individual components was not required; large requirement of labor and cost was reduced.</a:t>
            </a:r>
            <a:endParaRPr/>
          </a:p>
          <a:p>
            <a:pPr indent="-342900" lvl="0" marL="457200" rtl="0" algn="l">
              <a:spcBef>
                <a:spcPts val="0"/>
              </a:spcBef>
              <a:spcAft>
                <a:spcPts val="0"/>
              </a:spcAft>
              <a:buSzPts val="1800"/>
              <a:buChar char="●"/>
            </a:pPr>
            <a:r>
              <a:rPr lang="en"/>
              <a:t>For data input and output operations monitors and keyboards replaced the punched cards.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521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FOURTH GENERATION COMPUTERS</a:t>
            </a:r>
            <a:endParaRPr b="1"/>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a:t>Fourth-generation computers are microprocessor-based systems with</a:t>
            </a:r>
            <a:r>
              <a:rPr lang="en">
                <a:highlight>
                  <a:schemeClr val="accent6"/>
                </a:highlight>
              </a:rPr>
              <a:t> (integrated circuit chip) </a:t>
            </a:r>
            <a:endParaRPr>
              <a:highlight>
                <a:schemeClr val="accent6"/>
              </a:highlight>
            </a:endParaRPr>
          </a:p>
          <a:p>
            <a:pPr indent="-317182" lvl="0" marL="457200" rtl="0" algn="l">
              <a:spcBef>
                <a:spcPts val="0"/>
              </a:spcBef>
              <a:spcAft>
                <a:spcPts val="0"/>
              </a:spcAft>
              <a:buSzPct val="100000"/>
              <a:buChar char="●"/>
            </a:pPr>
            <a:r>
              <a:rPr lang="en"/>
              <a:t>Microprocessor were introduced as CPU. </a:t>
            </a:r>
            <a:endParaRPr/>
          </a:p>
          <a:p>
            <a:pPr indent="-317182" lvl="0" marL="457200" rtl="0" algn="l">
              <a:spcBef>
                <a:spcPts val="0"/>
              </a:spcBef>
              <a:spcAft>
                <a:spcPts val="0"/>
              </a:spcAft>
              <a:buSzPct val="100000"/>
              <a:buChar char="●"/>
            </a:pPr>
            <a:r>
              <a:rPr lang="en"/>
              <a:t>Other peripherals were used like scanner, CRT screen.  </a:t>
            </a:r>
            <a:endParaRPr/>
          </a:p>
          <a:p>
            <a:pPr indent="-317182" lvl="0" marL="457200" rtl="0" algn="l">
              <a:spcBef>
                <a:spcPts val="0"/>
              </a:spcBef>
              <a:spcAft>
                <a:spcPts val="0"/>
              </a:spcAft>
              <a:buSzPct val="100000"/>
              <a:buChar char="●"/>
            </a:pPr>
            <a:r>
              <a:rPr lang="en"/>
              <a:t>These computers are very small in size.  </a:t>
            </a:r>
            <a:endParaRPr/>
          </a:p>
          <a:p>
            <a:pPr indent="-317182" lvl="0" marL="457200" rtl="0" algn="l">
              <a:spcBef>
                <a:spcPts val="0"/>
              </a:spcBef>
              <a:spcAft>
                <a:spcPts val="0"/>
              </a:spcAft>
              <a:buSzPct val="100000"/>
              <a:buChar char="●"/>
            </a:pPr>
            <a:r>
              <a:rPr lang="en"/>
              <a:t>These are the cheapest among all the other-generation computers.  </a:t>
            </a:r>
            <a:endParaRPr/>
          </a:p>
          <a:p>
            <a:pPr indent="-317182" lvl="0" marL="457200" rtl="0" algn="l">
              <a:spcBef>
                <a:spcPts val="0"/>
              </a:spcBef>
              <a:spcAft>
                <a:spcPts val="0"/>
              </a:spcAft>
              <a:buSzPct val="100000"/>
              <a:buChar char="●"/>
            </a:pPr>
            <a:r>
              <a:rPr lang="en"/>
              <a:t>These are portable and quite reliable. </a:t>
            </a:r>
            <a:endParaRPr/>
          </a:p>
          <a:p>
            <a:pPr indent="-317182" lvl="0" marL="457200" rtl="0" algn="l">
              <a:spcBef>
                <a:spcPts val="0"/>
              </a:spcBef>
              <a:spcAft>
                <a:spcPts val="0"/>
              </a:spcAft>
              <a:buSzPct val="100000"/>
              <a:buChar char="●"/>
            </a:pPr>
            <a:r>
              <a:rPr lang="en"/>
              <a:t>These machines generate negligible amount of heat, hence, they do not require air conditioning.  </a:t>
            </a:r>
            <a:endParaRPr/>
          </a:p>
          <a:p>
            <a:pPr indent="-317182" lvl="0" marL="457200" rtl="0" algn="l">
              <a:spcBef>
                <a:spcPts val="0"/>
              </a:spcBef>
              <a:spcAft>
                <a:spcPts val="0"/>
              </a:spcAft>
              <a:buSzPct val="100000"/>
              <a:buChar char="●"/>
            </a:pPr>
            <a:r>
              <a:rPr lang="en"/>
              <a:t>Hardware failure is negligible, so minimum maintenance is required. </a:t>
            </a:r>
            <a:endParaRPr/>
          </a:p>
          <a:p>
            <a:pPr indent="-317182" lvl="0" marL="457200" rtl="0" algn="l">
              <a:spcBef>
                <a:spcPts val="0"/>
              </a:spcBef>
              <a:spcAft>
                <a:spcPts val="0"/>
              </a:spcAft>
              <a:buSzPct val="100000"/>
              <a:buChar char="●"/>
            </a:pPr>
            <a:r>
              <a:rPr lang="en"/>
              <a:t>Development of network technologies such as LAN and WAN.  G.U.I technology started.</a:t>
            </a:r>
            <a:endParaRPr/>
          </a:p>
          <a:p>
            <a:pPr indent="-317182" lvl="0" marL="457200" rtl="0" algn="l">
              <a:spcBef>
                <a:spcPts val="0"/>
              </a:spcBef>
              <a:spcAft>
                <a:spcPts val="0"/>
              </a:spcAft>
              <a:buSzPct val="100000"/>
              <a:buChar char="●"/>
            </a:pPr>
            <a:r>
              <a:rPr lang="en"/>
              <a:t>GUI and pointing devices (mouse, joysticks etc) enables users to learn to use the computer quickly.  Interconnections of computers leads to better communication and resource sharing.  </a:t>
            </a:r>
            <a:endParaRPr/>
          </a:p>
          <a:p>
            <a:pPr indent="-317182" lvl="0" marL="457200" rtl="0" algn="l">
              <a:spcBef>
                <a:spcPts val="0"/>
              </a:spcBef>
              <a:spcAft>
                <a:spcPts val="0"/>
              </a:spcAft>
              <a:buSzPct val="100000"/>
              <a:buChar char="●"/>
            </a:pPr>
            <a:r>
              <a:rPr lang="en"/>
              <a:t>Fourth generation computers are very powerful than previous generations and can easily do more calculation or can run more programs at a time and for more hours.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FIFTH GENERATION COMPUTERS</a:t>
            </a:r>
            <a:endParaRPr b="1"/>
          </a:p>
        </p:txBody>
      </p:sp>
      <p:sp>
        <p:nvSpPr>
          <p:cNvPr id="134" name="Google Shape;134;p26"/>
          <p:cNvSpPr txBox="1"/>
          <p:nvPr>
            <p:ph idx="1" type="body"/>
          </p:nvPr>
        </p:nvSpPr>
        <p:spPr>
          <a:xfrm>
            <a:off x="311700" y="1152475"/>
            <a:ext cx="8520600" cy="425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computers of this generation use </a:t>
            </a:r>
            <a:r>
              <a:rPr lang="en">
                <a:highlight>
                  <a:schemeClr val="accent6"/>
                </a:highlight>
              </a:rPr>
              <a:t>optic fiber technology </a:t>
            </a:r>
            <a:r>
              <a:rPr lang="en"/>
              <a:t>to handle Artificial Intelligence.</a:t>
            </a:r>
            <a:endParaRPr/>
          </a:p>
          <a:p>
            <a:pPr indent="-342900" lvl="0" marL="457200" rtl="0" algn="l">
              <a:spcBef>
                <a:spcPts val="0"/>
              </a:spcBef>
              <a:spcAft>
                <a:spcPts val="0"/>
              </a:spcAft>
              <a:buSzPts val="1800"/>
              <a:buChar char="●"/>
            </a:pPr>
            <a:r>
              <a:rPr lang="en"/>
              <a:t>These computers have capacity to think and reason which can be used to solve problems where human intelligence is required.</a:t>
            </a:r>
            <a:endParaRPr/>
          </a:p>
          <a:p>
            <a:pPr indent="-342900" lvl="0" marL="457200" rtl="0" algn="l">
              <a:spcBef>
                <a:spcPts val="0"/>
              </a:spcBef>
              <a:spcAft>
                <a:spcPts val="0"/>
              </a:spcAft>
              <a:buSzPts val="1800"/>
              <a:buChar char="●"/>
            </a:pPr>
            <a:r>
              <a:rPr lang="en"/>
              <a:t>Expert Systems are examples of systems implementing Artificial Intelligence (AI).</a:t>
            </a:r>
            <a:endParaRPr/>
          </a:p>
          <a:p>
            <a:pPr indent="-342900" lvl="0" marL="457200" rtl="0" algn="l">
              <a:spcBef>
                <a:spcPts val="0"/>
              </a:spcBef>
              <a:spcAft>
                <a:spcPts val="0"/>
              </a:spcAft>
              <a:buSzPts val="1800"/>
              <a:buChar char="●"/>
            </a:pPr>
            <a:r>
              <a:rPr lang="en"/>
              <a:t>Combinations of some or all of the following technologies:</a:t>
            </a:r>
            <a:endParaRPr/>
          </a:p>
          <a:p>
            <a:pPr indent="0" lvl="0" marL="0" rtl="0" algn="l">
              <a:spcBef>
                <a:spcPts val="1200"/>
              </a:spcBef>
              <a:spcAft>
                <a:spcPts val="0"/>
              </a:spcAft>
              <a:buNone/>
            </a:pPr>
            <a:r>
              <a:rPr lang="en"/>
              <a:t>      </a:t>
            </a:r>
            <a:r>
              <a:rPr lang="en"/>
              <a:t>  </a:t>
            </a:r>
            <a:r>
              <a:rPr lang="en"/>
              <a:t>◦ -Parallel processing                             </a:t>
            </a:r>
            <a:r>
              <a:rPr lang="en"/>
              <a:t>◦ -Voice/data integration</a:t>
            </a:r>
            <a:endParaRPr/>
          </a:p>
          <a:p>
            <a:pPr indent="0" lvl="0" marL="0" rtl="0" algn="l">
              <a:spcBef>
                <a:spcPts val="1200"/>
              </a:spcBef>
              <a:spcAft>
                <a:spcPts val="0"/>
              </a:spcAft>
              <a:buNone/>
            </a:pPr>
            <a:r>
              <a:rPr lang="en"/>
              <a:t>       </a:t>
            </a:r>
            <a:r>
              <a:rPr lang="en"/>
              <a:t> ◦ -High speed logic and memory chips  </a:t>
            </a:r>
            <a:r>
              <a:rPr lang="en"/>
              <a:t>◦ -Artificial intelligence </a:t>
            </a:r>
            <a:endParaRPr/>
          </a:p>
          <a:p>
            <a:pPr indent="0" lvl="0" marL="0" rtl="0" algn="l">
              <a:spcBef>
                <a:spcPts val="1200"/>
              </a:spcBef>
              <a:spcAft>
                <a:spcPts val="0"/>
              </a:spcAft>
              <a:buNone/>
            </a:pPr>
            <a:r>
              <a:rPr lang="en"/>
              <a:t>       </a:t>
            </a:r>
            <a:r>
              <a:rPr lang="en"/>
              <a:t> ◦ -High performance                       </a:t>
            </a:r>
            <a:r>
              <a:rPr lang="en"/>
              <a:t>        </a:t>
            </a:r>
            <a:r>
              <a:rPr lang="en"/>
              <a:t>◦ -Voice/data integration                      </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500"/>
              <a:t>Computing Architectures and Programming Evolution</a:t>
            </a:r>
            <a:endParaRPr b="1" sz="2500"/>
          </a:p>
          <a:p>
            <a:pPr indent="0" lvl="0" marL="0" rtl="0" algn="l">
              <a:spcBef>
                <a:spcPts val="1200"/>
              </a:spcBef>
              <a:spcAft>
                <a:spcPts val="0"/>
              </a:spcAft>
              <a:buNone/>
            </a:pPr>
            <a:r>
              <a:t/>
            </a:r>
            <a:endParaRPr b="1"/>
          </a:p>
        </p:txBody>
      </p:sp>
      <p:sp>
        <p:nvSpPr>
          <p:cNvPr id="140" name="Google Shape;140;p27"/>
          <p:cNvSpPr txBox="1"/>
          <p:nvPr>
            <p:ph idx="1" type="body"/>
          </p:nvPr>
        </p:nvSpPr>
        <p:spPr>
          <a:xfrm>
            <a:off x="374250" y="1152475"/>
            <a:ext cx="3999900" cy="210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Von Neumann Architecture</a:t>
            </a:r>
            <a:endParaRPr b="1" sz="1500"/>
          </a:p>
          <a:p>
            <a:pPr indent="-323850" lvl="0" marL="457200" rtl="0" algn="l">
              <a:spcBef>
                <a:spcPts val="1200"/>
              </a:spcBef>
              <a:spcAft>
                <a:spcPts val="0"/>
              </a:spcAft>
              <a:buSzPts val="1500"/>
              <a:buChar char="●"/>
            </a:pPr>
            <a:r>
              <a:rPr lang="en" sz="1500"/>
              <a:t>Introduced stored-program concept</a:t>
            </a:r>
            <a:endParaRPr sz="1500"/>
          </a:p>
          <a:p>
            <a:pPr indent="0" lvl="0" marL="0" rtl="0" algn="l">
              <a:spcBef>
                <a:spcPts val="1200"/>
              </a:spcBef>
              <a:spcAft>
                <a:spcPts val="0"/>
              </a:spcAft>
              <a:buNone/>
            </a:pPr>
            <a:r>
              <a:rPr lang="en" sz="1500"/>
              <a:t>with shared memory for data and</a:t>
            </a:r>
            <a:endParaRPr sz="1500"/>
          </a:p>
          <a:p>
            <a:pPr indent="0" lvl="0" marL="0" rtl="0" algn="l">
              <a:spcBef>
                <a:spcPts val="1200"/>
              </a:spcBef>
              <a:spcAft>
                <a:spcPts val="0"/>
              </a:spcAft>
              <a:buNone/>
            </a:pPr>
            <a:r>
              <a:rPr lang="en" sz="1500"/>
              <a:t>instructions, enabling flexible</a:t>
            </a:r>
            <a:endParaRPr sz="1500"/>
          </a:p>
          <a:p>
            <a:pPr indent="0" lvl="0" marL="0" rtl="0" algn="l">
              <a:spcBef>
                <a:spcPts val="1200"/>
              </a:spcBef>
              <a:spcAft>
                <a:spcPts val="0"/>
              </a:spcAft>
              <a:buNone/>
            </a:pPr>
            <a:r>
              <a:rPr lang="en" sz="1500"/>
              <a:t>computing.</a:t>
            </a:r>
            <a:endParaRPr sz="15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141" name="Google Shape;141;p27"/>
          <p:cNvSpPr txBox="1"/>
          <p:nvPr>
            <p:ph idx="2" type="body"/>
          </p:nvPr>
        </p:nvSpPr>
        <p:spPr>
          <a:xfrm>
            <a:off x="4832400" y="1152475"/>
            <a:ext cx="3999900" cy="220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t>Harvard Architecture</a:t>
            </a:r>
            <a:endParaRPr b="1" sz="1500"/>
          </a:p>
          <a:p>
            <a:pPr indent="-323850" lvl="0" marL="457200" rtl="0" algn="l">
              <a:spcBef>
                <a:spcPts val="1200"/>
              </a:spcBef>
              <a:spcAft>
                <a:spcPts val="0"/>
              </a:spcAft>
              <a:buSzPts val="1500"/>
              <a:buChar char="●"/>
            </a:pPr>
            <a:r>
              <a:rPr lang="en" sz="1500"/>
              <a:t>Separates memory for instructions and</a:t>
            </a:r>
            <a:endParaRPr sz="1500"/>
          </a:p>
          <a:p>
            <a:pPr indent="0" lvl="0" marL="0" rtl="0" algn="l">
              <a:spcBef>
                <a:spcPts val="1200"/>
              </a:spcBef>
              <a:spcAft>
                <a:spcPts val="0"/>
              </a:spcAft>
              <a:buClr>
                <a:schemeClr val="dk1"/>
              </a:buClr>
              <a:buSzPts val="1100"/>
              <a:buFont typeface="Arial"/>
              <a:buNone/>
            </a:pPr>
            <a:r>
              <a:rPr lang="en" sz="1500"/>
              <a:t>data, allowing simultaneous access and</a:t>
            </a:r>
            <a:endParaRPr sz="1500"/>
          </a:p>
          <a:p>
            <a:pPr indent="0" lvl="0" marL="0" rtl="0" algn="l">
              <a:spcBef>
                <a:spcPts val="1200"/>
              </a:spcBef>
              <a:spcAft>
                <a:spcPts val="0"/>
              </a:spcAft>
              <a:buClr>
                <a:schemeClr val="dk1"/>
              </a:buClr>
              <a:buSzPts val="1100"/>
              <a:buFont typeface="Arial"/>
              <a:buNone/>
            </a:pPr>
            <a:r>
              <a:rPr lang="en" sz="1500"/>
              <a:t>higher speed in specialized</a:t>
            </a:r>
            <a:endParaRPr sz="1500"/>
          </a:p>
          <a:p>
            <a:pPr indent="0" lvl="0" marL="0" rtl="0" algn="l">
              <a:spcBef>
                <a:spcPts val="1200"/>
              </a:spcBef>
              <a:spcAft>
                <a:spcPts val="0"/>
              </a:spcAft>
              <a:buClr>
                <a:schemeClr val="dk1"/>
              </a:buClr>
              <a:buSzPts val="1100"/>
              <a:buFont typeface="Arial"/>
              <a:buNone/>
            </a:pPr>
            <a:r>
              <a:rPr lang="en" sz="1500"/>
              <a:t>applications.</a:t>
            </a:r>
            <a:endParaRPr sz="1500"/>
          </a:p>
          <a:p>
            <a:pPr indent="0" lvl="0" marL="0" rtl="0" algn="l">
              <a:spcBef>
                <a:spcPts val="1200"/>
              </a:spcBef>
              <a:spcAft>
                <a:spcPts val="1200"/>
              </a:spcAft>
              <a:buNone/>
            </a:pPr>
            <a:r>
              <a:t/>
            </a:r>
            <a:endParaRPr sz="1500"/>
          </a:p>
        </p:txBody>
      </p:sp>
      <p:sp>
        <p:nvSpPr>
          <p:cNvPr id="142" name="Google Shape;142;p27"/>
          <p:cNvSpPr txBox="1"/>
          <p:nvPr/>
        </p:nvSpPr>
        <p:spPr>
          <a:xfrm>
            <a:off x="521125" y="3590550"/>
            <a:ext cx="7801200" cy="11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dk2"/>
                </a:solidFill>
              </a:rPr>
              <a:t>Programming Languages</a:t>
            </a:r>
            <a:endParaRPr b="1" sz="1500">
              <a:solidFill>
                <a:schemeClr val="dk2"/>
              </a:solidFill>
            </a:endParaRPr>
          </a:p>
          <a:p>
            <a:pPr indent="-323850" lvl="0" marL="457200" rtl="0" algn="l">
              <a:lnSpc>
                <a:spcPct val="115000"/>
              </a:lnSpc>
              <a:spcBef>
                <a:spcPts val="1200"/>
              </a:spcBef>
              <a:spcAft>
                <a:spcPts val="0"/>
              </a:spcAft>
              <a:buClr>
                <a:schemeClr val="dk2"/>
              </a:buClr>
              <a:buSzPts val="1500"/>
              <a:buChar char="●"/>
            </a:pPr>
            <a:r>
              <a:rPr lang="en" sz="1500">
                <a:solidFill>
                  <a:schemeClr val="dk2"/>
                </a:solidFill>
              </a:rPr>
              <a:t>Progressed from machine code to assembly, then to high-level languages like</a:t>
            </a:r>
            <a:endParaRPr sz="15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500">
                <a:solidFill>
                  <a:schemeClr val="dk2"/>
                </a:solidFill>
              </a:rPr>
              <a:t>FORTRAN, LISP, and COBOL, improving accessibility and abstraction.</a:t>
            </a:r>
            <a:endParaRPr sz="1500">
              <a:solidFill>
                <a:schemeClr val="dk2"/>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119850"/>
            <a:ext cx="8520600" cy="719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500"/>
              <a:t>The Personal Computer Revolution and GUI Innovations</a:t>
            </a:r>
            <a:endParaRPr b="1" sz="2500"/>
          </a:p>
          <a:p>
            <a:pPr indent="0" lvl="0" marL="0" rtl="0" algn="l">
              <a:spcBef>
                <a:spcPts val="1200"/>
              </a:spcBef>
              <a:spcAft>
                <a:spcPts val="0"/>
              </a:spcAft>
              <a:buNone/>
            </a:pPr>
            <a:r>
              <a:t/>
            </a:r>
            <a:endParaRPr/>
          </a:p>
        </p:txBody>
      </p:sp>
      <p:sp>
        <p:nvSpPr>
          <p:cNvPr id="148" name="Google Shape;148;p28"/>
          <p:cNvSpPr txBox="1"/>
          <p:nvPr>
            <p:ph idx="1" type="body"/>
          </p:nvPr>
        </p:nvSpPr>
        <p:spPr>
          <a:xfrm>
            <a:off x="311700" y="838950"/>
            <a:ext cx="3999900" cy="3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600"/>
          </a:p>
          <a:p>
            <a:pPr indent="0" lvl="0" marL="0" rtl="0" algn="l">
              <a:spcBef>
                <a:spcPts val="1200"/>
              </a:spcBef>
              <a:spcAft>
                <a:spcPts val="0"/>
              </a:spcAft>
              <a:buNone/>
            </a:pPr>
            <a:r>
              <a:rPr lang="en" sz="1800"/>
              <a:t>Early PCs</a:t>
            </a:r>
            <a:endParaRPr sz="1800"/>
          </a:p>
          <a:p>
            <a:pPr indent="0" lvl="0" marL="0" rtl="0" algn="l">
              <a:spcBef>
                <a:spcPts val="1200"/>
              </a:spcBef>
              <a:spcAft>
                <a:spcPts val="0"/>
              </a:spcAft>
              <a:buNone/>
            </a:pPr>
            <a:r>
              <a:rPr lang="en" sz="1800"/>
              <a:t>1970s saw the rise of personal computers like the Apple II, TRS-80, and Commodore PET, making computing accessible to individuals.</a:t>
            </a:r>
            <a:endParaRPr sz="1800"/>
          </a:p>
          <a:p>
            <a:pPr indent="0" lvl="0" marL="0" rtl="0" algn="l">
              <a:spcBef>
                <a:spcPts val="1200"/>
              </a:spcBef>
              <a:spcAft>
                <a:spcPts val="0"/>
              </a:spcAft>
              <a:buNone/>
            </a:pPr>
            <a:r>
              <a:rPr lang="en" sz="1800"/>
              <a:t>IBM PC in 1981 legitimized the market with open architecture and</a:t>
            </a:r>
            <a:endParaRPr sz="1800"/>
          </a:p>
          <a:p>
            <a:pPr indent="0" lvl="0" marL="0" rtl="0" algn="l">
              <a:spcBef>
                <a:spcPts val="1200"/>
              </a:spcBef>
              <a:spcAft>
                <a:spcPts val="0"/>
              </a:spcAft>
              <a:buNone/>
            </a:pPr>
            <a:r>
              <a:rPr lang="en" sz="1800"/>
              <a:t>MS-DOS OS.</a:t>
            </a:r>
            <a:endParaRPr sz="1800"/>
          </a:p>
          <a:p>
            <a:pPr indent="0" lvl="0" marL="0" rtl="0" algn="l">
              <a:spcBef>
                <a:spcPts val="1200"/>
              </a:spcBef>
              <a:spcAft>
                <a:spcPts val="0"/>
              </a:spcAft>
              <a:buClr>
                <a:schemeClr val="dk1"/>
              </a:buClr>
              <a:buSzPts val="1100"/>
              <a:buFont typeface="Arial"/>
              <a:buNone/>
            </a:pPr>
            <a:r>
              <a:t/>
            </a:r>
            <a:endParaRPr sz="1800"/>
          </a:p>
          <a:p>
            <a:pPr indent="0" lvl="0" marL="0" rtl="0" algn="l">
              <a:spcBef>
                <a:spcPts val="1200"/>
              </a:spcBef>
              <a:spcAft>
                <a:spcPts val="1200"/>
              </a:spcAft>
              <a:buNone/>
            </a:pPr>
            <a:r>
              <a:t/>
            </a:r>
            <a:endParaRPr sz="1600"/>
          </a:p>
        </p:txBody>
      </p:sp>
      <p:sp>
        <p:nvSpPr>
          <p:cNvPr id="149" name="Google Shape;149;p2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800"/>
              <a:t>Graphical User Interface</a:t>
            </a:r>
            <a:endParaRPr sz="1800"/>
          </a:p>
          <a:p>
            <a:pPr indent="0" lvl="0" marL="0" rtl="0" algn="l">
              <a:spcBef>
                <a:spcPts val="1200"/>
              </a:spcBef>
              <a:spcAft>
                <a:spcPts val="0"/>
              </a:spcAft>
              <a:buClr>
                <a:schemeClr val="dk1"/>
              </a:buClr>
              <a:buSzPts val="1100"/>
              <a:buFont typeface="Arial"/>
              <a:buNone/>
            </a:pPr>
            <a:r>
              <a:t/>
            </a:r>
            <a:endParaRPr sz="1800"/>
          </a:p>
          <a:p>
            <a:pPr indent="0" lvl="0" marL="0" rtl="0" algn="l">
              <a:spcBef>
                <a:spcPts val="1200"/>
              </a:spcBef>
              <a:spcAft>
                <a:spcPts val="0"/>
              </a:spcAft>
              <a:buClr>
                <a:schemeClr val="dk1"/>
              </a:buClr>
              <a:buSzPts val="1100"/>
              <a:buFont typeface="Arial"/>
              <a:buNone/>
            </a:pPr>
            <a:r>
              <a:rPr lang="en" sz="1800"/>
              <a:t>Xerox Alto pioneered GUI, mouse, and networking, inspiring Apple’s</a:t>
            </a:r>
            <a:endParaRPr sz="1800"/>
          </a:p>
          <a:p>
            <a:pPr indent="0" lvl="0" marL="0" rtl="0" algn="l">
              <a:spcBef>
                <a:spcPts val="1200"/>
              </a:spcBef>
              <a:spcAft>
                <a:spcPts val="0"/>
              </a:spcAft>
              <a:buClr>
                <a:schemeClr val="dk1"/>
              </a:buClr>
              <a:buSzPts val="1100"/>
              <a:buFont typeface="Arial"/>
              <a:buNone/>
            </a:pPr>
            <a:r>
              <a:rPr lang="en" sz="1800"/>
              <a:t>Lisa and Macintosh, which popularized user-friendly interfaces.</a:t>
            </a:r>
            <a:endParaRPr sz="1800"/>
          </a:p>
          <a:p>
            <a:pPr indent="0" lvl="0" marL="0" rtl="0" algn="l">
              <a:spcBef>
                <a:spcPts val="1200"/>
              </a:spcBef>
              <a:spcAft>
                <a:spcPts val="0"/>
              </a:spcAft>
              <a:buClr>
                <a:schemeClr val="dk1"/>
              </a:buClr>
              <a:buSzPts val="1100"/>
              <a:buFont typeface="Arial"/>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500"/>
              <a:t>The Internet Age and Future frontiers in Computing</a:t>
            </a:r>
            <a:endParaRPr b="1" sz="2500"/>
          </a:p>
          <a:p>
            <a:pPr indent="0" lvl="0" marL="0" rtl="0" algn="l">
              <a:spcBef>
                <a:spcPts val="1200"/>
              </a:spcBef>
              <a:spcAft>
                <a:spcPts val="0"/>
              </a:spcAft>
              <a:buNone/>
            </a:pPr>
            <a:r>
              <a:t/>
            </a:r>
            <a:endParaRPr sz="2500"/>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b="1" lang="en" sz="1600"/>
              <a:t>Internet and Web</a:t>
            </a:r>
            <a:endParaRPr b="1" sz="1600"/>
          </a:p>
          <a:p>
            <a:pPr indent="0" lvl="0" marL="0" rtl="0" algn="l">
              <a:spcBef>
                <a:spcPts val="1200"/>
              </a:spcBef>
              <a:spcAft>
                <a:spcPts val="0"/>
              </a:spcAft>
              <a:buClr>
                <a:schemeClr val="dk1"/>
              </a:buClr>
              <a:buSzPts val="1100"/>
              <a:buFont typeface="Arial"/>
              <a:buNone/>
            </a:pPr>
            <a:r>
              <a:rPr lang="en" sz="1600"/>
              <a:t>From ARPANET in the 1960s to the World Wide Web in 1989, the Internet</a:t>
            </a:r>
            <a:endParaRPr sz="1600"/>
          </a:p>
          <a:p>
            <a:pPr indent="0" lvl="0" marL="0" rtl="0" algn="l">
              <a:spcBef>
                <a:spcPts val="1200"/>
              </a:spcBef>
              <a:spcAft>
                <a:spcPts val="0"/>
              </a:spcAft>
              <a:buClr>
                <a:schemeClr val="dk1"/>
              </a:buClr>
              <a:buSzPts val="1100"/>
              <a:buFont typeface="Arial"/>
              <a:buNone/>
            </a:pPr>
            <a:r>
              <a:rPr lang="en" sz="1600"/>
              <a:t>transformed global communication and information access.</a:t>
            </a:r>
            <a:endParaRPr sz="1600"/>
          </a:p>
          <a:p>
            <a:pPr indent="-330200" lvl="0" marL="457200" rtl="0" algn="l">
              <a:spcBef>
                <a:spcPts val="1200"/>
              </a:spcBef>
              <a:spcAft>
                <a:spcPts val="0"/>
              </a:spcAft>
              <a:buSzPts val="1600"/>
              <a:buAutoNum type="arabicPeriod"/>
            </a:pPr>
            <a:r>
              <a:rPr b="1" lang="en" sz="1600"/>
              <a:t>Emerging Technologies</a:t>
            </a:r>
            <a:endParaRPr b="1" sz="1600"/>
          </a:p>
          <a:p>
            <a:pPr indent="0" lvl="0" marL="0" rtl="0" algn="l">
              <a:spcBef>
                <a:spcPts val="1200"/>
              </a:spcBef>
              <a:spcAft>
                <a:spcPts val="0"/>
              </a:spcAft>
              <a:buClr>
                <a:schemeClr val="dk1"/>
              </a:buClr>
              <a:buSzPts val="1100"/>
              <a:buFont typeface="Arial"/>
              <a:buNone/>
            </a:pPr>
            <a:r>
              <a:rPr lang="en" sz="1600"/>
              <a:t>Artificial Intelligence, quantum computing, and neuromorphic computing promise</a:t>
            </a:r>
            <a:endParaRPr sz="1600"/>
          </a:p>
          <a:p>
            <a:pPr indent="0" lvl="0" marL="0" rtl="0" algn="l">
              <a:spcBef>
                <a:spcPts val="1200"/>
              </a:spcBef>
              <a:spcAft>
                <a:spcPts val="0"/>
              </a:spcAft>
              <a:buClr>
                <a:schemeClr val="dk1"/>
              </a:buClr>
              <a:buSzPts val="1100"/>
              <a:buFont typeface="Arial"/>
              <a:buNone/>
            </a:pPr>
            <a:r>
              <a:rPr lang="en" sz="1600"/>
              <a:t>revolutionary advances in speed, efficiency, and capability.</a:t>
            </a:r>
            <a:endParaRPr sz="1600"/>
          </a:p>
          <a:p>
            <a:pPr indent="-330200" lvl="0" marL="457200" rtl="0" algn="l">
              <a:spcBef>
                <a:spcPts val="1200"/>
              </a:spcBef>
              <a:spcAft>
                <a:spcPts val="0"/>
              </a:spcAft>
              <a:buSzPts val="1600"/>
              <a:buAutoNum type="arabicPeriod"/>
            </a:pPr>
            <a:r>
              <a:rPr b="1" lang="en" sz="1600"/>
              <a:t>Human-Computer Interaction</a:t>
            </a:r>
            <a:endParaRPr b="1" sz="1600"/>
          </a:p>
          <a:p>
            <a:pPr indent="0" lvl="0" marL="0" rtl="0" algn="l">
              <a:spcBef>
                <a:spcPts val="1200"/>
              </a:spcBef>
              <a:spcAft>
                <a:spcPts val="0"/>
              </a:spcAft>
              <a:buClr>
                <a:schemeClr val="dk1"/>
              </a:buClr>
              <a:buSzPts val="1100"/>
              <a:buFont typeface="Arial"/>
              <a:buNone/>
            </a:pPr>
            <a:r>
              <a:rPr lang="en" sz="1600"/>
              <a:t>Future interfaces aim for natural interaction via gestures, brain-computer links,</a:t>
            </a:r>
            <a:endParaRPr sz="1600"/>
          </a:p>
          <a:p>
            <a:pPr indent="0" lvl="0" marL="0" rtl="0" algn="l">
              <a:spcBef>
                <a:spcPts val="1200"/>
              </a:spcBef>
              <a:spcAft>
                <a:spcPts val="0"/>
              </a:spcAft>
              <a:buClr>
                <a:schemeClr val="dk1"/>
              </a:buClr>
              <a:buSzPts val="1100"/>
              <a:buFont typeface="Arial"/>
              <a:buNone/>
            </a:pPr>
            <a:r>
              <a:rPr lang="en" sz="1600"/>
              <a:t>and AI-powered assistants, enhancing accessibility and personalization.</a:t>
            </a:r>
            <a:endParaRPr sz="1600"/>
          </a:p>
          <a:p>
            <a:pPr indent="0" lvl="0" marL="0" rtl="0" algn="l">
              <a:spcBef>
                <a:spcPts val="1200"/>
              </a:spcBef>
              <a:spcAft>
                <a:spcPts val="12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135500"/>
            <a:ext cx="8520600" cy="882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Mobile, Cloud &amp; AI: Computing Everywhere</a:t>
            </a:r>
            <a:endParaRPr b="1"/>
          </a:p>
          <a:p>
            <a:pPr indent="0" lvl="0" marL="0" rtl="0" algn="l">
              <a:spcBef>
                <a:spcPts val="0"/>
              </a:spcBef>
              <a:spcAft>
                <a:spcPts val="0"/>
              </a:spcAft>
              <a:buNone/>
            </a:pPr>
            <a:r>
              <a:t/>
            </a:r>
            <a:endParaRPr/>
          </a:p>
        </p:txBody>
      </p:sp>
      <p:sp>
        <p:nvSpPr>
          <p:cNvPr id="161" name="Google Shape;161;p30"/>
          <p:cNvSpPr txBox="1"/>
          <p:nvPr>
            <p:ph idx="1" type="body"/>
          </p:nvPr>
        </p:nvSpPr>
        <p:spPr>
          <a:xfrm>
            <a:off x="311700" y="792100"/>
            <a:ext cx="8520600" cy="37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2007: iPhone Launch</a:t>
            </a:r>
            <a:endParaRPr b="1"/>
          </a:p>
          <a:p>
            <a:pPr indent="-342900" lvl="0" marL="457200" rtl="0" algn="l">
              <a:spcBef>
                <a:spcPts val="1200"/>
              </a:spcBef>
              <a:spcAft>
                <a:spcPts val="0"/>
              </a:spcAft>
              <a:buSzPts val="1800"/>
              <a:buChar char="❏"/>
            </a:pPr>
            <a:r>
              <a:rPr lang="en"/>
              <a:t>Steve Jobs unveils the touchscreen iPhone, revolutionizing mobile</a:t>
            </a:r>
            <a:endParaRPr/>
          </a:p>
          <a:p>
            <a:pPr indent="0" lvl="0" marL="0" rtl="0" algn="l">
              <a:spcBef>
                <a:spcPts val="1200"/>
              </a:spcBef>
              <a:spcAft>
                <a:spcPts val="0"/>
              </a:spcAft>
              <a:buClr>
                <a:schemeClr val="dk1"/>
              </a:buClr>
              <a:buSzPts val="1100"/>
              <a:buFont typeface="Arial"/>
              <a:buNone/>
            </a:pPr>
            <a:r>
              <a:rPr lang="en"/>
              <a:t>communication.</a:t>
            </a:r>
            <a:endParaRPr/>
          </a:p>
          <a:p>
            <a:pPr indent="0" lvl="0" marL="0" rtl="0" algn="l">
              <a:spcBef>
                <a:spcPts val="1200"/>
              </a:spcBef>
              <a:spcAft>
                <a:spcPts val="0"/>
              </a:spcAft>
              <a:buClr>
                <a:schemeClr val="dk1"/>
              </a:buClr>
              <a:buSzPts val="1100"/>
              <a:buFont typeface="Arial"/>
              <a:buNone/>
            </a:pPr>
            <a:r>
              <a:rPr b="1" lang="en"/>
              <a:t>2010s: Cloud Platforms</a:t>
            </a:r>
            <a:endParaRPr b="1"/>
          </a:p>
          <a:p>
            <a:pPr indent="-342900" lvl="0" marL="457200" rtl="0" algn="l">
              <a:spcBef>
                <a:spcPts val="1200"/>
              </a:spcBef>
              <a:spcAft>
                <a:spcPts val="0"/>
              </a:spcAft>
              <a:buSzPts val="1800"/>
              <a:buChar char="❏"/>
            </a:pPr>
            <a:r>
              <a:rPr lang="en"/>
              <a:t>AWS, Azure, and Google Cloud make scalable computing</a:t>
            </a:r>
            <a:endParaRPr/>
          </a:p>
          <a:p>
            <a:pPr indent="0" lvl="0" marL="0" rtl="0" algn="l">
              <a:spcBef>
                <a:spcPts val="1200"/>
              </a:spcBef>
              <a:spcAft>
                <a:spcPts val="0"/>
              </a:spcAft>
              <a:buClr>
                <a:schemeClr val="dk1"/>
              </a:buClr>
              <a:buSzPts val="1100"/>
              <a:buFont typeface="Arial"/>
              <a:buNone/>
            </a:pPr>
            <a:r>
              <a:rPr lang="en"/>
              <a:t>widely accessible.</a:t>
            </a:r>
            <a:endParaRPr/>
          </a:p>
          <a:p>
            <a:pPr indent="0" lvl="0" marL="0" rtl="0" algn="l">
              <a:spcBef>
                <a:spcPts val="1200"/>
              </a:spcBef>
              <a:spcAft>
                <a:spcPts val="0"/>
              </a:spcAft>
              <a:buClr>
                <a:schemeClr val="dk1"/>
              </a:buClr>
              <a:buSzPts val="1100"/>
              <a:buFont typeface="Arial"/>
              <a:buNone/>
            </a:pPr>
            <a:r>
              <a:rPr b="1" lang="en"/>
              <a:t>Today: AI &amp; IoT</a:t>
            </a:r>
            <a:endParaRPr b="1"/>
          </a:p>
          <a:p>
            <a:pPr indent="-342900" lvl="0" marL="457200" rtl="0" algn="l">
              <a:spcBef>
                <a:spcPts val="1200"/>
              </a:spcBef>
              <a:spcAft>
                <a:spcPts val="0"/>
              </a:spcAft>
              <a:buSzPts val="1800"/>
              <a:buChar char="❏"/>
            </a:pPr>
            <a:r>
              <a:rPr lang="en"/>
              <a:t>AI frameworks like TensorFlow drive innovation,</a:t>
            </a:r>
            <a:endParaRPr/>
          </a:p>
          <a:p>
            <a:pPr indent="0" lvl="0" marL="0" rtl="0" algn="l">
              <a:spcBef>
                <a:spcPts val="1200"/>
              </a:spcBef>
              <a:spcAft>
                <a:spcPts val="0"/>
              </a:spcAft>
              <a:buClr>
                <a:schemeClr val="dk1"/>
              </a:buClr>
              <a:buSzPts val="1100"/>
              <a:buFont typeface="Arial"/>
              <a:buNone/>
            </a:pPr>
            <a:r>
              <a:rPr lang="en"/>
              <a:t>while billions of devices connect via IoT.</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500"/>
              <a:t>Societal Impact &amp; Ethical Crossroads</a:t>
            </a:r>
            <a:endParaRPr b="1" sz="2500"/>
          </a:p>
          <a:p>
            <a:pPr indent="0" lvl="0" marL="0" rtl="0" algn="l">
              <a:spcBef>
                <a:spcPts val="1200"/>
              </a:spcBef>
              <a:spcAft>
                <a:spcPts val="0"/>
              </a:spcAft>
              <a:buNone/>
            </a:pPr>
            <a:r>
              <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a:t>Automation:</a:t>
            </a:r>
            <a:endParaRPr/>
          </a:p>
          <a:p>
            <a:pPr indent="0" lvl="0" marL="0" rtl="0" algn="l">
              <a:lnSpc>
                <a:spcPct val="150000"/>
              </a:lnSpc>
              <a:spcBef>
                <a:spcPts val="1200"/>
              </a:spcBef>
              <a:spcAft>
                <a:spcPts val="0"/>
              </a:spcAft>
              <a:buClr>
                <a:schemeClr val="dk1"/>
              </a:buClr>
              <a:buSzPts val="1100"/>
              <a:buFont typeface="Arial"/>
              <a:buNone/>
            </a:pPr>
            <a:r>
              <a:rPr lang="en"/>
              <a:t>Boosts productivity but displaces many routine jobs globally.</a:t>
            </a:r>
            <a:endParaRPr/>
          </a:p>
          <a:p>
            <a:pPr indent="-342900" lvl="0" marL="457200" rtl="0" algn="l">
              <a:lnSpc>
                <a:spcPct val="150000"/>
              </a:lnSpc>
              <a:spcBef>
                <a:spcPts val="1200"/>
              </a:spcBef>
              <a:spcAft>
                <a:spcPts val="0"/>
              </a:spcAft>
              <a:buSzPts val="1800"/>
              <a:buAutoNum type="arabicPeriod"/>
            </a:pPr>
            <a:r>
              <a:rPr lang="en"/>
              <a:t>Privacy Crises:</a:t>
            </a:r>
            <a:endParaRPr/>
          </a:p>
          <a:p>
            <a:pPr indent="0" lvl="0" marL="0" rtl="0" algn="l">
              <a:lnSpc>
                <a:spcPct val="150000"/>
              </a:lnSpc>
              <a:spcBef>
                <a:spcPts val="1200"/>
              </a:spcBef>
              <a:spcAft>
                <a:spcPts val="0"/>
              </a:spcAft>
              <a:buClr>
                <a:schemeClr val="dk1"/>
              </a:buClr>
              <a:buSzPts val="1100"/>
              <a:buFont typeface="Arial"/>
              <a:buNone/>
            </a:pPr>
            <a:r>
              <a:rPr lang="en"/>
              <a:t>Cambridge Analytica and data leaks threaten democracy and privacy.</a:t>
            </a:r>
            <a:endParaRPr/>
          </a:p>
          <a:p>
            <a:pPr indent="-342900" lvl="0" marL="457200" rtl="0" algn="l">
              <a:lnSpc>
                <a:spcPct val="150000"/>
              </a:lnSpc>
              <a:spcBef>
                <a:spcPts val="1200"/>
              </a:spcBef>
              <a:spcAft>
                <a:spcPts val="0"/>
              </a:spcAft>
              <a:buSzPts val="1800"/>
              <a:buAutoNum type="arabicPeriod"/>
            </a:pPr>
            <a:r>
              <a:rPr lang="en"/>
              <a:t>Digital Divide:</a:t>
            </a:r>
            <a:endParaRPr/>
          </a:p>
          <a:p>
            <a:pPr indent="0" lvl="0" marL="0" rtl="0" algn="l">
              <a:lnSpc>
                <a:spcPct val="150000"/>
              </a:lnSpc>
              <a:spcBef>
                <a:spcPts val="1200"/>
              </a:spcBef>
              <a:spcAft>
                <a:spcPts val="0"/>
              </a:spcAft>
              <a:buClr>
                <a:schemeClr val="dk1"/>
              </a:buClr>
              <a:buSzPts val="1100"/>
              <a:buFont typeface="Arial"/>
              <a:buNone/>
            </a:pPr>
            <a:r>
              <a:rPr lang="en"/>
              <a:t>Over 3 billion people remain offline, increasing inequality.</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353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8000"/>
              <a:t>HISTORY </a:t>
            </a:r>
            <a:endParaRPr b="1" sz="8000"/>
          </a:p>
          <a:p>
            <a:pPr indent="0" lvl="0" marL="0" rtl="0" algn="l">
              <a:spcBef>
                <a:spcPts val="0"/>
              </a:spcBef>
              <a:spcAft>
                <a:spcPts val="0"/>
              </a:spcAft>
              <a:buNone/>
            </a:pPr>
            <a:r>
              <a:rPr b="1" lang="en" sz="8000"/>
              <a:t>OF </a:t>
            </a:r>
            <a:endParaRPr b="1" sz="8000"/>
          </a:p>
          <a:p>
            <a:pPr indent="0" lvl="0" marL="0" rtl="0" algn="l">
              <a:spcBef>
                <a:spcPts val="0"/>
              </a:spcBef>
              <a:spcAft>
                <a:spcPts val="0"/>
              </a:spcAft>
              <a:buNone/>
            </a:pPr>
            <a:r>
              <a:rPr b="1" lang="en" sz="8000"/>
              <a:t>COMPUTERS</a:t>
            </a:r>
            <a:endParaRPr b="1" sz="8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500"/>
              <a:t>Looking Ahead: Quantum &amp; Beyond</a:t>
            </a:r>
            <a:endParaRPr b="1" sz="2500"/>
          </a:p>
          <a:p>
            <a:pPr indent="0" lvl="0" marL="0" rtl="0" algn="l">
              <a:spcBef>
                <a:spcPts val="1200"/>
              </a:spcBef>
              <a:spcAft>
                <a:spcPts val="0"/>
              </a:spcAft>
              <a:buNone/>
            </a:pPr>
            <a:r>
              <a:t/>
            </a:r>
            <a:endParaRPr/>
          </a:p>
        </p:txBody>
      </p:sp>
      <p:sp>
        <p:nvSpPr>
          <p:cNvPr id="173" name="Google Shape;173;p3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sz="1800" u="sng"/>
              <a:t>2019 Quantum Supremacy:</a:t>
            </a:r>
            <a:endParaRPr sz="1800" u="sng"/>
          </a:p>
          <a:p>
            <a:pPr indent="0" lvl="0" marL="0" rtl="0" algn="l">
              <a:lnSpc>
                <a:spcPct val="150000"/>
              </a:lnSpc>
              <a:spcBef>
                <a:spcPts val="1200"/>
              </a:spcBef>
              <a:spcAft>
                <a:spcPts val="0"/>
              </a:spcAft>
              <a:buNone/>
            </a:pPr>
            <a:r>
              <a:rPr lang="en" sz="1800"/>
              <a:t>2019 Quantum Supremacy: Google’s Sycamore chip outpaced classical</a:t>
            </a:r>
            <a:endParaRPr sz="1800"/>
          </a:p>
          <a:p>
            <a:pPr indent="0" lvl="0" marL="0" rtl="0" algn="l">
              <a:lnSpc>
                <a:spcPct val="150000"/>
              </a:lnSpc>
              <a:spcBef>
                <a:spcPts val="1200"/>
              </a:spcBef>
              <a:spcAft>
                <a:spcPts val="0"/>
              </a:spcAft>
              <a:buClr>
                <a:schemeClr val="dk1"/>
              </a:buClr>
              <a:buSzPts val="1100"/>
              <a:buFont typeface="Arial"/>
              <a:buNone/>
            </a:pPr>
            <a:r>
              <a:rPr lang="en" sz="1800"/>
              <a:t>supercomputers.</a:t>
            </a:r>
            <a:endParaRPr sz="1800"/>
          </a:p>
          <a:p>
            <a:pPr indent="-342900" lvl="0" marL="457200" rtl="0" algn="l">
              <a:lnSpc>
                <a:spcPct val="150000"/>
              </a:lnSpc>
              <a:spcBef>
                <a:spcPts val="1200"/>
              </a:spcBef>
              <a:spcAft>
                <a:spcPts val="0"/>
              </a:spcAft>
              <a:buSzPts val="1800"/>
              <a:buAutoNum type="arabicPeriod"/>
            </a:pPr>
            <a:r>
              <a:rPr lang="en" sz="1800" u="sng"/>
              <a:t>Neuromorphic Computing:</a:t>
            </a:r>
            <a:endParaRPr sz="1800" u="sng"/>
          </a:p>
          <a:p>
            <a:pPr indent="0" lvl="0" marL="0" rtl="0" algn="l">
              <a:lnSpc>
                <a:spcPct val="150000"/>
              </a:lnSpc>
              <a:spcBef>
                <a:spcPts val="1200"/>
              </a:spcBef>
              <a:spcAft>
                <a:spcPts val="0"/>
              </a:spcAft>
              <a:buClr>
                <a:schemeClr val="dk1"/>
              </a:buClr>
              <a:buSzPts val="1100"/>
              <a:buFont typeface="Arial"/>
              <a:buNone/>
            </a:pPr>
            <a:r>
              <a:rPr lang="en" sz="1800"/>
              <a:t>Neuromorphic Computing: Brain-inspired chips promise efficient AI and cognition.</a:t>
            </a:r>
            <a:endParaRPr sz="1800"/>
          </a:p>
          <a:p>
            <a:pPr indent="0" lvl="0" marL="0" rtl="0" algn="l">
              <a:spcBef>
                <a:spcPts val="1200"/>
              </a:spcBef>
              <a:spcAft>
                <a:spcPts val="1200"/>
              </a:spcAft>
              <a:buNone/>
            </a:pPr>
            <a:r>
              <a:t/>
            </a:r>
            <a:endParaRPr/>
          </a:p>
        </p:txBody>
      </p:sp>
      <p:sp>
        <p:nvSpPr>
          <p:cNvPr id="174" name="Google Shape;174;p3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 sz="1900"/>
              <a:t>3. </a:t>
            </a:r>
            <a:r>
              <a:rPr lang="en" sz="1800"/>
              <a:t> </a:t>
            </a:r>
            <a:r>
              <a:rPr lang="en" sz="1800" u="sng"/>
              <a:t>DNA-Based Storage:</a:t>
            </a:r>
            <a:endParaRPr sz="1800" u="sng"/>
          </a:p>
          <a:p>
            <a:pPr indent="0" lvl="0" marL="0" rtl="0" algn="l">
              <a:lnSpc>
                <a:spcPct val="150000"/>
              </a:lnSpc>
              <a:spcBef>
                <a:spcPts val="1200"/>
              </a:spcBef>
              <a:spcAft>
                <a:spcPts val="0"/>
              </a:spcAft>
              <a:buNone/>
            </a:pPr>
            <a:r>
              <a:rPr lang="en" sz="1800"/>
              <a:t>DNA-Based Storage: Ultra-dense data storage surpassing silicon technology.</a:t>
            </a:r>
            <a:endParaRPr sz="1800"/>
          </a:p>
          <a:p>
            <a:pPr indent="0" lvl="0" marL="0" rtl="0" algn="l">
              <a:lnSpc>
                <a:spcPct val="150000"/>
              </a:lnSpc>
              <a:spcBef>
                <a:spcPts val="1200"/>
              </a:spcBef>
              <a:spcAft>
                <a:spcPts val="0"/>
              </a:spcAft>
              <a:buNone/>
            </a:pPr>
            <a:r>
              <a:rPr lang="en" sz="1800"/>
              <a:t>4. </a:t>
            </a:r>
            <a:r>
              <a:rPr lang="en" sz="1800" u="sng"/>
              <a:t>Next 50 Years:</a:t>
            </a:r>
            <a:endParaRPr sz="1800" u="sng"/>
          </a:p>
          <a:p>
            <a:pPr indent="0" lvl="0" marL="0" rtl="0" algn="l">
              <a:lnSpc>
                <a:spcPct val="150000"/>
              </a:lnSpc>
              <a:spcBef>
                <a:spcPts val="1200"/>
              </a:spcBef>
              <a:spcAft>
                <a:spcPts val="0"/>
              </a:spcAft>
              <a:buClr>
                <a:schemeClr val="dk1"/>
              </a:buClr>
              <a:buSzPct val="61111"/>
              <a:buFont typeface="Arial"/>
              <a:buNone/>
            </a:pPr>
            <a:r>
              <a:rPr lang="en" sz="1800"/>
              <a:t>Next 50 Years: Innovations offer breakthroughs and present ethical challenges.</a:t>
            </a:r>
            <a:endParaRPr sz="1800"/>
          </a:p>
          <a:p>
            <a:pPr indent="0" lvl="0" marL="0" rtl="0" algn="l">
              <a:spcBef>
                <a:spcPts val="1200"/>
              </a:spcBef>
              <a:spcAft>
                <a:spcPts val="120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119850"/>
            <a:ext cx="8520600" cy="68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500"/>
              <a:t>References &amp; Further Reading</a:t>
            </a:r>
            <a:endParaRPr b="1" sz="2500"/>
          </a:p>
          <a:p>
            <a:pPr indent="0" lvl="0" marL="0" rtl="0" algn="l">
              <a:spcBef>
                <a:spcPts val="1200"/>
              </a:spcBef>
              <a:spcAft>
                <a:spcPts val="0"/>
              </a:spcAft>
              <a:buNone/>
            </a:pPr>
            <a:r>
              <a:t/>
            </a:r>
            <a:endParaRPr/>
          </a:p>
        </p:txBody>
      </p:sp>
      <p:sp>
        <p:nvSpPr>
          <p:cNvPr id="180" name="Google Shape;18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i="1" lang="en"/>
              <a:t>Alan Kay (1993)</a:t>
            </a:r>
            <a:r>
              <a:rPr lang="en"/>
              <a:t>:</a:t>
            </a:r>
            <a:endParaRPr/>
          </a:p>
          <a:p>
            <a:pPr indent="0" lvl="0" marL="0" rtl="0" algn="l">
              <a:lnSpc>
                <a:spcPct val="115000"/>
              </a:lnSpc>
              <a:spcBef>
                <a:spcPts val="1200"/>
              </a:spcBef>
              <a:spcAft>
                <a:spcPts val="0"/>
              </a:spcAft>
              <a:buNone/>
            </a:pPr>
            <a:r>
              <a:rPr lang="en"/>
              <a:t>The Computer Revolution explores computing's transformative impact.</a:t>
            </a:r>
            <a:endParaRPr/>
          </a:p>
          <a:p>
            <a:pPr indent="-342900" lvl="0" marL="457200" rtl="0" algn="l">
              <a:lnSpc>
                <a:spcPct val="115000"/>
              </a:lnSpc>
              <a:spcBef>
                <a:spcPts val="1200"/>
              </a:spcBef>
              <a:spcAft>
                <a:spcPts val="0"/>
              </a:spcAft>
              <a:buSzPts val="1800"/>
              <a:buAutoNum type="arabicPeriod"/>
            </a:pPr>
            <a:r>
              <a:rPr i="1" lang="en"/>
              <a:t>Paul Ceruzzi (2003):</a:t>
            </a:r>
            <a:endParaRPr i="1"/>
          </a:p>
          <a:p>
            <a:pPr indent="0" lvl="0" marL="0" rtl="0" algn="l">
              <a:lnSpc>
                <a:spcPct val="115000"/>
              </a:lnSpc>
              <a:spcBef>
                <a:spcPts val="1200"/>
              </a:spcBef>
              <a:spcAft>
                <a:spcPts val="0"/>
              </a:spcAft>
              <a:buClr>
                <a:schemeClr val="dk1"/>
              </a:buClr>
              <a:buSzPts val="1100"/>
              <a:buFont typeface="Arial"/>
              <a:buNone/>
            </a:pPr>
            <a:r>
              <a:rPr lang="en"/>
              <a:t>A History of Modern Computing traces technology's evolution.</a:t>
            </a:r>
            <a:endParaRPr/>
          </a:p>
          <a:p>
            <a:pPr indent="-342900" lvl="0" marL="457200" rtl="0" algn="l">
              <a:lnSpc>
                <a:spcPct val="115000"/>
              </a:lnSpc>
              <a:spcBef>
                <a:spcPts val="1200"/>
              </a:spcBef>
              <a:spcAft>
                <a:spcPts val="0"/>
              </a:spcAft>
              <a:buSzPts val="1800"/>
              <a:buAutoNum type="arabicPeriod"/>
            </a:pPr>
            <a:r>
              <a:rPr i="1" lang="en"/>
              <a:t>Janet Abbate (1999):</a:t>
            </a:r>
            <a:endParaRPr i="1"/>
          </a:p>
          <a:p>
            <a:pPr indent="0" lvl="0" marL="0" rtl="0" algn="l">
              <a:lnSpc>
                <a:spcPct val="115000"/>
              </a:lnSpc>
              <a:spcBef>
                <a:spcPts val="1200"/>
              </a:spcBef>
              <a:spcAft>
                <a:spcPts val="0"/>
              </a:spcAft>
              <a:buNone/>
            </a:pPr>
            <a:r>
              <a:rPr lang="en"/>
              <a:t>Inventing the Internet details the network's creation. </a:t>
            </a:r>
            <a:endParaRPr/>
          </a:p>
          <a:p>
            <a:pPr indent="-342900" lvl="0" marL="457200" rtl="0" algn="l">
              <a:lnSpc>
                <a:spcPct val="115000"/>
              </a:lnSpc>
              <a:spcBef>
                <a:spcPts val="1200"/>
              </a:spcBef>
              <a:spcAft>
                <a:spcPts val="0"/>
              </a:spcAft>
              <a:buSzPts val="1800"/>
              <a:buAutoNum type="arabicPeriod"/>
            </a:pPr>
            <a:r>
              <a:rPr i="1" lang="en"/>
              <a:t>Archives from Computer History Museum and IEEE Spectrum enrich historical insight.</a:t>
            </a:r>
            <a:endParaRPr i="1"/>
          </a:p>
          <a:p>
            <a:pPr indent="0" lvl="0" marL="0" rtl="0" algn="l">
              <a:lnSpc>
                <a:spcPct val="115000"/>
              </a:lnSpc>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450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8000"/>
              <a:t>TYPES </a:t>
            </a:r>
            <a:endParaRPr b="1" sz="8000"/>
          </a:p>
          <a:p>
            <a:pPr indent="0" lvl="0" marL="0" rtl="0" algn="l">
              <a:spcBef>
                <a:spcPts val="0"/>
              </a:spcBef>
              <a:spcAft>
                <a:spcPts val="0"/>
              </a:spcAft>
              <a:buNone/>
            </a:pPr>
            <a:r>
              <a:rPr b="1" lang="en" sz="8000"/>
              <a:t>OF </a:t>
            </a:r>
            <a:endParaRPr b="1" sz="8000"/>
          </a:p>
          <a:p>
            <a:pPr indent="0" lvl="0" marL="0" rtl="0" algn="l">
              <a:spcBef>
                <a:spcPts val="0"/>
              </a:spcBef>
              <a:spcAft>
                <a:spcPts val="0"/>
              </a:spcAft>
              <a:buNone/>
            </a:pPr>
            <a:r>
              <a:rPr b="1" lang="en" sz="8000"/>
              <a:t>COMPUTERS</a:t>
            </a:r>
            <a:endParaRPr b="1" sz="8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88600"/>
            <a:ext cx="8520600" cy="578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500"/>
              <a:t>TYPES OF COMPUTERS</a:t>
            </a:r>
            <a:endParaRPr b="1" sz="2500"/>
          </a:p>
          <a:p>
            <a:pPr indent="0" lvl="0" marL="0" rtl="0" algn="l">
              <a:spcBef>
                <a:spcPts val="1200"/>
              </a:spcBef>
              <a:spcAft>
                <a:spcPts val="0"/>
              </a:spcAft>
              <a:buNone/>
            </a:pPr>
            <a:r>
              <a:t/>
            </a:r>
            <a:endParaRPr/>
          </a:p>
        </p:txBody>
      </p:sp>
      <p:sp>
        <p:nvSpPr>
          <p:cNvPr id="191" name="Google Shape;191;p35"/>
          <p:cNvSpPr txBox="1"/>
          <p:nvPr>
            <p:ph idx="1" type="body"/>
          </p:nvPr>
        </p:nvSpPr>
        <p:spPr>
          <a:xfrm>
            <a:off x="311700" y="776475"/>
            <a:ext cx="3999900" cy="37923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AutoNum type="arabicPeriod"/>
            </a:pPr>
            <a:r>
              <a:rPr b="1" lang="en" sz="1800">
                <a:solidFill>
                  <a:schemeClr val="dk1"/>
                </a:solidFill>
                <a:highlight>
                  <a:schemeClr val="lt1"/>
                </a:highlight>
              </a:rPr>
              <a:t>Supercomputers</a:t>
            </a:r>
            <a:r>
              <a:rPr lang="en" sz="1800"/>
              <a:t>; Extremely fast and powerful Used for scientific research, weather forecasting, and complex simulations.</a:t>
            </a:r>
            <a:endParaRPr sz="1800"/>
          </a:p>
          <a:p>
            <a:pPr indent="0" lvl="0" marL="0" rtl="0" algn="l">
              <a:lnSpc>
                <a:spcPct val="100000"/>
              </a:lnSpc>
              <a:spcBef>
                <a:spcPts val="1200"/>
              </a:spcBef>
              <a:spcAft>
                <a:spcPts val="0"/>
              </a:spcAft>
              <a:buNone/>
            </a:pPr>
            <a:r>
              <a:rPr lang="en" sz="1800"/>
              <a:t>Examples:</a:t>
            </a:r>
            <a:endParaRPr sz="1800"/>
          </a:p>
          <a:p>
            <a:pPr indent="0" lvl="0" marL="0" rtl="0" algn="l">
              <a:lnSpc>
                <a:spcPct val="100000"/>
              </a:lnSpc>
              <a:spcBef>
                <a:spcPts val="1200"/>
              </a:spcBef>
              <a:spcAft>
                <a:spcPts val="0"/>
              </a:spcAft>
              <a:buClr>
                <a:schemeClr val="dk1"/>
              </a:buClr>
              <a:buSzPts val="1100"/>
              <a:buFont typeface="Arial"/>
              <a:buNone/>
            </a:pPr>
            <a:r>
              <a:rPr lang="en" sz="1800"/>
              <a:t>1. IBM Summit</a:t>
            </a:r>
            <a:endParaRPr sz="1800"/>
          </a:p>
          <a:p>
            <a:pPr indent="0" lvl="0" marL="0" rtl="0" algn="l">
              <a:lnSpc>
                <a:spcPct val="100000"/>
              </a:lnSpc>
              <a:spcBef>
                <a:spcPts val="1200"/>
              </a:spcBef>
              <a:spcAft>
                <a:spcPts val="0"/>
              </a:spcAft>
              <a:buClr>
                <a:schemeClr val="dk1"/>
              </a:buClr>
              <a:buSzPts val="1100"/>
              <a:buFont typeface="Arial"/>
              <a:buNone/>
            </a:pPr>
            <a:r>
              <a:rPr lang="en" sz="1800"/>
              <a:t>2. Frontier (HPE Cray) Tap to unmute.</a:t>
            </a:r>
            <a:endParaRPr sz="1800"/>
          </a:p>
          <a:p>
            <a:pPr indent="0" lvl="0" marL="0" rtl="0" algn="l">
              <a:lnSpc>
                <a:spcPct val="100000"/>
              </a:lnSpc>
              <a:spcBef>
                <a:spcPts val="1200"/>
              </a:spcBef>
              <a:spcAft>
                <a:spcPts val="0"/>
              </a:spcAft>
              <a:buClr>
                <a:schemeClr val="dk1"/>
              </a:buClr>
              <a:buSzPts val="1100"/>
              <a:buFont typeface="Arial"/>
              <a:buNone/>
            </a:pPr>
            <a:r>
              <a:rPr lang="en" sz="1800"/>
              <a:t>3. Aurora (Intel and HPE) Aurora (Intel and HPE) ...</a:t>
            </a:r>
            <a:endParaRPr sz="1800"/>
          </a:p>
          <a:p>
            <a:pPr indent="0" lvl="0" marL="0" rtl="0" algn="l">
              <a:lnSpc>
                <a:spcPct val="100000"/>
              </a:lnSpc>
              <a:spcBef>
                <a:spcPts val="1200"/>
              </a:spcBef>
              <a:spcAft>
                <a:spcPts val="0"/>
              </a:spcAft>
              <a:buClr>
                <a:schemeClr val="dk1"/>
              </a:buClr>
              <a:buSzPts val="1100"/>
              <a:buFont typeface="Arial"/>
              <a:buNone/>
            </a:pPr>
            <a:r>
              <a:rPr lang="en" sz="1800"/>
              <a:t>4. Fugaku (Fujitsu)</a:t>
            </a:r>
            <a:endParaRPr sz="1800"/>
          </a:p>
          <a:p>
            <a:pPr indent="0" lvl="0" marL="0" rtl="0" algn="l">
              <a:spcBef>
                <a:spcPts val="1200"/>
              </a:spcBef>
              <a:spcAft>
                <a:spcPts val="1200"/>
              </a:spcAft>
              <a:buNone/>
            </a:pPr>
            <a:r>
              <a:t/>
            </a:r>
            <a:endParaRPr sz="1800"/>
          </a:p>
        </p:txBody>
      </p:sp>
      <p:sp>
        <p:nvSpPr>
          <p:cNvPr id="192" name="Google Shape;192;p35"/>
          <p:cNvSpPr txBox="1"/>
          <p:nvPr>
            <p:ph idx="2" type="body"/>
          </p:nvPr>
        </p:nvSpPr>
        <p:spPr>
          <a:xfrm>
            <a:off x="4832400" y="776575"/>
            <a:ext cx="3999900" cy="3792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t>2</a:t>
            </a:r>
            <a:r>
              <a:rPr lang="en" sz="1800"/>
              <a:t>.  </a:t>
            </a:r>
            <a:r>
              <a:rPr b="1" lang="en" sz="1800">
                <a:solidFill>
                  <a:schemeClr val="dk1"/>
                </a:solidFill>
                <a:highlight>
                  <a:schemeClr val="lt1"/>
                </a:highlight>
              </a:rPr>
              <a:t>Mainframe Computers</a:t>
            </a:r>
            <a:r>
              <a:rPr lang="en" sz="1800">
                <a:highlight>
                  <a:schemeClr val="lt1"/>
                </a:highlight>
              </a:rPr>
              <a:t>;  </a:t>
            </a:r>
            <a:r>
              <a:rPr lang="en" sz="1800"/>
              <a:t>Large and powerful systems used by large organizations Handle many users and processes at once Common in banks and government institutions.</a:t>
            </a:r>
            <a:endParaRPr sz="1800"/>
          </a:p>
          <a:p>
            <a:pPr indent="0" lvl="0" marL="0" rtl="0" algn="l">
              <a:lnSpc>
                <a:spcPct val="100000"/>
              </a:lnSpc>
              <a:spcBef>
                <a:spcPts val="1200"/>
              </a:spcBef>
              <a:spcAft>
                <a:spcPts val="0"/>
              </a:spcAft>
              <a:buClr>
                <a:schemeClr val="dk1"/>
              </a:buClr>
              <a:buSzPts val="1100"/>
              <a:buFont typeface="Arial"/>
              <a:buNone/>
            </a:pPr>
            <a:r>
              <a:rPr lang="en" sz="1800"/>
              <a:t>Examples:</a:t>
            </a:r>
            <a:endParaRPr sz="1800"/>
          </a:p>
          <a:p>
            <a:pPr indent="0" lvl="0" marL="0" rtl="0" algn="l">
              <a:lnSpc>
                <a:spcPct val="100000"/>
              </a:lnSpc>
              <a:spcBef>
                <a:spcPts val="1200"/>
              </a:spcBef>
              <a:spcAft>
                <a:spcPts val="0"/>
              </a:spcAft>
              <a:buClr>
                <a:schemeClr val="dk1"/>
              </a:buClr>
              <a:buSzPts val="1100"/>
              <a:buFont typeface="Arial"/>
              <a:buNone/>
            </a:pPr>
            <a:r>
              <a:rPr lang="en" sz="1800"/>
              <a:t>1. Modern mainframes.</a:t>
            </a:r>
            <a:endParaRPr sz="1800"/>
          </a:p>
          <a:p>
            <a:pPr indent="0" lvl="0" marL="0" rtl="0" algn="l">
              <a:lnSpc>
                <a:spcPct val="100000"/>
              </a:lnSpc>
              <a:spcBef>
                <a:spcPts val="1200"/>
              </a:spcBef>
              <a:spcAft>
                <a:spcPts val="0"/>
              </a:spcAft>
              <a:buClr>
                <a:schemeClr val="dk1"/>
              </a:buClr>
              <a:buSzPts val="1100"/>
              <a:buFont typeface="Arial"/>
              <a:buNone/>
            </a:pPr>
            <a:r>
              <a:rPr lang="en" sz="1800"/>
              <a:t>2. IBM zSeries.</a:t>
            </a:r>
            <a:endParaRPr sz="1800"/>
          </a:p>
          <a:p>
            <a:pPr indent="0" lvl="0" marL="0" rtl="0" algn="l">
              <a:lnSpc>
                <a:spcPct val="100000"/>
              </a:lnSpc>
              <a:spcBef>
                <a:spcPts val="1200"/>
              </a:spcBef>
              <a:spcAft>
                <a:spcPts val="0"/>
              </a:spcAft>
              <a:buClr>
                <a:schemeClr val="dk1"/>
              </a:buClr>
              <a:buSzPts val="1100"/>
              <a:buFont typeface="Arial"/>
              <a:buNone/>
            </a:pPr>
            <a:r>
              <a:rPr lang="en" sz="1800"/>
              <a:t>3. System z9.</a:t>
            </a:r>
            <a:endParaRPr sz="1800"/>
          </a:p>
          <a:p>
            <a:pPr indent="0" lvl="0" marL="0" rtl="0" algn="l">
              <a:lnSpc>
                <a:spcPct val="100000"/>
              </a:lnSpc>
              <a:spcBef>
                <a:spcPts val="1200"/>
              </a:spcBef>
              <a:spcAft>
                <a:spcPts val="0"/>
              </a:spcAft>
              <a:buClr>
                <a:schemeClr val="dk1"/>
              </a:buClr>
              <a:buSzPts val="1100"/>
              <a:buFont typeface="Arial"/>
              <a:buNone/>
            </a:pPr>
            <a:r>
              <a:rPr lang="en" sz="1800"/>
              <a:t>4. System z10 servers.</a:t>
            </a:r>
            <a:endParaRPr sz="1800"/>
          </a:p>
          <a:p>
            <a:pPr indent="0" lvl="0" marL="0" rtl="0" algn="l">
              <a:lnSpc>
                <a:spcPct val="100000"/>
              </a:lnSpc>
              <a:spcBef>
                <a:spcPts val="1200"/>
              </a:spcBef>
              <a:spcAft>
                <a:spcPts val="0"/>
              </a:spcAft>
              <a:buClr>
                <a:schemeClr val="dk1"/>
              </a:buClr>
              <a:buSzPts val="1100"/>
              <a:buFont typeface="Arial"/>
              <a:buNone/>
            </a:pPr>
            <a:r>
              <a:rPr lang="en" sz="1800"/>
              <a:t>5. Linux on IBM.</a:t>
            </a:r>
            <a:endParaRPr sz="1800"/>
          </a:p>
          <a:p>
            <a:pPr indent="0" lvl="0" marL="0" rtl="0" algn="l">
              <a:spcBef>
                <a:spcPts val="1200"/>
              </a:spcBef>
              <a:spcAft>
                <a:spcPts val="0"/>
              </a:spcAft>
              <a:buClr>
                <a:schemeClr val="dk1"/>
              </a:buClr>
              <a:buSzPts val="1100"/>
              <a:buFont typeface="Arial"/>
              <a:buNone/>
            </a:pPr>
            <a:r>
              <a:t/>
            </a:r>
            <a:endParaRPr sz="1800"/>
          </a:p>
          <a:p>
            <a:pPr indent="0" lvl="0" marL="0" rtl="0" algn="l">
              <a:spcBef>
                <a:spcPts val="1200"/>
              </a:spcBef>
              <a:spcAft>
                <a:spcPts val="1200"/>
              </a:spcAft>
              <a:buNone/>
            </a:pPr>
            <a:r>
              <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idx="1" type="body"/>
          </p:nvPr>
        </p:nvSpPr>
        <p:spPr>
          <a:xfrm>
            <a:off x="311700" y="213650"/>
            <a:ext cx="3999900" cy="43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rPr>
              <a:t>3.</a:t>
            </a:r>
            <a:r>
              <a:rPr lang="en" sz="1500"/>
              <a:t> </a:t>
            </a:r>
            <a:r>
              <a:rPr b="1" lang="en" sz="1500">
                <a:solidFill>
                  <a:schemeClr val="dk1"/>
                </a:solidFill>
              </a:rPr>
              <a:t>Minicomputers</a:t>
            </a:r>
            <a:r>
              <a:rPr lang="en" sz="1500"/>
              <a:t> (Midrange Computers) Smaller than mainframes but still powerful Used in small to medium-sized businesses Now largely replaced by servers and PCs</a:t>
            </a:r>
            <a:endParaRPr sz="1500"/>
          </a:p>
          <a:p>
            <a:pPr indent="0" lvl="0" marL="0" rtl="0" algn="l">
              <a:spcBef>
                <a:spcPts val="1200"/>
              </a:spcBef>
              <a:spcAft>
                <a:spcPts val="0"/>
              </a:spcAft>
              <a:buClr>
                <a:schemeClr val="dk1"/>
              </a:buClr>
              <a:buSzPts val="1100"/>
              <a:buFont typeface="Arial"/>
              <a:buNone/>
            </a:pPr>
            <a:r>
              <a:rPr lang="en" sz="1500"/>
              <a:t>Examples:</a:t>
            </a:r>
            <a:endParaRPr sz="1500"/>
          </a:p>
          <a:p>
            <a:pPr indent="0" lvl="0" marL="0" rtl="0" algn="l">
              <a:spcBef>
                <a:spcPts val="1200"/>
              </a:spcBef>
              <a:spcAft>
                <a:spcPts val="0"/>
              </a:spcAft>
              <a:buClr>
                <a:schemeClr val="dk1"/>
              </a:buClr>
              <a:buSzPts val="1100"/>
              <a:buFont typeface="Arial"/>
              <a:buNone/>
            </a:pPr>
            <a:r>
              <a:rPr lang="en" sz="1500"/>
              <a:t>1. CII Mitra 15. </a:t>
            </a:r>
            <a:endParaRPr sz="1500"/>
          </a:p>
          <a:p>
            <a:pPr indent="0" lvl="0" marL="0" rtl="0" algn="l">
              <a:spcBef>
                <a:spcPts val="1200"/>
              </a:spcBef>
              <a:spcAft>
                <a:spcPts val="0"/>
              </a:spcAft>
              <a:buClr>
                <a:schemeClr val="dk1"/>
              </a:buClr>
              <a:buSzPts val="1100"/>
              <a:buFont typeface="Arial"/>
              <a:buNone/>
            </a:pPr>
            <a:r>
              <a:rPr lang="en" sz="1500"/>
              <a:t>2. Control Data&amp;#39;s CDC 160A and CDC 1700</a:t>
            </a:r>
            <a:endParaRPr sz="1500"/>
          </a:p>
          <a:p>
            <a:pPr indent="0" lvl="0" marL="0" rtl="0" algn="l">
              <a:spcBef>
                <a:spcPts val="1200"/>
              </a:spcBef>
              <a:spcAft>
                <a:spcPts val="0"/>
              </a:spcAft>
              <a:buClr>
                <a:schemeClr val="dk1"/>
              </a:buClr>
              <a:buSzPts val="1100"/>
              <a:buFont typeface="Arial"/>
              <a:buNone/>
            </a:pPr>
            <a:r>
              <a:rPr lang="en" sz="1500"/>
              <a:t>4. Microcomputers (Personal Computers)</a:t>
            </a:r>
            <a:endParaRPr sz="1500"/>
          </a:p>
          <a:p>
            <a:pPr indent="0" lvl="0" marL="0" rtl="0" algn="l">
              <a:spcBef>
                <a:spcPts val="1200"/>
              </a:spcBef>
              <a:spcAft>
                <a:spcPts val="0"/>
              </a:spcAft>
              <a:buClr>
                <a:schemeClr val="dk1"/>
              </a:buClr>
              <a:buSzPts val="1100"/>
              <a:buFont typeface="Arial"/>
              <a:buNone/>
            </a:pPr>
            <a:r>
              <a:rPr lang="en" sz="1500"/>
              <a:t>Most common type, used by individuals</a:t>
            </a:r>
            <a:endParaRPr sz="1500"/>
          </a:p>
          <a:p>
            <a:pPr indent="0" lvl="0" marL="0" rtl="0" algn="l">
              <a:spcBef>
                <a:spcPts val="1200"/>
              </a:spcBef>
              <a:spcAft>
                <a:spcPts val="0"/>
              </a:spcAft>
              <a:buClr>
                <a:schemeClr val="dk1"/>
              </a:buClr>
              <a:buSzPts val="1100"/>
              <a:buFont typeface="Arial"/>
              <a:buNone/>
            </a:pPr>
            <a:r>
              <a:rPr lang="en" sz="1500"/>
              <a:t>Includes desktops, laptops, and tablets.</a:t>
            </a:r>
            <a:endParaRPr sz="1500"/>
          </a:p>
          <a:p>
            <a:pPr indent="0" lvl="0" marL="0" rtl="0" algn="l">
              <a:spcBef>
                <a:spcPts val="1200"/>
              </a:spcBef>
              <a:spcAft>
                <a:spcPts val="0"/>
              </a:spcAft>
              <a:buClr>
                <a:schemeClr val="dk1"/>
              </a:buClr>
              <a:buSzPts val="1100"/>
              <a:buFont typeface="Arial"/>
              <a:buNone/>
            </a:pPr>
            <a:r>
              <a:rPr lang="en" sz="1500"/>
              <a:t>    </a:t>
            </a:r>
            <a:endParaRPr sz="1500"/>
          </a:p>
          <a:p>
            <a:pPr indent="0" lvl="0" marL="0" rtl="0" algn="l">
              <a:spcBef>
                <a:spcPts val="1200"/>
              </a:spcBef>
              <a:spcAft>
                <a:spcPts val="0"/>
              </a:spcAft>
              <a:buClr>
                <a:schemeClr val="dk1"/>
              </a:buClr>
              <a:buSzPts val="1100"/>
              <a:buFont typeface="Arial"/>
              <a:buNone/>
            </a:pPr>
            <a:r>
              <a:t/>
            </a:r>
            <a:endParaRPr sz="1500"/>
          </a:p>
          <a:p>
            <a:pPr indent="0" lvl="0" marL="0" rtl="0" algn="l">
              <a:spcBef>
                <a:spcPts val="1200"/>
              </a:spcBef>
              <a:spcAft>
                <a:spcPts val="1200"/>
              </a:spcAft>
              <a:buNone/>
            </a:pPr>
            <a:r>
              <a:t/>
            </a:r>
            <a:endParaRPr sz="1500"/>
          </a:p>
        </p:txBody>
      </p:sp>
      <p:sp>
        <p:nvSpPr>
          <p:cNvPr id="198" name="Google Shape;198;p36"/>
          <p:cNvSpPr txBox="1"/>
          <p:nvPr>
            <p:ph idx="2" type="body"/>
          </p:nvPr>
        </p:nvSpPr>
        <p:spPr>
          <a:xfrm>
            <a:off x="4848050" y="213650"/>
            <a:ext cx="3999900" cy="43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5.</a:t>
            </a:r>
            <a:r>
              <a:rPr lang="en" sz="1800"/>
              <a:t> </a:t>
            </a:r>
            <a:r>
              <a:rPr b="1" lang="en" sz="1800">
                <a:solidFill>
                  <a:schemeClr val="dk1"/>
                </a:solidFill>
              </a:rPr>
              <a:t>Workstations</a:t>
            </a:r>
            <a:endParaRPr b="1" sz="1800">
              <a:solidFill>
                <a:schemeClr val="dk1"/>
              </a:solidFill>
            </a:endParaRPr>
          </a:p>
          <a:p>
            <a:pPr indent="0" lvl="0" marL="0" rtl="0" algn="l">
              <a:spcBef>
                <a:spcPts val="1200"/>
              </a:spcBef>
              <a:spcAft>
                <a:spcPts val="0"/>
              </a:spcAft>
              <a:buClr>
                <a:schemeClr val="dk1"/>
              </a:buClr>
              <a:buSzPts val="1100"/>
              <a:buFont typeface="Arial"/>
              <a:buNone/>
            </a:pPr>
            <a:r>
              <a:rPr lang="en" sz="1800"/>
              <a:t>High-performance computers for technical or scientific tasks Used for graphic design, animation, and software development.</a:t>
            </a:r>
            <a:endParaRPr sz="1800"/>
          </a:p>
          <a:p>
            <a:pPr indent="0" lvl="0" marL="0" rtl="0" algn="l">
              <a:spcBef>
                <a:spcPts val="1200"/>
              </a:spcBef>
              <a:spcAft>
                <a:spcPts val="0"/>
              </a:spcAft>
              <a:buNone/>
            </a:pPr>
            <a:r>
              <a:rPr lang="en" sz="1800"/>
              <a:t>Examples; Dell Precision workstations, Lenovo P Series workstations, and Z by HP workstations.</a:t>
            </a:r>
            <a:endParaRPr sz="1800"/>
          </a:p>
          <a:p>
            <a:pPr indent="0" lvl="0" marL="0" rtl="0" algn="l">
              <a:spcBef>
                <a:spcPts val="1200"/>
              </a:spcBef>
              <a:spcAft>
                <a:spcPts val="1200"/>
              </a:spcAft>
              <a:buClr>
                <a:schemeClr val="dk1"/>
              </a:buClr>
              <a:buSzPts val="1100"/>
              <a:buFont typeface="Arial"/>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idx="1" type="body"/>
          </p:nvPr>
        </p:nvSpPr>
        <p:spPr>
          <a:xfrm>
            <a:off x="311700" y="276200"/>
            <a:ext cx="3999900" cy="429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chemeClr val="dk1"/>
                </a:solidFill>
              </a:rPr>
              <a:t>6</a:t>
            </a:r>
            <a:r>
              <a:rPr b="1" lang="en" sz="1700">
                <a:solidFill>
                  <a:schemeClr val="dk1"/>
                </a:solidFill>
              </a:rPr>
              <a:t>. Servers</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700"/>
              <a:t>Provide services and resources to other</a:t>
            </a:r>
            <a:endParaRPr sz="1700"/>
          </a:p>
          <a:p>
            <a:pPr indent="0" lvl="0" marL="0" rtl="0" algn="l">
              <a:spcBef>
                <a:spcPts val="1200"/>
              </a:spcBef>
              <a:spcAft>
                <a:spcPts val="0"/>
              </a:spcAft>
              <a:buClr>
                <a:schemeClr val="dk1"/>
              </a:buClr>
              <a:buSzPts val="1100"/>
              <a:buFont typeface="Arial"/>
              <a:buNone/>
            </a:pPr>
            <a:r>
              <a:rPr lang="en" sz="1700"/>
              <a:t>computers over a network Host websites,</a:t>
            </a:r>
            <a:endParaRPr sz="1700"/>
          </a:p>
          <a:p>
            <a:pPr indent="0" lvl="0" marL="0" rtl="0" algn="l">
              <a:spcBef>
                <a:spcPts val="1200"/>
              </a:spcBef>
              <a:spcAft>
                <a:spcPts val="0"/>
              </a:spcAft>
              <a:buClr>
                <a:schemeClr val="dk1"/>
              </a:buClr>
              <a:buSzPts val="1100"/>
              <a:buFont typeface="Arial"/>
              <a:buNone/>
            </a:pPr>
            <a:r>
              <a:rPr lang="en" sz="1700"/>
              <a:t>store data, manage emails, etc.</a:t>
            </a:r>
            <a:endParaRPr sz="1700"/>
          </a:p>
          <a:p>
            <a:pPr indent="0" lvl="0" marL="0" rtl="0" algn="l">
              <a:spcBef>
                <a:spcPts val="1200"/>
              </a:spcBef>
              <a:spcAft>
                <a:spcPts val="0"/>
              </a:spcAft>
              <a:buClr>
                <a:schemeClr val="dk1"/>
              </a:buClr>
              <a:buSzPts val="1100"/>
              <a:buFont typeface="Arial"/>
              <a:buNone/>
            </a:pPr>
            <a:r>
              <a:rPr lang="en" sz="1700"/>
              <a:t>Examples:</a:t>
            </a:r>
            <a:endParaRPr sz="1700"/>
          </a:p>
          <a:p>
            <a:pPr indent="0" lvl="0" marL="0" rtl="0" algn="l">
              <a:spcBef>
                <a:spcPts val="1200"/>
              </a:spcBef>
              <a:spcAft>
                <a:spcPts val="0"/>
              </a:spcAft>
              <a:buClr>
                <a:schemeClr val="dk1"/>
              </a:buClr>
              <a:buSzPts val="1100"/>
              <a:buFont typeface="Arial"/>
              <a:buNone/>
            </a:pPr>
            <a:r>
              <a:rPr lang="en" sz="1700"/>
              <a:t>Proxy server, Virtual machine (VM), File</a:t>
            </a:r>
            <a:endParaRPr sz="1700"/>
          </a:p>
          <a:p>
            <a:pPr indent="0" lvl="0" marL="0" rtl="0" algn="l">
              <a:spcBef>
                <a:spcPts val="1200"/>
              </a:spcBef>
              <a:spcAft>
                <a:spcPts val="0"/>
              </a:spcAft>
              <a:buClr>
                <a:schemeClr val="dk1"/>
              </a:buClr>
              <a:buSzPts val="1100"/>
              <a:buFont typeface="Arial"/>
              <a:buNone/>
            </a:pPr>
            <a:r>
              <a:rPr lang="en" sz="1700"/>
              <a:t>transfer protocol (FTP) server, Application</a:t>
            </a:r>
            <a:endParaRPr sz="1700"/>
          </a:p>
          <a:p>
            <a:pPr indent="0" lvl="0" marL="0" rtl="0" algn="l">
              <a:spcBef>
                <a:spcPts val="1200"/>
              </a:spcBef>
              <a:spcAft>
                <a:spcPts val="0"/>
              </a:spcAft>
              <a:buClr>
                <a:schemeClr val="dk1"/>
              </a:buClr>
              <a:buSzPts val="1100"/>
              <a:buFont typeface="Arial"/>
              <a:buNone/>
            </a:pPr>
            <a:r>
              <a:rPr lang="en" sz="1700"/>
              <a:t>server, File server, Database server.</a:t>
            </a:r>
            <a:endParaRPr sz="1700"/>
          </a:p>
          <a:p>
            <a:pPr indent="0" lvl="0" marL="0" rtl="0" algn="l">
              <a:spcBef>
                <a:spcPts val="1200"/>
              </a:spcBef>
              <a:spcAft>
                <a:spcPts val="1200"/>
              </a:spcAft>
              <a:buNone/>
            </a:pPr>
            <a:r>
              <a:t/>
            </a:r>
            <a:endParaRPr sz="1700"/>
          </a:p>
        </p:txBody>
      </p:sp>
      <p:sp>
        <p:nvSpPr>
          <p:cNvPr id="204" name="Google Shape;204;p37"/>
          <p:cNvSpPr txBox="1"/>
          <p:nvPr>
            <p:ph idx="2" type="body"/>
          </p:nvPr>
        </p:nvSpPr>
        <p:spPr>
          <a:xfrm>
            <a:off x="4832400" y="370000"/>
            <a:ext cx="3999900" cy="41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7. Embedded Computers</a:t>
            </a:r>
            <a:endParaRPr b="1" sz="1800">
              <a:solidFill>
                <a:schemeClr val="dk1"/>
              </a:solidFill>
            </a:endParaRPr>
          </a:p>
          <a:p>
            <a:pPr indent="0" lvl="0" marL="0" rtl="0" algn="l">
              <a:spcBef>
                <a:spcPts val="1200"/>
              </a:spcBef>
              <a:spcAft>
                <a:spcPts val="0"/>
              </a:spcAft>
              <a:buClr>
                <a:schemeClr val="dk1"/>
              </a:buClr>
              <a:buSzPts val="1100"/>
              <a:buFont typeface="Arial"/>
              <a:buNone/>
            </a:pPr>
            <a:r>
              <a:rPr lang="en" sz="1800"/>
              <a:t>Built into other devices to perform specific functions.</a:t>
            </a:r>
            <a:endParaRPr sz="1800"/>
          </a:p>
          <a:p>
            <a:pPr indent="0" lvl="0" marL="0" rtl="0" algn="l">
              <a:spcBef>
                <a:spcPts val="1200"/>
              </a:spcBef>
              <a:spcAft>
                <a:spcPts val="0"/>
              </a:spcAft>
              <a:buClr>
                <a:schemeClr val="dk1"/>
              </a:buClr>
              <a:buSzPts val="1100"/>
              <a:buFont typeface="Arial"/>
              <a:buNone/>
            </a:pPr>
            <a:r>
              <a:rPr lang="en" sz="1800"/>
              <a:t>Examples; Calculators, Washing machine, drones, tracking systems, Electric vehicle charging, ATMs.</a:t>
            </a:r>
            <a:endParaRPr sz="1800"/>
          </a:p>
          <a:p>
            <a:pPr indent="0" lvl="0" marL="0" rtl="0" algn="l">
              <a:spcBef>
                <a:spcPts val="1200"/>
              </a:spcBef>
              <a:spcAft>
                <a:spcPts val="0"/>
              </a:spcAft>
              <a:buClr>
                <a:schemeClr val="dk1"/>
              </a:buClr>
              <a:buSzPts val="1100"/>
              <a:buFont typeface="Arial"/>
              <a:buNone/>
            </a:pPr>
            <a:r>
              <a:t/>
            </a:r>
            <a:endParaRPr sz="1800"/>
          </a:p>
          <a:p>
            <a:pPr indent="0" lvl="0" marL="0" rtl="0" algn="l">
              <a:spcBef>
                <a:spcPts val="1200"/>
              </a:spcBef>
              <a:spcAft>
                <a:spcPts val="1200"/>
              </a:spcAft>
              <a:buNone/>
            </a:pPr>
            <a:r>
              <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COMPUTERS AND THE PEOPLE THAT MADE THEM</a:t>
            </a:r>
            <a:endParaRPr b="1"/>
          </a:p>
        </p:txBody>
      </p:sp>
      <p:sp>
        <p:nvSpPr>
          <p:cNvPr id="210" name="Google Shape;210;p3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FIRST GENERATION (1940’s-1956)</a:t>
            </a:r>
            <a:endParaRPr b="1" sz="1300"/>
          </a:p>
          <a:p>
            <a:pPr indent="0" lvl="0" marL="0" rtl="0" algn="l">
              <a:spcBef>
                <a:spcPts val="1200"/>
              </a:spcBef>
              <a:spcAft>
                <a:spcPts val="0"/>
              </a:spcAft>
              <a:buNone/>
            </a:pPr>
            <a:r>
              <a:rPr b="1" lang="en" sz="1300"/>
              <a:t>Vacuum Tubes</a:t>
            </a:r>
            <a:endParaRPr b="1" sz="1300"/>
          </a:p>
          <a:p>
            <a:pPr indent="0" lvl="0" marL="0" rtl="0" algn="l">
              <a:spcBef>
                <a:spcPts val="1200"/>
              </a:spcBef>
              <a:spcAft>
                <a:spcPts val="0"/>
              </a:spcAft>
              <a:buNone/>
            </a:pPr>
            <a:r>
              <a:rPr lang="en" sz="1300"/>
              <a:t>Makers;</a:t>
            </a:r>
            <a:endParaRPr sz="1300"/>
          </a:p>
          <a:p>
            <a:pPr indent="-311150" lvl="0" marL="457200" rtl="0" algn="l">
              <a:spcBef>
                <a:spcPts val="1200"/>
              </a:spcBef>
              <a:spcAft>
                <a:spcPts val="0"/>
              </a:spcAft>
              <a:buSzPts val="1300"/>
              <a:buAutoNum type="arabicPeriod"/>
            </a:pPr>
            <a:r>
              <a:rPr lang="en" sz="1300"/>
              <a:t>John Presper Eckert and John Mauchly (ENIAC, UNIVAC)</a:t>
            </a:r>
            <a:endParaRPr sz="1300"/>
          </a:p>
          <a:p>
            <a:pPr indent="-311150" lvl="0" marL="457200" rtl="0" algn="l">
              <a:spcBef>
                <a:spcPts val="0"/>
              </a:spcBef>
              <a:spcAft>
                <a:spcPts val="0"/>
              </a:spcAft>
              <a:buSzPts val="1300"/>
              <a:buAutoNum type="arabicPeriod"/>
            </a:pPr>
            <a:r>
              <a:rPr lang="en" sz="1300"/>
              <a:t>Charles Babbage</a:t>
            </a:r>
            <a:endParaRPr sz="1300"/>
          </a:p>
          <a:p>
            <a:pPr indent="0" lvl="0" marL="0" rtl="0" algn="l">
              <a:spcBef>
                <a:spcPts val="1200"/>
              </a:spcBef>
              <a:spcAft>
                <a:spcPts val="0"/>
              </a:spcAft>
              <a:buNone/>
            </a:pPr>
            <a:r>
              <a:rPr b="1" lang="en" sz="1300"/>
              <a:t>SECOND GENERATION (1956-1963)</a:t>
            </a:r>
            <a:endParaRPr b="1" sz="1300"/>
          </a:p>
          <a:p>
            <a:pPr indent="0" lvl="0" marL="0" rtl="0" algn="l">
              <a:spcBef>
                <a:spcPts val="1200"/>
              </a:spcBef>
              <a:spcAft>
                <a:spcPts val="0"/>
              </a:spcAft>
              <a:buNone/>
            </a:pPr>
            <a:r>
              <a:rPr b="1" lang="en" sz="1300"/>
              <a:t>Transistors</a:t>
            </a:r>
            <a:endParaRPr b="1" sz="1300"/>
          </a:p>
          <a:p>
            <a:pPr indent="0" lvl="0" marL="0" rtl="0" algn="l">
              <a:spcBef>
                <a:spcPts val="1200"/>
              </a:spcBef>
              <a:spcAft>
                <a:spcPts val="0"/>
              </a:spcAft>
              <a:buNone/>
            </a:pPr>
            <a:r>
              <a:rPr lang="en" sz="1300"/>
              <a:t>Makers;</a:t>
            </a:r>
            <a:endParaRPr sz="1300"/>
          </a:p>
          <a:p>
            <a:pPr indent="-311150" lvl="0" marL="457200" rtl="0" algn="l">
              <a:spcBef>
                <a:spcPts val="1200"/>
              </a:spcBef>
              <a:spcAft>
                <a:spcPts val="0"/>
              </a:spcAft>
              <a:buSzPts val="1300"/>
              <a:buAutoNum type="arabicPeriod"/>
            </a:pPr>
            <a:r>
              <a:rPr lang="en" sz="1300"/>
              <a:t>William </a:t>
            </a:r>
            <a:r>
              <a:rPr lang="en" sz="1300"/>
              <a:t>Shockley</a:t>
            </a:r>
            <a:endParaRPr sz="1300"/>
          </a:p>
          <a:p>
            <a:pPr indent="-311150" lvl="0" marL="457200" rtl="0" algn="l">
              <a:spcBef>
                <a:spcPts val="0"/>
              </a:spcBef>
              <a:spcAft>
                <a:spcPts val="0"/>
              </a:spcAft>
              <a:buSzPts val="1300"/>
              <a:buAutoNum type="arabicPeriod"/>
            </a:pPr>
            <a:r>
              <a:rPr lang="en" sz="1300"/>
              <a:t>John Bardeen</a:t>
            </a:r>
            <a:endParaRPr sz="1300"/>
          </a:p>
          <a:p>
            <a:pPr indent="-311150" lvl="0" marL="457200" rtl="0" algn="l">
              <a:spcBef>
                <a:spcPts val="0"/>
              </a:spcBef>
              <a:spcAft>
                <a:spcPts val="0"/>
              </a:spcAft>
              <a:buSzPts val="1300"/>
              <a:buAutoNum type="arabicPeriod"/>
            </a:pPr>
            <a:r>
              <a:rPr lang="en" sz="1300"/>
              <a:t>Walter Bralton (</a:t>
            </a:r>
            <a:r>
              <a:rPr lang="en" sz="1300"/>
              <a:t>invented</a:t>
            </a:r>
            <a:r>
              <a:rPr lang="en" sz="1300"/>
              <a:t> the transistor 1947)</a:t>
            </a:r>
            <a:endParaRPr sz="1300"/>
          </a:p>
          <a:p>
            <a:pPr indent="0" lvl="0" marL="457200" rtl="0" algn="l">
              <a:spcBef>
                <a:spcPts val="1200"/>
              </a:spcBef>
              <a:spcAft>
                <a:spcPts val="1200"/>
              </a:spcAft>
              <a:buNone/>
            </a:pPr>
            <a:r>
              <a:t/>
            </a:r>
            <a:endParaRPr/>
          </a:p>
        </p:txBody>
      </p:sp>
      <p:sp>
        <p:nvSpPr>
          <p:cNvPr id="211" name="Google Shape;211;p3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t>THIRD GENERATION (1964-1971)</a:t>
            </a:r>
            <a:endParaRPr b="1" sz="1200"/>
          </a:p>
          <a:p>
            <a:pPr indent="0" lvl="0" marL="0" rtl="0" algn="l">
              <a:spcBef>
                <a:spcPts val="1200"/>
              </a:spcBef>
              <a:spcAft>
                <a:spcPts val="0"/>
              </a:spcAft>
              <a:buClr>
                <a:schemeClr val="dk1"/>
              </a:buClr>
              <a:buSzPts val="1100"/>
              <a:buFont typeface="Arial"/>
              <a:buNone/>
            </a:pPr>
            <a:r>
              <a:rPr b="1" lang="en" sz="1200"/>
              <a:t>Integrated Circuits (IC’s)</a:t>
            </a:r>
            <a:endParaRPr b="1" sz="1200"/>
          </a:p>
          <a:p>
            <a:pPr indent="0" lvl="0" marL="0" rtl="0" algn="l">
              <a:spcBef>
                <a:spcPts val="1200"/>
              </a:spcBef>
              <a:spcAft>
                <a:spcPts val="0"/>
              </a:spcAft>
              <a:buClr>
                <a:schemeClr val="dk1"/>
              </a:buClr>
              <a:buSzPts val="1100"/>
              <a:buFont typeface="Arial"/>
              <a:buNone/>
            </a:pPr>
            <a:r>
              <a:rPr lang="en" sz="1200"/>
              <a:t>Makers;</a:t>
            </a:r>
            <a:endParaRPr sz="1200"/>
          </a:p>
          <a:p>
            <a:pPr indent="-304800" lvl="0" marL="457200" rtl="0" algn="l">
              <a:spcBef>
                <a:spcPts val="1200"/>
              </a:spcBef>
              <a:spcAft>
                <a:spcPts val="0"/>
              </a:spcAft>
              <a:buSzPts val="1200"/>
              <a:buAutoNum type="arabicPeriod"/>
            </a:pPr>
            <a:r>
              <a:rPr lang="en" sz="1200"/>
              <a:t>Jack Kilby aka</a:t>
            </a:r>
            <a:r>
              <a:rPr i="1" lang="en" sz="1200"/>
              <a:t> Texas instruments</a:t>
            </a:r>
            <a:endParaRPr i="1" sz="1200"/>
          </a:p>
          <a:p>
            <a:pPr indent="-304800" lvl="0" marL="457200" rtl="0" algn="l">
              <a:spcBef>
                <a:spcPts val="0"/>
              </a:spcBef>
              <a:spcAft>
                <a:spcPts val="0"/>
              </a:spcAft>
              <a:buSzPts val="1200"/>
              <a:buAutoNum type="arabicPeriod"/>
            </a:pPr>
            <a:r>
              <a:rPr lang="en" sz="1200"/>
              <a:t>Robert Noyce aka </a:t>
            </a:r>
            <a:r>
              <a:rPr i="1" lang="en" sz="1200"/>
              <a:t>Fairchild semi conductor</a:t>
            </a:r>
            <a:endParaRPr sz="1200"/>
          </a:p>
          <a:p>
            <a:pPr indent="0" lvl="0" marL="0" rtl="0" algn="l">
              <a:spcBef>
                <a:spcPts val="1200"/>
              </a:spcBef>
              <a:spcAft>
                <a:spcPts val="0"/>
              </a:spcAft>
              <a:buNone/>
            </a:pPr>
            <a:r>
              <a:rPr b="1" lang="en" sz="1200"/>
              <a:t>FOURTH GENERATION</a:t>
            </a:r>
            <a:endParaRPr b="1" sz="1200"/>
          </a:p>
          <a:p>
            <a:pPr indent="0" lvl="0" marL="0" rtl="0" algn="l">
              <a:spcBef>
                <a:spcPts val="1200"/>
              </a:spcBef>
              <a:spcAft>
                <a:spcPts val="0"/>
              </a:spcAft>
              <a:buNone/>
            </a:pPr>
            <a:r>
              <a:rPr b="1" lang="en" sz="1200"/>
              <a:t>Microprocessors </a:t>
            </a:r>
            <a:endParaRPr b="1" sz="1200"/>
          </a:p>
          <a:p>
            <a:pPr indent="0" lvl="0" marL="0" rtl="0" algn="l">
              <a:spcBef>
                <a:spcPts val="1200"/>
              </a:spcBef>
              <a:spcAft>
                <a:spcPts val="0"/>
              </a:spcAft>
              <a:buNone/>
            </a:pPr>
            <a:r>
              <a:rPr lang="en" sz="1200"/>
              <a:t>Makers;</a:t>
            </a:r>
            <a:endParaRPr sz="1200"/>
          </a:p>
          <a:p>
            <a:pPr indent="-304800" lvl="0" marL="457200" rtl="0" algn="l">
              <a:spcBef>
                <a:spcPts val="1200"/>
              </a:spcBef>
              <a:spcAft>
                <a:spcPts val="0"/>
              </a:spcAft>
              <a:buSzPts val="1200"/>
              <a:buAutoNum type="arabicPeriod"/>
            </a:pPr>
            <a:r>
              <a:rPr lang="en" sz="1200"/>
              <a:t>Ted Hoff </a:t>
            </a:r>
            <a:r>
              <a:rPr i="1" lang="en" sz="1200"/>
              <a:t>(intel 4004-First microprocessor)</a:t>
            </a:r>
            <a:endParaRPr i="1" sz="1200"/>
          </a:p>
          <a:p>
            <a:pPr indent="-304800" lvl="0" marL="457200" rtl="0" algn="l">
              <a:spcBef>
                <a:spcPts val="0"/>
              </a:spcBef>
              <a:spcAft>
                <a:spcPts val="0"/>
              </a:spcAft>
              <a:buSzPts val="1200"/>
              <a:buAutoNum type="arabicPeriod"/>
            </a:pPr>
            <a:r>
              <a:rPr lang="en" sz="1200"/>
              <a:t>Steve Jobs and Steve Wozniak (APPLE)</a:t>
            </a:r>
            <a:endParaRPr sz="1200"/>
          </a:p>
          <a:p>
            <a:pPr indent="-304800" lvl="0" marL="457200" rtl="0" algn="l">
              <a:spcBef>
                <a:spcPts val="0"/>
              </a:spcBef>
              <a:spcAft>
                <a:spcPts val="0"/>
              </a:spcAft>
              <a:buSzPts val="1200"/>
              <a:buAutoNum type="arabicPeriod"/>
            </a:pPr>
            <a:r>
              <a:rPr lang="en" sz="1200"/>
              <a:t>Bill Gates (Microsoft software )</a:t>
            </a:r>
            <a:endParaRPr sz="1200"/>
          </a:p>
          <a:p>
            <a:pPr indent="-304800" lvl="0" marL="457200" rtl="0" algn="l">
              <a:spcBef>
                <a:spcPts val="0"/>
              </a:spcBef>
              <a:spcAft>
                <a:spcPts val="0"/>
              </a:spcAft>
              <a:buSzPts val="1200"/>
              <a:buAutoNum type="arabicPeriod"/>
            </a:pPr>
            <a:r>
              <a:rPr lang="en" sz="1200"/>
              <a:t>Paul Allen, Gordon Moore, Robert Noyce (intel co-founders)</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74250" y="213650"/>
            <a:ext cx="8520600" cy="8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HISTORY OF COMPUTERS</a:t>
            </a:r>
            <a:endParaRPr b="1"/>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t>A Historical Journey Through</a:t>
            </a:r>
            <a:endParaRPr sz="1500"/>
          </a:p>
          <a:p>
            <a:pPr indent="0" lvl="0" marL="0" rtl="0" algn="l">
              <a:spcBef>
                <a:spcPts val="1200"/>
              </a:spcBef>
              <a:spcAft>
                <a:spcPts val="0"/>
              </a:spcAft>
              <a:buClr>
                <a:schemeClr val="dk1"/>
              </a:buClr>
              <a:buSzPts val="1100"/>
              <a:buFont typeface="Arial"/>
              <a:buNone/>
            </a:pPr>
            <a:r>
              <a:rPr lang="en" sz="1500"/>
              <a:t>Computing: </a:t>
            </a:r>
            <a:r>
              <a:rPr lang="en" sz="1500" u="sng"/>
              <a:t>From Ancient Tools to Future Frontiers</a:t>
            </a:r>
            <a:endParaRPr sz="1500" u="sng"/>
          </a:p>
          <a:p>
            <a:pPr indent="-323850" lvl="0" marL="457200" rtl="0" algn="l">
              <a:spcBef>
                <a:spcPts val="1200"/>
              </a:spcBef>
              <a:spcAft>
                <a:spcPts val="0"/>
              </a:spcAft>
              <a:buSzPts val="1500"/>
              <a:buChar char="●"/>
            </a:pPr>
            <a:r>
              <a:rPr lang="en" sz="1500"/>
              <a:t>The concept of a "computer" has evolved from humans performing calculations to mechanical devices and finally to modern electronic machines. This presentation traces the rich history of computing, from early aids like the abacus to current technologies shaping the future. Understanding this evolution is essential to appreciate past innovations and anticipate future developments that will reshape our world.</a:t>
            </a:r>
            <a:endParaRPr sz="1500"/>
          </a:p>
          <a:p>
            <a:pPr indent="0" lvl="0" marL="0" rtl="0" algn="l">
              <a:spcBef>
                <a:spcPts val="1200"/>
              </a:spcBef>
              <a:spcAft>
                <a:spcPts val="0"/>
              </a:spcAft>
              <a:buClr>
                <a:schemeClr val="dk1"/>
              </a:buClr>
              <a:buSzPts val="1100"/>
              <a:buFont typeface="Arial"/>
              <a:buNone/>
            </a:pPr>
            <a:r>
              <a:t/>
            </a:r>
            <a:endParaRPr sz="1500"/>
          </a:p>
          <a:p>
            <a:pPr indent="0" lvl="0" marL="0" rtl="0" algn="l">
              <a:spcBef>
                <a:spcPts val="1200"/>
              </a:spcBef>
              <a:spcAft>
                <a:spcPts val="0"/>
              </a:spcAft>
              <a:buClr>
                <a:schemeClr val="dk1"/>
              </a:buClr>
              <a:buSzPts val="1100"/>
              <a:buFont typeface="Arial"/>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88600"/>
            <a:ext cx="8520600" cy="65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Early Computational Aids: The Abacus and Counting Tools</a:t>
            </a:r>
            <a:endParaRPr b="1"/>
          </a:p>
        </p:txBody>
      </p:sp>
      <p:sp>
        <p:nvSpPr>
          <p:cNvPr id="72" name="Google Shape;72;p16"/>
          <p:cNvSpPr txBox="1"/>
          <p:nvPr>
            <p:ph idx="1" type="body"/>
          </p:nvPr>
        </p:nvSpPr>
        <p:spPr>
          <a:xfrm>
            <a:off x="311700" y="932825"/>
            <a:ext cx="2970300" cy="403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The Abacus Origins</a:t>
            </a:r>
            <a:endParaRPr b="1" sz="1800"/>
          </a:p>
          <a:p>
            <a:pPr indent="0" lvl="0" marL="0" rtl="0" algn="l">
              <a:spcBef>
                <a:spcPts val="1200"/>
              </a:spcBef>
              <a:spcAft>
                <a:spcPts val="0"/>
              </a:spcAft>
              <a:buClr>
                <a:schemeClr val="dk1"/>
              </a:buClr>
              <a:buSzPts val="1100"/>
              <a:buFont typeface="Arial"/>
              <a:buNone/>
            </a:pPr>
            <a:r>
              <a:rPr lang="en" sz="1800"/>
              <a:t>Originating in Babylon around 2700 BC, the abacus evolved from sand boards to marked tables with counters, used for arithmetic in various ancient cultures including Greece, Rome, China, and Japan.</a:t>
            </a:r>
            <a:endParaRPr sz="1800"/>
          </a:p>
          <a:p>
            <a:pPr indent="0" lvl="0" marL="0" rtl="0" algn="l">
              <a:spcBef>
                <a:spcPts val="1200"/>
              </a:spcBef>
              <a:spcAft>
                <a:spcPts val="1200"/>
              </a:spcAft>
              <a:buNone/>
            </a:pPr>
            <a:r>
              <a:t/>
            </a:r>
            <a:endParaRPr sz="1800"/>
          </a:p>
        </p:txBody>
      </p:sp>
      <p:sp>
        <p:nvSpPr>
          <p:cNvPr id="73" name="Google Shape;73;p16"/>
          <p:cNvSpPr txBox="1"/>
          <p:nvPr>
            <p:ph idx="2" type="body"/>
          </p:nvPr>
        </p:nvSpPr>
        <p:spPr>
          <a:xfrm>
            <a:off x="3335200" y="1152475"/>
            <a:ext cx="297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Global Variations</a:t>
            </a:r>
            <a:endParaRPr b="1" sz="1800"/>
          </a:p>
          <a:p>
            <a:pPr indent="0" lvl="0" marL="0" rtl="0" algn="l">
              <a:spcBef>
                <a:spcPts val="1200"/>
              </a:spcBef>
              <a:spcAft>
                <a:spcPts val="0"/>
              </a:spcAft>
              <a:buNone/>
            </a:pPr>
            <a:r>
              <a:t/>
            </a:r>
            <a:endParaRPr sz="1800"/>
          </a:p>
          <a:p>
            <a:pPr indent="0" lvl="0" marL="0" rtl="0" algn="l">
              <a:spcBef>
                <a:spcPts val="1200"/>
              </a:spcBef>
              <a:spcAft>
                <a:spcPts val="0"/>
              </a:spcAft>
              <a:buNone/>
            </a:pPr>
            <a:r>
              <a:rPr lang="en" sz="1800"/>
              <a:t>Chinese Suanpan and Japanese Soroban adapted bead configurations over centuries, remaining in use alongside modern calculators in Asia.</a:t>
            </a:r>
            <a:endParaRPr sz="1800"/>
          </a:p>
          <a:p>
            <a:pPr indent="0" lvl="0" marL="0" rtl="0" algn="l">
              <a:spcBef>
                <a:spcPts val="1200"/>
              </a:spcBef>
              <a:spcAft>
                <a:spcPts val="1200"/>
              </a:spcAft>
              <a:buNone/>
            </a:pPr>
            <a:r>
              <a:t/>
            </a:r>
            <a:endParaRPr sz="1800"/>
          </a:p>
        </p:txBody>
      </p:sp>
      <p:sp>
        <p:nvSpPr>
          <p:cNvPr id="74" name="Google Shape;74;p16"/>
          <p:cNvSpPr txBox="1"/>
          <p:nvPr/>
        </p:nvSpPr>
        <p:spPr>
          <a:xfrm>
            <a:off x="6358700" y="1152475"/>
            <a:ext cx="2382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2"/>
                </a:solidFill>
              </a:rPr>
              <a:t>Other Early Aids</a:t>
            </a:r>
            <a:endParaRPr b="1" sz="1800">
              <a:solidFill>
                <a:schemeClr val="dk2"/>
              </a:solidFill>
            </a:endParaRPr>
          </a:p>
          <a:p>
            <a:pPr indent="0" lvl="0" marL="0" rtl="0" algn="l">
              <a:spcBef>
                <a:spcPts val="0"/>
              </a:spcBef>
              <a:spcAft>
                <a:spcPts val="0"/>
              </a:spcAft>
              <a:buClr>
                <a:schemeClr val="dk1"/>
              </a:buClr>
              <a:buSzPts val="1100"/>
              <a:buFont typeface="Arial"/>
              <a:buNone/>
            </a:pPr>
            <a:r>
              <a:t/>
            </a:r>
            <a:endParaRPr b="1"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Tally sticks, tokens, and counting boards</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emerged as primitive tools for record-keeping</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and calculation, laying foundations for later</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mechanical devices.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Charles Babbage and the Dawn of Programmable</a:t>
            </a:r>
            <a:endParaRPr b="1"/>
          </a:p>
          <a:p>
            <a:pPr indent="0" lvl="0" marL="0" rtl="0" algn="l">
              <a:spcBef>
                <a:spcPts val="0"/>
              </a:spcBef>
              <a:spcAft>
                <a:spcPts val="0"/>
              </a:spcAft>
              <a:buClr>
                <a:schemeClr val="dk1"/>
              </a:buClr>
              <a:buSzPct val="39285"/>
              <a:buFont typeface="Arial"/>
              <a:buNone/>
            </a:pPr>
            <a:r>
              <a:rPr b="1" lang="en"/>
              <a:t>Computing</a:t>
            </a:r>
            <a:endParaRPr b="1"/>
          </a:p>
          <a:p>
            <a:pPr indent="0" lvl="0" marL="0" rtl="0" algn="l">
              <a:spcBef>
                <a:spcPts val="0"/>
              </a:spcBef>
              <a:spcAft>
                <a:spcPts val="0"/>
              </a:spcAft>
              <a:buNone/>
            </a:pPr>
            <a:r>
              <a:t/>
            </a:r>
            <a:endParaRPr/>
          </a:p>
        </p:txBody>
      </p:sp>
      <p:sp>
        <p:nvSpPr>
          <p:cNvPr id="80" name="Google Shape;80;p17"/>
          <p:cNvSpPr txBox="1"/>
          <p:nvPr>
            <p:ph idx="1" type="body"/>
          </p:nvPr>
        </p:nvSpPr>
        <p:spPr>
          <a:xfrm>
            <a:off x="311700" y="1438300"/>
            <a:ext cx="3999900" cy="313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t>Difference Engine</a:t>
            </a:r>
            <a:endParaRPr b="1" sz="1500"/>
          </a:p>
          <a:p>
            <a:pPr indent="0" lvl="0" marL="0" rtl="0" algn="l">
              <a:spcBef>
                <a:spcPts val="1200"/>
              </a:spcBef>
              <a:spcAft>
                <a:spcPts val="0"/>
              </a:spcAft>
              <a:buClr>
                <a:schemeClr val="dk1"/>
              </a:buClr>
              <a:buSzPts val="1100"/>
              <a:buFont typeface="Arial"/>
              <a:buNone/>
            </a:pPr>
            <a:r>
              <a:t/>
            </a:r>
            <a:endParaRPr sz="1500"/>
          </a:p>
          <a:p>
            <a:pPr indent="0" lvl="0" marL="0" rtl="0" algn="l">
              <a:spcBef>
                <a:spcPts val="1200"/>
              </a:spcBef>
              <a:spcAft>
                <a:spcPts val="0"/>
              </a:spcAft>
              <a:buClr>
                <a:schemeClr val="dk1"/>
              </a:buClr>
              <a:buSzPts val="1100"/>
              <a:buFont typeface="Arial"/>
              <a:buNone/>
            </a:pPr>
            <a:r>
              <a:rPr lang="en" sz="1500"/>
              <a:t>Designed in the 1820s to automate mathematical table production using finite differences and mechanical parts.</a:t>
            </a:r>
            <a:endParaRPr sz="1500"/>
          </a:p>
          <a:p>
            <a:pPr indent="0" lvl="0" marL="0" rtl="0" algn="l">
              <a:spcBef>
                <a:spcPts val="1200"/>
              </a:spcBef>
              <a:spcAft>
                <a:spcPts val="0"/>
              </a:spcAft>
              <a:buClr>
                <a:schemeClr val="dk1"/>
              </a:buClr>
              <a:buSzPts val="1100"/>
              <a:buFont typeface="Arial"/>
              <a:buNone/>
            </a:pPr>
            <a:r>
              <a:rPr lang="en" sz="1500"/>
              <a:t>Though incomplete in Babbage’s lifetime, a working model was built in the 1990s based on his designs.</a:t>
            </a:r>
            <a:endParaRPr sz="1500"/>
          </a:p>
          <a:p>
            <a:pPr indent="0" lvl="0" marL="0" rtl="0" algn="l">
              <a:spcBef>
                <a:spcPts val="1200"/>
              </a:spcBef>
              <a:spcAft>
                <a:spcPts val="1200"/>
              </a:spcAft>
              <a:buNone/>
            </a:pPr>
            <a:r>
              <a:t/>
            </a:r>
            <a:endParaRPr sz="1500"/>
          </a:p>
        </p:txBody>
      </p:sp>
      <p:sp>
        <p:nvSpPr>
          <p:cNvPr id="81" name="Google Shape;8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t>Analytical Engine</a:t>
            </a:r>
            <a:endParaRPr b="1" sz="1500"/>
          </a:p>
          <a:p>
            <a:pPr indent="0" lvl="0" marL="0" rtl="0" algn="l">
              <a:spcBef>
                <a:spcPts val="1200"/>
              </a:spcBef>
              <a:spcAft>
                <a:spcPts val="0"/>
              </a:spcAft>
              <a:buClr>
                <a:schemeClr val="dk1"/>
              </a:buClr>
              <a:buSzPts val="1100"/>
              <a:buFont typeface="Arial"/>
              <a:buNone/>
            </a:pPr>
            <a:r>
              <a:t/>
            </a:r>
            <a:endParaRPr sz="1500"/>
          </a:p>
          <a:p>
            <a:pPr indent="0" lvl="0" marL="0" rtl="0" algn="l">
              <a:spcBef>
                <a:spcPts val="1200"/>
              </a:spcBef>
              <a:spcAft>
                <a:spcPts val="0"/>
              </a:spcAft>
              <a:buClr>
                <a:schemeClr val="dk1"/>
              </a:buClr>
              <a:buSzPts val="1100"/>
              <a:buFont typeface="Arial"/>
              <a:buNone/>
            </a:pPr>
            <a:r>
              <a:rPr lang="en" sz="1500"/>
              <a:t>Conceived as the first general-purpose programmable computer with features like punched cards, memory, and control flow.</a:t>
            </a:r>
            <a:endParaRPr sz="1500"/>
          </a:p>
          <a:p>
            <a:pPr indent="0" lvl="0" marL="0" rtl="0" algn="l">
              <a:spcBef>
                <a:spcPts val="1200"/>
              </a:spcBef>
              <a:spcAft>
                <a:spcPts val="0"/>
              </a:spcAft>
              <a:buClr>
                <a:schemeClr val="dk1"/>
              </a:buClr>
              <a:buSzPts val="1100"/>
              <a:buFont typeface="Arial"/>
              <a:buNone/>
            </a:pPr>
            <a:r>
              <a:rPr lang="en" sz="1500"/>
              <a:t>Inspired future computing and Ada Lovelace’s pioneering algorithm, despite never being built fully.</a:t>
            </a:r>
            <a:endParaRPr sz="1500"/>
          </a:p>
          <a:p>
            <a:pPr indent="0" lvl="0" marL="0" rtl="0" algn="l">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0"/>
            <a:ext cx="8520600" cy="667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40000"/>
              <a:buFont typeface="Arial"/>
              <a:buNone/>
            </a:pPr>
            <a:r>
              <a:rPr b="1" lang="en" sz="2750"/>
              <a:t>Early Electronic Computers: From ABC to ENIAC</a:t>
            </a:r>
            <a:endParaRPr b="1" sz="2750"/>
          </a:p>
          <a:p>
            <a:pPr indent="0" lvl="0" marL="0" rtl="0" algn="l">
              <a:spcBef>
                <a:spcPts val="1200"/>
              </a:spcBef>
              <a:spcAft>
                <a:spcPts val="0"/>
              </a:spcAft>
              <a:buNone/>
            </a:pPr>
            <a:r>
              <a:t/>
            </a:r>
            <a:endParaRPr/>
          </a:p>
        </p:txBody>
      </p:sp>
      <p:sp>
        <p:nvSpPr>
          <p:cNvPr id="87" name="Google Shape;87;p18"/>
          <p:cNvSpPr txBox="1"/>
          <p:nvPr>
            <p:ph idx="1" type="body"/>
          </p:nvPr>
        </p:nvSpPr>
        <p:spPr>
          <a:xfrm>
            <a:off x="311700" y="776475"/>
            <a:ext cx="8520600" cy="379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b="1" lang="en"/>
              <a:t>Atanasoff-Berry Computer (1939-42)</a:t>
            </a:r>
            <a:endParaRPr b="1"/>
          </a:p>
          <a:p>
            <a:pPr indent="0" lvl="0" marL="0" rtl="0" algn="l">
              <a:spcBef>
                <a:spcPts val="1200"/>
              </a:spcBef>
              <a:spcAft>
                <a:spcPts val="0"/>
              </a:spcAft>
              <a:buClr>
                <a:schemeClr val="dk1"/>
              </a:buClr>
              <a:buSzPts val="1100"/>
              <a:buFont typeface="Arial"/>
              <a:buNone/>
            </a:pPr>
            <a:r>
              <a:rPr lang="en"/>
              <a:t>First automatic electronic digital computer using binary arithmetic and vacuum</a:t>
            </a:r>
            <a:endParaRPr/>
          </a:p>
          <a:p>
            <a:pPr indent="0" lvl="0" marL="0" rtl="0" algn="l">
              <a:spcBef>
                <a:spcPts val="1200"/>
              </a:spcBef>
              <a:spcAft>
                <a:spcPts val="0"/>
              </a:spcAft>
              <a:buClr>
                <a:schemeClr val="dk1"/>
              </a:buClr>
              <a:buSzPts val="1100"/>
              <a:buFont typeface="Arial"/>
              <a:buNone/>
            </a:pPr>
            <a:r>
              <a:rPr lang="en"/>
              <a:t>tubes for linear equations.</a:t>
            </a:r>
            <a:endParaRPr/>
          </a:p>
          <a:p>
            <a:pPr indent="-342900" lvl="0" marL="457200" rtl="0" algn="l">
              <a:spcBef>
                <a:spcPts val="1200"/>
              </a:spcBef>
              <a:spcAft>
                <a:spcPts val="0"/>
              </a:spcAft>
              <a:buSzPts val="1800"/>
              <a:buAutoNum type="arabicPeriod"/>
            </a:pPr>
            <a:r>
              <a:rPr b="1" lang="en"/>
              <a:t>Colossus (1943-45)</a:t>
            </a:r>
            <a:endParaRPr b="1"/>
          </a:p>
          <a:p>
            <a:pPr indent="0" lvl="0" marL="0" rtl="0" algn="l">
              <a:spcBef>
                <a:spcPts val="1200"/>
              </a:spcBef>
              <a:spcAft>
                <a:spcPts val="0"/>
              </a:spcAft>
              <a:buClr>
                <a:schemeClr val="dk1"/>
              </a:buClr>
              <a:buSzPts val="1100"/>
              <a:buFont typeface="Arial"/>
              <a:buNone/>
            </a:pPr>
            <a:r>
              <a:rPr lang="en"/>
              <a:t>British programmable electronic computer for code breaking during WWII,</a:t>
            </a:r>
            <a:endParaRPr/>
          </a:p>
          <a:p>
            <a:pPr indent="0" lvl="0" marL="0" rtl="0" algn="l">
              <a:spcBef>
                <a:spcPts val="1200"/>
              </a:spcBef>
              <a:spcAft>
                <a:spcPts val="0"/>
              </a:spcAft>
              <a:buClr>
                <a:schemeClr val="dk1"/>
              </a:buClr>
              <a:buSzPts val="1100"/>
              <a:buFont typeface="Arial"/>
              <a:buNone/>
            </a:pPr>
            <a:r>
              <a:rPr lang="en"/>
              <a:t>accelerating cipher decryption.</a:t>
            </a:r>
            <a:endParaRPr/>
          </a:p>
          <a:p>
            <a:pPr indent="-342900" lvl="0" marL="457200" rtl="0" algn="l">
              <a:spcBef>
                <a:spcPts val="1200"/>
              </a:spcBef>
              <a:spcAft>
                <a:spcPts val="0"/>
              </a:spcAft>
              <a:buSzPts val="1800"/>
              <a:buAutoNum type="arabicPeriod"/>
            </a:pPr>
            <a:r>
              <a:rPr b="1" lang="en"/>
              <a:t>ENIAC (1943-45)</a:t>
            </a:r>
            <a:endParaRPr b="1"/>
          </a:p>
          <a:p>
            <a:pPr indent="0" lvl="0" marL="0" rtl="0" algn="l">
              <a:spcBef>
                <a:spcPts val="1200"/>
              </a:spcBef>
              <a:spcAft>
                <a:spcPts val="0"/>
              </a:spcAft>
              <a:buClr>
                <a:schemeClr val="dk1"/>
              </a:buClr>
              <a:buSzPts val="1100"/>
              <a:buFont typeface="Arial"/>
              <a:buNone/>
            </a:pPr>
            <a:r>
              <a:rPr lang="en"/>
              <a:t>First general-purpose electronic computer, capable of thousands of calculations</a:t>
            </a:r>
            <a:endParaRPr/>
          </a:p>
          <a:p>
            <a:pPr indent="0" lvl="0" marL="0" rtl="0" algn="l">
              <a:spcBef>
                <a:spcPts val="1200"/>
              </a:spcBef>
              <a:spcAft>
                <a:spcPts val="0"/>
              </a:spcAft>
              <a:buClr>
                <a:schemeClr val="dk1"/>
              </a:buClr>
              <a:buSzPts val="1100"/>
              <a:buFont typeface="Arial"/>
              <a:buNone/>
            </a:pPr>
            <a:r>
              <a:rPr lang="en"/>
              <a:t>per second, operated by a team including the "ENIAC six."</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411700" y="0"/>
            <a:ext cx="8420700" cy="651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44000"/>
              <a:buFont typeface="Arial"/>
              <a:buNone/>
            </a:pPr>
            <a:r>
              <a:rPr b="1" lang="en" sz="2500"/>
              <a:t>Mechanical Calculators: From Pascal to the Arithmometer</a:t>
            </a:r>
            <a:endParaRPr b="1" sz="2500"/>
          </a:p>
        </p:txBody>
      </p:sp>
      <p:sp>
        <p:nvSpPr>
          <p:cNvPr id="93" name="Google Shape;93;p19"/>
          <p:cNvSpPr txBox="1"/>
          <p:nvPr>
            <p:ph idx="1" type="body"/>
          </p:nvPr>
        </p:nvSpPr>
        <p:spPr>
          <a:xfrm>
            <a:off x="411600" y="571500"/>
            <a:ext cx="8420700" cy="4300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600"/>
              <a:t>1 Pascaline (1642-44)</a:t>
            </a:r>
            <a:endParaRPr b="1" sz="1600"/>
          </a:p>
          <a:p>
            <a:pPr indent="-330200" lvl="0" marL="457200" rtl="0" algn="l">
              <a:spcBef>
                <a:spcPts val="1200"/>
              </a:spcBef>
              <a:spcAft>
                <a:spcPts val="0"/>
              </a:spcAft>
              <a:buSzPts val="1600"/>
              <a:buChar char="❏"/>
            </a:pPr>
            <a:r>
              <a:rPr lang="en" sz="1600"/>
              <a:t>First mass-produced adding machine using gears and dials for addition and subtraction.</a:t>
            </a:r>
            <a:endParaRPr sz="1600"/>
          </a:p>
          <a:p>
            <a:pPr indent="0" lvl="0" marL="0" rtl="0" algn="l">
              <a:spcBef>
                <a:spcPts val="1200"/>
              </a:spcBef>
              <a:spcAft>
                <a:spcPts val="0"/>
              </a:spcAft>
              <a:buClr>
                <a:schemeClr val="dk1"/>
              </a:buClr>
              <a:buSzPts val="1100"/>
              <a:buFont typeface="Arial"/>
              <a:buNone/>
            </a:pPr>
            <a:r>
              <a:rPr b="1" lang="en" sz="1600"/>
              <a:t>2 </a:t>
            </a:r>
            <a:r>
              <a:rPr b="1" lang="en" sz="1600"/>
              <a:t>Step Reckoner (1673)</a:t>
            </a:r>
            <a:endParaRPr b="1" sz="1600"/>
          </a:p>
          <a:p>
            <a:pPr indent="-330200" lvl="0" marL="457200" rtl="0" algn="l">
              <a:spcBef>
                <a:spcPts val="1200"/>
              </a:spcBef>
              <a:spcAft>
                <a:spcPts val="0"/>
              </a:spcAft>
              <a:buSzPts val="1600"/>
              <a:buChar char="❏"/>
            </a:pPr>
            <a:r>
              <a:rPr lang="en" sz="1600"/>
              <a:t>Leibniz’s machine capable of multiplication through repeated addition with stepped</a:t>
            </a:r>
            <a:endParaRPr sz="1600"/>
          </a:p>
          <a:p>
            <a:pPr indent="0" lvl="0" marL="0" rtl="0" algn="l">
              <a:spcBef>
                <a:spcPts val="1200"/>
              </a:spcBef>
              <a:spcAft>
                <a:spcPts val="0"/>
              </a:spcAft>
              <a:buClr>
                <a:schemeClr val="dk1"/>
              </a:buClr>
              <a:buSzPts val="1100"/>
              <a:buFont typeface="Arial"/>
              <a:buNone/>
            </a:pPr>
            <a:r>
              <a:rPr lang="en" sz="1600"/>
              <a:t>drums.</a:t>
            </a:r>
            <a:endParaRPr sz="1600"/>
          </a:p>
          <a:p>
            <a:pPr indent="0" lvl="0" marL="0" rtl="0" algn="l">
              <a:spcBef>
                <a:spcPts val="1200"/>
              </a:spcBef>
              <a:spcAft>
                <a:spcPts val="0"/>
              </a:spcAft>
              <a:buNone/>
            </a:pPr>
            <a:r>
              <a:rPr b="1" lang="en" sz="1600"/>
              <a:t>3 Arithmometer (mid-19th century)</a:t>
            </a:r>
            <a:endParaRPr b="1" sz="1600"/>
          </a:p>
          <a:p>
            <a:pPr indent="-330200" lvl="0" marL="457200" rtl="0" algn="l">
              <a:spcBef>
                <a:spcPts val="1200"/>
              </a:spcBef>
              <a:spcAft>
                <a:spcPts val="0"/>
              </a:spcAft>
              <a:buSzPts val="1600"/>
              <a:buChar char="❏"/>
            </a:pPr>
            <a:r>
              <a:rPr lang="en" sz="1600"/>
              <a:t>First commercially successful mechanical calculator performing all four arithmetic operations.</a:t>
            </a:r>
            <a:endParaRPr sz="1600"/>
          </a:p>
          <a:p>
            <a:pPr indent="0" lvl="0" marL="0" rtl="0" algn="l">
              <a:spcBef>
                <a:spcPts val="1200"/>
              </a:spcBef>
              <a:spcAft>
                <a:spcPts val="0"/>
              </a:spcAft>
              <a:buClr>
                <a:schemeClr val="dk1"/>
              </a:buClr>
              <a:buSzPts val="1100"/>
              <a:buFont typeface="Arial"/>
              <a:buNone/>
            </a:pPr>
            <a:r>
              <a:rPr b="1" lang="en" sz="1600"/>
              <a:t>4 Comptometer (1882)</a:t>
            </a:r>
            <a:endParaRPr b="1" sz="1600"/>
          </a:p>
          <a:p>
            <a:pPr indent="-330200" lvl="0" marL="457200" rtl="0" algn="l">
              <a:spcBef>
                <a:spcPts val="1200"/>
              </a:spcBef>
              <a:spcAft>
                <a:spcPts val="0"/>
              </a:spcAft>
              <a:buSzPts val="1600"/>
              <a:buChar char="❏"/>
            </a:pPr>
            <a:r>
              <a:rPr lang="en" sz="1600"/>
              <a:t>First key-driven adding machine widely used for nearly a century.</a:t>
            </a:r>
            <a:endParaRPr sz="1600"/>
          </a:p>
          <a:p>
            <a:pPr indent="0" lvl="0" marL="0" rtl="0" algn="l">
              <a:spcBef>
                <a:spcPts val="12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ctrTitle"/>
          </p:nvPr>
        </p:nvSpPr>
        <p:spPr>
          <a:xfrm>
            <a:off x="311700" y="229300"/>
            <a:ext cx="8520600" cy="4768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8000"/>
              <a:t>EVOLUTION</a:t>
            </a:r>
            <a:endParaRPr b="1" sz="8000"/>
          </a:p>
          <a:p>
            <a:pPr indent="0" lvl="0" marL="0" rtl="0" algn="ctr">
              <a:spcBef>
                <a:spcPts val="0"/>
              </a:spcBef>
              <a:spcAft>
                <a:spcPts val="0"/>
              </a:spcAft>
              <a:buNone/>
            </a:pPr>
            <a:r>
              <a:rPr b="1" lang="en" sz="8000"/>
              <a:t> OF </a:t>
            </a:r>
            <a:endParaRPr b="1" sz="8000"/>
          </a:p>
          <a:p>
            <a:pPr indent="0" lvl="0" marL="0" rtl="0" algn="ctr">
              <a:spcBef>
                <a:spcPts val="0"/>
              </a:spcBef>
              <a:spcAft>
                <a:spcPts val="0"/>
              </a:spcAft>
              <a:buNone/>
            </a:pPr>
            <a:r>
              <a:rPr b="1" lang="en" sz="8000"/>
              <a:t>COMPUTERS</a:t>
            </a:r>
            <a:endParaRPr b="1" sz="8000"/>
          </a:p>
          <a:p>
            <a:pPr indent="0" lvl="0" marL="0" rtl="0" algn="ctr">
              <a:spcBef>
                <a:spcPts val="0"/>
              </a:spcBef>
              <a:spcAft>
                <a:spcPts val="0"/>
              </a:spcAft>
              <a:buNone/>
            </a:pPr>
            <a:r>
              <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GENERATIONS IN COMPUTERS</a:t>
            </a:r>
            <a:endParaRPr b="1"/>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According to the type of processor installed in a machine there are five generations of computers </a:t>
            </a:r>
            <a:endParaRPr/>
          </a:p>
          <a:p>
            <a:pPr indent="0" lvl="0" marL="0" rtl="0" algn="l">
              <a:spcBef>
                <a:spcPts val="1200"/>
              </a:spcBef>
              <a:spcAft>
                <a:spcPts val="0"/>
              </a:spcAft>
              <a:buNone/>
            </a:pPr>
            <a:r>
              <a:rPr lang="en"/>
              <a:t>First Generation (1940-1956) </a:t>
            </a:r>
            <a:endParaRPr/>
          </a:p>
          <a:p>
            <a:pPr indent="0" lvl="0" marL="0" rtl="0" algn="l">
              <a:spcBef>
                <a:spcPts val="1200"/>
              </a:spcBef>
              <a:spcAft>
                <a:spcPts val="0"/>
              </a:spcAft>
              <a:buNone/>
            </a:pPr>
            <a:r>
              <a:rPr lang="en"/>
              <a:t>Second Generation (1956-1963) </a:t>
            </a:r>
            <a:endParaRPr/>
          </a:p>
          <a:p>
            <a:pPr indent="0" lvl="0" marL="0" rtl="0" algn="l">
              <a:spcBef>
                <a:spcPts val="1200"/>
              </a:spcBef>
              <a:spcAft>
                <a:spcPts val="0"/>
              </a:spcAft>
              <a:buNone/>
            </a:pPr>
            <a:r>
              <a:rPr lang="en"/>
              <a:t>Third Generation (1964- early 70s) </a:t>
            </a:r>
            <a:endParaRPr/>
          </a:p>
          <a:p>
            <a:pPr indent="0" lvl="0" marL="0" rtl="0" algn="l">
              <a:spcBef>
                <a:spcPts val="1200"/>
              </a:spcBef>
              <a:spcAft>
                <a:spcPts val="0"/>
              </a:spcAft>
              <a:buNone/>
            </a:pPr>
            <a:r>
              <a:rPr lang="en"/>
              <a:t>Fourth Generation (early 70s- 1990s date) </a:t>
            </a:r>
            <a:endParaRPr/>
          </a:p>
          <a:p>
            <a:pPr indent="0" lvl="0" marL="0" rtl="0" algn="l">
              <a:spcBef>
                <a:spcPts val="1200"/>
              </a:spcBef>
              <a:spcAft>
                <a:spcPts val="1200"/>
              </a:spcAft>
              <a:buNone/>
            </a:pPr>
            <a:r>
              <a:rPr lang="en"/>
              <a:t>Fifth Generation (Late 1990s, present &amp; beyond)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