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4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2T18:05:03.664"/>
    </inkml:context>
    <inkml:brush xml:id="br0">
      <inkml:brushProperty name="width" value="0.035" units="cm"/>
      <inkml:brushProperty name="height" value="0.035" units="cm"/>
      <inkml:brushProperty name="color" value="#FF0066"/>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2T18:05:04.157"/>
    </inkml:context>
    <inkml:brush xml:id="br0">
      <inkml:brushProperty name="width" value="0.035" units="cm"/>
      <inkml:brushProperty name="height" value="0.035" units="cm"/>
      <inkml:brushProperty name="color" value="#FF0066"/>
    </inkml:brush>
  </inkml:definitions>
  <inkml:trace contextRef="#ctx0" brushRef="#br0">1 0 24575,'0'5'0,"5"6"0,1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825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843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646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91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1774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6768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484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567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28358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8646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3237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043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4340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609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572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25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397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856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41632646"/>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 id="2147484357" r:id="rId13"/>
    <p:sldLayoutId id="2147484358" r:id="rId14"/>
    <p:sldLayoutId id="2147484359" r:id="rId15"/>
    <p:sldLayoutId id="2147484360" r:id="rId16"/>
    <p:sldLayoutId id="2147484361" r:id="rId17"/>
    <p:sldLayoutId id="2147484362"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image" Target="../media/image4.png" /><Relationship Id="rId2" Type="http://schemas.openxmlformats.org/officeDocument/2006/relationships/image" Target="../media/image2.png" /><Relationship Id="rId1" Type="http://schemas.openxmlformats.org/officeDocument/2006/relationships/slideLayout" Target="../slideLayouts/slideLayout6.xml" /><Relationship Id="rId6" Type="http://schemas.openxmlformats.org/officeDocument/2006/relationships/customXml" Target="../ink/ink2.xml" /><Relationship Id="rId5" Type="http://schemas.openxmlformats.org/officeDocument/2006/relationships/image" Target="../media/image30.png" /><Relationship Id="rId4" Type="http://schemas.openxmlformats.org/officeDocument/2006/relationships/customXml" Target="../ink/ink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6.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hyperlink" Target="https://www.idaratech.net/blog/attendance-management-system/#_1_Data_Input" TargetMode="External" /><Relationship Id="rId7" Type="http://schemas.openxmlformats.org/officeDocument/2006/relationships/hyperlink" Target="https://www.idaratech.net/blog/attendance-management-system/#_5_Integration" TargetMode="External" /><Relationship Id="rId2" Type="http://schemas.openxmlformats.org/officeDocument/2006/relationships/image" Target="../media/image9.png" /><Relationship Id="rId1" Type="http://schemas.openxmlformats.org/officeDocument/2006/relationships/slideLayout" Target="../slideLayouts/slideLayout6.xml" /><Relationship Id="rId6" Type="http://schemas.openxmlformats.org/officeDocument/2006/relationships/hyperlink" Target="https://www.idaratech.net/blog/attendance-management-system/#_4_Reporting" TargetMode="External" /><Relationship Id="rId5" Type="http://schemas.openxmlformats.org/officeDocument/2006/relationships/hyperlink" Target="https://www.idaratech.net/blog/attendance-management-system/#_3_Automated_Calculations" TargetMode="External" /><Relationship Id="rId4" Type="http://schemas.openxmlformats.org/officeDocument/2006/relationships/hyperlink" Target="https://www.idaratech.net/blog/attendance-management-system/#_2_Real-time_Tracking"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6299" y="485503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3317417"/>
            <a:ext cx="8610600" cy="2677656"/>
          </a:xfrm>
          <a:prstGeom prst="rect">
            <a:avLst/>
          </a:prstGeom>
          <a:noFill/>
        </p:spPr>
        <p:txBody>
          <a:bodyPr wrap="square" rtlCol="0">
            <a:spAutoFit/>
          </a:bodyPr>
          <a:lstStyle/>
          <a:p>
            <a:r>
              <a:rPr lang="en-US" sz="2400" dirty="0"/>
              <a:t>STUDENT NAME: E.ABI</a:t>
            </a:r>
          </a:p>
          <a:p>
            <a:r>
              <a:rPr lang="en-US" sz="2400" dirty="0"/>
              <a:t>REGISTER NO   : 122204251/asunm1683122204251</a:t>
            </a:r>
          </a:p>
          <a:p>
            <a:r>
              <a:rPr lang="en-US" sz="2400" dirty="0"/>
              <a:t>DEPARTMENT   : B.COM ( CORPORATE SECRETARYSHIP)</a:t>
            </a:r>
          </a:p>
          <a:p>
            <a:r>
              <a:rPr lang="en-US" sz="2400" dirty="0"/>
              <a:t>COLLEGE         : GOVT ARTS AND SCIENCE COLLEGE                               </a:t>
            </a:r>
          </a:p>
          <a:p>
            <a:r>
              <a:rPr lang="en-US" sz="2400" dirty="0"/>
              <a:t>                           RKNAGAR CHENNAI-81</a:t>
            </a:r>
          </a:p>
          <a:p>
            <a:r>
              <a:rPr lang="en-US" sz="2400" dirty="0"/>
              <a:t>COLLEGE COGE  : 1683</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2242280"/>
          </a:xfrm>
          <a:prstGeom prst="rect">
            <a:avLst/>
          </a:prstGeom>
        </p:spPr>
        <p:txBody>
          <a:bodyPr vert="horz" wrap="square" lIns="0" tIns="13335" rIns="0" bIns="0" rtlCol="0">
            <a:spAutoFit/>
          </a:bodyPr>
          <a:lstStyle/>
          <a:p>
            <a:pPr marL="12700">
              <a:lnSpc>
                <a:spcPct val="100000"/>
              </a:lnSpc>
              <a:spcBef>
                <a:spcPts val="105"/>
              </a:spcBef>
            </a:pPr>
            <a:endParaRPr lang="en-IN" sz="4800" b="1" spc="15" dirty="0">
              <a:latin typeface="Trebuchet MS"/>
              <a:cs typeface="Trebuchet MS"/>
            </a:endParaRPr>
          </a:p>
          <a:p>
            <a:pPr marL="12700">
              <a:lnSpc>
                <a:spcPct val="100000"/>
              </a:lnSpc>
              <a:spcBef>
                <a:spcPts val="105"/>
              </a:spcBef>
            </a:pPr>
            <a:r>
              <a:rPr lang="en-IN" sz="4800" dirty="0">
                <a:latin typeface="Trebuchet MS"/>
                <a:cs typeface="Trebuchet MS"/>
              </a:rPr>
              <a:t>MODELLING</a:t>
            </a:r>
          </a:p>
          <a:p>
            <a:pPr algn="l">
              <a:buFont typeface="+mj-lt"/>
              <a:buAutoNum type="arabicPeriod"/>
            </a:pPr>
            <a:endParaRPr lang="en-US" sz="4800" b="0" i="0" dirty="0">
              <a:solidFill>
                <a:srgbClr val="E8E8E8"/>
              </a:solidFill>
              <a:effectLst/>
              <a:highlight>
                <a:srgbClr val="1F1F1F"/>
              </a:highlight>
              <a:latin typeface="Google San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80A46A9-D316-050D-14D4-48908034C288}"/>
              </a:ext>
            </a:extLst>
          </p:cNvPr>
          <p:cNvSpPr txBox="1"/>
          <p:nvPr/>
        </p:nvSpPr>
        <p:spPr>
          <a:xfrm>
            <a:off x="3888468" y="1524000"/>
            <a:ext cx="6101080" cy="3477875"/>
          </a:xfrm>
          <a:prstGeom prst="rect">
            <a:avLst/>
          </a:prstGeom>
          <a:noFill/>
        </p:spPr>
        <p:txBody>
          <a:bodyPr wrap="square">
            <a:spAutoFit/>
          </a:bodyPr>
          <a:lstStyle/>
          <a:p>
            <a:pPr lvl="4"/>
            <a:endParaRPr lang="en-US" sz="2000" dirty="0">
              <a:solidFill>
                <a:srgbClr val="E8E8E8"/>
              </a:solidFill>
              <a:highlight>
                <a:srgbClr val="1F1F1F"/>
              </a:highlight>
              <a:latin typeface="Google Sans"/>
            </a:endParaRPr>
          </a:p>
          <a:p>
            <a:pPr lvl="4"/>
            <a:endParaRPr lang="en-US" sz="2000" b="0" i="0" dirty="0">
              <a:solidFill>
                <a:srgbClr val="E8E8E8"/>
              </a:solidFill>
              <a:effectLst/>
              <a:highlight>
                <a:srgbClr val="1F1F1F"/>
              </a:highlight>
              <a:latin typeface="Google Sans"/>
            </a:endParaRPr>
          </a:p>
          <a:p>
            <a:pPr lvl="4"/>
            <a:endParaRPr lang="en-US" sz="2000" dirty="0">
              <a:solidFill>
                <a:srgbClr val="E8E8E8"/>
              </a:solidFill>
              <a:highlight>
                <a:srgbClr val="1F1F1F"/>
              </a:highlight>
              <a:latin typeface="Google Sans"/>
            </a:endParaRPr>
          </a:p>
          <a:p>
            <a:pPr lvl="4"/>
            <a:endParaRPr lang="en-US" sz="2000" b="0" i="0" dirty="0">
              <a:solidFill>
                <a:srgbClr val="E8E8E8"/>
              </a:solidFill>
              <a:effectLst/>
              <a:highlight>
                <a:srgbClr val="1F1F1F"/>
              </a:highlight>
              <a:latin typeface="Google Sans"/>
            </a:endParaRPr>
          </a:p>
          <a:p>
            <a:pPr lvl="4"/>
            <a:r>
              <a:rPr lang="en-US" sz="2000" b="0" i="0" dirty="0">
                <a:solidFill>
                  <a:srgbClr val="E8E8E8"/>
                </a:solidFill>
                <a:effectLst/>
                <a:highlight>
                  <a:srgbClr val="008080"/>
                </a:highlight>
                <a:latin typeface="Google Sans"/>
              </a:rPr>
              <a:t>Step 1: access the data you need.</a:t>
            </a:r>
          </a:p>
          <a:p>
            <a:pPr algn="l">
              <a:buFont typeface="+mj-lt"/>
              <a:buAutoNum type="arabicPeriod"/>
            </a:pPr>
            <a:r>
              <a:rPr lang="en-US" sz="2000" b="0" i="0" dirty="0">
                <a:solidFill>
                  <a:srgbClr val="E8E8E8"/>
                </a:solidFill>
                <a:effectLst/>
                <a:highlight>
                  <a:srgbClr val="008080"/>
                </a:highlight>
                <a:latin typeface="Google Sans"/>
              </a:rPr>
              <a:t>Step 2: identify spikes using historic data and national data.</a:t>
            </a:r>
          </a:p>
          <a:p>
            <a:pPr algn="l">
              <a:buFont typeface="+mj-lt"/>
              <a:buAutoNum type="arabicPeriod"/>
            </a:pPr>
            <a:r>
              <a:rPr lang="en-US" sz="2000" b="0" i="0" dirty="0">
                <a:solidFill>
                  <a:srgbClr val="E8E8E8"/>
                </a:solidFill>
                <a:effectLst/>
                <a:highlight>
                  <a:srgbClr val="008080"/>
                </a:highlight>
                <a:latin typeface="Google Sans"/>
              </a:rPr>
              <a:t>Step 3: ask questions and investigate patterns and trends.</a:t>
            </a:r>
          </a:p>
          <a:p>
            <a:pPr algn="l">
              <a:buFont typeface="+mj-lt"/>
              <a:buAutoNum type="arabicPeriod"/>
            </a:pPr>
            <a:r>
              <a:rPr lang="en-US" sz="2000" b="0" i="0" dirty="0">
                <a:solidFill>
                  <a:srgbClr val="E8E8E8"/>
                </a:solidFill>
                <a:effectLst/>
                <a:highlight>
                  <a:srgbClr val="008080"/>
                </a:highlight>
                <a:latin typeface="Google Sans"/>
              </a:rPr>
              <a:t>Plan your next steps.</a:t>
            </a:r>
          </a:p>
          <a:p>
            <a:pPr algn="l">
              <a:buFont typeface="+mj-lt"/>
              <a:buAutoNum type="arabicPeriod"/>
            </a:pPr>
            <a:endParaRPr lang="en-US" sz="2000" b="0" i="0" dirty="0">
              <a:solidFill>
                <a:srgbClr val="E8E8E8"/>
              </a:solidFill>
              <a:effectLst/>
              <a:highlight>
                <a:srgbClr val="1F1F1F"/>
              </a:highlight>
              <a:latin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4C8EA7E-967C-7215-11B8-7BDA8E904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367154"/>
            <a:ext cx="8096250" cy="4876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1575C6-C7B0-8DB3-7FA4-75070A6C59DC}"/>
              </a:ext>
            </a:extLst>
          </p:cNvPr>
          <p:cNvSpPr txBox="1"/>
          <p:nvPr/>
        </p:nvSpPr>
        <p:spPr>
          <a:xfrm>
            <a:off x="3050722" y="2551837"/>
            <a:ext cx="6101442" cy="3970318"/>
          </a:xfrm>
          <a:prstGeom prst="rect">
            <a:avLst/>
          </a:prstGeom>
          <a:noFill/>
        </p:spPr>
        <p:txBody>
          <a:bodyPr wrap="square">
            <a:spAutoFit/>
          </a:bodyPr>
          <a:lstStyle/>
          <a:p>
            <a:r>
              <a:rPr lang="en-US" sz="2800" b="0" i="0" dirty="0">
                <a:solidFill>
                  <a:srgbClr val="212529"/>
                </a:solidFill>
                <a:effectLst/>
                <a:highlight>
                  <a:srgbClr val="FFFFFF"/>
                </a:highlight>
                <a:latin typeface="Gabarito"/>
              </a:rPr>
              <a:t>he attendance rules are very strictly implemented. Students are sometimes not allowed to give exams because of lack of attendance. If not that, then internal marks are affected. Parents support this wholeheartedly because there is a preconceived notion that quality of a child’s education is directly proportional to the number of classes</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1524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tx1"/>
                </a:solidFill>
              </a:rPr>
              <a:t>PROJECT</a:t>
            </a:r>
            <a:r>
              <a:rPr sz="4250" spc="-85" dirty="0">
                <a:solidFill>
                  <a:schemeClr val="tx1"/>
                </a:solidFill>
              </a:rPr>
              <a:t> </a:t>
            </a:r>
            <a:r>
              <a:rPr sz="4250" spc="25" dirty="0">
                <a:solidFill>
                  <a:schemeClr val="tx1"/>
                </a:solidFill>
              </a:rPr>
              <a:t>TITLE</a:t>
            </a:r>
            <a:endParaRPr sz="4250">
              <a:solidFill>
                <a:schemeClr val="tx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629193" y="222113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388D5E7B-5BF6-84FE-D92F-C8C2DB9589CB}"/>
                  </a:ext>
                </a:extLst>
              </p14:cNvPr>
              <p14:cNvContentPartPr/>
              <p14:nvPr/>
            </p14:nvContentPartPr>
            <p14:xfrm>
              <a:off x="2123570" y="2526550"/>
              <a:ext cx="360" cy="360"/>
            </p14:xfrm>
          </p:contentPart>
        </mc:Choice>
        <mc:Fallback xmlns="">
          <p:pic>
            <p:nvPicPr>
              <p:cNvPr id="21" name="Ink 20">
                <a:extLst>
                  <a:ext uri="{FF2B5EF4-FFF2-40B4-BE49-F238E27FC236}">
                    <a16:creationId xmlns:a16="http://schemas.microsoft.com/office/drawing/2014/main" id="{388D5E7B-5BF6-84FE-D92F-C8C2DB9589CB}"/>
                  </a:ext>
                </a:extLst>
              </p:cNvPr>
              <p:cNvPicPr/>
              <p:nvPr/>
            </p:nvPicPr>
            <p:blipFill>
              <a:blip r:embed="rId5"/>
              <a:stretch>
                <a:fillRect/>
              </a:stretch>
            </p:blipFill>
            <p:spPr>
              <a:xfrm>
                <a:off x="2117450" y="252043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31FF5A02-CBAC-C609-7581-57BE36A7F128}"/>
                  </a:ext>
                </a:extLst>
              </p14:cNvPr>
              <p14:cNvContentPartPr/>
              <p14:nvPr/>
            </p14:nvContentPartPr>
            <p14:xfrm>
              <a:off x="2172530" y="2615470"/>
              <a:ext cx="4320" cy="10080"/>
            </p14:xfrm>
          </p:contentPart>
        </mc:Choice>
        <mc:Fallback xmlns="">
          <p:pic>
            <p:nvPicPr>
              <p:cNvPr id="24" name="Ink 23">
                <a:extLst>
                  <a:ext uri="{FF2B5EF4-FFF2-40B4-BE49-F238E27FC236}">
                    <a16:creationId xmlns:a16="http://schemas.microsoft.com/office/drawing/2014/main" id="{31FF5A02-CBAC-C609-7581-57BE36A7F128}"/>
                  </a:ext>
                </a:extLst>
              </p:cNvPr>
              <p:cNvPicPr/>
              <p:nvPr/>
            </p:nvPicPr>
            <p:blipFill>
              <a:blip r:embed="rId7"/>
              <a:stretch>
                <a:fillRect/>
              </a:stretch>
            </p:blipFill>
            <p:spPr>
              <a:xfrm>
                <a:off x="2166410" y="2609350"/>
                <a:ext cx="16560" cy="223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lang="en-US" spc="25" dirty="0">
                <a:solidFill>
                  <a:schemeClr val="tx1"/>
                </a:solidFill>
              </a:rPr>
              <a:t>AGENDA </a:t>
            </a:r>
            <a:endParaRPr dirty="0">
              <a:solidFill>
                <a:schemeClr val="tx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6275" y="251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48600" y="1191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533400"/>
            <a:ext cx="579469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66D874BA-8B4A-B7CB-5B82-0D0EF39CAC58}"/>
              </a:ext>
            </a:extLst>
          </p:cNvPr>
          <p:cNvSpPr txBox="1"/>
          <p:nvPr/>
        </p:nvSpPr>
        <p:spPr>
          <a:xfrm>
            <a:off x="2240946" y="2482645"/>
            <a:ext cx="6096000" cy="2862322"/>
          </a:xfrm>
          <a:prstGeom prst="rect">
            <a:avLst/>
          </a:prstGeom>
          <a:noFill/>
        </p:spPr>
        <p:txBody>
          <a:bodyPr wrap="square">
            <a:spAutoFit/>
          </a:bodyPr>
          <a:lstStyle/>
          <a:p>
            <a:r>
              <a:rPr lang="en-US" b="0" i="0" dirty="0">
                <a:solidFill>
                  <a:schemeClr val="bg2"/>
                </a:solidFill>
                <a:effectLst/>
                <a:latin typeface="Source Serif Pro" panose="020F0502020204030204" pitchFamily="18" charset="0"/>
              </a:rPr>
              <a:t>Attendance</a:t>
            </a:r>
            <a:r>
              <a:rPr lang="en-US" b="0" i="0" dirty="0">
                <a:solidFill>
                  <a:srgbClr val="435059"/>
                </a:solidFill>
                <a:effectLst/>
                <a:latin typeface="Source Serif Pro" panose="020F0502020204030204" pitchFamily="18" charset="0"/>
              </a:rPr>
              <a:t> Management System is software developed for daily student attendance in schools, colleges and institutes. It facilitates to access the attendance information of a particular student in a particular class. This system will also help in evaluating attendance eligibility criteria of a student. By just a click on the mouse, the system will be able to produce the students' attendance report thus reducing the need for manual </a:t>
            </a:r>
            <a:r>
              <a:rPr lang="en-US" b="0" i="0" dirty="0" err="1">
                <a:solidFill>
                  <a:srgbClr val="435059"/>
                </a:solidFill>
                <a:effectLst/>
                <a:latin typeface="Source Serif Pro" panose="020F0502020204030204" pitchFamily="18" charset="0"/>
              </a:rPr>
              <a:t>labour</a:t>
            </a:r>
            <a:r>
              <a:rPr lang="en-US" b="0" i="0" dirty="0">
                <a:solidFill>
                  <a:srgbClr val="435059"/>
                </a:solidFill>
                <a:effectLst/>
                <a:latin typeface="Source Serif Pro" panose="020F0502020204030204" pitchFamily="18" charset="0"/>
              </a:rPr>
              <a:t> which is prone to human errors and time consuming.</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150289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81800" y="14943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000" spc="-20" dirty="0"/>
              <a:t>OVERVIEW</a:t>
            </a:r>
            <a:endParaRPr sz="4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r>
              <a:rPr lang="en-US" sz="2400" b="0" i="0" dirty="0">
                <a:solidFill>
                  <a:srgbClr val="000000"/>
                </a:solidFill>
                <a:effectLst/>
                <a:highlight>
                  <a:srgbClr val="FFFFFF"/>
                </a:highlight>
                <a:latin typeface="ff2"/>
              </a:rPr>
              <a:t>The Attendance Management System project was developed to help employers</a:t>
            </a:r>
          </a:p>
          <a:p>
            <a:pPr algn="l"/>
            <a:r>
              <a:rPr lang="en-US" sz="2400" b="0" i="0" dirty="0">
                <a:solidFill>
                  <a:srgbClr val="000000"/>
                </a:solidFill>
                <a:effectLst/>
                <a:highlight>
                  <a:srgbClr val="FFFFFF"/>
                </a:highlight>
                <a:latin typeface="ff2"/>
              </a:rPr>
              <a:t>track and monitor their employees. It's the system used to track how much time the</a:t>
            </a:r>
          </a:p>
          <a:p>
            <a:pPr algn="l"/>
            <a:r>
              <a:rPr lang="en-US" sz="2400" b="0" i="0" dirty="0">
                <a:solidFill>
                  <a:srgbClr val="000000"/>
                </a:solidFill>
                <a:effectLst/>
                <a:highlight>
                  <a:srgbClr val="FFFFFF"/>
                </a:highlight>
                <a:latin typeface="ff2"/>
              </a:rPr>
              <a:t>workers spend working and how much time they spend off. This attendance management</a:t>
            </a:r>
          </a:p>
          <a:p>
            <a:pPr algn="l"/>
            <a:r>
              <a:rPr lang="en-US" sz="2400" b="0" i="0" dirty="0">
                <a:solidFill>
                  <a:srgbClr val="000000"/>
                </a:solidFill>
                <a:effectLst/>
                <a:highlight>
                  <a:srgbClr val="FFFFFF"/>
                </a:highlight>
                <a:latin typeface="ff2"/>
              </a:rPr>
              <a:t>system project report talks about all of its documentation, like the project abstract,</a:t>
            </a:r>
          </a:p>
          <a:p>
            <a:pPr algn="l"/>
            <a:r>
              <a:rPr lang="en-US" sz="2400" b="0" i="0" dirty="0">
                <a:solidFill>
                  <a:srgbClr val="000000"/>
                </a:solidFill>
                <a:effectLst/>
                <a:highlight>
                  <a:srgbClr val="FFFFFF"/>
                </a:highlight>
                <a:latin typeface="ff2"/>
              </a:rPr>
              <a:t>modules, and more</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57696FF1-9ABC-096B-9179-B067A0C85B25}"/>
              </a:ext>
            </a:extLst>
          </p:cNvPr>
          <p:cNvSpPr txBox="1"/>
          <p:nvPr/>
        </p:nvSpPr>
        <p:spPr>
          <a:xfrm>
            <a:off x="2667000" y="2415796"/>
            <a:ext cx="6484374" cy="1754326"/>
          </a:xfrm>
          <a:prstGeom prst="rect">
            <a:avLst/>
          </a:prstGeom>
          <a:noFill/>
        </p:spPr>
        <p:txBody>
          <a:bodyPr wrap="square">
            <a:spAutoFit/>
          </a:bodyPr>
          <a:lstStyle/>
          <a:p>
            <a:pPr algn="l" fontAlgn="base"/>
            <a:endParaRPr lang="en-US" b="0" i="0" dirty="0">
              <a:solidFill>
                <a:srgbClr val="596172"/>
              </a:solidFill>
              <a:effectLst/>
              <a:highlight>
                <a:srgbClr val="F9F9F9"/>
              </a:highlight>
              <a:latin typeface="inherit"/>
            </a:endParaRPr>
          </a:p>
          <a:p>
            <a:pPr marL="742950" lvl="1" indent="-285750" algn="l" fontAlgn="base">
              <a:buFont typeface="Arial" panose="020B0604020202020204" pitchFamily="34" charset="0"/>
              <a:buChar char="•"/>
            </a:pPr>
            <a:r>
              <a:rPr lang="en-US" b="0" i="0" u="none" strike="noStrike" dirty="0">
                <a:solidFill>
                  <a:srgbClr val="444444"/>
                </a:solidFill>
                <a:effectLst/>
                <a:highlight>
                  <a:srgbClr val="F9F9F9"/>
                </a:highlight>
                <a:latin typeface="inherit"/>
                <a:hlinkClick r:id="rId3" tooltip=" 1. Data Input: "/>
              </a:rPr>
              <a:t> 1. Data Input: </a:t>
            </a:r>
            <a:endParaRPr lang="en-US" b="0" i="0" dirty="0">
              <a:solidFill>
                <a:srgbClr val="596172"/>
              </a:solidFill>
              <a:effectLst/>
              <a:highlight>
                <a:srgbClr val="F9F9F9"/>
              </a:highlight>
              <a:latin typeface="inherit"/>
            </a:endParaRPr>
          </a:p>
          <a:p>
            <a:pPr marL="742950" lvl="1" indent="-285750" algn="l" fontAlgn="base">
              <a:buFont typeface="Arial" panose="020B0604020202020204" pitchFamily="34" charset="0"/>
              <a:buChar char="•"/>
            </a:pPr>
            <a:r>
              <a:rPr lang="en-US" b="0" i="0" u="none" strike="noStrike" dirty="0">
                <a:solidFill>
                  <a:srgbClr val="444444"/>
                </a:solidFill>
                <a:effectLst/>
                <a:highlight>
                  <a:srgbClr val="F9F9F9"/>
                </a:highlight>
                <a:latin typeface="inherit"/>
                <a:hlinkClick r:id="rId4" tooltip=" 2. Real-time Tracking: "/>
              </a:rPr>
              <a:t> 2. Real-time Tracking: </a:t>
            </a:r>
            <a:endParaRPr lang="en-US" b="0" i="0" dirty="0">
              <a:solidFill>
                <a:srgbClr val="596172"/>
              </a:solidFill>
              <a:effectLst/>
              <a:highlight>
                <a:srgbClr val="F9F9F9"/>
              </a:highlight>
              <a:latin typeface="inherit"/>
            </a:endParaRPr>
          </a:p>
          <a:p>
            <a:pPr marL="742950" lvl="1" indent="-285750" algn="l" fontAlgn="base">
              <a:buFont typeface="Arial" panose="020B0604020202020204" pitchFamily="34" charset="0"/>
              <a:buChar char="•"/>
            </a:pPr>
            <a:r>
              <a:rPr lang="en-US" b="0" i="0" u="none" strike="noStrike" dirty="0">
                <a:solidFill>
                  <a:srgbClr val="444444"/>
                </a:solidFill>
                <a:effectLst/>
                <a:highlight>
                  <a:srgbClr val="F9F9F9"/>
                </a:highlight>
                <a:latin typeface="inherit"/>
                <a:hlinkClick r:id="rId5" tooltip=" 3. Automated Calculations: "/>
              </a:rPr>
              <a:t> 3. Automated Calculations: </a:t>
            </a:r>
            <a:endParaRPr lang="en-US" b="0" i="0" dirty="0">
              <a:solidFill>
                <a:srgbClr val="596172"/>
              </a:solidFill>
              <a:effectLst/>
              <a:highlight>
                <a:srgbClr val="F9F9F9"/>
              </a:highlight>
              <a:latin typeface="inherit"/>
            </a:endParaRPr>
          </a:p>
          <a:p>
            <a:pPr marL="742950" lvl="1" indent="-285750" algn="l" fontAlgn="base">
              <a:buFont typeface="Arial" panose="020B0604020202020204" pitchFamily="34" charset="0"/>
              <a:buChar char="•"/>
            </a:pPr>
            <a:r>
              <a:rPr lang="en-US" b="0" i="0" u="none" strike="noStrike" dirty="0">
                <a:solidFill>
                  <a:srgbClr val="444444"/>
                </a:solidFill>
                <a:effectLst/>
                <a:highlight>
                  <a:srgbClr val="F9F9F9"/>
                </a:highlight>
                <a:latin typeface="inherit"/>
                <a:hlinkClick r:id="rId6" tooltip=" 4. Reporting: "/>
              </a:rPr>
              <a:t> 4. Reporting: </a:t>
            </a:r>
            <a:endParaRPr lang="en-US" b="0" i="0" dirty="0">
              <a:solidFill>
                <a:srgbClr val="596172"/>
              </a:solidFill>
              <a:effectLst/>
              <a:highlight>
                <a:srgbClr val="F9F9F9"/>
              </a:highlight>
              <a:latin typeface="inherit"/>
            </a:endParaRPr>
          </a:p>
          <a:p>
            <a:pPr marL="742950" lvl="1" indent="-285750" algn="l" fontAlgn="base">
              <a:buFont typeface="Arial" panose="020B0604020202020204" pitchFamily="34" charset="0"/>
              <a:buChar char="•"/>
            </a:pPr>
            <a:r>
              <a:rPr lang="en-US" b="0" i="0" u="none" strike="noStrike" dirty="0">
                <a:solidFill>
                  <a:srgbClr val="444444"/>
                </a:solidFill>
                <a:effectLst/>
                <a:highlight>
                  <a:srgbClr val="F9F9F9"/>
                </a:highlight>
                <a:latin typeface="inherit"/>
                <a:hlinkClick r:id="rId7" tooltip=" 5. Integration: "/>
              </a:rPr>
              <a:t> 5. Integration: </a:t>
            </a:r>
            <a:endParaRPr lang="en-US" b="0" i="0" dirty="0">
              <a:solidFill>
                <a:srgbClr val="596172"/>
              </a:solidFill>
              <a:effectLst/>
              <a:highlight>
                <a:srgbClr val="F9F9F9"/>
              </a:highlight>
              <a:latin typeface="inheri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2762" y="170528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CB0B4164-484E-3F15-6A46-57C41AFD75B0}"/>
              </a:ext>
            </a:extLst>
          </p:cNvPr>
          <p:cNvSpPr txBox="1"/>
          <p:nvPr/>
        </p:nvSpPr>
        <p:spPr>
          <a:xfrm>
            <a:off x="3050458" y="2554295"/>
            <a:ext cx="6100916"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1C1B1F"/>
                </a:solidFill>
                <a:effectLst/>
                <a:latin typeface="Open Sans" panose="020F0502020204030204" pitchFamily="34" charset="0"/>
                <a:cs typeface="Assistant" panose="020F0502020204030204" pitchFamily="2" charset="-79"/>
              </a:rPr>
              <a:t>the attendance policy (see above) in all its dimensions</a:t>
            </a:r>
          </a:p>
          <a:p>
            <a:pPr algn="l">
              <a:buFont typeface="Arial" panose="020B0604020202020204" pitchFamily="34" charset="0"/>
              <a:buChar char="•"/>
            </a:pPr>
            <a:r>
              <a:rPr lang="en-US" b="0" i="0" dirty="0">
                <a:solidFill>
                  <a:srgbClr val="1C1B1F"/>
                </a:solidFill>
                <a:effectLst/>
                <a:latin typeface="Open Sans" panose="020F0502020204030204" pitchFamily="34" charset="0"/>
                <a:cs typeface="Assistant" panose="020F0502020204030204" pitchFamily="2" charset="-79"/>
              </a:rPr>
              <a:t>the shift roster</a:t>
            </a:r>
          </a:p>
          <a:p>
            <a:pPr algn="l">
              <a:buFont typeface="Arial" panose="020B0604020202020204" pitchFamily="34" charset="0"/>
              <a:buChar char="•"/>
            </a:pPr>
            <a:r>
              <a:rPr lang="en-US" b="0" i="0" dirty="0">
                <a:solidFill>
                  <a:srgbClr val="1C1B1F"/>
                </a:solidFill>
                <a:effectLst/>
                <a:latin typeface="Open Sans" panose="020F0502020204030204" pitchFamily="34" charset="0"/>
                <a:cs typeface="Assistant" panose="020F0502020204030204" pitchFamily="2" charset="-79"/>
              </a:rPr>
              <a:t>holiday calendar</a:t>
            </a:r>
          </a:p>
          <a:p>
            <a:pPr algn="l">
              <a:buFont typeface="Arial" panose="020B0604020202020204" pitchFamily="34" charset="0"/>
              <a:buChar char="•"/>
            </a:pPr>
            <a:r>
              <a:rPr lang="en-US" b="0" i="0" dirty="0">
                <a:solidFill>
                  <a:srgbClr val="1C1B1F"/>
                </a:solidFill>
                <a:effectLst/>
                <a:latin typeface="Open Sans" panose="020F0502020204030204" pitchFamily="34" charset="0"/>
                <a:cs typeface="Assistant" panose="020F0502020204030204" pitchFamily="2" charset="-79"/>
              </a:rPr>
              <a:t>the leave status of the employee for the day</a:t>
            </a:r>
          </a:p>
          <a:p>
            <a:pPr algn="l">
              <a:buFont typeface="Arial" panose="020B0604020202020204" pitchFamily="34" charset="0"/>
              <a:buChar char="•"/>
            </a:pPr>
            <a:r>
              <a:rPr lang="en-US" b="0" i="0" dirty="0">
                <a:solidFill>
                  <a:srgbClr val="1C1B1F"/>
                </a:solidFill>
                <a:effectLst/>
                <a:latin typeface="Open Sans" panose="020F0502020204030204" pitchFamily="34" charset="0"/>
                <a:cs typeface="Assistant" panose="020F0502020204030204" pitchFamily="2" charset="-79"/>
              </a:rPr>
              <a:t>any special permissions or exceptions for the employee</a:t>
            </a:r>
          </a:p>
          <a:p>
            <a:pPr algn="l"/>
            <a:endParaRPr lang="en-US" b="0" i="0" dirty="0">
              <a:solidFill>
                <a:srgbClr val="1C1B1F"/>
              </a:solidFill>
              <a:effectLst/>
              <a:latin typeface="Poppins" panose="020B0502040204020203"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609600"/>
            <a:ext cx="8596668" cy="1320800"/>
          </a:xfrm>
        </p:spPr>
        <p:txBody>
          <a:bodyPr>
            <a:normAutofit fontScale="90000"/>
          </a:bodyPr>
          <a:lstStyle/>
          <a:p>
            <a:r>
              <a:rPr lang="en-IN" dirty="0"/>
              <a:t>Dataset Description</a:t>
            </a:r>
            <a:br>
              <a:rPr lang="en-IN" dirty="0"/>
            </a:br>
            <a:br>
              <a:rPr lang="en-IN" dirty="0"/>
            </a:br>
            <a:br>
              <a:rPr lang="en-IN" dirty="0"/>
            </a:br>
            <a:r>
              <a:rPr lang="en-IN" dirty="0"/>
              <a:t>      attendance-create columns and rows</a:t>
            </a:r>
            <a:br>
              <a:rPr lang="en-IN" dirty="0"/>
            </a:br>
            <a:r>
              <a:rPr lang="en-IN" dirty="0"/>
              <a:t>      Features-12</a:t>
            </a:r>
            <a:br>
              <a:rPr lang="en-IN" dirty="0"/>
            </a:br>
            <a:r>
              <a:rPr lang="en-IN" dirty="0"/>
              <a:t>      Employee id- number</a:t>
            </a:r>
            <a:br>
              <a:rPr lang="en-IN" dirty="0"/>
            </a:br>
            <a:r>
              <a:rPr lang="en-IN" dirty="0"/>
              <a:t>      Name- Letter</a:t>
            </a:r>
            <a:br>
              <a:rPr lang="en-IN" dirty="0"/>
            </a:br>
            <a:r>
              <a:rPr lang="en-IN" dirty="0"/>
              <a:t>      Employee type-text</a:t>
            </a:r>
            <a:br>
              <a:rPr lang="en-IN" dirty="0"/>
            </a:br>
            <a:r>
              <a:rPr lang="en-IN" dirty="0"/>
              <a:t>      Gender- </a:t>
            </a:r>
            <a:r>
              <a:rPr lang="en-IN" dirty="0" err="1"/>
              <a:t>Male,female</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a:t>
            </a:r>
          </a:p>
          <a:p>
            <a:r>
              <a:rPr lang="en-IN" sz="2800" dirty="0">
                <a:latin typeface="Times New Roman" panose="02020603050405020304" pitchFamily="18" charset="0"/>
                <a:cs typeface="Times New Roman" panose="02020603050405020304" pitchFamily="18" charset="0"/>
              </a:rPr>
              <a:t>(G6&gt;=9,”VERY HIGH”,X7&gt;5”HIGH”,</a:t>
            </a:r>
          </a:p>
          <a:p>
            <a:r>
              <a:rPr lang="en-IN" sz="2800" dirty="0">
                <a:latin typeface="Times New Roman" panose="02020603050405020304" pitchFamily="18" charset="0"/>
                <a:cs typeface="Times New Roman" panose="02020603050405020304" pitchFamily="18" charset="0"/>
              </a:rPr>
              <a:t>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323</TotalTime>
  <Words>465</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Employee Data Analysis using Excel  </vt:lpstr>
      <vt:lpstr>PROJECT TITLE</vt:lpstr>
      <vt:lpstr>AGENDA </vt:lpstr>
      <vt:lpstr>PROBLEM STATEMENT</vt:lpstr>
      <vt:lpstr>PROJECT OVERVIEW</vt:lpstr>
      <vt:lpstr>WHO ARE THE END USERS?</vt:lpstr>
      <vt:lpstr>OUR SOLUTION AND ITS VALUE PROPOSITION</vt:lpstr>
      <vt:lpstr>Dataset Description         attendance-create columns and rows       Features-12       Employee id- number       Name- Letter       Employee type-text       Gender- Male,female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sri779972@gmail.com</cp:lastModifiedBy>
  <cp:revision>20</cp:revision>
  <dcterms:created xsi:type="dcterms:W3CDTF">2024-03-29T15:07:22Z</dcterms:created>
  <dcterms:modified xsi:type="dcterms:W3CDTF">2024-09-06T05:03:51Z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