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varScale="1">
        <p:scale>
          <a:sx n="87" d="100"/>
          <a:sy n="87" d="100"/>
        </p:scale>
        <p:origin x="528" y="67"/>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6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IN"/>
          </a:p>
        </p:txBody>
      </p:sp>
      <p:sp>
        <p:nvSpPr>
          <p:cNvPr id="1048583"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32" name="Title 1"/>
          <p:cNvSpPr>
            <a:spLocks noGrp="1"/>
          </p:cNvSpPr>
          <p:nvPr>
            <p:ph type="title"/>
          </p:nvPr>
        </p:nvSpPr>
        <p:spPr/>
        <p:txBody>
          <a:bodyPr/>
          <a:p>
            <a:r>
              <a:rPr lang="en-US" smtClean="0"/>
              <a:t>Click to edit Master title style</a:t>
            </a:r>
            <a:endParaRPr lang="en-IN"/>
          </a:p>
        </p:txBody>
      </p:sp>
      <p:sp>
        <p:nvSpPr>
          <p:cNvPr id="1048633" name="Vertical Text Placeholder 2"/>
          <p:cNvSpPr>
            <a:spLocks noGrp="1"/>
          </p:cNvSpPr>
          <p:nvPr>
            <p:ph type="body" orient="vert" idx="1"/>
          </p:nvPr>
        </p:nvSpPr>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34"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35" name="Footer Placeholder 4"/>
          <p:cNvSpPr>
            <a:spLocks noGrp="1"/>
          </p:cNvSpPr>
          <p:nvPr>
            <p:ph type="ftr" sz="quarter" idx="11"/>
          </p:nvPr>
        </p:nvSpPr>
        <p:spPr/>
        <p:txBody>
          <a:bodyPr/>
          <a:p>
            <a:endParaRPr lang="en-IN"/>
          </a:p>
        </p:txBody>
      </p:sp>
      <p:sp>
        <p:nvSpPr>
          <p:cNvPr id="1048636"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2" name=""/>
        <p:cNvGrpSpPr/>
        <p:nvPr/>
      </p:nvGrpSpPr>
      <p:grpSpPr>
        <a:xfrm>
          <a:off x="0" y="0"/>
          <a:ext cx="0" cy="0"/>
          <a:chOff x="0" y="0"/>
          <a:chExt cx="0" cy="0"/>
        </a:xfrm>
      </p:grpSpPr>
      <p:sp>
        <p:nvSpPr>
          <p:cNvPr id="1048621"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IN"/>
          </a:p>
        </p:txBody>
      </p:sp>
      <p:sp>
        <p:nvSpPr>
          <p:cNvPr id="1048622" name="Vertical Text Placeholder 2"/>
          <p:cNvSpPr>
            <a:spLocks noGrp="1"/>
          </p:cNvSpPr>
          <p:nvPr>
            <p:ph type="body" orient="vert" idx="1"/>
          </p:nvPr>
        </p:nvSpPr>
        <p:spPr>
          <a:xfrm>
            <a:off x="838200" y="365125"/>
            <a:ext cx="7734300" cy="5811838"/>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23"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24" name="Footer Placeholder 4"/>
          <p:cNvSpPr>
            <a:spLocks noGrp="1"/>
          </p:cNvSpPr>
          <p:nvPr>
            <p:ph type="ftr" sz="quarter" idx="11"/>
          </p:nvPr>
        </p:nvSpPr>
        <p:spPr/>
        <p:txBody>
          <a:bodyPr/>
          <a:p>
            <a:endParaRPr lang="en-IN"/>
          </a:p>
        </p:txBody>
      </p:sp>
      <p:sp>
        <p:nvSpPr>
          <p:cNvPr id="1048625"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595" name="Title 1"/>
          <p:cNvSpPr>
            <a:spLocks noGrp="1"/>
          </p:cNvSpPr>
          <p:nvPr>
            <p:ph type="title"/>
          </p:nvPr>
        </p:nvSpPr>
        <p:spPr/>
        <p:txBody>
          <a:bodyPr/>
          <a:p>
            <a:r>
              <a:rPr lang="en-US" smtClean="0"/>
              <a:t>Click to edit Master title style</a:t>
            </a:r>
            <a:endParaRPr lang="en-IN"/>
          </a:p>
        </p:txBody>
      </p:sp>
      <p:sp>
        <p:nvSpPr>
          <p:cNvPr id="1048596"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97"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598" name="Footer Placeholder 4"/>
          <p:cNvSpPr>
            <a:spLocks noGrp="1"/>
          </p:cNvSpPr>
          <p:nvPr>
            <p:ph type="ftr" sz="quarter" idx="11"/>
          </p:nvPr>
        </p:nvSpPr>
        <p:spPr/>
        <p:txBody>
          <a:bodyPr/>
          <a:p>
            <a:endParaRPr lang="en-IN"/>
          </a:p>
        </p:txBody>
      </p:sp>
      <p:sp>
        <p:nvSpPr>
          <p:cNvPr id="1048599"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5" name=""/>
        <p:cNvGrpSpPr/>
        <p:nvPr/>
      </p:nvGrpSpPr>
      <p:grpSpPr>
        <a:xfrm>
          <a:off x="0" y="0"/>
          <a:ext cx="0" cy="0"/>
          <a:chOff x="0" y="0"/>
          <a:chExt cx="0" cy="0"/>
        </a:xfrm>
      </p:grpSpPr>
      <p:sp>
        <p:nvSpPr>
          <p:cNvPr id="1048637"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1048638"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Edit Master text styles</a:t>
            </a:r>
          </a:p>
        </p:txBody>
      </p:sp>
      <p:sp>
        <p:nvSpPr>
          <p:cNvPr id="1048639"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40" name="Footer Placeholder 4"/>
          <p:cNvSpPr>
            <a:spLocks noGrp="1"/>
          </p:cNvSpPr>
          <p:nvPr>
            <p:ph type="ftr" sz="quarter" idx="11"/>
          </p:nvPr>
        </p:nvSpPr>
        <p:spPr/>
        <p:txBody>
          <a:bodyPr/>
          <a:p>
            <a:endParaRPr lang="en-IN"/>
          </a:p>
        </p:txBody>
      </p:sp>
      <p:sp>
        <p:nvSpPr>
          <p:cNvPr id="1048641"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642" name="Title 1"/>
          <p:cNvSpPr>
            <a:spLocks noGrp="1"/>
          </p:cNvSpPr>
          <p:nvPr>
            <p:ph type="title"/>
          </p:nvPr>
        </p:nvSpPr>
        <p:spPr/>
        <p:txBody>
          <a:bodyPr/>
          <a:p>
            <a:r>
              <a:rPr lang="en-US" smtClean="0"/>
              <a:t>Click to edit Master title style</a:t>
            </a:r>
            <a:endParaRPr lang="en-IN"/>
          </a:p>
        </p:txBody>
      </p:sp>
      <p:sp>
        <p:nvSpPr>
          <p:cNvPr id="1048643" name="Content Placeholder 2"/>
          <p:cNvSpPr>
            <a:spLocks noGrp="1"/>
          </p:cNvSpPr>
          <p:nvPr>
            <p:ph sz="half" idx="1"/>
          </p:nvPr>
        </p:nvSpPr>
        <p:spPr>
          <a:xfrm>
            <a:off x="838200" y="1825625"/>
            <a:ext cx="5181600" cy="435133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4" name="Content Placeholder 3"/>
          <p:cNvSpPr>
            <a:spLocks noGrp="1"/>
          </p:cNvSpPr>
          <p:nvPr>
            <p:ph sz="half" idx="2"/>
          </p:nvPr>
        </p:nvSpPr>
        <p:spPr>
          <a:xfrm>
            <a:off x="6172200" y="1825625"/>
            <a:ext cx="5181600" cy="435133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5"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46" name="Footer Placeholder 5"/>
          <p:cNvSpPr>
            <a:spLocks noGrp="1"/>
          </p:cNvSpPr>
          <p:nvPr>
            <p:ph type="ftr" sz="quarter" idx="11"/>
          </p:nvPr>
        </p:nvSpPr>
        <p:spPr/>
        <p:txBody>
          <a:bodyPr/>
          <a:p>
            <a:endParaRPr lang="en-IN"/>
          </a:p>
        </p:txBody>
      </p:sp>
      <p:sp>
        <p:nvSpPr>
          <p:cNvPr id="1048647"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648" name="Title 1"/>
          <p:cNvSpPr>
            <a:spLocks noGrp="1"/>
          </p:cNvSpPr>
          <p:nvPr>
            <p:ph type="title"/>
          </p:nvPr>
        </p:nvSpPr>
        <p:spPr>
          <a:xfrm>
            <a:off x="839788" y="365125"/>
            <a:ext cx="10515600" cy="1325563"/>
          </a:xfrm>
        </p:spPr>
        <p:txBody>
          <a:bodyPr/>
          <a:p>
            <a:r>
              <a:rPr lang="en-US" smtClean="0"/>
              <a:t>Click to edit Master title style</a:t>
            </a:r>
            <a:endParaRPr lang="en-IN"/>
          </a:p>
        </p:txBody>
      </p:sp>
      <p:sp>
        <p:nvSpPr>
          <p:cNvPr id="1048649"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50" name="Content Placeholder 3"/>
          <p:cNvSpPr>
            <a:spLocks noGrp="1"/>
          </p:cNvSpPr>
          <p:nvPr>
            <p:ph sz="half" idx="2"/>
          </p:nvPr>
        </p:nvSpPr>
        <p:spPr>
          <a:xfrm>
            <a:off x="839788" y="2505075"/>
            <a:ext cx="5157787" cy="368458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1"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52" name="Content Placeholder 5"/>
          <p:cNvSpPr>
            <a:spLocks noGrp="1"/>
          </p:cNvSpPr>
          <p:nvPr>
            <p:ph sz="quarter" idx="4"/>
          </p:nvPr>
        </p:nvSpPr>
        <p:spPr>
          <a:xfrm>
            <a:off x="6172200" y="2505075"/>
            <a:ext cx="5183188" cy="368458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3" name="Date Placeholder 6"/>
          <p:cNvSpPr>
            <a:spLocks noGrp="1"/>
          </p:cNvSpPr>
          <p:nvPr>
            <p:ph type="dt" sz="half" idx="10"/>
          </p:nvPr>
        </p:nvSpPr>
        <p:spPr/>
        <p:txBody>
          <a:bodyPr/>
          <a:p>
            <a:fld id="{C443F342-E41B-46A4-9A75-25FDEB4BDA31}" type="datetimeFigureOut">
              <a:rPr lang="en-IN" smtClean="0"/>
              <a:t>26-03-2024</a:t>
            </a:fld>
            <a:endParaRPr lang="en-IN"/>
          </a:p>
        </p:txBody>
      </p:sp>
      <p:sp>
        <p:nvSpPr>
          <p:cNvPr id="1048654" name="Footer Placeholder 7"/>
          <p:cNvSpPr>
            <a:spLocks noGrp="1"/>
          </p:cNvSpPr>
          <p:nvPr>
            <p:ph type="ftr" sz="quarter" idx="11"/>
          </p:nvPr>
        </p:nvSpPr>
        <p:spPr/>
        <p:txBody>
          <a:bodyPr/>
          <a:p>
            <a:endParaRPr lang="en-IN"/>
          </a:p>
        </p:txBody>
      </p:sp>
      <p:sp>
        <p:nvSpPr>
          <p:cNvPr id="1048655" name="Slide Number Placeholder 8"/>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7" name="Title 1"/>
          <p:cNvSpPr>
            <a:spLocks noGrp="1"/>
          </p:cNvSpPr>
          <p:nvPr>
            <p:ph type="title"/>
          </p:nvPr>
        </p:nvSpPr>
        <p:spPr/>
        <p:txBody>
          <a:bodyPr/>
          <a:p>
            <a:r>
              <a:rPr lang="en-US" smtClean="0"/>
              <a:t>Click to edit Master title style</a:t>
            </a:r>
            <a:endParaRPr lang="en-IN"/>
          </a:p>
        </p:txBody>
      </p:sp>
      <p:sp>
        <p:nvSpPr>
          <p:cNvPr id="1048618" name="Date Placeholder 2"/>
          <p:cNvSpPr>
            <a:spLocks noGrp="1"/>
          </p:cNvSpPr>
          <p:nvPr>
            <p:ph type="dt" sz="half" idx="10"/>
          </p:nvPr>
        </p:nvSpPr>
        <p:spPr/>
        <p:txBody>
          <a:bodyPr/>
          <a:p>
            <a:fld id="{C443F342-E41B-46A4-9A75-25FDEB4BDA31}" type="datetimeFigureOut">
              <a:rPr lang="en-IN" smtClean="0"/>
              <a:t>26-03-2024</a:t>
            </a:fld>
            <a:endParaRPr lang="en-IN"/>
          </a:p>
        </p:txBody>
      </p:sp>
      <p:sp>
        <p:nvSpPr>
          <p:cNvPr id="1048619" name="Footer Placeholder 3"/>
          <p:cNvSpPr>
            <a:spLocks noGrp="1"/>
          </p:cNvSpPr>
          <p:nvPr>
            <p:ph type="ftr" sz="quarter" idx="11"/>
          </p:nvPr>
        </p:nvSpPr>
        <p:spPr/>
        <p:txBody>
          <a:bodyPr/>
          <a:p>
            <a:endParaRPr lang="en-IN"/>
          </a:p>
        </p:txBody>
      </p:sp>
      <p:sp>
        <p:nvSpPr>
          <p:cNvPr id="1048620" name="Slide Number Placeholder 4"/>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5" name=""/>
        <p:cNvGrpSpPr/>
        <p:nvPr/>
      </p:nvGrpSpPr>
      <p:grpSpPr>
        <a:xfrm>
          <a:off x="0" y="0"/>
          <a:ext cx="0" cy="0"/>
          <a:chOff x="0" y="0"/>
          <a:chExt cx="0" cy="0"/>
        </a:xfrm>
      </p:grpSpPr>
      <p:sp>
        <p:nvSpPr>
          <p:cNvPr id="1048606" name="Date Placeholder 1"/>
          <p:cNvSpPr>
            <a:spLocks noGrp="1"/>
          </p:cNvSpPr>
          <p:nvPr>
            <p:ph type="dt" sz="half" idx="10"/>
          </p:nvPr>
        </p:nvSpPr>
        <p:spPr/>
        <p:txBody>
          <a:bodyPr/>
          <a:p>
            <a:fld id="{C443F342-E41B-46A4-9A75-25FDEB4BDA31}" type="datetimeFigureOut">
              <a:rPr lang="en-IN" smtClean="0"/>
              <a:t>26-03-2024</a:t>
            </a:fld>
            <a:endParaRPr lang="en-IN"/>
          </a:p>
        </p:txBody>
      </p:sp>
      <p:sp>
        <p:nvSpPr>
          <p:cNvPr id="1048607" name="Footer Placeholder 2"/>
          <p:cNvSpPr>
            <a:spLocks noGrp="1"/>
          </p:cNvSpPr>
          <p:nvPr>
            <p:ph type="ftr" sz="quarter" idx="11"/>
          </p:nvPr>
        </p:nvSpPr>
        <p:spPr/>
        <p:txBody>
          <a:bodyPr/>
          <a:p>
            <a:endParaRPr lang="en-IN"/>
          </a:p>
        </p:txBody>
      </p:sp>
      <p:sp>
        <p:nvSpPr>
          <p:cNvPr id="1048608" name="Slide Number Placeholder 3"/>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5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5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59"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60" name="Footer Placeholder 5"/>
          <p:cNvSpPr>
            <a:spLocks noGrp="1"/>
          </p:cNvSpPr>
          <p:nvPr>
            <p:ph type="ftr" sz="quarter" idx="11"/>
          </p:nvPr>
        </p:nvSpPr>
        <p:spPr/>
        <p:txBody>
          <a:bodyPr/>
          <a:p>
            <a:endParaRPr lang="en-IN"/>
          </a:p>
        </p:txBody>
      </p:sp>
      <p:sp>
        <p:nvSpPr>
          <p:cNvPr id="1048661"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3" name=""/>
        <p:cNvGrpSpPr/>
        <p:nvPr/>
      </p:nvGrpSpPr>
      <p:grpSpPr>
        <a:xfrm>
          <a:off x="0" y="0"/>
          <a:ext cx="0" cy="0"/>
          <a:chOff x="0" y="0"/>
          <a:chExt cx="0" cy="0"/>
        </a:xfrm>
      </p:grpSpPr>
      <p:sp>
        <p:nvSpPr>
          <p:cNvPr id="104862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27"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2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29"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30" name="Footer Placeholder 5"/>
          <p:cNvSpPr>
            <a:spLocks noGrp="1"/>
          </p:cNvSpPr>
          <p:nvPr>
            <p:ph type="ftr" sz="quarter" idx="11"/>
          </p:nvPr>
        </p:nvSpPr>
        <p:spPr/>
        <p:txBody>
          <a:bodyPr/>
          <a:p>
            <a:endParaRPr lang="en-IN"/>
          </a:p>
        </p:txBody>
      </p:sp>
      <p:sp>
        <p:nvSpPr>
          <p:cNvPr id="1048631"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C443F342-E41B-46A4-9A75-25FDEB4BDA31}" type="datetimeFigureOut">
              <a:rPr lang="en-IN" smtClean="0"/>
              <a:t>26-03-2024</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519020D7-57AB-4111-9EF6-3D19B6537630}"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hyperlink" Target="https://ieeexplore.ieee.org/document/6746187" TargetMode="External"/><Relationship Id="rId2" Type="http://schemas.openxmlformats.org/officeDocument/2006/relationships/hyperlink" Target="https://en.wikipedia.org/wiki/Doi_(identifier)" TargetMode="External"/><Relationship Id="rId3" Type="http://schemas.openxmlformats.org/officeDocument/2006/relationships/hyperlink" Target="https://doi.org/10.1109/TMC.2014.2307331" TargetMode="External"/><Relationship Id="rId4" Type="http://schemas.openxmlformats.org/officeDocument/2006/relationships/hyperlink" Target="https://en.wikipedia.org/wiki/ISSN_(identifier)" TargetMode="External"/><Relationship Id="rId5" Type="http://schemas.openxmlformats.org/officeDocument/2006/relationships/hyperlink" Target="https://www.worldcat.org/issn/1536-1233" TargetMode="External"/><Relationship Id="rId6" Type="http://schemas.openxmlformats.org/officeDocument/2006/relationships/hyperlink" Target="https://en.wikipedia.org/wiki/S2CID_(identifier)" TargetMode="External"/><Relationship Id="rId7" Type="http://schemas.openxmlformats.org/officeDocument/2006/relationships/hyperlink" Target="https://api.semanticscholar.org/CorpusID:8161528" TargetMode="External"/><Relationship Id="rId8" Type="http://schemas.openxmlformats.org/officeDocument/2006/relationships/hyperlink" Target="https://en.wikipedia.org/wiki/Keystroke_logging%23cite_ref-2" TargetMode="External"/><Relationship Id="rId9" Type="http://schemas.openxmlformats.org/officeDocument/2006/relationships/hyperlink" Target="https://doi.org/10.1007/s40593-021-00268-w" TargetMode="External"/><Relationship Id="rId10" Type="http://schemas.openxmlformats.org/officeDocument/2006/relationships/hyperlink" Target="https://en.wikipedia.org/wiki/Hdl_(identifier)" TargetMode="External"/><Relationship Id="rId11" Type="http://schemas.openxmlformats.org/officeDocument/2006/relationships/hyperlink" Target="https://hdl.handle.net/10067/1801420151162165141" TargetMode="External"/><Relationship Id="rId12" Type="http://schemas.openxmlformats.org/officeDocument/2006/relationships/hyperlink" Target="https://www.worldcat.org/issn/1560-4292" TargetMode="External"/><Relationship Id="rId13" Type="http://schemas.openxmlformats.org/officeDocument/2006/relationships/hyperlink" Target="https://api.semanticscholar.org/CorpusID:238703970" TargetMode="External"/><Relationship Id="rId14" Type="http://schemas.openxmlformats.org/officeDocument/2006/relationships/hyperlink" Target="https://en.wikipedia.org/wiki/Keystroke_logging%23cite_ref-3" TargetMode="External"/><Relationship Id="rId15" Type="http://schemas.openxmlformats.org/officeDocument/2006/relationships/hyperlink" Target="https://www.keylogger.org/keylogger.html%23h_8" TargetMode="External"/><Relationship Id="rId16" Type="http://schemas.openxmlformats.org/officeDocument/2006/relationships/hyperlink" Target="https://en.wikipedia.org/wiki/Keystroke_logging%23cite_ref-4" TargetMode="External"/><Relationship Id="rId17" Type="http://schemas.openxmlformats.org/officeDocument/2006/relationships/hyperlink" Target="https://web.archive.org/web/20130911175015/http:/oxforddictionaries.com/definition/english/keylogger" TargetMode="External"/><Relationship Id="rId18" Type="http://schemas.openxmlformats.org/officeDocument/2006/relationships/hyperlink" Target="http://oxforddictionaries.com/definition/english/keylogger" TargetMode="External"/><Relationship Id="rId19" Type="http://schemas.openxmlformats.org/officeDocument/2006/relationships/hyperlink" Target="https://en.wikipedia.org/wiki/Keystroke_logging%23cite_ref-5" TargetMode="External"/><Relationship Id="rId20" Type="http://schemas.openxmlformats.org/officeDocument/2006/relationships/hyperlink" Target="https://securelist.com/keyloggers-how-they-work-and-how-to-detect-them-part-1/36138/" TargetMode="External"/><Relationship Id="rId2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1128347" y="-571500"/>
            <a:ext cx="9144000" cy="2387600"/>
          </a:xfrm>
        </p:spPr>
        <p:txBody>
          <a:bodyPr>
            <a:normAutofit/>
          </a:bodyPr>
          <a:p>
            <a:r>
              <a:rPr dirty="0" sz="5000" lang="en-IN" smtClean="0">
                <a:latin typeface="Arial Black" panose="020B0A04020102020204" pitchFamily="34" charset="0"/>
              </a:rPr>
              <a:t>CAPSTONE PROJECT</a:t>
            </a:r>
            <a:endParaRPr dirty="0" sz="5000" lang="en-IN">
              <a:latin typeface="Arial Black" panose="020B0A04020102020204" pitchFamily="34" charset="0"/>
            </a:endParaRPr>
          </a:p>
        </p:txBody>
      </p:sp>
      <p:sp>
        <p:nvSpPr>
          <p:cNvPr id="1048587" name="Subtitle 2"/>
          <p:cNvSpPr>
            <a:spLocks noGrp="1"/>
          </p:cNvSpPr>
          <p:nvPr>
            <p:ph type="subTitle" idx="1"/>
          </p:nvPr>
        </p:nvSpPr>
        <p:spPr>
          <a:xfrm>
            <a:off x="931985" y="2353530"/>
            <a:ext cx="9753600" cy="1655762"/>
          </a:xfrm>
        </p:spPr>
        <p:txBody>
          <a:bodyPr>
            <a:normAutofit/>
          </a:bodyPr>
          <a:p>
            <a:r>
              <a:rPr b="1" sz="3500" lang="en-IN" smtClean="0"/>
              <a:t> KEYLOGGERS </a:t>
            </a:r>
            <a:r>
              <a:rPr b="1" dirty="0" sz="3500" lang="en-IN" smtClean="0"/>
              <a:t>AND IT’S SECURITY</a:t>
            </a:r>
            <a:endParaRPr b="1" dirty="0" sz="4000" lang="en-IN">
              <a:latin typeface="Arial Black" panose="020B0A04020102020204" pitchFamily="34" charset="0"/>
            </a:endParaRPr>
          </a:p>
        </p:txBody>
      </p:sp>
      <p:sp>
        <p:nvSpPr>
          <p:cNvPr id="1048588" name="TextBox 4"/>
          <p:cNvSpPr txBox="1"/>
          <p:nvPr/>
        </p:nvSpPr>
        <p:spPr>
          <a:xfrm>
            <a:off x="1811214" y="4369777"/>
            <a:ext cx="8352693" cy="701039"/>
          </a:xfrm>
          <a:prstGeom prst="rect"/>
          <a:noFill/>
        </p:spPr>
        <p:txBody>
          <a:bodyPr rtlCol="0" wrap="square">
            <a:spAutoFit/>
          </a:bodyPr>
          <a:p>
            <a:r>
              <a:rPr dirty="0" lang="en-IN" smtClean="0"/>
              <a:t>Presented by</a:t>
            </a:r>
          </a:p>
          <a:p>
            <a:r>
              <a:rPr altLang="en-IN" b="1" dirty="0" lang="en-US" smtClean="0"/>
              <a:t>A</a:t>
            </a:r>
            <a:r>
              <a:rPr altLang="en-IN" b="1" dirty="0" lang="en-US" smtClean="0"/>
              <a:t>B</a:t>
            </a:r>
            <a:r>
              <a:rPr altLang="en-IN" b="1" dirty="0" lang="en-US" smtClean="0"/>
              <a:t>I</a:t>
            </a:r>
            <a:r>
              <a:rPr altLang="en-IN" b="1" dirty="0" lang="en-US" smtClean="0"/>
              <a:t>L</a:t>
            </a:r>
            <a:r>
              <a:rPr altLang="en-IN" b="1" dirty="0" lang="en-US" smtClean="0"/>
              <a:t>A</a:t>
            </a:r>
            <a:r>
              <a:rPr altLang="en-IN" b="1" dirty="0" lang="en-US" smtClean="0"/>
              <a:t>S</a:t>
            </a:r>
            <a:r>
              <a:rPr altLang="en-IN" b="1" dirty="0" lang="en-US" smtClean="0"/>
              <a:t>H</a:t>
            </a:r>
            <a:r>
              <a:rPr altLang="en-IN" b="1" dirty="0" lang="en-US" smtClean="0"/>
              <a:t> </a:t>
            </a:r>
            <a:r>
              <a:rPr altLang="en-IN" b="1" dirty="0" lang="en-US" smtClean="0"/>
              <a:t>R</a:t>
            </a:r>
            <a:r>
              <a:rPr b="1" dirty="0" lang="en-IN" smtClean="0"/>
              <a:t>– MADHA ENGINEERING COLLEGE – INFORMATION TECNOLOGY</a:t>
            </a:r>
            <a:r>
              <a:rPr altLang="en-IN" b="1" dirty="0" lang="en-US" smtClean="0"/>
              <a:t> </a:t>
            </a:r>
            <a:r>
              <a:rPr altLang="en-IN" b="1" dirty="0" lang="en-US" smtClean="0"/>
              <a:t> </a:t>
            </a:r>
            <a:endParaRPr b="1"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2" name="Title 1"/>
          <p:cNvSpPr>
            <a:spLocks noGrp="1"/>
          </p:cNvSpPr>
          <p:nvPr>
            <p:ph type="title"/>
          </p:nvPr>
        </p:nvSpPr>
        <p:spPr/>
        <p:txBody>
          <a:bodyPr>
            <a:normAutofit/>
          </a:bodyPr>
          <a:p>
            <a:r>
              <a:rPr dirty="0" sz="4000" lang="en-US" smtClean="0">
                <a:latin typeface="Arial Black" panose="020B0A04020102020204" pitchFamily="34" charset="0"/>
              </a:rPr>
              <a:t>FUTURE SCOPE</a:t>
            </a:r>
            <a:endParaRPr dirty="0" sz="4000" lang="en-IN">
              <a:latin typeface="Arial Black" panose="020B0A04020102020204" pitchFamily="34" charset="0"/>
            </a:endParaRPr>
          </a:p>
        </p:txBody>
      </p:sp>
      <p:sp>
        <p:nvSpPr>
          <p:cNvPr id="1048613" name="Content Placeholder 2"/>
          <p:cNvSpPr>
            <a:spLocks noGrp="1"/>
          </p:cNvSpPr>
          <p:nvPr>
            <p:ph idx="1"/>
          </p:nvPr>
        </p:nvSpPr>
        <p:spPr/>
        <p:txBody>
          <a:bodyPr>
            <a:normAutofit/>
          </a:bodyPr>
          <a:p>
            <a:r>
              <a:rPr b="1" dirty="0" sz="2000" lang="en-US">
                <a:latin typeface="Arial" panose="020B0604020202020204" pitchFamily="34" charset="0"/>
                <a:cs typeface="Arial" panose="020B0604020202020204" pitchFamily="34" charset="0"/>
              </a:rPr>
              <a:t>Enhanced Stealth</a:t>
            </a:r>
            <a:r>
              <a:rPr dirty="0" sz="2000" lang="en-US">
                <a:latin typeface="Arial" panose="020B0604020202020204" pitchFamily="34" charset="0"/>
                <a:cs typeface="Arial" panose="020B0604020202020204" pitchFamily="34" charset="0"/>
              </a:rPr>
              <a:t>: Develop techniques to make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more covert and harder to detect by antivirus software and anti-malware programs. </a:t>
            </a:r>
            <a:endParaRPr dirty="0" sz="2000" lang="en-US" smtClean="0">
              <a:latin typeface="Arial" panose="020B0604020202020204" pitchFamily="34" charset="0"/>
              <a:cs typeface="Arial" panose="020B0604020202020204" pitchFamily="34" charset="0"/>
            </a:endParaRPr>
          </a:p>
          <a:p>
            <a:r>
              <a:rPr b="1" dirty="0" sz="2000" lang="en-US" smtClean="0">
                <a:latin typeface="Arial" panose="020B0604020202020204" pitchFamily="34" charset="0"/>
                <a:cs typeface="Arial" panose="020B0604020202020204" pitchFamily="34" charset="0"/>
              </a:rPr>
              <a:t>Remote </a:t>
            </a:r>
            <a:r>
              <a:rPr b="1" dirty="0" sz="2000" lang="en-US">
                <a:latin typeface="Arial" panose="020B0604020202020204" pitchFamily="34" charset="0"/>
                <a:cs typeface="Arial" panose="020B0604020202020204" pitchFamily="34" charset="0"/>
              </a:rPr>
              <a:t>Monitoring</a:t>
            </a:r>
            <a:r>
              <a:rPr dirty="0" sz="2000" lang="en-US">
                <a:latin typeface="Arial" panose="020B0604020202020204" pitchFamily="34" charset="0"/>
                <a:cs typeface="Arial" panose="020B0604020202020204" pitchFamily="34" charset="0"/>
              </a:rPr>
              <a:t>: Implement features to allow remote access to the captured keystrokes and system </a:t>
            </a:r>
            <a:r>
              <a:rPr dirty="0" sz="2000" lang="en-US" smtClean="0">
                <a:latin typeface="Arial" panose="020B0604020202020204" pitchFamily="34" charset="0"/>
                <a:cs typeface="Arial" panose="020B0604020202020204" pitchFamily="34" charset="0"/>
              </a:rPr>
              <a:t>logs.</a:t>
            </a:r>
          </a:p>
          <a:p>
            <a:r>
              <a:rPr b="1" dirty="0" sz="2000" lang="en-US" smtClean="0">
                <a:latin typeface="Arial" panose="020B0604020202020204" pitchFamily="34" charset="0"/>
                <a:cs typeface="Arial" panose="020B0604020202020204" pitchFamily="34" charset="0"/>
              </a:rPr>
              <a:t>Advanced </a:t>
            </a:r>
            <a:r>
              <a:rPr b="1" dirty="0" sz="2000" lang="en-US">
                <a:latin typeface="Arial" panose="020B0604020202020204" pitchFamily="34" charset="0"/>
                <a:cs typeface="Arial" panose="020B0604020202020204" pitchFamily="34" charset="0"/>
              </a:rPr>
              <a:t>Logging</a:t>
            </a:r>
            <a:r>
              <a:rPr dirty="0" sz="2000" lang="en-US">
                <a:latin typeface="Arial" panose="020B0604020202020204" pitchFamily="34" charset="0"/>
                <a:cs typeface="Arial" panose="020B0604020202020204" pitchFamily="34" charset="0"/>
              </a:rPr>
              <a:t>: Extend logging capabilities to capture more than just keystrokes.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4" name="Title 1"/>
          <p:cNvSpPr>
            <a:spLocks noGrp="1"/>
          </p:cNvSpPr>
          <p:nvPr>
            <p:ph type="title"/>
          </p:nvPr>
        </p:nvSpPr>
        <p:spPr/>
        <p:txBody>
          <a:bodyPr>
            <a:normAutofit/>
          </a:bodyPr>
          <a:p>
            <a:r>
              <a:rPr dirty="0" sz="4000" lang="en-IN" smtClean="0">
                <a:latin typeface="Arial Black" panose="020B0A04020102020204" pitchFamily="34" charset="0"/>
              </a:rPr>
              <a:t>REFERENCES</a:t>
            </a:r>
            <a:endParaRPr dirty="0" sz="4000" lang="en-IN">
              <a:latin typeface="Arial Black" panose="020B0A04020102020204" pitchFamily="34" charset="0"/>
            </a:endParaRPr>
          </a:p>
        </p:txBody>
      </p:sp>
      <p:sp>
        <p:nvSpPr>
          <p:cNvPr id="1048615" name="Content Placeholder 2"/>
          <p:cNvSpPr>
            <a:spLocks noGrp="1"/>
          </p:cNvSpPr>
          <p:nvPr>
            <p:ph idx="1"/>
          </p:nvPr>
        </p:nvSpPr>
        <p:spPr>
          <a:xfrm>
            <a:off x="899746" y="1579440"/>
            <a:ext cx="10515600" cy="4351338"/>
          </a:xfrm>
        </p:spPr>
        <p:txBody>
          <a:bodyPr>
            <a:normAutofit lnSpcReduction="10000"/>
          </a:bodyPr>
          <a:p>
            <a:r>
              <a:rPr dirty="0" sz="2000" lang="en-IN" smtClean="0">
                <a:solidFill>
                  <a:srgbClr val="0F0F0F"/>
                </a:solidFill>
                <a:latin typeface="Arial" panose="020B0604020202020204" pitchFamily="34" charset="0"/>
                <a:ea typeface="+mn-lt"/>
                <a:cs typeface="Arial" panose="020B0604020202020204" pitchFamily="34" charset="0"/>
              </a:rPr>
              <a:t>	</a:t>
            </a:r>
            <a:r>
              <a:rPr dirty="0" sz="2000"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Nyang</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DaeHun</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Mohaisen</a:t>
            </a:r>
            <a:r>
              <a:rPr dirty="0" sz="2000" i="1" lang="en-IN">
                <a:latin typeface="Arial" panose="020B0604020202020204" pitchFamily="34" charset="0"/>
                <a:cs typeface="Arial" panose="020B0604020202020204" pitchFamily="34" charset="0"/>
              </a:rPr>
              <a:t>, Aziz; Kang, </a:t>
            </a:r>
            <a:r>
              <a:rPr dirty="0" sz="2000" i="1" lang="en-IN" err="1">
                <a:latin typeface="Arial" panose="020B0604020202020204" pitchFamily="34" charset="0"/>
                <a:cs typeface="Arial" panose="020B0604020202020204" pitchFamily="34" charset="0"/>
              </a:rPr>
              <a:t>Jeonil</a:t>
            </a:r>
            <a:r>
              <a:rPr dirty="0" sz="2000" i="1" lang="en-IN">
                <a:latin typeface="Arial" panose="020B0604020202020204" pitchFamily="34" charset="0"/>
                <a:cs typeface="Arial" panose="020B0604020202020204" pitchFamily="34" charset="0"/>
              </a:rPr>
              <a:t> (2014-11-01). </a:t>
            </a:r>
            <a:r>
              <a:rPr dirty="0" sz="2000" i="1" lang="en-IN">
                <a:latin typeface="Arial" panose="020B0604020202020204" pitchFamily="34" charset="0"/>
                <a:cs typeface="Arial" panose="020B0604020202020204" pitchFamily="34" charset="0"/>
                <a:hlinkClick r:id="rId1"/>
              </a:rPr>
              <a:t>"Keylogging-Resistant Visual Authentication Protocols"</a:t>
            </a:r>
            <a:r>
              <a:rPr dirty="0" sz="2000" i="1" lang="en-IN">
                <a:latin typeface="Arial" panose="020B0604020202020204" pitchFamily="34" charset="0"/>
                <a:cs typeface="Arial" panose="020B0604020202020204" pitchFamily="34" charset="0"/>
              </a:rPr>
              <a:t>. IEEE Transactions on Mobile Computing. </a:t>
            </a:r>
            <a:r>
              <a:rPr b="1" dirty="0" sz="2000" i="1" lang="en-IN">
                <a:latin typeface="Arial" panose="020B0604020202020204" pitchFamily="34" charset="0"/>
                <a:cs typeface="Arial" panose="020B0604020202020204" pitchFamily="34" charset="0"/>
              </a:rPr>
              <a:t>13</a:t>
            </a:r>
            <a:r>
              <a:rPr dirty="0" sz="2000" i="1" lang="en-IN">
                <a:latin typeface="Arial" panose="020B0604020202020204" pitchFamily="34" charset="0"/>
                <a:cs typeface="Arial" panose="020B0604020202020204" pitchFamily="34" charset="0"/>
              </a:rPr>
              <a:t> (11): 2566–2579. </a:t>
            </a:r>
            <a:r>
              <a:rPr dirty="0" sz="2000" i="1" lang="en-IN">
                <a:latin typeface="Arial" panose="020B0604020202020204" pitchFamily="34" charset="0"/>
                <a:cs typeface="Arial" panose="020B0604020202020204" pitchFamily="34" charset="0"/>
                <a:hlinkClick r:id="rId2" tooltip="Doi (identifier)"/>
              </a:rPr>
              <a:t>doi</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3"/>
              </a:rPr>
              <a:t>10.1109/TMC.2014.2307331</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4" tooltip="ISSN (identifier)"/>
              </a:rPr>
              <a:t>ISSN</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5"/>
              </a:rPr>
              <a:t>1536-1233</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6" tooltip="S2CID (identifier)"/>
              </a:rPr>
              <a:t>S2CID</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7"/>
              </a:rPr>
              <a:t>8161528</a:t>
            </a:r>
            <a:r>
              <a:rPr dirty="0" sz="2000" i="1" lang="en-IN">
                <a:latin typeface="Arial" panose="020B0604020202020204" pitchFamily="34" charset="0"/>
                <a:cs typeface="Arial" panose="020B0604020202020204" pitchFamily="34" charset="0"/>
              </a:rPr>
              <a:t>.</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8" tooltip="Jump up"/>
              </a:rPr>
              <a:t>^</a:t>
            </a:r>
            <a:r>
              <a:rPr dirty="0" sz="2000"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Conijn</a:t>
            </a:r>
            <a:r>
              <a:rPr dirty="0" sz="2000" i="1" lang="en-IN">
                <a:latin typeface="Arial" panose="020B0604020202020204" pitchFamily="34" charset="0"/>
                <a:cs typeface="Arial" panose="020B0604020202020204" pitchFamily="34" charset="0"/>
              </a:rPr>
              <a:t>, Rianne; Cook, Christine; van </a:t>
            </a:r>
            <a:r>
              <a:rPr dirty="0" sz="2000" i="1" lang="en-IN" err="1">
                <a:latin typeface="Arial" panose="020B0604020202020204" pitchFamily="34" charset="0"/>
                <a:cs typeface="Arial" panose="020B0604020202020204" pitchFamily="34" charset="0"/>
              </a:rPr>
              <a:t>Zaanen</a:t>
            </a:r>
            <a:r>
              <a:rPr dirty="0" sz="2000" i="1" lang="en-IN">
                <a:latin typeface="Arial" panose="020B0604020202020204" pitchFamily="34" charset="0"/>
                <a:cs typeface="Arial" panose="020B0604020202020204" pitchFamily="34" charset="0"/>
              </a:rPr>
              <a:t>, Menno; Van </a:t>
            </a:r>
            <a:r>
              <a:rPr dirty="0" sz="2000" i="1" lang="en-IN" err="1">
                <a:latin typeface="Arial" panose="020B0604020202020204" pitchFamily="34" charset="0"/>
                <a:cs typeface="Arial" panose="020B0604020202020204" pitchFamily="34" charset="0"/>
              </a:rPr>
              <a:t>Waes</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Luuk</a:t>
            </a:r>
            <a:r>
              <a:rPr dirty="0" sz="2000" i="1" lang="en-IN">
                <a:latin typeface="Arial" panose="020B0604020202020204" pitchFamily="34" charset="0"/>
                <a:cs typeface="Arial" panose="020B0604020202020204" pitchFamily="34" charset="0"/>
              </a:rPr>
              <a:t> (2021-08-24). </a:t>
            </a:r>
            <a:r>
              <a:rPr dirty="0" sz="2000" i="1" lang="en-IN">
                <a:latin typeface="Arial" panose="020B0604020202020204" pitchFamily="34" charset="0"/>
                <a:cs typeface="Arial" panose="020B0604020202020204" pitchFamily="34" charset="0"/>
                <a:hlinkClick r:id="rId9"/>
              </a:rPr>
              <a:t>"Early prediction of writing quality using keystroke logging"</a:t>
            </a:r>
            <a:r>
              <a:rPr dirty="0" sz="2000" i="1" lang="en-IN">
                <a:latin typeface="Arial" panose="020B0604020202020204" pitchFamily="34" charset="0"/>
                <a:cs typeface="Arial" panose="020B0604020202020204" pitchFamily="34" charset="0"/>
              </a:rPr>
              <a:t>. International Journal of Artificial Intelligence in Education. </a:t>
            </a:r>
            <a:r>
              <a:rPr b="1" dirty="0" sz="2000" i="1" lang="en-IN">
                <a:latin typeface="Arial" panose="020B0604020202020204" pitchFamily="34" charset="0"/>
                <a:cs typeface="Arial" panose="020B0604020202020204" pitchFamily="34" charset="0"/>
              </a:rPr>
              <a:t>32</a:t>
            </a:r>
            <a:r>
              <a:rPr dirty="0" sz="2000" i="1" lang="en-IN">
                <a:latin typeface="Arial" panose="020B0604020202020204" pitchFamily="34" charset="0"/>
                <a:cs typeface="Arial" panose="020B0604020202020204" pitchFamily="34" charset="0"/>
              </a:rPr>
              <a:t> (4): 835–866. </a:t>
            </a:r>
            <a:r>
              <a:rPr dirty="0" sz="2000" i="1" lang="en-IN">
                <a:latin typeface="Arial" panose="020B0604020202020204" pitchFamily="34" charset="0"/>
                <a:cs typeface="Arial" panose="020B0604020202020204" pitchFamily="34" charset="0"/>
                <a:hlinkClick r:id="rId2" tooltip="Doi (identifier)"/>
              </a:rPr>
              <a:t>doi</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9"/>
              </a:rPr>
              <a:t>10.1007/s40593-021-00268-w</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0" tooltip="Hdl (identifier)"/>
              </a:rPr>
              <a:t>hdl</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11"/>
              </a:rPr>
              <a:t>10067/1801420151162165141</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4" tooltip="ISSN (identifier)"/>
              </a:rPr>
              <a:t>ISSN</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2"/>
              </a:rPr>
              <a:t>1560-4292</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6" tooltip="S2CID (identifier)"/>
              </a:rPr>
              <a:t>S2CID</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3"/>
              </a:rPr>
              <a:t>238703970</a:t>
            </a:r>
            <a:r>
              <a:rPr dirty="0" sz="2000" i="1" lang="en-IN">
                <a:latin typeface="Arial" panose="020B0604020202020204" pitchFamily="34" charset="0"/>
                <a:cs typeface="Arial" panose="020B0604020202020204" pitchFamily="34" charset="0"/>
              </a:rPr>
              <a:t>.</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14" tooltip="Jump up"/>
              </a:rPr>
              <a:t>^</a:t>
            </a:r>
            <a:r>
              <a:rPr dirty="0" sz="2000" lang="en-IN">
                <a:latin typeface="Arial" panose="020B0604020202020204" pitchFamily="34" charset="0"/>
                <a:cs typeface="Arial" panose="020B0604020202020204" pitchFamily="34" charset="0"/>
              </a:rPr>
              <a:t> </a:t>
            </a:r>
            <a:r>
              <a:rPr dirty="0" sz="2000" lang="en-IN">
                <a:latin typeface="Arial" panose="020B0604020202020204" pitchFamily="34" charset="0"/>
                <a:cs typeface="Arial" panose="020B0604020202020204" pitchFamily="34" charset="0"/>
                <a:hlinkClick r:id="rId15"/>
              </a:rPr>
              <a:t>Use of legal software products for computer monitoring</a:t>
            </a:r>
            <a:r>
              <a:rPr dirty="0" sz="2000" lang="en-IN">
                <a:latin typeface="Arial" panose="020B0604020202020204" pitchFamily="34" charset="0"/>
                <a:cs typeface="Arial" panose="020B0604020202020204" pitchFamily="34" charset="0"/>
              </a:rPr>
              <a:t>, keylogger.org</a:t>
            </a:r>
          </a:p>
          <a:p>
            <a:r>
              <a:rPr b="1" dirty="0" sz="2000" lang="en-IN">
                <a:latin typeface="Arial" panose="020B0604020202020204" pitchFamily="34" charset="0"/>
                <a:cs typeface="Arial" panose="020B0604020202020204" pitchFamily="34" charset="0"/>
                <a:hlinkClick r:id="rId16" tooltip="Jump up"/>
              </a:rPr>
              <a:t>^</a:t>
            </a:r>
            <a:r>
              <a:rPr dirty="0" sz="2000"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7"/>
              </a:rPr>
              <a:t>"</a:t>
            </a:r>
            <a:r>
              <a:rPr dirty="0" sz="2000" i="1" lang="en-IN" err="1">
                <a:latin typeface="Arial" panose="020B0604020202020204" pitchFamily="34" charset="0"/>
                <a:cs typeface="Arial" panose="020B0604020202020204" pitchFamily="34" charset="0"/>
                <a:hlinkClick r:id="rId17"/>
              </a:rPr>
              <a:t>Keylogger</a:t>
            </a:r>
            <a:r>
              <a:rPr dirty="0" sz="2000" i="1" lang="en-IN">
                <a:latin typeface="Arial" panose="020B0604020202020204" pitchFamily="34" charset="0"/>
                <a:cs typeface="Arial" panose="020B0604020202020204" pitchFamily="34" charset="0"/>
                <a:hlinkClick r:id="rId17"/>
              </a:rPr>
              <a:t>"</a:t>
            </a:r>
            <a:r>
              <a:rPr dirty="0" sz="2000" i="1" lang="en-IN">
                <a:latin typeface="Arial" panose="020B0604020202020204" pitchFamily="34" charset="0"/>
                <a:cs typeface="Arial" panose="020B0604020202020204" pitchFamily="34" charset="0"/>
              </a:rPr>
              <a:t>. Oxford dictionaries. Archived from </a:t>
            </a:r>
            <a:r>
              <a:rPr dirty="0" sz="2000" i="1" lang="en-IN">
                <a:latin typeface="Arial" panose="020B0604020202020204" pitchFamily="34" charset="0"/>
                <a:cs typeface="Arial" panose="020B0604020202020204" pitchFamily="34" charset="0"/>
                <a:hlinkClick r:id="rId18"/>
              </a:rPr>
              <a:t>the original</a:t>
            </a:r>
            <a:r>
              <a:rPr dirty="0" sz="2000" i="1" lang="en-IN">
                <a:latin typeface="Arial" panose="020B0604020202020204" pitchFamily="34" charset="0"/>
                <a:cs typeface="Arial" panose="020B0604020202020204" pitchFamily="34" charset="0"/>
              </a:rPr>
              <a:t> on 2013-09-11. Retrieved 2013-08-03.</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19" tooltip="Jump up"/>
              </a:rPr>
              <a:t>^</a:t>
            </a:r>
            <a:r>
              <a:rPr dirty="0" sz="2000" lang="en-IN">
                <a:latin typeface="Arial" panose="020B0604020202020204" pitchFamily="34" charset="0"/>
                <a:cs typeface="Arial" panose="020B0604020202020204" pitchFamily="34" charset="0"/>
              </a:rPr>
              <a:t> </a:t>
            </a:r>
            <a:r>
              <a:rPr dirty="0" sz="2000" lang="en-IN" err="1">
                <a:latin typeface="Arial" panose="020B0604020202020204" pitchFamily="34" charset="0"/>
                <a:cs typeface="Arial" panose="020B0604020202020204" pitchFamily="34" charset="0"/>
                <a:hlinkClick r:id="rId20"/>
              </a:rPr>
              <a:t>Keyloggers</a:t>
            </a:r>
            <a:r>
              <a:rPr dirty="0" sz="2000" lang="en-IN">
                <a:latin typeface="Arial" panose="020B0604020202020204" pitchFamily="34" charset="0"/>
                <a:cs typeface="Arial" panose="020B0604020202020204" pitchFamily="34" charset="0"/>
                <a:hlinkClick r:id="rId20"/>
              </a:rPr>
              <a:t>: How they work and how to detect them (Part 1)</a:t>
            </a:r>
            <a:r>
              <a:rPr dirty="0" sz="2000"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rPr>
              <a:t>Secure List</a:t>
            </a:r>
            <a:r>
              <a:rPr dirty="0" sz="2000" lang="en-IN">
                <a:latin typeface="Arial" panose="020B0604020202020204" pitchFamily="34" charset="0"/>
                <a:cs typeface="Arial" panose="020B0604020202020204" pitchFamily="34" charset="0"/>
              </a:rPr>
              <a:t>, "Today, </a:t>
            </a:r>
            <a:r>
              <a:rPr dirty="0" sz="2000" lang="en-IN" err="1">
                <a:latin typeface="Arial" panose="020B0604020202020204" pitchFamily="34" charset="0"/>
                <a:cs typeface="Arial" panose="020B0604020202020204" pitchFamily="34" charset="0"/>
              </a:rPr>
              <a:t>keyloggers</a:t>
            </a:r>
            <a:r>
              <a:rPr dirty="0" sz="2000" lang="en-IN">
                <a:latin typeface="Arial" panose="020B0604020202020204" pitchFamily="34" charset="0"/>
                <a:cs typeface="Arial" panose="020B0604020202020204" pitchFamily="34" charset="0"/>
              </a:rPr>
              <a:t> are mainly used to steal user data relating to various online payment systems, and virus writers are constantly writing new </a:t>
            </a:r>
            <a:r>
              <a:rPr dirty="0" sz="2000" lang="en-IN" err="1">
                <a:latin typeface="Arial" panose="020B0604020202020204" pitchFamily="34" charset="0"/>
                <a:cs typeface="Arial" panose="020B0604020202020204" pitchFamily="34" charset="0"/>
              </a:rPr>
              <a:t>keylogger</a:t>
            </a:r>
            <a:r>
              <a:rPr dirty="0" sz="2000" lang="en-IN">
                <a:latin typeface="Arial" panose="020B0604020202020204" pitchFamily="34" charset="0"/>
                <a:cs typeface="Arial" panose="020B0604020202020204" pitchFamily="34" charset="0"/>
              </a:rPr>
              <a:t> Trojans for this very purpose."</a:t>
            </a:r>
          </a:p>
          <a:p>
            <a:pPr indent="0" marL="0">
              <a:buNone/>
            </a:pPr>
            <a:endParaRPr dirty="0" sz="2000" lang="en-IN">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6" name="TextBox 1"/>
          <p:cNvSpPr txBox="1"/>
          <p:nvPr/>
        </p:nvSpPr>
        <p:spPr>
          <a:xfrm>
            <a:off x="3578469" y="2162908"/>
            <a:ext cx="5353004" cy="1015663"/>
          </a:xfrm>
          <a:prstGeom prst="rect"/>
          <a:noFill/>
        </p:spPr>
        <p:txBody>
          <a:bodyPr rtlCol="0" wrap="none">
            <a:spAutoFit/>
          </a:bodyPr>
          <a:p>
            <a:pPr algn="ctr"/>
            <a:r>
              <a:rPr dirty="0" sz="6000" lang="en-IN" smtClean="0">
                <a:latin typeface="Arial Black" panose="020B0A04020102020204" pitchFamily="34" charset="0"/>
              </a:rPr>
              <a:t>THANK YOU</a:t>
            </a:r>
            <a:endParaRPr dirty="0" sz="6000" lang="en-IN">
              <a:latin typeface="Arial Black" panose="020B0A040201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9" name="Title 1"/>
          <p:cNvSpPr>
            <a:spLocks noGrp="1"/>
          </p:cNvSpPr>
          <p:nvPr>
            <p:ph type="ctrTitle"/>
          </p:nvPr>
        </p:nvSpPr>
        <p:spPr>
          <a:xfrm>
            <a:off x="-1729154" y="-970206"/>
            <a:ext cx="9144000" cy="2387600"/>
          </a:xfrm>
        </p:spPr>
        <p:txBody>
          <a:bodyPr/>
          <a:p>
            <a:r>
              <a:rPr dirty="0" lang="en-IN">
                <a:latin typeface="Arial Black" panose="020B0A04020102020204" pitchFamily="34" charset="0"/>
              </a:rPr>
              <a:t>O</a:t>
            </a:r>
            <a:r>
              <a:rPr dirty="0" lang="en-IN" smtClean="0">
                <a:latin typeface="Arial Black" panose="020B0A04020102020204" pitchFamily="34" charset="0"/>
              </a:rPr>
              <a:t>UTLINE</a:t>
            </a:r>
            <a:endParaRPr dirty="0" lang="en-IN">
              <a:latin typeface="Arial Black" panose="020B0A04020102020204" pitchFamily="34" charset="0"/>
            </a:endParaRPr>
          </a:p>
        </p:txBody>
      </p:sp>
      <p:sp>
        <p:nvSpPr>
          <p:cNvPr id="1048590" name="Subtitle 2"/>
          <p:cNvSpPr>
            <a:spLocks noGrp="1"/>
          </p:cNvSpPr>
          <p:nvPr>
            <p:ph type="subTitle" idx="1"/>
          </p:nvPr>
        </p:nvSpPr>
        <p:spPr>
          <a:xfrm>
            <a:off x="1093177" y="1949085"/>
            <a:ext cx="5588977" cy="4249492"/>
          </a:xfrm>
        </p:spPr>
        <p:txBody>
          <a:bodyPr/>
          <a:p>
            <a:pPr algn="l"/>
            <a:r>
              <a:rPr dirty="0" lang="en-IN" smtClean="0"/>
              <a:t>Problem Statement</a:t>
            </a:r>
          </a:p>
          <a:p>
            <a:pPr algn="l"/>
            <a:r>
              <a:rPr dirty="0" lang="en-IN" smtClean="0"/>
              <a:t>Proposed System/Solution</a:t>
            </a:r>
          </a:p>
          <a:p>
            <a:pPr algn="l"/>
            <a:r>
              <a:rPr dirty="0" lang="en-IN" smtClean="0"/>
              <a:t>System Development Approach</a:t>
            </a:r>
          </a:p>
          <a:p>
            <a:pPr algn="l"/>
            <a:r>
              <a:rPr dirty="0" lang="en-IN" smtClean="0"/>
              <a:t>Algorithm and deployment</a:t>
            </a:r>
          </a:p>
          <a:p>
            <a:pPr algn="l"/>
            <a:r>
              <a:rPr dirty="0" lang="en-IN" smtClean="0"/>
              <a:t>Results</a:t>
            </a:r>
          </a:p>
          <a:p>
            <a:pPr algn="l"/>
            <a:r>
              <a:rPr dirty="0" lang="en-IN" smtClean="0"/>
              <a:t>Conclusion</a:t>
            </a:r>
          </a:p>
          <a:p>
            <a:pPr algn="l"/>
            <a:r>
              <a:rPr dirty="0" lang="en-US" smtClean="0"/>
              <a:t>Future Scope</a:t>
            </a:r>
            <a:endParaRPr dirty="0" lang="en-IN" smtClean="0"/>
          </a:p>
          <a:p>
            <a:pPr algn="l"/>
            <a:r>
              <a:rPr dirty="0" lang="en-IN" smtClean="0"/>
              <a:t>Reference</a:t>
            </a:r>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1" name="Title 1"/>
          <p:cNvSpPr>
            <a:spLocks noGrp="1"/>
          </p:cNvSpPr>
          <p:nvPr>
            <p:ph type="ctrTitle"/>
          </p:nvPr>
        </p:nvSpPr>
        <p:spPr>
          <a:xfrm>
            <a:off x="-709246" y="-1066922"/>
            <a:ext cx="9144000" cy="2387600"/>
          </a:xfrm>
        </p:spPr>
        <p:txBody>
          <a:bodyPr>
            <a:normAutofit/>
          </a:bodyPr>
          <a:p>
            <a:r>
              <a:rPr dirty="0" sz="4000" lang="en-IN" smtClean="0">
                <a:latin typeface="Arial Black" panose="020B0A04020102020204" pitchFamily="34" charset="0"/>
              </a:rPr>
              <a:t>PROBLEM STATEMENT</a:t>
            </a:r>
            <a:endParaRPr dirty="0" sz="4000" lang="en-IN">
              <a:latin typeface="Arial Black" panose="020B0A04020102020204" pitchFamily="34" charset="0"/>
            </a:endParaRPr>
          </a:p>
        </p:txBody>
      </p:sp>
      <p:sp>
        <p:nvSpPr>
          <p:cNvPr id="1048592" name="Subtitle 2"/>
          <p:cNvSpPr>
            <a:spLocks noGrp="1"/>
          </p:cNvSpPr>
          <p:nvPr>
            <p:ph type="subTitle" idx="1"/>
          </p:nvPr>
        </p:nvSpPr>
        <p:spPr>
          <a:xfrm>
            <a:off x="759070" y="1698747"/>
            <a:ext cx="9144000" cy="2122976"/>
          </a:xfrm>
        </p:spPr>
        <p:txBody>
          <a:bodyPr>
            <a:noAutofit/>
          </a:bodyPr>
          <a:p>
            <a:pPr algn="l"/>
            <a:r>
              <a:rPr dirty="0" lang="en-US"/>
              <a:t>The proliferation of </a:t>
            </a:r>
            <a:r>
              <a:rPr dirty="0" lang="en-US" err="1"/>
              <a:t>keyloggers</a:t>
            </a:r>
            <a:r>
              <a:rPr dirty="0" lang="en-US"/>
              <a:t> poses a significant threat to information security, as they are capable of stealthily capturing and transmitting sensitive data, including passwords, financial information, and personal correspondence. Despite advancements in antivirus and cybersecurity measures, </a:t>
            </a:r>
            <a:r>
              <a:rPr dirty="0" lang="en-US" err="1" smtClean="0"/>
              <a:t>keyloggers</a:t>
            </a:r>
            <a:r>
              <a:rPr dirty="0" lang="en-US" smtClean="0"/>
              <a:t> </a:t>
            </a:r>
            <a:r>
              <a:rPr dirty="0" lang="en-US"/>
              <a:t>continue to evolve, employing sophisticated techniques to evade detection and persist within systems</a:t>
            </a:r>
            <a:r>
              <a:rPr dirty="0" lang="en-US" smtClean="0"/>
              <a:t>.</a:t>
            </a:r>
            <a:endParaRPr dirty="0" sz="2000" lang="en-IN">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3" name="Title 1"/>
          <p:cNvSpPr>
            <a:spLocks noGrp="1"/>
          </p:cNvSpPr>
          <p:nvPr>
            <p:ph type="ctrTitle"/>
          </p:nvPr>
        </p:nvSpPr>
        <p:spPr>
          <a:xfrm>
            <a:off x="266700" y="-1193800"/>
            <a:ext cx="9144000" cy="2387600"/>
          </a:xfrm>
        </p:spPr>
        <p:txBody>
          <a:bodyPr>
            <a:normAutofit/>
          </a:bodyPr>
          <a:p>
            <a:r>
              <a:rPr dirty="0" sz="4000" lang="en-IN" smtClean="0">
                <a:latin typeface="Arial Black" panose="020B0A04020102020204" pitchFamily="34" charset="0"/>
              </a:rPr>
              <a:t>PROPOSED SYSTEM/SOLUTION</a:t>
            </a:r>
          </a:p>
        </p:txBody>
      </p:sp>
      <p:sp>
        <p:nvSpPr>
          <p:cNvPr id="1048594" name="Subtitle 2"/>
          <p:cNvSpPr>
            <a:spLocks noGrp="1"/>
          </p:cNvSpPr>
          <p:nvPr>
            <p:ph type="subTitle" idx="1"/>
          </p:nvPr>
        </p:nvSpPr>
        <p:spPr>
          <a:xfrm>
            <a:off x="600807" y="1403962"/>
            <a:ext cx="9589477" cy="3156315"/>
          </a:xfrm>
          <a:ln>
            <a:solidFill>
              <a:schemeClr val="bg1"/>
            </a:solidFill>
          </a:ln>
        </p:spPr>
        <p:txBody>
          <a:bodyPr>
            <a:normAutofit/>
          </a:bodyPr>
          <a:p>
            <a:pPr algn="l"/>
            <a:r>
              <a:rPr altLang="en-US" dirty="0" sz="2000" lang="en-US">
                <a:latin typeface="Arial" panose="020B0604020202020204" pitchFamily="34" charset="0"/>
              </a:rPr>
              <a:t>Our proposed system entails the development of a </a:t>
            </a:r>
            <a:r>
              <a:rPr altLang="en-US" dirty="0" sz="2000" lang="en-US" err="1">
                <a:latin typeface="Arial" panose="020B0604020202020204" pitchFamily="34" charset="0"/>
              </a:rPr>
              <a:t>keylogger</a:t>
            </a:r>
            <a:r>
              <a:rPr altLang="en-US" dirty="0" sz="2000" lang="en-US">
                <a:latin typeface="Arial" panose="020B0604020202020204" pitchFamily="34" charset="0"/>
              </a:rPr>
              <a:t> using Python's </a:t>
            </a:r>
            <a:r>
              <a:rPr altLang="en-US" dirty="0" sz="2000" lang="en-US" err="1">
                <a:latin typeface="Arial" panose="020B0604020202020204" pitchFamily="34" charset="0"/>
              </a:rPr>
              <a:t>Tkinter</a:t>
            </a:r>
            <a:r>
              <a:rPr altLang="en-US" dirty="0" sz="2000" lang="en-US">
                <a:latin typeface="Arial" panose="020B0604020202020204" pitchFamily="34" charset="0"/>
              </a:rPr>
              <a:t> library for the GUI, alongside the </a:t>
            </a:r>
            <a:r>
              <a:rPr altLang="en-US" dirty="0" sz="2000" lang="en-US" err="1">
                <a:latin typeface="Arial" panose="020B0604020202020204" pitchFamily="34" charset="0"/>
              </a:rPr>
              <a:t>pynput</a:t>
            </a:r>
            <a:r>
              <a:rPr altLang="en-US" dirty="0" sz="2000" lang="en-US">
                <a:latin typeface="Arial" panose="020B0604020202020204" pitchFamily="34" charset="0"/>
              </a:rPr>
              <a:t> library for capturing keyboard inputs. The </a:t>
            </a:r>
            <a:r>
              <a:rPr altLang="en-US" dirty="0" sz="2000" lang="en-US" err="1">
                <a:latin typeface="Arial" panose="020B0604020202020204" pitchFamily="34" charset="0"/>
              </a:rPr>
              <a:t>keylogger</a:t>
            </a:r>
            <a:r>
              <a:rPr altLang="en-US" dirty="0" sz="2000" lang="en-US">
                <a:latin typeface="Arial" panose="020B0604020202020204" pitchFamily="34" charset="0"/>
              </a:rPr>
              <a:t> records keystrokes and saves them in both text and JSON formats for comprehensive </a:t>
            </a:r>
            <a:r>
              <a:rPr altLang="en-US" dirty="0" sz="2000" lang="en-US" smtClean="0">
                <a:latin typeface="Arial" panose="020B0604020202020204" pitchFamily="34" charset="0"/>
              </a:rPr>
              <a:t>analysis.</a:t>
            </a:r>
            <a:endParaRPr dirty="0" sz="2000" lang="en-US">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0" name="Title 1"/>
          <p:cNvSpPr>
            <a:spLocks noGrp="1"/>
          </p:cNvSpPr>
          <p:nvPr>
            <p:ph type="title"/>
          </p:nvPr>
        </p:nvSpPr>
        <p:spPr/>
        <p:txBody>
          <a:bodyPr>
            <a:normAutofit/>
          </a:bodyPr>
          <a:p>
            <a:r>
              <a:rPr dirty="0" sz="4000" lang="en-IN" smtClean="0">
                <a:latin typeface="Arial Black" panose="020B0A04020102020204" pitchFamily="34" charset="0"/>
              </a:rPr>
              <a:t>SYSTEM DEVELOPMENT APPROACH</a:t>
            </a:r>
          </a:p>
        </p:txBody>
      </p:sp>
      <p:sp>
        <p:nvSpPr>
          <p:cNvPr id="1048601" name="Content Placeholder 2"/>
          <p:cNvSpPr>
            <a:spLocks noGrp="1"/>
          </p:cNvSpPr>
          <p:nvPr>
            <p:ph idx="1"/>
          </p:nvPr>
        </p:nvSpPr>
        <p:spPr/>
        <p:txBody>
          <a:bodyPr>
            <a:normAutofit/>
          </a:bodyPr>
          <a:p>
            <a:pPr indent="0" marL="0">
              <a:buNone/>
            </a:pPr>
            <a:r>
              <a:rPr dirty="0" sz="2000" lang="en-IN">
                <a:solidFill>
                  <a:srgbClr val="0F0F0F"/>
                </a:solidFill>
                <a:latin typeface="Arial" panose="020B0604020202020204" pitchFamily="34" charset="0"/>
                <a:ea typeface="+mn-lt"/>
                <a:cs typeface="Arial" panose="020B0604020202020204" pitchFamily="34" charset="0"/>
              </a:rPr>
              <a:t>The "System Approach" section outlines the overall strategy and methodology for developing and implementing the </a:t>
            </a:r>
            <a:r>
              <a:rPr dirty="0" sz="2000" lang="en-IN" smtClean="0">
                <a:solidFill>
                  <a:srgbClr val="0F0F0F"/>
                </a:solidFill>
                <a:latin typeface="Arial" panose="020B0604020202020204" pitchFamily="34" charset="0"/>
                <a:ea typeface="+mn-lt"/>
                <a:cs typeface="Arial" panose="020B0604020202020204" pitchFamily="34" charset="0"/>
              </a:rPr>
              <a:t>phishing attack. </a:t>
            </a:r>
            <a:r>
              <a:rPr dirty="0" sz="2000" lang="en-IN">
                <a:solidFill>
                  <a:srgbClr val="0F0F0F"/>
                </a:solidFill>
                <a:latin typeface="Arial" panose="020B0604020202020204" pitchFamily="34" charset="0"/>
                <a:ea typeface="+mn-lt"/>
                <a:cs typeface="Arial" panose="020B0604020202020204" pitchFamily="34" charset="0"/>
              </a:rPr>
              <a:t>Here's a suggested structure for this section:</a:t>
            </a:r>
            <a:endParaRPr dirty="0" sz="2000" lang="en-US" smtClean="0">
              <a:latin typeface="Arial" panose="020B0604020202020204" pitchFamily="34" charset="0"/>
              <a:cs typeface="Arial" panose="020B0604020202020204" pitchFamily="34" charset="0"/>
            </a:endParaRPr>
          </a:p>
          <a:p>
            <a:pPr>
              <a:lnSpc>
                <a:spcPct val="107000"/>
              </a:lnSpc>
              <a:spcAft>
                <a:spcPts val="800"/>
              </a:spcAft>
            </a:pPr>
            <a:r>
              <a:rPr dirty="0" sz="2000" kern="100" lang="en-IN">
                <a:latin typeface="Arial" panose="020B0604020202020204" pitchFamily="34" charset="0"/>
                <a:ea typeface="Calibri" panose="020F0502020204030204" pitchFamily="34" charset="0"/>
                <a:cs typeface="Arial" panose="020B0604020202020204" pitchFamily="34" charset="0"/>
              </a:rPr>
              <a:t>Python: For programming the </a:t>
            </a:r>
            <a:r>
              <a:rPr dirty="0" sz="2000" kern="100" lang="en-IN" err="1">
                <a:latin typeface="Arial" panose="020B0604020202020204" pitchFamily="34" charset="0"/>
                <a:ea typeface="Calibri" panose="020F0502020204030204" pitchFamily="34" charset="0"/>
                <a:cs typeface="Arial" panose="020B0604020202020204" pitchFamily="34" charset="0"/>
              </a:rPr>
              <a:t>keylogger</a:t>
            </a:r>
            <a:r>
              <a:rPr dirty="0" sz="2000" kern="100" lang="en-IN">
                <a:latin typeface="Arial" panose="020B0604020202020204" pitchFamily="34" charset="0"/>
                <a:ea typeface="Calibri" panose="020F0502020204030204" pitchFamily="34" charset="0"/>
                <a:cs typeface="Arial" panose="020B0604020202020204" pitchFamily="34" charset="0"/>
              </a:rPr>
              <a:t> functionality.</a:t>
            </a:r>
          </a:p>
          <a:p>
            <a:pPr>
              <a:lnSpc>
                <a:spcPct val="107000"/>
              </a:lnSpc>
              <a:spcAft>
                <a:spcPts val="800"/>
              </a:spcAft>
            </a:pPr>
            <a:r>
              <a:rPr dirty="0" sz="2000" kern="100" lang="en-IN" err="1">
                <a:latin typeface="Arial" panose="020B0604020202020204" pitchFamily="34" charset="0"/>
                <a:ea typeface="Calibri" panose="020F0502020204030204" pitchFamily="34" charset="0"/>
                <a:cs typeface="Arial" panose="020B0604020202020204" pitchFamily="34" charset="0"/>
              </a:rPr>
              <a:t>Tkinter</a:t>
            </a:r>
            <a:r>
              <a:rPr dirty="0" sz="2000" kern="100" lang="en-IN">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dirty="0" sz="2000" kern="100" lang="en-IN" err="1">
                <a:latin typeface="Arial" panose="020B0604020202020204" pitchFamily="34" charset="0"/>
                <a:ea typeface="Calibri" panose="020F0502020204030204" pitchFamily="34" charset="0"/>
                <a:cs typeface="Arial" panose="020B0604020202020204" pitchFamily="34" charset="0"/>
              </a:rPr>
              <a:t>pynput</a:t>
            </a:r>
            <a:r>
              <a:rPr dirty="0" sz="2000" kern="100" lang="en-IN">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dirty="0" sz="2000" kern="100" lang="en-IN">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dirty="0" sz="1800" kern="100" lang="en-IN">
              <a:latin typeface="Arial" panose="020B0604020202020204" pitchFamily="34" charset="0"/>
              <a:ea typeface="Calibri" panose="020F0502020204030204" pitchFamily="34" charset="0"/>
              <a:cs typeface="Arial" panose="020B0604020202020204" pitchFamily="34" charset="0"/>
            </a:endParaRPr>
          </a:p>
          <a:p>
            <a:pPr indent="-305435" marL="305435"/>
            <a:endParaRPr dirty="0" sz="2000" lang="en-IN">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2" name="Title 1"/>
          <p:cNvSpPr>
            <a:spLocks noGrp="1"/>
          </p:cNvSpPr>
          <p:nvPr>
            <p:ph type="title"/>
          </p:nvPr>
        </p:nvSpPr>
        <p:spPr>
          <a:xfrm>
            <a:off x="539261" y="42861"/>
            <a:ext cx="10515600" cy="1325563"/>
          </a:xfrm>
        </p:spPr>
        <p:txBody>
          <a:bodyPr>
            <a:normAutofit/>
          </a:bodyPr>
          <a:p>
            <a:r>
              <a:rPr dirty="0" sz="4000" lang="en-IN" smtClean="0">
                <a:latin typeface="Arial Black" panose="020B0A04020102020204" pitchFamily="34" charset="0"/>
              </a:rPr>
              <a:t>ALGORITHM AND DEPLOYMENT</a:t>
            </a:r>
          </a:p>
        </p:txBody>
      </p:sp>
      <p:sp>
        <p:nvSpPr>
          <p:cNvPr id="1048603" name="Content Placeholder 2"/>
          <p:cNvSpPr>
            <a:spLocks noGrp="1"/>
          </p:cNvSpPr>
          <p:nvPr>
            <p:ph idx="1"/>
          </p:nvPr>
        </p:nvSpPr>
        <p:spPr>
          <a:xfrm>
            <a:off x="465992" y="1107832"/>
            <a:ext cx="10887808" cy="5583114"/>
          </a:xfrm>
        </p:spPr>
        <p:txBody>
          <a:bodyPr>
            <a:normAutofit/>
          </a:bodyPr>
          <a:p>
            <a:pPr indent="0" marL="0">
              <a:buNone/>
            </a:pPr>
            <a:r>
              <a:rPr dirty="0" sz="2000" lang="en-US">
                <a:latin typeface="Arial" panose="020B0604020202020204" pitchFamily="34" charset="0"/>
                <a:cs typeface="Arial" panose="020B0604020202020204" pitchFamily="34" charset="0"/>
              </a:rPr>
              <a:t>Below is an algorithm that outlines the functionality of the provided Python program, which is a basic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implemented using the </a:t>
            </a:r>
            <a:r>
              <a:rPr dirty="0" sz="2000" lang="en-US" err="1">
                <a:latin typeface="Arial" panose="020B0604020202020204" pitchFamily="34" charset="0"/>
                <a:cs typeface="Arial" panose="020B0604020202020204" pitchFamily="34" charset="0"/>
              </a:rPr>
              <a:t>Tkinter</a:t>
            </a:r>
            <a:r>
              <a:rPr dirty="0" sz="2000" lang="en-US">
                <a:latin typeface="Arial" panose="020B0604020202020204" pitchFamily="34" charset="0"/>
                <a:cs typeface="Arial" panose="020B0604020202020204" pitchFamily="34" charset="0"/>
              </a:rPr>
              <a:t> GUI toolkit and the </a:t>
            </a:r>
            <a:r>
              <a:rPr dirty="0" sz="2000" lang="en-US" err="1">
                <a:latin typeface="Arial" panose="020B0604020202020204" pitchFamily="34" charset="0"/>
                <a:cs typeface="Arial" panose="020B0604020202020204" pitchFamily="34" charset="0"/>
              </a:rPr>
              <a:t>pynput</a:t>
            </a:r>
            <a:r>
              <a:rPr dirty="0" sz="2000" lang="en-US">
                <a:latin typeface="Arial" panose="020B0604020202020204" pitchFamily="34" charset="0"/>
                <a:cs typeface="Arial" panose="020B0604020202020204" pitchFamily="34" charset="0"/>
              </a:rPr>
              <a:t> library</a:t>
            </a:r>
            <a:r>
              <a:rPr dirty="0" sz="2000" lang="en-US" smtClean="0">
                <a:latin typeface="Arial" panose="020B0604020202020204" pitchFamily="34" charset="0"/>
                <a:cs typeface="Arial" panose="020B0604020202020204" pitchFamily="34" charset="0"/>
              </a:rPr>
              <a:t>:</a:t>
            </a:r>
          </a:p>
          <a:p>
            <a:pPr indent="0" marL="0">
              <a:buNone/>
            </a:pPr>
            <a:endParaRPr dirty="0" sz="2000" lang="en-US" smtClean="0">
              <a:latin typeface="Arial" panose="020B0604020202020204" pitchFamily="34" charset="0"/>
              <a:cs typeface="Arial" panose="020B0604020202020204" pitchFamily="34" charset="0"/>
            </a:endParaRPr>
          </a:p>
          <a:p>
            <a:pPr indent="0" marL="0">
              <a:buNone/>
            </a:pPr>
            <a:r>
              <a:rPr b="1" dirty="0" sz="2000" lang="en-US" smtClean="0">
                <a:latin typeface="Arial" panose="020B0604020202020204" pitchFamily="34" charset="0"/>
                <a:cs typeface="Arial" panose="020B0604020202020204" pitchFamily="34" charset="0"/>
              </a:rPr>
              <a:t>ALGORITHM:</a:t>
            </a:r>
            <a:endParaRPr b="1" dirty="0" lang="en-US"/>
          </a:p>
          <a:p>
            <a:pPr indent="0" marL="0">
              <a:buNone/>
            </a:pPr>
            <a:r>
              <a:rPr dirty="0" sz="2000" lang="en-US" smtClean="0">
                <a:latin typeface="Arial" panose="020B0604020202020204" pitchFamily="34" charset="0"/>
                <a:cs typeface="Arial" panose="020B0604020202020204" pitchFamily="34" charset="0"/>
              </a:rPr>
              <a:t>1.Import </a:t>
            </a:r>
            <a:r>
              <a:rPr dirty="0" sz="2000" lang="en-US">
                <a:latin typeface="Arial" panose="020B0604020202020204" pitchFamily="34" charset="0"/>
                <a:cs typeface="Arial" panose="020B0604020202020204" pitchFamily="34" charset="0"/>
              </a:rPr>
              <a:t>Necessary </a:t>
            </a:r>
            <a:r>
              <a:rPr dirty="0" sz="2000" lang="en-US" smtClean="0">
                <a:latin typeface="Arial" panose="020B0604020202020204" pitchFamily="34" charset="0"/>
                <a:cs typeface="Arial" panose="020B0604020202020204" pitchFamily="34" charset="0"/>
              </a:rPr>
              <a:t>Libraries: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2.Global Variables: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3.Define Functions: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4.Define </a:t>
            </a:r>
            <a:r>
              <a:rPr dirty="0" sz="2000" lang="en-US">
                <a:latin typeface="Arial" panose="020B0604020202020204" pitchFamily="34" charset="0"/>
                <a:cs typeface="Arial" panose="020B0604020202020204" pitchFamily="34" charset="0"/>
              </a:rPr>
              <a:t>`</a:t>
            </a:r>
            <a:r>
              <a:rPr dirty="0" sz="2000" lang="en-US" err="1" smtClean="0">
                <a:latin typeface="Arial" panose="020B0604020202020204" pitchFamily="34" charset="0"/>
                <a:cs typeface="Arial" panose="020B0604020202020204" pitchFamily="34" charset="0"/>
              </a:rPr>
              <a:t>on_press</a:t>
            </a:r>
            <a:r>
              <a:rPr dirty="0" sz="2000" lang="en-US" smtClean="0">
                <a:latin typeface="Arial" panose="020B0604020202020204" pitchFamily="34" charset="0"/>
                <a:cs typeface="Arial" panose="020B0604020202020204" pitchFamily="34" charset="0"/>
              </a:rPr>
              <a:t>` 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5.Define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on_release</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6.Define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start_keylogger</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7.Define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stop_keylogger</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a:latin typeface="Arial" panose="020B0604020202020204" pitchFamily="34" charset="0"/>
                <a:cs typeface="Arial" panose="020B0604020202020204" pitchFamily="34" charset="0"/>
              </a:rPr>
              <a:t>8. </a:t>
            </a:r>
            <a:r>
              <a:rPr dirty="0" sz="2000" lang="en-US" smtClean="0">
                <a:latin typeface="Arial" panose="020B0604020202020204" pitchFamily="34" charset="0"/>
                <a:cs typeface="Arial" panose="020B0604020202020204" pitchFamily="34" charset="0"/>
              </a:rPr>
              <a:t>GUI Setup:</a:t>
            </a:r>
            <a:endParaRPr dirty="0" sz="2000" lang="en-US">
              <a:latin typeface="Arial" panose="020B0604020202020204" pitchFamily="34" charset="0"/>
              <a:cs typeface="Arial" panose="020B0604020202020204" pitchFamily="34" charset="0"/>
            </a:endParaRPr>
          </a:p>
          <a:p>
            <a:pPr indent="0" marL="0">
              <a:buNone/>
            </a:pPr>
            <a:endParaRPr b="1"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4" name="Title 1"/>
          <p:cNvSpPr>
            <a:spLocks noGrp="1"/>
          </p:cNvSpPr>
          <p:nvPr>
            <p:ph type="ctrTitle"/>
          </p:nvPr>
        </p:nvSpPr>
        <p:spPr>
          <a:xfrm>
            <a:off x="-553916" y="445594"/>
            <a:ext cx="6272197" cy="837184"/>
          </a:xfrm>
        </p:spPr>
        <p:txBody>
          <a:bodyPr>
            <a:normAutofit/>
          </a:bodyPr>
          <a:p>
            <a:r>
              <a:rPr dirty="0" sz="4000" lang="en-IN" smtClean="0">
                <a:latin typeface="Arial Black" panose="020B0A04020102020204" pitchFamily="34" charset="0"/>
              </a:rPr>
              <a:t>RESULT</a:t>
            </a:r>
          </a:p>
        </p:txBody>
      </p:sp>
      <p:sp>
        <p:nvSpPr>
          <p:cNvPr id="1048605" name="Subtitle 2"/>
          <p:cNvSpPr>
            <a:spLocks noGrp="1"/>
          </p:cNvSpPr>
          <p:nvPr>
            <p:ph type="subTitle" idx="1"/>
          </p:nvPr>
        </p:nvSpPr>
        <p:spPr>
          <a:xfrm>
            <a:off x="1321777" y="1502787"/>
            <a:ext cx="9144000" cy="1655762"/>
          </a:xfrm>
        </p:spPr>
        <p:txBody>
          <a:bodyPr>
            <a:normAutofit/>
          </a:bodyPr>
          <a:p>
            <a:pPr algn="l"/>
            <a:r>
              <a:rPr dirty="0" sz="2000" lang="en-US" smtClean="0">
                <a:latin typeface="Arial" panose="020B0604020202020204" pitchFamily="34" charset="0"/>
                <a:cs typeface="Arial" panose="020B0604020202020204" pitchFamily="34" charset="0"/>
              </a:rPr>
              <a:t>	The </a:t>
            </a:r>
            <a:r>
              <a:rPr dirty="0" sz="2000" lang="en-US">
                <a:latin typeface="Arial" panose="020B0604020202020204" pitchFamily="34" charset="0"/>
                <a:cs typeface="Arial" panose="020B0604020202020204" pitchFamily="34" charset="0"/>
              </a:rPr>
              <a:t>GUI presents "Start" and "Stop" buttons to control the keylogging process. Upon starting,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captures keystrokes and saves them in designated files. Stopping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halts the logging process.</a:t>
            </a:r>
            <a:endParaRPr dirty="0" sz="2000" lang="en-IN">
              <a:latin typeface="Arial" panose="020B0604020202020204" pitchFamily="34" charset="0"/>
              <a:cs typeface="Arial" panose="020B0604020202020204" pitchFamily="34" charset="0"/>
            </a:endParaRPr>
          </a:p>
        </p:txBody>
      </p:sp>
      <p:pic>
        <p:nvPicPr>
          <p:cNvPr id="2097152" name="Picture 9"/>
          <p:cNvPicPr>
            <a:picLocks noChangeAspect="1"/>
          </p:cNvPicPr>
          <p:nvPr/>
        </p:nvPicPr>
        <p:blipFill>
          <a:blip xmlns:r="http://schemas.openxmlformats.org/officeDocument/2006/relationships" r:embed="rId1"/>
          <a:stretch>
            <a:fillRect/>
          </a:stretch>
        </p:blipFill>
        <p:spPr>
          <a:xfrm>
            <a:off x="1613938" y="2716822"/>
            <a:ext cx="8013638" cy="3930162"/>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53" name="Picture 1"/>
          <p:cNvPicPr>
            <a:picLocks noChangeAspect="1"/>
          </p:cNvPicPr>
          <p:nvPr/>
        </p:nvPicPr>
        <p:blipFill>
          <a:blip xmlns:r="http://schemas.openxmlformats.org/officeDocument/2006/relationships" r:embed="rId1"/>
          <a:stretch>
            <a:fillRect/>
          </a:stretch>
        </p:blipFill>
        <p:spPr>
          <a:xfrm>
            <a:off x="378071" y="1353192"/>
            <a:ext cx="5148417" cy="4212340"/>
          </a:xfrm>
          <a:prstGeom prst="rect"/>
        </p:spPr>
      </p:pic>
      <p:sp>
        <p:nvSpPr>
          <p:cNvPr id="1048609" name="TextBox 2"/>
          <p:cNvSpPr txBox="1"/>
          <p:nvPr/>
        </p:nvSpPr>
        <p:spPr>
          <a:xfrm>
            <a:off x="589084" y="562707"/>
            <a:ext cx="3305908" cy="707886"/>
          </a:xfrm>
          <a:prstGeom prst="rect"/>
          <a:noFill/>
        </p:spPr>
        <p:txBody>
          <a:bodyPr rtlCol="0" wrap="square">
            <a:spAutoFit/>
          </a:bodyPr>
          <a:p>
            <a:r>
              <a:rPr dirty="0" sz="4000" lang="en-US" smtClean="0">
                <a:latin typeface="Arial Black" panose="020B0A04020102020204" pitchFamily="34" charset="0"/>
              </a:rPr>
              <a:t>OUTPUT</a:t>
            </a:r>
            <a:endParaRPr dirty="0" sz="4000" lang="en-IN">
              <a:latin typeface="Arial Black" panose="020B0A04020102020204" pitchFamily="34" charset="0"/>
            </a:endParaRPr>
          </a:p>
        </p:txBody>
      </p:sp>
      <p:pic>
        <p:nvPicPr>
          <p:cNvPr id="2097154" name="Picture 3"/>
          <p:cNvPicPr>
            <a:picLocks noChangeAspect="1"/>
          </p:cNvPicPr>
          <p:nvPr/>
        </p:nvPicPr>
        <p:blipFill>
          <a:blip xmlns:r="http://schemas.openxmlformats.org/officeDocument/2006/relationships" r:embed="rId2" cstate="print"/>
          <a:stretch>
            <a:fillRect/>
          </a:stretch>
        </p:blipFill>
        <p:spPr>
          <a:xfrm>
            <a:off x="6049107" y="1415561"/>
            <a:ext cx="5421924" cy="4149971"/>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0" name="Title 1"/>
          <p:cNvSpPr>
            <a:spLocks noGrp="1"/>
          </p:cNvSpPr>
          <p:nvPr>
            <p:ph type="title"/>
          </p:nvPr>
        </p:nvSpPr>
        <p:spPr/>
        <p:txBody>
          <a:bodyPr>
            <a:normAutofit/>
          </a:bodyPr>
          <a:p>
            <a:r>
              <a:rPr dirty="0" sz="4000" lang="en-IN" smtClean="0">
                <a:latin typeface="Arial Black" panose="020B0A04020102020204" pitchFamily="34" charset="0"/>
              </a:rPr>
              <a:t>CONCLUSION</a:t>
            </a:r>
            <a:endParaRPr dirty="0" sz="4000" lang="en-IN">
              <a:latin typeface="Arial Black" panose="020B0A04020102020204" pitchFamily="34" charset="0"/>
            </a:endParaRPr>
          </a:p>
        </p:txBody>
      </p:sp>
      <p:sp>
        <p:nvSpPr>
          <p:cNvPr id="1048611" name="Content Placeholder 2"/>
          <p:cNvSpPr>
            <a:spLocks noGrp="1"/>
          </p:cNvSpPr>
          <p:nvPr>
            <p:ph idx="1"/>
          </p:nvPr>
        </p:nvSpPr>
        <p:spPr/>
        <p:txBody>
          <a:bodyPr>
            <a:normAutofit/>
          </a:bodyPr>
          <a:p>
            <a:pPr indent="0" marL="0">
              <a:lnSpc>
                <a:spcPct val="107000"/>
              </a:lnSpc>
              <a:spcAft>
                <a:spcPts val="800"/>
              </a:spcAft>
              <a:buNone/>
            </a:pPr>
            <a:r>
              <a:rPr dirty="0" sz="2000" lang="en-US" smtClean="0">
                <a:latin typeface="Arial" panose="020B0604020202020204" pitchFamily="34" charset="0"/>
                <a:cs typeface="Arial" panose="020B0604020202020204" pitchFamily="34" charset="0"/>
              </a:rPr>
              <a:t>	Implementing </a:t>
            </a:r>
            <a:r>
              <a:rPr dirty="0" sz="2000" lang="en-US">
                <a:latin typeface="Arial" panose="020B0604020202020204" pitchFamily="34" charset="0"/>
                <a:cs typeface="Arial" panose="020B0604020202020204" pitchFamily="34" charset="0"/>
              </a:rPr>
              <a:t>a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highlights the ease of capturing keyboard inputs and underscores the importance of robust security measures to prevent unauthorized access to sensitive information. Understanding keylogging techniques aids in fortifying systems against potential threats.</a:t>
            </a:r>
            <a:endParaRPr dirty="0" sz="2000" lang="en-IN">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CAPSTONE PROJECT</dc:title>
  <dc:creator>thulasirajan</dc:creator>
  <cp:lastModifiedBy>thulasirajan</cp:lastModifiedBy>
  <dcterms:created xsi:type="dcterms:W3CDTF">2024-03-24T06:46:37Z</dcterms:created>
  <dcterms:modified xsi:type="dcterms:W3CDTF">2024-03-27T08:50:52Z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437d098494614441a01ad6356739156c</vt:lpwstr>
  </property>
</Properties>
</file>