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83066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02630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98577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19212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189614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004941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4" name="对象"/>
          <p:cNvSpPr>
            <a:spLocks noGrp="1"/>
          </p:cNvSpPr>
          <p:nvPr>
            <p:ph type="sldImg"/>
          </p:nvPr>
        </p:nvSpPr>
        <p:spPr>
          <a:xfrm rot="0">
            <a:off x="4038600" y="857250"/>
            <a:ext cx="4114800" cy="2314575"/>
          </a:xfrm>
          <a:prstGeom prst="rect"/>
          <a:noFill/>
          <a:ln w="12700" cmpd="sng" cap="flat">
            <a:noFill/>
            <a:prstDash val="solid"/>
            <a:miter/>
          </a:ln>
        </p:spPr>
      </p:sp>
      <p:sp>
        <p:nvSpPr>
          <p:cNvPr id="20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282867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8" name="对象"/>
          <p:cNvSpPr>
            <a:spLocks noGrp="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37823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500170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536848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66736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06096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71721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43468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21417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882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3968958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0289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34114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92231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396400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2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2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24"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2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2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8"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3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3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3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19110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57192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323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147498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510730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2130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06405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15907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1800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15431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828800" y="2869886"/>
            <a:ext cx="8610600"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M.ABILASH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312203</a:t>
            </a:r>
            <a:r>
              <a:rPr lang="en-US" altLang="zh-CN" sz="2400" b="0" i="0" u="none" strike="noStrike" kern="1200" cap="none" spc="0" baseline="0">
                <a:solidFill>
                  <a:schemeClr val="tx1"/>
                </a:solidFill>
                <a:latin typeface="Calibri" pitchFamily="0" charset="0"/>
                <a:ea typeface="宋体" pitchFamily="0" charset="0"/>
                <a:cs typeface="Calibri" pitchFamily="0" charset="0"/>
              </a:rPr>
              <a:t>875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:ANNAI THERASA ARTS AND SCIENCE COLLEGE THIRUKAZHUKUNDRAM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31776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10515600" y="1574006"/>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2" name="矩形"/>
          <p:cNvSpPr>
            <a:spLocks/>
          </p:cNvSpPr>
          <p:nvPr/>
        </p:nvSpPr>
        <p:spPr>
          <a:xfrm rot="0">
            <a:off x="2826327" y="1817130"/>
            <a:ext cx="6984423"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top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underperforming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Understand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 impact of employee characteristics on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Forecast future performance and potential turnover </a:t>
            </a:r>
            <a:r>
              <a:rPr lang="en-US" altLang="zh-CN" sz="1800" b="0" i="0" u="none" strike="noStrike" kern="1200" cap="none" spc="0" baseline="0">
                <a:solidFill>
                  <a:schemeClr val="tx1"/>
                </a:solidFill>
                <a:latin typeface="Calibri" pitchFamily="0" charset="0"/>
                <a:ea typeface="宋体" pitchFamily="0" charset="0"/>
                <a:cs typeface="Calibri" pitchFamily="0" charset="0"/>
              </a:rPr>
              <a:t>risks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Optimize </a:t>
            </a:r>
            <a:r>
              <a:rPr lang="en-US" altLang="zh-CN" sz="1800" b="0" i="0" u="none" strike="noStrike" kern="1200" cap="none" spc="0" baseline="0">
                <a:solidFill>
                  <a:schemeClr val="tx1"/>
                </a:solidFill>
                <a:latin typeface="Calibri" pitchFamily="0" charset="0"/>
                <a:ea typeface="宋体" pitchFamily="0" charset="0"/>
                <a:cs typeface="Calibri" pitchFamily="0" charset="0"/>
              </a:rPr>
              <a:t>training and development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programs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Inform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strategic talent management decisions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49188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736859" y="1143634"/>
            <a:ext cx="7492740" cy="50475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1200" cap="none" spc="0" baseline="0">
                <a:solidFill>
                  <a:schemeClr val="tx1"/>
                </a:solidFill>
                <a:latin typeface="Calibri" pitchFamily="0" charset="0"/>
                <a:ea typeface="宋体" pitchFamily="0" charset="0"/>
                <a:cs typeface="Calibri" pitchFamily="0" charset="0"/>
              </a:rPr>
              <a:t>The Employee Performance Dataset is a comprehensive collection of metrics and attributes related to individual employee performance, spanning a 24-month period. The dataset comprises</a:t>
            </a:r>
            <a:r>
              <a:rPr lang="en-US" altLang="zh-CN" sz="1400" b="1" i="0" u="none" strike="noStrike" kern="1200" cap="none" spc="0" baseline="0">
                <a:solidFill>
                  <a:schemeClr val="tx1"/>
                </a:solidFill>
                <a:latin typeface="Calibri" pitchFamily="0" charset="0"/>
                <a:ea typeface="宋体" pitchFamily="0" charset="0"/>
                <a:cs typeface="Calibri" pitchFamily="0" charset="0"/>
              </a:rPr>
              <a:t>:</a:t>
            </a:r>
            <a:endParaRPr lang="en-US" altLang="zh-CN" sz="14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1,500 </a:t>
            </a: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 </a:t>
            </a:r>
            <a:r>
              <a:rPr lang="en-US" altLang="zh-CN" sz="1400" b="0" i="0" u="none" strike="noStrike" kern="1200" cap="none" spc="0" baseline="0">
                <a:solidFill>
                  <a:schemeClr val="tx1"/>
                </a:solidFill>
                <a:latin typeface="Calibri" pitchFamily="0" charset="0"/>
                <a:ea typeface="宋体" pitchFamily="0" charset="0"/>
                <a:cs typeface="Calibri" pitchFamily="0" charset="0"/>
              </a:rPr>
              <a:t>records</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20 variables, including: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 ID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Performance scores (quarterly and annual)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Promotion status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Training participation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Role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Tenure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Age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Education level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Job satisfaction ratings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Engagement metrics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Turnover </a:t>
            </a:r>
            <a:r>
              <a:rPr lang="en-US" altLang="zh-CN" sz="1400" b="0" i="0" u="none" strike="noStrike" kern="1200" cap="none" spc="0" baseline="0">
                <a:solidFill>
                  <a:schemeClr val="tx1"/>
                </a:solidFill>
                <a:latin typeface="Calibri" pitchFamily="0" charset="0"/>
                <a:ea typeface="宋体" pitchFamily="0" charset="0"/>
                <a:cs typeface="Calibri" pitchFamily="0" charset="0"/>
              </a:rPr>
              <a:t>indicators</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 sources: HR systems, performance management tools, internal surveys, and administrative records- Data format: Excel spreadsheet (.</a:t>
            </a:r>
            <a:r>
              <a:rPr lang="en-US" altLang="zh-CN" sz="1400" b="0" i="0" u="none" strike="noStrike" kern="1200" cap="none" spc="0" baseline="0">
                <a:solidFill>
                  <a:schemeClr val="tx1"/>
                </a:solidFill>
                <a:latin typeface="Calibri" pitchFamily="0" charset="0"/>
                <a:ea typeface="宋体" pitchFamily="0" charset="0"/>
                <a:cs typeface="Calibri" pitchFamily="0" charset="0"/>
              </a:rPr>
              <a:t>xl)</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 quality: Cleaned and </a:t>
            </a:r>
            <a:r>
              <a:rPr lang="en-US" altLang="zh-CN" sz="1400" b="0" i="0" u="none" strike="noStrike" kern="1200" cap="none" spc="0" baseline="0">
                <a:solidFill>
                  <a:schemeClr val="tx1"/>
                </a:solidFill>
                <a:latin typeface="Calibri" pitchFamily="0" charset="0"/>
                <a:ea typeface="宋体" pitchFamily="0" charset="0"/>
                <a:cs typeface="Calibri" pitchFamily="0" charset="0"/>
              </a:rPr>
              <a:t>pre processed </a:t>
            </a:r>
            <a:r>
              <a:rPr lang="en-US" altLang="zh-CN" sz="1400" b="0" i="0" u="none" strike="noStrike" kern="1200" cap="none" spc="0" baseline="0">
                <a:solidFill>
                  <a:schemeClr val="tx1"/>
                </a:solidFill>
                <a:latin typeface="Calibri" pitchFamily="0" charset="0"/>
                <a:ea typeface="宋体" pitchFamily="0" charset="0"/>
                <a:cs typeface="Calibri" pitchFamily="0" charset="0"/>
              </a:rPr>
              <a:t>to ensure accuracy and </a:t>
            </a:r>
            <a:r>
              <a:rPr lang="en-US" altLang="zh-CN" sz="1400" b="0" i="0" u="none" strike="noStrike" kern="1200" cap="none" spc="0" baseline="0">
                <a:solidFill>
                  <a:schemeClr val="tx1"/>
                </a:solidFill>
                <a:latin typeface="Calibri" pitchFamily="0" charset="0"/>
                <a:ea typeface="宋体" pitchFamily="0" charset="0"/>
                <a:cs typeface="Calibri" pitchFamily="0" charset="0"/>
              </a:rPr>
              <a:t>consistency</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This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dataset provides a rich foundation for analysis, enabling insights into performance drivers, talent identification, and strategic workforce planning.</a:t>
            </a: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70794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曲线"/>
          <p:cNvSpPr>
            <a:spLocks/>
          </p:cNvSpPr>
          <p:nvPr/>
        </p:nvSpPr>
        <p:spPr>
          <a:xfrm rot="0">
            <a:off x="11162917" y="1022613"/>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10591800" y="666436"/>
            <a:ext cx="314323"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11096243" y="17726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52400" y="3245631"/>
            <a:ext cx="2466975" cy="3419474"/>
          </a:xfrm>
          <a:prstGeom prst="rect"/>
          <a:noFill/>
          <a:ln w="12700" cmpd="sng" cap="flat">
            <a:noFill/>
            <a:prstDash val="solid"/>
            <a:miter/>
          </a:ln>
        </p:spPr>
      </p:pic>
      <p:sp>
        <p:nvSpPr>
          <p:cNvPr id="184"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2614757" y="1479813"/>
            <a:ext cx="8219693" cy="4801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 Automated Dashboard: Create a visually stunning and interactive dashboard that provides real-time insights into employee performance, making it easy for managers to identify trends and areas for improvement.</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Predictive Analytics: Utilize Excel's advanced analytics capabilities to forecast employee performance, enabling proactive decision-making and targeted interventions.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Customizable Scorecards: Design flexible scorecards that allow managers to tailor performance metrics to individual roles and goals, ensuring a fair and comprehensive evaluation process.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Real-time Feedback Loop: Develop an integrated feedback system that enables employees to receive timely and constructive feedback, fostering growth and development.</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Data-Driven Storytelling: Use Excel's visualization tools to craft compelling narratives around employee performance data, making insights more accessible and engaging for stakeholders.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Integration with HR Systems: Seamlessly connect your Excel solution with existing HR systems, streamlining data management and reducing manual errors.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AI-Powered Insights: Leverage AI-driven tools, like myself, to uncover hidden patterns and correlations in employee performance data, revealing novel insights for strategic decision-making</a:t>
            </a:r>
            <a:endParaRPr lang="zh-CN" altLang="en-US" sz="17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341270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4" name="矩形"/>
          <p:cNvSpPr>
            <a:spLocks/>
          </p:cNvSpPr>
          <p:nvPr/>
        </p:nvSpPr>
        <p:spPr>
          <a:xfrm rot="0">
            <a:off x="780355" y="1447800"/>
            <a:ext cx="85344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To uncover the underlying relationships and drivers of employee performance, we will employ a multi-step modelling approach.</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500" b="1" i="0" u="none" strike="noStrike" kern="1200" cap="none" spc="0" baseline="0">
                <a:solidFill>
                  <a:schemeClr val="tx1"/>
                </a:solidFill>
                <a:latin typeface="Calibri" pitchFamily="0" charset="0"/>
                <a:ea typeface="宋体" pitchFamily="0" charset="0"/>
                <a:cs typeface="Calibri" pitchFamily="0" charset="0"/>
              </a:rPr>
              <a:t>Exploratory Data Analysis (EDA):</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 Visualize and summarize the dataset to understand distributions, correlations, and patterns.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2. Feature Engineering:</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 Transform and create new variables to capture meaningful relationships and improve model performance.</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3. Regression Analysis: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Apply linear and non-linear regression models to identify significant predictors of employee performance.</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4. Decision Trees and Random Forests: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Utilize tree-based models to detect complex interactions and non-linear relationships.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5. Clustering Analysis: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Segment employees based on performance profiles and identify high-potential and underperforming groups.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6. Predictive Modelling: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Develop and validate predictive models to forecast future performance and potential turnover risks.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7. Model Evaluation: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Assess model performance using metrics such as R-squared, mean squared error, and accuracy.</a:t>
            </a:r>
            <a:endParaRPr lang="zh-CN" altLang="en-US" sz="15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379291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8" name="曲线"/>
          <p:cNvSpPr>
            <a:spLocks/>
          </p:cNvSpPr>
          <p:nvPr/>
        </p:nvSpPr>
        <p:spPr>
          <a:xfrm rot="0">
            <a:off x="11302618" y="764539"/>
            <a:ext cx="314323"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955646" y="1524000"/>
            <a:ext cx="8397905" cy="3693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750488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6" name="文本框"/>
          <p:cNvSpPr>
            <a:spLocks noGrp="1"/>
          </p:cNvSpPr>
          <p:nvPr>
            <p:ph type="title"/>
          </p:nvPr>
        </p:nvSpPr>
        <p:spPr>
          <a:xfrm rot="0">
            <a:off x="762000" y="7620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7" name="矩形"/>
          <p:cNvSpPr>
            <a:spLocks/>
          </p:cNvSpPr>
          <p:nvPr/>
        </p:nvSpPr>
        <p:spPr>
          <a:xfrm rot="0">
            <a:off x="1524000" y="1981200"/>
            <a:ext cx="7239000" cy="2862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outcomes. By </a:t>
            </a:r>
            <a:r>
              <a:rPr lang="en-US" altLang="zh-CN" sz="1800" b="0" i="0" u="none" strike="noStrike" kern="1200" cap="none" spc="0" baseline="0">
                <a:solidFill>
                  <a:schemeClr val="tx1"/>
                </a:solidFill>
                <a:latin typeface="Calibri" pitchFamily="0" charset="0"/>
                <a:ea typeface="宋体" pitchFamily="0" charset="0"/>
                <a:cs typeface="Calibri" pitchFamily="0" charset="0"/>
              </a:rPr>
              <a:t>embracing a data-driven approach to employee performance management, organizations can unlock the full potential of their workforce, drive business growth, and stay ahead in the competitive market.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56473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69478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44196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447800" y="2277242"/>
            <a:ext cx="64770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As the HR Manager, I struggle to effectively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258003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609600" y="1219200"/>
            <a:ext cx="86106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Tracking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Metrics: Develop an Excel dashboard to monitor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key performance indicators (KPIs) such as sales revenue, customer satisfaction ratings, and project completion rates for individual 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Underperforming Employees: Create an Excel tool to identify employees who are not meeting performance expectations, using metrics such as missed targets, low productivity, and poor quality ratings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Design an Excel workbook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trends over time, including progress towards goals, areas for improvement, and impact of training or coaching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Comparative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Analysis: Build an Excel model to compare the performance of different employees, teams, or departments, highlighting strengths, weaknesses, and opportunities for growth</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Scorecard: Develop an Excel scorecard to provide a comprehensive view of employee performance, incorporating metrics such as goal achievement, skills assessment, and feedback from managers and peers.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15408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228600" y="304800"/>
            <a:ext cx="3657600"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*types of problem statement*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38" name="矩形"/>
          <p:cNvSpPr>
            <a:spLocks/>
          </p:cNvSpPr>
          <p:nvPr/>
        </p:nvSpPr>
        <p:spPr>
          <a:xfrm rot="0">
            <a:off x="1066800" y="1066800"/>
            <a:ext cx="609600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focuses on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solving a specific business problem using data-driven insights and statistical analysis. The goal is to identify trends, patterns, and correlations within the data to inform decision-making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Other </a:t>
            </a:r>
            <a:r>
              <a:rPr lang="en-US" altLang="zh-CN" sz="1800" b="0" i="0" u="none" strike="noStrike" kern="1200" cap="none" spc="0" baseline="0">
                <a:solidFill>
                  <a:schemeClr val="tx1"/>
                </a:solidFill>
                <a:latin typeface="Calibri" pitchFamily="0" charset="0"/>
                <a:ea typeface="宋体" pitchFamily="0" charset="0"/>
                <a:cs typeface="Calibri" pitchFamily="0" charset="0"/>
              </a:rPr>
              <a:t>types of problem statements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include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Qualitative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Focuses </a:t>
            </a:r>
            <a:r>
              <a:rPr lang="en-US" altLang="zh-CN" sz="1800" b="0" i="0" u="none" strike="noStrike" kern="1200" cap="none" spc="0" baseline="0">
                <a:solidFill>
                  <a:schemeClr val="tx1"/>
                </a:solidFill>
                <a:latin typeface="Calibri" pitchFamily="0" charset="0"/>
                <a:ea typeface="宋体" pitchFamily="0" charset="0"/>
                <a:cs typeface="Calibri" pitchFamily="0" charset="0"/>
              </a:rPr>
              <a:t>on exploring and understanding a complex issue or phenomenon through non-numerical data, such as text, images, or observations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Operational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a:t>
            </a:r>
            <a:r>
              <a:rPr lang="en-US" altLang="zh-CN" sz="1800" b="1" i="0" u="none" strike="noStrike" kern="1200" cap="none" spc="0" baseline="0">
                <a:solidFill>
                  <a:schemeClr val="tx1"/>
                </a:solidFill>
                <a:latin typeface="Calibri" pitchFamily="0" charset="0"/>
                <a:ea typeface="宋体" pitchFamily="0" charset="0"/>
                <a:cs typeface="Calibri" pitchFamily="0" charset="0"/>
              </a:rPr>
              <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Concentrates on improving processes, efficiency, and productivity within an organization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Strategic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Examines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high-level business challenges and opportunities, often requiring a broader, more futuristic perspective.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10724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457200" y="381000"/>
            <a:ext cx="3006928" cy="358138"/>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*Examples </a:t>
            </a:r>
            <a:r>
              <a:rPr lang="en-US" altLang="zh-CN" sz="1800" b="1" i="0" u="none" strike="noStrike" kern="1200" cap="none" spc="0" baseline="0">
                <a:solidFill>
                  <a:schemeClr val="tx1"/>
                </a:solidFill>
                <a:latin typeface="Calibri" pitchFamily="0" charset="0"/>
                <a:ea typeface="宋体" pitchFamily="0" charset="0"/>
                <a:cs typeface="Calibri" pitchFamily="0" charset="0"/>
              </a:rPr>
              <a:t>of problem </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statement*</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2" name="矩形"/>
          <p:cNvSpPr>
            <a:spLocks/>
          </p:cNvSpPr>
          <p:nvPr/>
        </p:nvSpPr>
        <p:spPr>
          <a:xfrm rot="0">
            <a:off x="990600" y="914400"/>
            <a:ext cx="8839199" cy="4911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1.Quantitative:</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sales team is experiencing a 20% decline in quarterly sales.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purchase history and sales data to identify key factors contributing to this decline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2. Qualitative:</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Employees </a:t>
            </a:r>
            <a:r>
              <a:rPr lang="en-US" altLang="zh-CN" sz="1400" b="0" i="0" u="none" strike="noStrike" kern="1200" cap="none" spc="0" baseline="0">
                <a:solidFill>
                  <a:schemeClr val="tx1"/>
                </a:solidFill>
                <a:latin typeface="Calibri" pitchFamily="0" charset="0"/>
                <a:ea typeface="宋体" pitchFamily="0" charset="0"/>
                <a:cs typeface="Calibri" pitchFamily="0" charset="0"/>
              </a:rPr>
              <a:t>are expressing dissatisfaction with the company's remote work policy. Conduct interviews and surveys to understand the root causes of this dissatisfaction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3. Operational:</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service team is taking an average of 30 minutes to resolve customer complaints. Streamline the complaint resolution process to reduce resolution time by 50</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4</a:t>
            </a:r>
            <a:r>
              <a:rPr lang="en-US" altLang="zh-CN" sz="1400" b="0" i="0" u="none" strike="noStrike" kern="1200" cap="none" spc="0" baseline="0">
                <a:solidFill>
                  <a:schemeClr val="tx1"/>
                </a:solidFill>
                <a:latin typeface="Calibri" pitchFamily="0" charset="0"/>
                <a:ea typeface="宋体" pitchFamily="0" charset="0"/>
                <a:cs typeface="Calibri" pitchFamily="0" charset="0"/>
              </a:rPr>
              <a:t>. Strategic</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company is struggling to maintain market share in a rapidly changing industry. Develop a strategic plan to identify new business opportunities and stay competitive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5</a:t>
            </a:r>
            <a:r>
              <a:rPr lang="en-US" altLang="zh-CN" sz="1400" b="0" i="0" u="none" strike="noStrike" kern="1200" cap="none" spc="0" baseline="0">
                <a:solidFill>
                  <a:schemeClr val="tx1"/>
                </a:solidFill>
                <a:latin typeface="Calibri" pitchFamily="0" charset="0"/>
                <a:ea typeface="宋体" pitchFamily="0" charset="0"/>
                <a:cs typeface="Calibri" pitchFamily="0" charset="0"/>
              </a:rPr>
              <a:t>. Employee Performance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New </a:t>
            </a:r>
            <a:r>
              <a:rPr lang="en-US" altLang="zh-CN" sz="1400" b="0" i="0" u="none" strike="noStrike" kern="1200" cap="none" spc="0" baseline="0">
                <a:solidFill>
                  <a:schemeClr val="tx1"/>
                </a:solidFill>
                <a:latin typeface="Calibri" pitchFamily="0" charset="0"/>
                <a:ea typeface="宋体" pitchFamily="0" charset="0"/>
                <a:cs typeface="Calibri" pitchFamily="0" charset="0"/>
              </a:rPr>
              <a:t>hire turnover rates are higher than expected.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training programs, manager support, and employee feedback to identify areas for improvement</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6</a:t>
            </a:r>
            <a:r>
              <a:rPr lang="en-US" altLang="zh-CN" sz="1400" b="0" i="0" u="none" strike="noStrike" kern="1200" cap="none" spc="0" baseline="0">
                <a:solidFill>
                  <a:schemeClr val="tx1"/>
                </a:solidFill>
                <a:latin typeface="Calibri" pitchFamily="0" charset="0"/>
                <a:ea typeface="宋体" pitchFamily="0" charset="0"/>
                <a:cs typeface="Calibri" pitchFamily="0" charset="0"/>
              </a:rPr>
              <a:t>. Customer Retention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a:t>
            </a:r>
            <a:r>
              <a:rPr lang="en-US" altLang="zh-CN" sz="1400" b="0" i="0" u="none" strike="noStrike" kern="1200" cap="none" spc="0" baseline="0">
                <a:solidFill>
                  <a:schemeClr val="tx1"/>
                </a:solidFill>
                <a:latin typeface="Calibri" pitchFamily="0" charset="0"/>
                <a:ea typeface="宋体" pitchFamily="0" charset="0"/>
                <a:cs typeface="Calibri" pitchFamily="0" charset="0"/>
              </a:rPr>
              <a:t>churn rates are increasing.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purchase history, engagement metrics, and feedback to identify key factors contributing to churn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74007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8" name="组合"/>
          <p:cNvGrpSpPr>
            <a:grpSpLocks/>
          </p:cNvGrpSpPr>
          <p:nvPr/>
        </p:nvGrpSpPr>
        <p:grpSpPr>
          <a:xfrm>
            <a:off x="8658225" y="2647950"/>
            <a:ext cx="3533775" cy="3810000"/>
            <a:chOff x="8658225" y="2647950"/>
            <a:chExt cx="3533775" cy="381000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9" name="曲线"/>
          <p:cNvSpPr>
            <a:spLocks/>
          </p:cNvSpPr>
          <p:nvPr/>
        </p:nvSpPr>
        <p:spPr>
          <a:xfrm rot="0">
            <a:off x="10110787" y="1006792"/>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990600" y="2133600"/>
            <a:ext cx="79248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0512824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10363199" y="38862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363199" y="827021"/>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11200152" y="48768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699452" y="891793"/>
            <a:ext cx="5014595" cy="5181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6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矩形"/>
          <p:cNvSpPr>
            <a:spLocks/>
          </p:cNvSpPr>
          <p:nvPr/>
        </p:nvSpPr>
        <p:spPr>
          <a:xfrm rot="0">
            <a:off x="457200" y="1456579"/>
            <a:ext cx="9296400" cy="501675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600" b="1" i="0" u="none" strike="noStrike" kern="1200" cap="none" spc="0" baseline="0">
                <a:solidFill>
                  <a:schemeClr val="tx1"/>
                </a:solidFill>
                <a:latin typeface="Calibri" pitchFamily="0" charset="0"/>
                <a:ea typeface="宋体" pitchFamily="0" charset="0"/>
                <a:cs typeface="Calibri" pitchFamily="0" charset="0"/>
              </a:rPr>
              <a:t>HR </a:t>
            </a:r>
            <a:r>
              <a:rPr lang="en-US" altLang="zh-CN" sz="1600" b="1" i="0" u="none" strike="noStrike" kern="1200" cap="none" spc="0" baseline="0">
                <a:solidFill>
                  <a:schemeClr val="tx1"/>
                </a:solidFill>
                <a:latin typeface="Calibri" pitchFamily="0" charset="0"/>
                <a:ea typeface="宋体" pitchFamily="0" charset="0"/>
                <a:cs typeface="Calibri" pitchFamily="0" charset="0"/>
              </a:rPr>
              <a:t>Managers: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Responsible </a:t>
            </a:r>
            <a:r>
              <a:rPr lang="en-US" altLang="zh-CN" sz="1600" b="0" i="0" u="none" strike="noStrike" kern="1200" cap="none" spc="0" baseline="0">
                <a:solidFill>
                  <a:schemeClr val="tx1"/>
                </a:solidFill>
                <a:latin typeface="Calibri" pitchFamily="0" charset="0"/>
                <a:ea typeface="宋体" pitchFamily="0" charset="0"/>
                <a:cs typeface="Calibri" pitchFamily="0" charset="0"/>
              </a:rPr>
              <a:t>for talent development, performance management, and employee retention. They will use the insights and recommendations to inform HR strategies and programs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libri" pitchFamily="0" charset="0"/>
                <a:ea typeface="宋体" pitchFamily="0" charset="0"/>
                <a:cs typeface="Calibri" pitchFamily="0" charset="0"/>
              </a:rPr>
              <a:t>2</a:t>
            </a:r>
            <a:r>
              <a:rPr lang="en-US" altLang="zh-CN" sz="1600" b="1" i="0" u="none" strike="noStrike" kern="1200" cap="none" spc="0" baseline="0">
                <a:solidFill>
                  <a:schemeClr val="tx1"/>
                </a:solidFill>
                <a:latin typeface="Calibri" pitchFamily="0" charset="0"/>
                <a:ea typeface="宋体" pitchFamily="0" charset="0"/>
                <a:cs typeface="Calibri" pitchFamily="0" charset="0"/>
              </a:rPr>
              <a:t>. Line Managers: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Supervise </a:t>
            </a:r>
            <a:r>
              <a:rPr lang="en-US" altLang="zh-CN" sz="1600" b="0" i="0" u="none" strike="noStrike" kern="1200" cap="none" spc="0" baseline="0">
                <a:solidFill>
                  <a:schemeClr val="tx1"/>
                </a:solidFill>
                <a:latin typeface="Calibri" pitchFamily="0" charset="0"/>
                <a:ea typeface="宋体" pitchFamily="0" charset="0"/>
                <a:cs typeface="Calibri" pitchFamily="0" charset="0"/>
              </a:rPr>
              <a:t>employees and are responsible for their performance and development. They will use the dashboard and insights to monitor employee performance, identify areas for improvement, and develop targeted development plans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libri" pitchFamily="0" charset="0"/>
                <a:ea typeface="宋体" pitchFamily="0" charset="0"/>
                <a:cs typeface="Calibri" pitchFamily="0" charset="0"/>
              </a:rPr>
              <a:t>3</a:t>
            </a:r>
            <a:r>
              <a:rPr lang="en-US" altLang="zh-CN" sz="1600" b="1" i="0" u="none" strike="noStrike" kern="1200" cap="none" spc="0" baseline="0">
                <a:solidFill>
                  <a:schemeClr val="tx1"/>
                </a:solidFill>
                <a:latin typeface="Calibri" pitchFamily="0" charset="0"/>
                <a:ea typeface="宋体" pitchFamily="0" charset="0"/>
                <a:cs typeface="Calibri" pitchFamily="0" charset="0"/>
              </a:rPr>
              <a:t>. Senior Leadership</a:t>
            </a:r>
            <a:r>
              <a:rPr lang="en-US" altLang="zh-CN" sz="1600" b="1" i="0" u="none" strike="noStrike" kern="1200" cap="none" spc="0" baseline="0">
                <a:solidFill>
                  <a:schemeClr val="tx1"/>
                </a:solidFill>
                <a:latin typeface="Calibri" pitchFamily="0" charset="0"/>
                <a:ea typeface="宋体" pitchFamily="0" charset="0"/>
                <a:cs typeface="Calibri" pitchFamily="0" charset="0"/>
              </a:rPr>
              <a:t>:</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Make </a:t>
            </a:r>
            <a:r>
              <a:rPr lang="en-US" altLang="zh-CN" sz="1600" b="0" i="0" u="none" strike="noStrike" kern="1200" cap="none" spc="0" baseline="0">
                <a:solidFill>
                  <a:schemeClr val="tx1"/>
                </a:solidFill>
                <a:latin typeface="Calibri" pitchFamily="0" charset="0"/>
                <a:ea typeface="宋体" pitchFamily="0" charset="0"/>
                <a:cs typeface="Calibri" pitchFamily="0" charset="0"/>
              </a:rPr>
              <a:t>strategic decisions about talent management, resource allocation, and business growth. They will use the insights and recommendations to inform strategic decisions and drive business outcomes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libri" pitchFamily="0" charset="0"/>
                <a:ea typeface="宋体" pitchFamily="0" charset="0"/>
                <a:cs typeface="Calibri" pitchFamily="0" charset="0"/>
              </a:rPr>
              <a:t>4</a:t>
            </a:r>
            <a:r>
              <a:rPr lang="en-US" altLang="zh-CN" sz="1600" b="1" i="0" u="none" strike="noStrike" kern="1200" cap="none" spc="0" baseline="0">
                <a:solidFill>
                  <a:schemeClr val="tx1"/>
                </a:solidFill>
                <a:latin typeface="Calibri" pitchFamily="0" charset="0"/>
                <a:ea typeface="宋体" pitchFamily="0" charset="0"/>
                <a:cs typeface="Calibri" pitchFamily="0" charset="0"/>
              </a:rPr>
              <a:t>. Training and Development Team: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Responsible </a:t>
            </a:r>
            <a:r>
              <a:rPr lang="en-US" altLang="zh-CN" sz="1600" b="0" i="0" u="none" strike="noStrike" kern="1200" cap="none" spc="0" baseline="0">
                <a:solidFill>
                  <a:schemeClr val="tx1"/>
                </a:solidFill>
                <a:latin typeface="Calibri" pitchFamily="0" charset="0"/>
                <a:ea typeface="宋体" pitchFamily="0" charset="0"/>
                <a:cs typeface="Calibri" pitchFamily="0" charset="0"/>
              </a:rPr>
              <a:t>for designing and delivering training programs. They will use the insights to identify skill gaps and develop targeted training programs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libri" pitchFamily="0" charset="0"/>
                <a:ea typeface="宋体" pitchFamily="0" charset="0"/>
                <a:cs typeface="Calibri" pitchFamily="0" charset="0"/>
              </a:rPr>
              <a:t>5</a:t>
            </a:r>
            <a:r>
              <a:rPr lang="en-US" altLang="zh-CN" sz="1600" b="1" i="0" u="none" strike="noStrike" kern="1200" cap="none" spc="0" baseline="0">
                <a:solidFill>
                  <a:schemeClr val="tx1"/>
                </a:solidFill>
                <a:latin typeface="Calibri" pitchFamily="0" charset="0"/>
                <a:ea typeface="宋体" pitchFamily="0" charset="0"/>
                <a:cs typeface="Calibri" pitchFamily="0" charset="0"/>
              </a:rPr>
              <a:t>. Employee Development Specialists: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Work </a:t>
            </a:r>
            <a:r>
              <a:rPr lang="en-US" altLang="zh-CN" sz="1600" b="0" i="0" u="none" strike="noStrike" kern="1200" cap="none" spc="0" baseline="0">
                <a:solidFill>
                  <a:schemeClr val="tx1"/>
                </a:solidFill>
                <a:latin typeface="Calibri" pitchFamily="0" charset="0"/>
                <a:ea typeface="宋体" pitchFamily="0" charset="0"/>
                <a:cs typeface="Calibri" pitchFamily="0" charset="0"/>
              </a:rPr>
              <a:t>with employees to create development plans and provide coaching. They will use the insights to identify areas for improvement and develop personalized development plans.</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94360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2024-08-31T06:08:56Z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