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8" r:id="rId3"/>
    <p:sldId id="259" r:id="rId4"/>
    <p:sldId id="260" r:id="rId5"/>
    <p:sldId id="262" r:id="rId6"/>
    <p:sldId id="263" r:id="rId7"/>
    <p:sldId id="264" r:id="rId8"/>
    <p:sldId id="265" r:id="rId9"/>
    <p:sldId id="267" r:id="rId10"/>
    <p:sldId id="268" r:id="rId11"/>
    <p:sldId id="269" r:id="rId12"/>
    <p:sldId id="270" r:id="rId13"/>
    <p:sldId id="271" r:id="rId14"/>
    <p:sldId id="274"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7604B7F-0375-492B-A49C-E70FE842F7C5}" type="datetimeFigureOut">
              <a:rPr lang="en-IN" smtClean="0"/>
              <a:t>19-06-2022</a:t>
            </a:fld>
            <a:endParaRPr lang="en-IN"/>
          </a:p>
        </p:txBody>
      </p:sp>
      <p:sp>
        <p:nvSpPr>
          <p:cNvPr id="16" name="Slide Number Placeholder 15"/>
          <p:cNvSpPr>
            <a:spLocks noGrp="1"/>
          </p:cNvSpPr>
          <p:nvPr>
            <p:ph type="sldNum" sz="quarter" idx="11"/>
          </p:nvPr>
        </p:nvSpPr>
        <p:spPr/>
        <p:txBody>
          <a:bodyPr/>
          <a:lstStyle/>
          <a:p>
            <a:fld id="{DA945FD6-AE5C-4E3C-BCF6-6D88955FF7AC}"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604B7F-0375-492B-A49C-E70FE842F7C5}"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45FD6-AE5C-4E3C-BCF6-6D88955FF7A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604B7F-0375-492B-A49C-E70FE842F7C5}"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45FD6-AE5C-4E3C-BCF6-6D88955FF7A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7604B7F-0375-492B-A49C-E70FE842F7C5}" type="datetimeFigureOut">
              <a:rPr lang="en-IN" smtClean="0"/>
              <a:t>19-06-2022</a:t>
            </a:fld>
            <a:endParaRPr lang="en-IN"/>
          </a:p>
        </p:txBody>
      </p:sp>
      <p:sp>
        <p:nvSpPr>
          <p:cNvPr id="15" name="Slide Number Placeholder 14"/>
          <p:cNvSpPr>
            <a:spLocks noGrp="1"/>
          </p:cNvSpPr>
          <p:nvPr>
            <p:ph type="sldNum" sz="quarter" idx="15"/>
          </p:nvPr>
        </p:nvSpPr>
        <p:spPr/>
        <p:txBody>
          <a:bodyPr/>
          <a:lstStyle>
            <a:lvl1pPr algn="ctr">
              <a:defRPr/>
            </a:lvl1pPr>
          </a:lstStyle>
          <a:p>
            <a:fld id="{DA945FD6-AE5C-4E3C-BCF6-6D88955FF7AC}"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04B7F-0375-492B-A49C-E70FE842F7C5}"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945FD6-AE5C-4E3C-BCF6-6D88955FF7AC}"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7604B7F-0375-492B-A49C-E70FE842F7C5}"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945FD6-AE5C-4E3C-BCF6-6D88955FF7AC}"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A945FD6-AE5C-4E3C-BCF6-6D88955FF7AC}"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17604B7F-0375-492B-A49C-E70FE842F7C5}" type="datetimeFigureOut">
              <a:rPr lang="en-IN" smtClean="0"/>
              <a:t>19-06-2022</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604B7F-0375-492B-A49C-E70FE842F7C5}" type="datetimeFigureOut">
              <a:rPr lang="en-IN" smtClean="0"/>
              <a:t>19-06-2022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945FD6-AE5C-4E3C-BCF6-6D88955FF7AC}"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04B7F-0375-492B-A49C-E70FE842F7C5}" type="datetimeFigureOut">
              <a:rPr lang="en-IN" smtClean="0"/>
              <a:t>19-06-2022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945FD6-AE5C-4E3C-BCF6-6D88955FF7A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7604B7F-0375-492B-A49C-E70FE842F7C5}" type="datetimeFigureOut">
              <a:rPr lang="en-IN" smtClean="0"/>
              <a:t>19-06-2022</a:t>
            </a:fld>
            <a:endParaRPr lang="en-IN"/>
          </a:p>
        </p:txBody>
      </p:sp>
      <p:sp>
        <p:nvSpPr>
          <p:cNvPr id="9" name="Slide Number Placeholder 8"/>
          <p:cNvSpPr>
            <a:spLocks noGrp="1"/>
          </p:cNvSpPr>
          <p:nvPr>
            <p:ph type="sldNum" sz="quarter" idx="15"/>
          </p:nvPr>
        </p:nvSpPr>
        <p:spPr/>
        <p:txBody>
          <a:bodyPr/>
          <a:lstStyle/>
          <a:p>
            <a:fld id="{DA945FD6-AE5C-4E3C-BCF6-6D88955FF7AC}"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7604B7F-0375-492B-A49C-E70FE842F7C5}" type="datetimeFigureOut">
              <a:rPr lang="en-IN" smtClean="0"/>
              <a:t>19-06-2022</a:t>
            </a:fld>
            <a:endParaRPr lang="en-IN"/>
          </a:p>
        </p:txBody>
      </p:sp>
      <p:sp>
        <p:nvSpPr>
          <p:cNvPr id="9" name="Slide Number Placeholder 8"/>
          <p:cNvSpPr>
            <a:spLocks noGrp="1"/>
          </p:cNvSpPr>
          <p:nvPr>
            <p:ph type="sldNum" sz="quarter" idx="11"/>
          </p:nvPr>
        </p:nvSpPr>
        <p:spPr/>
        <p:txBody>
          <a:bodyPr/>
          <a:lstStyle/>
          <a:p>
            <a:fld id="{DA945FD6-AE5C-4E3C-BCF6-6D88955FF7AC}"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7604B7F-0375-492B-A49C-E70FE842F7C5}" type="datetimeFigureOut">
              <a:rPr lang="en-IN" smtClean="0"/>
              <a:t>19-06-2022</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A945FD6-AE5C-4E3C-BCF6-6D88955FF7AC}"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ctrTitle"/>
          </p:nvPr>
        </p:nvSpPr>
        <p:spPr>
          <a:xfrm>
            <a:off x="270457" y="154548"/>
            <a:ext cx="7872212" cy="2624867"/>
          </a:xfrm>
        </p:spPr>
        <p:txBody>
          <a:bodyPr/>
          <a:lstStyle/>
          <a:p>
            <a:pPr algn="ctr"/>
            <a:r>
              <a:rPr lang="en-US" sz="4400" b="1" dirty="0" smtClean="0">
                <a:latin typeface="Times New Roman" panose="02020603050405020304" pitchFamily="18" charset="0"/>
                <a:cs typeface="Times New Roman" panose="02020603050405020304" pitchFamily="18" charset="0"/>
              </a:rPr>
              <a:t>SUPPORTING MULTI DATA  STORE APPLICATION IN CLOUD ENVIRONMENT</a:t>
            </a:r>
            <a:endParaRPr lang="en-US" sz="44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84632" y="2972676"/>
            <a:ext cx="8394192" cy="4031873"/>
          </a:xfrm>
          <a:prstGeom prst="rect">
            <a:avLst/>
          </a:prstGeom>
          <a:noFill/>
        </p:spPr>
        <p:txBody>
          <a:bodyPr wrap="square" rtlCol="0">
            <a:spAutoFit/>
          </a:bodyPr>
          <a:lstStyle/>
          <a:p>
            <a:pPr algn="just" fontAlgn="t"/>
            <a:r>
              <a:rPr lang="en-US" sz="2800" b="1" dirty="0" smtClean="0">
                <a:latin typeface="Times New Roman" panose="02020603050405020304" pitchFamily="18" charset="0"/>
                <a:cs typeface="Times New Roman" panose="02020603050405020304" pitchFamily="18" charset="0"/>
              </a:rPr>
              <a:t>TEAM MEMBER’S: 	                    GUIDE:      </a:t>
            </a:r>
            <a:r>
              <a:rPr lang="en-US" sz="36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ABILASH  A                                    BABY PRIYADHARSHINI </a:t>
            </a:r>
            <a:r>
              <a:rPr lang="en-US" sz="2400" dirty="0">
                <a:latin typeface="Times New Roman" panose="02020603050405020304" pitchFamily="18" charset="0"/>
                <a:cs typeface="Times New Roman" panose="02020603050405020304" pitchFamily="18" charset="0"/>
              </a:rPr>
              <a:t>P </a:t>
            </a:r>
          </a:p>
          <a:p>
            <a:pPr algn="just" fontAlgn="t"/>
            <a:r>
              <a:rPr lang="en-US" sz="2400" dirty="0" smtClean="0">
                <a:latin typeface="Times New Roman" panose="02020603050405020304" pitchFamily="18" charset="0"/>
                <a:cs typeface="Times New Roman" panose="02020603050405020304" pitchFamily="18" charset="0"/>
              </a:rPr>
              <a:t>MOHAMMEDUMAR  </a:t>
            </a:r>
            <a:r>
              <a:rPr lang="en-US" sz="2400" dirty="0">
                <a:latin typeface="Times New Roman" panose="02020603050405020304" pitchFamily="18" charset="0"/>
                <a:cs typeface="Times New Roman" panose="02020603050405020304" pitchFamily="18" charset="0"/>
              </a:rPr>
              <a:t>M</a:t>
            </a:r>
            <a:endParaRPr lang="en-IN" sz="2400" dirty="0">
              <a:latin typeface="Times New Roman" panose="02020603050405020304" pitchFamily="18" charset="0"/>
              <a:cs typeface="Times New Roman" panose="02020603050405020304" pitchFamily="18" charset="0"/>
            </a:endParaRPr>
          </a:p>
          <a:p>
            <a:pPr algn="just" fontAlgn="t"/>
            <a:r>
              <a:rPr lang="en-US" sz="2400" dirty="0">
                <a:latin typeface="Times New Roman" panose="02020603050405020304" pitchFamily="18" charset="0"/>
                <a:cs typeface="Times New Roman" panose="02020603050405020304" pitchFamily="18" charset="0"/>
              </a:rPr>
              <a:t>MADHESWARAN  P</a:t>
            </a:r>
            <a:endParaRPr lang="en-IN" sz="2400" dirty="0">
              <a:latin typeface="Times New Roman" panose="02020603050405020304" pitchFamily="18" charset="0"/>
              <a:cs typeface="Times New Roman" panose="02020603050405020304" pitchFamily="18" charset="0"/>
            </a:endParaRPr>
          </a:p>
          <a:p>
            <a:pPr algn="just" fontAlgn="t"/>
            <a:r>
              <a:rPr lang="en-US" sz="2400" dirty="0">
                <a:latin typeface="Times New Roman" panose="02020603050405020304" pitchFamily="18" charset="0"/>
                <a:cs typeface="Times New Roman" panose="02020603050405020304" pitchFamily="18" charset="0"/>
              </a:rPr>
              <a:t>PRATHAP SINGH  B</a:t>
            </a:r>
            <a:endParaRPr lang="en-IN" sz="2400" dirty="0">
              <a:latin typeface="Times New Roman" panose="02020603050405020304" pitchFamily="18" charset="0"/>
              <a:cs typeface="Times New Roman" panose="02020603050405020304" pitchFamily="18" charset="0"/>
            </a:endParaRPr>
          </a:p>
          <a:p>
            <a:pPr algn="just" fontAlgn="t"/>
            <a:r>
              <a:rPr lang="en-US" sz="2400" dirty="0">
                <a:latin typeface="Times New Roman" panose="02020603050405020304" pitchFamily="18" charset="0"/>
                <a:cs typeface="Times New Roman" panose="02020603050405020304" pitchFamily="18" charset="0"/>
              </a:rPr>
              <a:t>DHAMODHARAN  S</a:t>
            </a:r>
            <a:endParaRPr lang="en-IN" sz="2400" dirty="0">
              <a:latin typeface="Times New Roman" panose="02020603050405020304" pitchFamily="18" charset="0"/>
              <a:cs typeface="Times New Roman" panose="02020603050405020304" pitchFamily="18" charset="0"/>
            </a:endParaRPr>
          </a:p>
          <a:p>
            <a:pPr fontAlgn="t"/>
            <a:r>
              <a:rPr lang="en-US" sz="3600" b="1" dirty="0" smtClean="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p:txBody>
      </p:sp>
      <p:sp>
        <p:nvSpPr>
          <p:cNvPr id="4" name="TextBox 6"/>
          <p:cNvSpPr txBox="1"/>
          <p:nvPr/>
        </p:nvSpPr>
        <p:spPr>
          <a:xfrm>
            <a:off x="772733" y="5726876"/>
            <a:ext cx="6867659" cy="646331"/>
          </a:xfrm>
          <a:prstGeom prst="rect">
            <a:avLst/>
          </a:prstGeom>
          <a:noFill/>
        </p:spPr>
        <p:txBody>
          <a:bodyPr wrap="square" rtlCol="0">
            <a:spAutoFit/>
          </a:bodyPr>
          <a:lstStyle/>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679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343795" y="163984"/>
            <a:ext cx="8260653" cy="1320800"/>
          </a:xfrm>
        </p:spPr>
        <p:txBody>
          <a:bodyPr>
            <a:normAutofit/>
          </a:bodyPr>
          <a:lstStyle/>
          <a:p>
            <a:r>
              <a:rPr lang="en-US" b="1" dirty="0" smtClean="0">
                <a:latin typeface="Times New Roman" panose="02020603050405020304" pitchFamily="18" charset="0"/>
                <a:cs typeface="Times New Roman" panose="02020603050405020304" pitchFamily="18" charset="0"/>
              </a:rPr>
              <a:t>FLOW CHART</a:t>
            </a:r>
            <a:endParaRPr lang="en-US" b="1" dirty="0">
              <a:latin typeface="Times New Roman" panose="02020603050405020304" pitchFamily="18" charset="0"/>
              <a:cs typeface="Times New Roman" panose="02020603050405020304" pitchFamily="18" charset="0"/>
            </a:endParaRPr>
          </a:p>
        </p:txBody>
      </p:sp>
      <p:grpSp>
        <p:nvGrpSpPr>
          <p:cNvPr id="46" name="Group 3"/>
          <p:cNvGrpSpPr/>
          <p:nvPr/>
        </p:nvGrpSpPr>
        <p:grpSpPr>
          <a:xfrm>
            <a:off x="827584" y="1772816"/>
            <a:ext cx="6133564" cy="3492781"/>
            <a:chOff x="0" y="8527"/>
            <a:chExt cx="5524500" cy="2191748"/>
          </a:xfrm>
        </p:grpSpPr>
        <p:sp>
          <p:nvSpPr>
            <p:cNvPr id="1048625" name="Rectangle 4"/>
            <p:cNvSpPr/>
            <p:nvPr/>
          </p:nvSpPr>
          <p:spPr>
            <a:xfrm>
              <a:off x="0" y="200025"/>
              <a:ext cx="1066799" cy="53147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2400" dirty="0">
                  <a:effectLst/>
                  <a:latin typeface="Times New Roman" panose="02020603050405020304" pitchFamily="18" charset="0"/>
                  <a:ea typeface="Times New Roman" panose="02020603050405020304" pitchFamily="18" charset="0"/>
                  <a:cs typeface="Latha" panose="020B0604020202020204" pitchFamily="34" charset="0"/>
                </a:rPr>
                <a:t>User</a:t>
              </a:r>
              <a:endParaRPr lang="en-US" sz="2400" dirty="0">
                <a:effectLst/>
                <a:ea typeface="Times New Roman" panose="02020603050405020304" pitchFamily="18" charset="0"/>
                <a:cs typeface="Latha" panose="020B0604020202020204" pitchFamily="34" charset="0"/>
              </a:endParaRPr>
            </a:p>
          </p:txBody>
        </p:sp>
        <p:sp>
          <p:nvSpPr>
            <p:cNvPr id="1048626" name="Vertical Scroll 5"/>
            <p:cNvSpPr/>
            <p:nvPr/>
          </p:nvSpPr>
          <p:spPr>
            <a:xfrm>
              <a:off x="1390650" y="8527"/>
              <a:ext cx="1352549" cy="1200150"/>
            </a:xfrm>
            <a:prstGeom prst="verticalScroll">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2400" dirty="0" smtClean="0">
                  <a:effectLst/>
                  <a:latin typeface="Times New Roman" panose="02020603050405020304" pitchFamily="18" charset="0"/>
                  <a:ea typeface="Times New Roman" panose="02020603050405020304" pitchFamily="18" charset="0"/>
                  <a:cs typeface="Latha" panose="020B0604020202020204" pitchFamily="34" charset="0"/>
                </a:rPr>
                <a:t>Upload </a:t>
              </a:r>
              <a:r>
                <a:rPr lang="en-IN" sz="2400" dirty="0">
                  <a:effectLst/>
                  <a:latin typeface="Times New Roman" panose="02020603050405020304" pitchFamily="18" charset="0"/>
                  <a:ea typeface="Times New Roman" panose="02020603050405020304" pitchFamily="18" charset="0"/>
                  <a:cs typeface="Latha" panose="020B0604020202020204" pitchFamily="34" charset="0"/>
                </a:rPr>
                <a:t>data</a:t>
              </a:r>
              <a:endParaRPr lang="en-US" sz="2400" dirty="0">
                <a:effectLst/>
                <a:ea typeface="Times New Roman" panose="02020603050405020304" pitchFamily="18" charset="0"/>
                <a:cs typeface="Latha" panose="020B0604020202020204" pitchFamily="34" charset="0"/>
              </a:endParaRPr>
            </a:p>
          </p:txBody>
        </p:sp>
        <p:sp>
          <p:nvSpPr>
            <p:cNvPr id="1048627" name="Rectangle 6"/>
            <p:cNvSpPr/>
            <p:nvPr/>
          </p:nvSpPr>
          <p:spPr>
            <a:xfrm>
              <a:off x="3067050" y="285750"/>
              <a:ext cx="1066800" cy="647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2400" dirty="0">
                  <a:effectLst/>
                  <a:latin typeface="Times New Roman" panose="02020603050405020304" pitchFamily="18" charset="0"/>
                  <a:ea typeface="Times New Roman" panose="02020603050405020304" pitchFamily="18" charset="0"/>
                  <a:cs typeface="Latha" panose="020B0604020202020204" pitchFamily="34" charset="0"/>
                </a:rPr>
                <a:t>ABE</a:t>
              </a:r>
              <a:endParaRPr lang="en-US" sz="2400" dirty="0">
                <a:effectLst/>
                <a:ea typeface="Times New Roman" panose="02020603050405020304" pitchFamily="18" charset="0"/>
                <a:cs typeface="Latha" panose="020B0604020202020204" pitchFamily="34" charset="0"/>
              </a:endParaRPr>
            </a:p>
          </p:txBody>
        </p:sp>
        <p:sp>
          <p:nvSpPr>
            <p:cNvPr id="1048628" name="Rectangle 7"/>
            <p:cNvSpPr/>
            <p:nvPr/>
          </p:nvSpPr>
          <p:spPr>
            <a:xfrm>
              <a:off x="4457700" y="285750"/>
              <a:ext cx="1066800" cy="647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2400" dirty="0">
                  <a:effectLst/>
                  <a:latin typeface="Times New Roman" panose="02020603050405020304" pitchFamily="18" charset="0"/>
                  <a:ea typeface="Times New Roman" panose="02020603050405020304" pitchFamily="18" charset="0"/>
                  <a:cs typeface="Latha" panose="020B0604020202020204" pitchFamily="34" charset="0"/>
                </a:rPr>
                <a:t>Encrypt</a:t>
              </a:r>
              <a:endParaRPr lang="en-US" sz="2400" dirty="0">
                <a:effectLst/>
                <a:ea typeface="Times New Roman" panose="02020603050405020304" pitchFamily="18" charset="0"/>
                <a:cs typeface="Latha" panose="020B0604020202020204" pitchFamily="34" charset="0"/>
              </a:endParaRPr>
            </a:p>
          </p:txBody>
        </p:sp>
        <p:sp>
          <p:nvSpPr>
            <p:cNvPr id="1048629" name="Rectangle 8"/>
            <p:cNvSpPr/>
            <p:nvPr/>
          </p:nvSpPr>
          <p:spPr>
            <a:xfrm>
              <a:off x="3219450" y="1476375"/>
              <a:ext cx="1066800" cy="647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2400" dirty="0">
                  <a:effectLst/>
                  <a:latin typeface="Times New Roman" panose="02020603050405020304" pitchFamily="18" charset="0"/>
                  <a:ea typeface="Times New Roman" panose="02020603050405020304" pitchFamily="18" charset="0"/>
                  <a:cs typeface="Latha" panose="020B0604020202020204" pitchFamily="34" charset="0"/>
                </a:rPr>
                <a:t>Decrypt</a:t>
              </a:r>
              <a:endParaRPr lang="en-US" sz="2400" dirty="0">
                <a:effectLst/>
                <a:ea typeface="Times New Roman" panose="02020603050405020304" pitchFamily="18" charset="0"/>
                <a:cs typeface="Latha" panose="020B0604020202020204" pitchFamily="34" charset="0"/>
              </a:endParaRPr>
            </a:p>
          </p:txBody>
        </p:sp>
        <p:sp>
          <p:nvSpPr>
            <p:cNvPr id="1048630" name="Horizontal Scroll 9"/>
            <p:cNvSpPr/>
            <p:nvPr/>
          </p:nvSpPr>
          <p:spPr>
            <a:xfrm>
              <a:off x="1185999" y="1371600"/>
              <a:ext cx="1328601" cy="828675"/>
            </a:xfrm>
            <a:prstGeom prst="horizontalScroll">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IN" sz="2400" dirty="0">
                  <a:effectLst/>
                  <a:latin typeface="Times New Roman" panose="02020603050405020304" pitchFamily="18" charset="0"/>
                  <a:ea typeface="Times New Roman" panose="02020603050405020304" pitchFamily="18" charset="0"/>
                  <a:cs typeface="Latha" panose="020B0604020202020204" pitchFamily="34" charset="0"/>
                </a:rPr>
                <a:t>File retrieve</a:t>
              </a:r>
              <a:endParaRPr lang="en-US" sz="2400" dirty="0">
                <a:effectLst/>
                <a:ea typeface="Times New Roman" panose="02020603050405020304" pitchFamily="18" charset="0"/>
                <a:cs typeface="Latha" panose="020B0604020202020204" pitchFamily="34" charset="0"/>
              </a:endParaRPr>
            </a:p>
          </p:txBody>
        </p:sp>
        <p:cxnSp>
          <p:nvCxnSpPr>
            <p:cNvPr id="3145732" name="Straight Arrow Connector 10"/>
            <p:cNvCxnSpPr>
              <a:cxnSpLocks/>
            </p:cNvCxnSpPr>
            <p:nvPr/>
          </p:nvCxnSpPr>
          <p:spPr>
            <a:xfrm>
              <a:off x="1066800" y="523875"/>
              <a:ext cx="60960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45733" name="Straight Arrow Connector 11"/>
            <p:cNvCxnSpPr>
              <a:cxnSpLocks/>
            </p:cNvCxnSpPr>
            <p:nvPr/>
          </p:nvCxnSpPr>
          <p:spPr>
            <a:xfrm>
              <a:off x="2514600" y="581025"/>
              <a:ext cx="60007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45734" name="Straight Arrow Connector 12"/>
            <p:cNvCxnSpPr>
              <a:cxnSpLocks/>
            </p:cNvCxnSpPr>
            <p:nvPr/>
          </p:nvCxnSpPr>
          <p:spPr>
            <a:xfrm>
              <a:off x="4133850" y="581025"/>
              <a:ext cx="32385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45735" name="Straight Connector 13"/>
            <p:cNvCxnSpPr>
              <a:cxnSpLocks/>
            </p:cNvCxnSpPr>
            <p:nvPr/>
          </p:nvCxnSpPr>
          <p:spPr>
            <a:xfrm>
              <a:off x="5000625" y="933450"/>
              <a:ext cx="0" cy="819150"/>
            </a:xfrm>
            <a:prstGeom prst="line">
              <a:avLst/>
            </a:prstGeom>
          </p:spPr>
          <p:style>
            <a:lnRef idx="2">
              <a:schemeClr val="dk1"/>
            </a:lnRef>
            <a:fillRef idx="1">
              <a:schemeClr val="lt1"/>
            </a:fillRef>
            <a:effectRef idx="0">
              <a:schemeClr val="dk1"/>
            </a:effectRef>
            <a:fontRef idx="minor">
              <a:schemeClr val="dk1"/>
            </a:fontRef>
          </p:style>
        </p:cxnSp>
        <p:cxnSp>
          <p:nvCxnSpPr>
            <p:cNvPr id="3145736" name="Straight Arrow Connector 14"/>
            <p:cNvCxnSpPr>
              <a:cxnSpLocks/>
            </p:cNvCxnSpPr>
            <p:nvPr/>
          </p:nvCxnSpPr>
          <p:spPr>
            <a:xfrm flipH="1">
              <a:off x="4286250" y="1752600"/>
              <a:ext cx="714375"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45737" name="Straight Arrow Connector 15"/>
            <p:cNvCxnSpPr>
              <a:cxnSpLocks/>
            </p:cNvCxnSpPr>
            <p:nvPr/>
          </p:nvCxnSpPr>
          <p:spPr>
            <a:xfrm flipH="1">
              <a:off x="2514600" y="1752600"/>
              <a:ext cx="70485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2161935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Content Placeholder 3"/>
          <p:cNvPicPr>
            <a:picLocks noGrp="1"/>
          </p:cNvPicPr>
          <p:nvPr>
            <p:ph idx="1"/>
          </p:nvPr>
        </p:nvPicPr>
        <p:blipFill>
          <a:blip r:embed="rId2"/>
          <a:stretch>
            <a:fillRect/>
          </a:stretch>
        </p:blipFill>
        <p:spPr bwMode="auto">
          <a:xfrm>
            <a:off x="506016" y="1524000"/>
            <a:ext cx="8131968" cy="4572000"/>
          </a:xfrm>
          <a:prstGeom prst="rect">
            <a:avLst/>
          </a:prstGeom>
          <a:noFill/>
          <a:ln>
            <a:noFill/>
          </a:ln>
        </p:spPr>
      </p:pic>
      <p:sp>
        <p:nvSpPr>
          <p:cNvPr id="1048598" name="Title 1"/>
          <p:cNvSpPr>
            <a:spLocks noGrp="1"/>
          </p:cNvSpPr>
          <p:nvPr>
            <p:ph type="title"/>
          </p:nvPr>
        </p:nvSpPr>
        <p:spPr>
          <a:xfrm>
            <a:off x="392091" y="210355"/>
            <a:ext cx="6447501" cy="1320800"/>
          </a:xfrm>
        </p:spPr>
        <p:txBody>
          <a:bodyPr>
            <a:normAutofit/>
          </a:bodyPr>
          <a:lstStyle/>
          <a:p>
            <a:r>
              <a:rPr lang="en-US" b="1" dirty="0" smtClean="0">
                <a:latin typeface="Times New Roman" panose="02020603050405020304" pitchFamily="18" charset="0"/>
                <a:cs typeface="Times New Roman" panose="02020603050405020304" pitchFamily="18" charset="0"/>
              </a:rPr>
              <a:t>SCREENSHOT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558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p:cNvPicPr>
            <a:picLocks noGrp="1"/>
          </p:cNvPicPr>
          <p:nvPr>
            <p:ph idx="1"/>
          </p:nvPr>
        </p:nvPicPr>
        <p:blipFill>
          <a:blip r:embed="rId2"/>
          <a:stretch>
            <a:fillRect/>
          </a:stretch>
        </p:blipFill>
        <p:spPr bwMode="auto">
          <a:xfrm>
            <a:off x="506016" y="1524000"/>
            <a:ext cx="8131968" cy="4572000"/>
          </a:xfrm>
          <a:prstGeom prst="rect">
            <a:avLst/>
          </a:prstGeom>
          <a:noFill/>
          <a:ln>
            <a:noFill/>
          </a:ln>
        </p:spPr>
      </p:pic>
    </p:spTree>
    <p:extLst>
      <p:ext uri="{BB962C8B-B14F-4D97-AF65-F5344CB8AC3E}">
        <p14:creationId xmlns:p14="http://schemas.microsoft.com/office/powerpoint/2010/main" val="1260323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314818" y="1268759"/>
            <a:ext cx="8577662" cy="5213521"/>
          </a:xfrm>
        </p:spPr>
        <p:txBody>
          <a:bodyPr>
            <a:normAutofit fontScale="95833"/>
          </a:bodyPr>
          <a:lstStyle/>
          <a:p>
            <a:pPr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this project, we proposed a generic approach to facilitate the developer task and enable the development of applications using multiple data stores while remaining agnostic to these </a:t>
            </a:r>
            <a:r>
              <a:rPr lang="en-IN" dirty="0" smtClean="0">
                <a:latin typeface="Times New Roman" panose="02020603050405020304" pitchFamily="18" charset="0"/>
                <a:cs typeface="Times New Roman" panose="02020603050405020304" pitchFamily="18" charset="0"/>
              </a:rPr>
              <a:t>later</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An </a:t>
            </a:r>
            <a:r>
              <a:rPr lang="en-IN" dirty="0">
                <a:latin typeface="Times New Roman" panose="02020603050405020304" pitchFamily="18" charset="0"/>
                <a:cs typeface="Times New Roman" panose="02020603050405020304" pitchFamily="18" charset="0"/>
              </a:rPr>
              <a:t>Attribute based Encryption (ABE) algorithm is used to store the user information secretly in cloud environment which allows user to access the selective subset of data from cloud without revealing his/her </a:t>
            </a:r>
            <a:r>
              <a:rPr lang="en-IN" dirty="0" smtClean="0">
                <a:latin typeface="Times New Roman" panose="02020603050405020304" pitchFamily="18" charset="0"/>
                <a:cs typeface="Times New Roman" panose="02020603050405020304" pitchFamily="18" charset="0"/>
              </a:rPr>
              <a:t>access </a:t>
            </a:r>
            <a:r>
              <a:rPr lang="en-IN" dirty="0">
                <a:latin typeface="Times New Roman" panose="02020603050405020304" pitchFamily="18" charset="0"/>
                <a:cs typeface="Times New Roman" panose="02020603050405020304" pitchFamily="18" charset="0"/>
              </a:rPr>
              <a:t>rights to the cloud server</a:t>
            </a:r>
            <a:r>
              <a:rPr lang="en-IN"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Acceptance Testing is a critical phase of any project and requires significant participation by the end user. </a:t>
            </a:r>
            <a:endParaRPr lang="en-IN"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itchFamily="18" charset="0"/>
              <a:cs typeface="Times New Roman"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1048596" name="Title 1"/>
          <p:cNvSpPr>
            <a:spLocks noGrp="1"/>
          </p:cNvSpPr>
          <p:nvPr>
            <p:ph type="title"/>
          </p:nvPr>
        </p:nvSpPr>
        <p:spPr>
          <a:xfrm>
            <a:off x="314818" y="0"/>
            <a:ext cx="6447501" cy="1320800"/>
          </a:xfrm>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566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a:stretch>
            <a:fillRect/>
          </a:stretch>
        </p:blipFill>
        <p:spPr>
          <a:xfrm>
            <a:off x="546136" y="997706"/>
            <a:ext cx="8036300" cy="4807558"/>
          </a:xfrm>
          <a:prstGeom prst="rect">
            <a:avLst/>
          </a:prstGeom>
        </p:spPr>
      </p:pic>
    </p:spTree>
    <p:extLst>
      <p:ext uri="{BB962C8B-B14F-4D97-AF65-F5344CB8AC3E}">
        <p14:creationId xmlns:p14="http://schemas.microsoft.com/office/powerpoint/2010/main" val="1068145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3"/>
          <p:cNvPicPr>
            <a:picLocks noChangeAspect="1"/>
          </p:cNvPicPr>
          <p:nvPr/>
        </p:nvPicPr>
        <p:blipFill>
          <a:blip r:embed="rId2"/>
          <a:stretch>
            <a:fillRect/>
          </a:stretch>
        </p:blipFill>
        <p:spPr>
          <a:xfrm>
            <a:off x="-793" y="0"/>
            <a:ext cx="9144793" cy="6858594"/>
          </a:xfrm>
          <a:prstGeom prst="rect">
            <a:avLst/>
          </a:prstGeom>
        </p:spPr>
      </p:pic>
      <p:sp>
        <p:nvSpPr>
          <p:cNvPr id="1048595" name="TextBox 5"/>
          <p:cNvSpPr txBox="1"/>
          <p:nvPr/>
        </p:nvSpPr>
        <p:spPr>
          <a:xfrm>
            <a:off x="1979712" y="4653136"/>
            <a:ext cx="5976664" cy="923330"/>
          </a:xfrm>
          <a:prstGeom prst="rect">
            <a:avLst/>
          </a:prstGeom>
          <a:noFill/>
        </p:spPr>
        <p:txBody>
          <a:bodyPr wrap="square" rtlCol="0">
            <a:spAutoFit/>
          </a:bodyPr>
          <a:lstStyle/>
          <a:p>
            <a:r>
              <a:rPr lang="en-US" sz="5400" b="1" u="sng" dirty="0" smtClean="0">
                <a:latin typeface="Times New Roman" panose="02020603050405020304" pitchFamily="18" charset="0"/>
                <a:cs typeface="Times New Roman" panose="02020603050405020304" pitchFamily="18" charset="0"/>
              </a:rPr>
              <a:t>THANKING</a:t>
            </a:r>
            <a:r>
              <a:rPr lang="en-US" sz="5400" b="1" dirty="0" smtClean="0">
                <a:latin typeface="Times New Roman" panose="02020603050405020304" pitchFamily="18" charset="0"/>
                <a:cs typeface="Times New Roman" panose="02020603050405020304" pitchFamily="18" charset="0"/>
              </a:rPr>
              <a:t> </a:t>
            </a:r>
            <a:r>
              <a:rPr lang="en-US" sz="5400" b="1" u="sng" dirty="0" smtClean="0">
                <a:latin typeface="Times New Roman" panose="02020603050405020304" pitchFamily="18" charset="0"/>
                <a:cs typeface="Times New Roman" panose="02020603050405020304" pitchFamily="18" charset="0"/>
              </a:rPr>
              <a:t>YOU</a:t>
            </a:r>
            <a:endParaRPr lang="en-US" sz="5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739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a:xfrm>
            <a:off x="251520" y="1340768"/>
            <a:ext cx="7956753" cy="4481621"/>
          </a:xfrm>
        </p:spPr>
        <p:txBody>
          <a:bodyPr>
            <a:normAutofit/>
          </a:bodyPr>
          <a:lstStyle/>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Cloud computing has recently emerged as a new computing paradigm enabling on-demand and scalable provision of resources, platforms and software as services</a:t>
            </a:r>
            <a:r>
              <a:rPr lang="en-IN"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Due </a:t>
            </a:r>
            <a:r>
              <a:rPr lang="en-IN" sz="2800" dirty="0">
                <a:latin typeface="Times New Roman" panose="02020603050405020304" pitchFamily="18" charset="0"/>
                <a:cs typeface="Times New Roman" panose="02020603050405020304" pitchFamily="18" charset="0"/>
              </a:rPr>
              <a:t>to its elasticity property, cloud computing provides interesting execution environments for several emerging applications such as big data management. </a:t>
            </a:r>
          </a:p>
          <a:p>
            <a:pPr>
              <a:buFont typeface="Wingdings" panose="05000000000000000000" pitchFamily="2" charset="2"/>
              <a:buChar char="Ø"/>
            </a:pPr>
            <a:endParaRPr lang="en-IN" sz="28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48614" name="Title 1"/>
          <p:cNvSpPr>
            <a:spLocks noGrp="1"/>
          </p:cNvSpPr>
          <p:nvPr>
            <p:ph type="title"/>
          </p:nvPr>
        </p:nvSpPr>
        <p:spPr>
          <a:xfrm>
            <a:off x="164206" y="90153"/>
            <a:ext cx="8152210" cy="785611"/>
          </a:xfrm>
        </p:spPr>
        <p:txBody>
          <a:bodyPr>
            <a:normAutofit/>
          </a:bodyPr>
          <a:lstStyle/>
          <a:p>
            <a:r>
              <a:rPr lang="en-US" b="1" dirty="0" smtClean="0">
                <a:latin typeface="Times New Roman" panose="02020603050405020304" pitchFamily="18" charset="0"/>
                <a:cs typeface="Times New Roman" panose="02020603050405020304" pitchFamily="18" charset="0"/>
              </a:rPr>
              <a:t>INTRODUCTION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351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2568" y="929318"/>
            <a:ext cx="8355895" cy="5706872"/>
          </a:xfrm>
        </p:spPr>
        <p:txBody>
          <a:bodyPr>
            <a:normAutofit/>
          </a:bodyPr>
          <a:lstStyle/>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According </a:t>
            </a:r>
            <a:r>
              <a:rPr lang="en-IN" sz="2800" dirty="0">
                <a:latin typeface="Times New Roman" panose="02020603050405020304" pitchFamily="18" charset="0"/>
                <a:cs typeface="Times New Roman" panose="02020603050405020304" pitchFamily="18" charset="0"/>
              </a:rPr>
              <a:t>to the National Institute of Standards and Technology (NIST), big data is data which exceed the capacity or capability of current or conventional methods and </a:t>
            </a:r>
            <a:r>
              <a:rPr lang="en-IN" sz="2800" dirty="0" smtClean="0">
                <a:latin typeface="Times New Roman" panose="02020603050405020304" pitchFamily="18" charset="0"/>
                <a:cs typeface="Times New Roman" panose="02020603050405020304" pitchFamily="18" charset="0"/>
              </a:rPr>
              <a:t>systems.</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Volume means the processing of large amounts of information. Velocity signifies the </a:t>
            </a:r>
            <a:r>
              <a:rPr lang="en-IN" sz="2800" dirty="0" smtClean="0">
                <a:latin typeface="Times New Roman" panose="02020603050405020304" pitchFamily="18" charset="0"/>
                <a:cs typeface="Times New Roman" panose="02020603050405020304" pitchFamily="18" charset="0"/>
              </a:rPr>
              <a:t>increasing </a:t>
            </a:r>
            <a:r>
              <a:rPr lang="en-IN" sz="2800" dirty="0">
                <a:latin typeface="Times New Roman" panose="02020603050405020304" pitchFamily="18" charset="0"/>
                <a:cs typeface="Times New Roman" panose="02020603050405020304" pitchFamily="18" charset="0"/>
              </a:rPr>
              <a:t>rate at which data flows</a:t>
            </a:r>
            <a:r>
              <a:rPr lang="en-IN"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Finally, variety refers to </a:t>
            </a: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diversity of data sources.</a:t>
            </a:r>
            <a:r>
              <a:rPr lang="en-IN" sz="2800" dirty="0" smtClean="0">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a:xfrm>
            <a:off x="331458" y="165981"/>
            <a:ext cx="6447501" cy="829901"/>
          </a:xfrm>
        </p:spPr>
        <p:txBody>
          <a:bodyPr>
            <a:normAutofit/>
          </a:bodyPr>
          <a:lstStyle/>
          <a:p>
            <a:r>
              <a:rPr lang="en-US" b="1" dirty="0" smtClean="0">
                <a:latin typeface="Times New Roman" panose="02020603050405020304" pitchFamily="18" charset="0"/>
                <a:cs typeface="Times New Roman" panose="02020603050405020304" pitchFamily="18" charset="0"/>
              </a:rPr>
              <a:t>  COND….</a:t>
            </a:r>
            <a:endParaRPr lang="en-IN" b="1" dirty="0"/>
          </a:p>
        </p:txBody>
      </p:sp>
    </p:spTree>
    <p:extLst>
      <p:ext uri="{BB962C8B-B14F-4D97-AF65-F5344CB8AC3E}">
        <p14:creationId xmlns:p14="http://schemas.microsoft.com/office/powerpoint/2010/main" val="3320052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ontent Placeholder 2"/>
          <p:cNvSpPr>
            <a:spLocks noGrp="1"/>
          </p:cNvSpPr>
          <p:nvPr>
            <p:ph idx="1"/>
          </p:nvPr>
        </p:nvSpPr>
        <p:spPr>
          <a:xfrm>
            <a:off x="125568" y="888641"/>
            <a:ext cx="8622895" cy="5331090"/>
          </a:xfrm>
        </p:spPr>
        <p:txBody>
          <a:bodyPr>
            <a:normAutofit/>
          </a:bodyPr>
          <a:lstStyle/>
          <a:p>
            <a:pPr>
              <a:buFont typeface="Wingdings" panose="05000000000000000000" pitchFamily="2" charset="2"/>
              <a:buChar char="Ø"/>
            </a:pP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In </a:t>
            </a:r>
            <a:r>
              <a:rPr lang="en-IN" sz="2800" dirty="0">
                <a:latin typeface="Times New Roman" panose="02020603050405020304" pitchFamily="18" charset="0"/>
                <a:cs typeface="Times New Roman" panose="02020603050405020304" pitchFamily="18" charset="0"/>
              </a:rPr>
              <a:t>our existing system implement the authorized searchable public-key encryption (ASPKE) scheme,  in which a data owner decides the access policy for his encrypted data and keeps it hidden inside the ciphertext</a:t>
            </a:r>
            <a:r>
              <a:rPr lang="en-IN"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AS-PKE scheme uses the access structure in form of LSSS. </a:t>
            </a:r>
            <a:endParaRPr lang="en-IN"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If </a:t>
            </a:r>
            <a:r>
              <a:rPr lang="en-IN" sz="2800" dirty="0">
                <a:latin typeface="Times New Roman" panose="02020603050405020304" pitchFamily="18" charset="0"/>
                <a:cs typeface="Times New Roman" panose="02020603050405020304" pitchFamily="18" charset="0"/>
              </a:rPr>
              <a:t>there are </a:t>
            </a:r>
            <a:r>
              <a:rPr lang="en-IN" sz="2800" dirty="0" smtClean="0">
                <a:latin typeface="Times New Roman" panose="02020603050405020304" pitchFamily="18" charset="0"/>
                <a:cs typeface="Times New Roman" panose="02020603050405020304" pitchFamily="18" charset="0"/>
              </a:rPr>
              <a:t>an </a:t>
            </a:r>
            <a:r>
              <a:rPr lang="en-IN" sz="2800" dirty="0">
                <a:latin typeface="Times New Roman" panose="02020603050405020304" pitchFamily="18" charset="0"/>
                <a:cs typeface="Times New Roman" panose="02020603050405020304" pitchFamily="18" charset="0"/>
              </a:rPr>
              <a:t>attribute fields in the system, then only one value per attribute can be placed in the scheme to preserve the receiver anonymity</a:t>
            </a:r>
            <a:r>
              <a:rPr lang="en-IN"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48616" name="Title 1"/>
          <p:cNvSpPr>
            <a:spLocks noGrp="1"/>
          </p:cNvSpPr>
          <p:nvPr>
            <p:ph type="title"/>
          </p:nvPr>
        </p:nvSpPr>
        <p:spPr>
          <a:xfrm>
            <a:off x="270456" y="404664"/>
            <a:ext cx="8406000" cy="792088"/>
          </a:xfrm>
        </p:spPr>
        <p:txBody>
          <a:bodyPr>
            <a:noAutofit/>
          </a:bodyPr>
          <a:lstStyle/>
          <a:p>
            <a:r>
              <a:rPr lang="en-IN" sz="4400" dirty="0" smtClean="0">
                <a:latin typeface="Times New Roman" panose="02020603050405020304" pitchFamily="18" charset="0"/>
                <a:cs typeface="Times New Roman" panose="02020603050405020304" pitchFamily="18" charset="0"/>
              </a:rPr>
              <a:t/>
            </a:r>
            <a:br>
              <a:rPr lang="en-IN" sz="4400" dirty="0" smtClean="0">
                <a:latin typeface="Times New Roman" panose="02020603050405020304" pitchFamily="18" charset="0"/>
                <a:cs typeface="Times New Roman" panose="02020603050405020304" pitchFamily="18" charset="0"/>
              </a:rPr>
            </a:br>
            <a:r>
              <a:rPr lang="en-IN" sz="4400" dirty="0" smtClean="0">
                <a:latin typeface="Times New Roman" panose="02020603050405020304" pitchFamily="18" charset="0"/>
                <a:cs typeface="Times New Roman" panose="02020603050405020304" pitchFamily="18" charset="0"/>
              </a:rPr>
              <a:t/>
            </a:r>
            <a:br>
              <a:rPr lang="en-IN" sz="4400" dirty="0" smtClean="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r>
              <a:rPr lang="en-IN" sz="4400" dirty="0" smtClean="0">
                <a:latin typeface="Times New Roman" panose="02020603050405020304" pitchFamily="18" charset="0"/>
                <a:cs typeface="Times New Roman" panose="02020603050405020304" pitchFamily="18" charset="0"/>
              </a:rPr>
              <a:t/>
            </a:r>
            <a:br>
              <a:rPr lang="en-IN" sz="4400" dirty="0" smtClean="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r>
              <a:rPr lang="en-IN" sz="4400" dirty="0" smtClean="0">
                <a:latin typeface="Times New Roman" panose="02020603050405020304" pitchFamily="18" charset="0"/>
                <a:cs typeface="Times New Roman" panose="02020603050405020304" pitchFamily="18" charset="0"/>
              </a:rPr>
              <a:t/>
            </a:r>
            <a:br>
              <a:rPr lang="en-IN" sz="4400" dirty="0" smtClean="0">
                <a:latin typeface="Times New Roman" panose="02020603050405020304" pitchFamily="18" charset="0"/>
                <a:cs typeface="Times New Roman" panose="02020603050405020304" pitchFamily="18" charset="0"/>
              </a:rPr>
            </a:br>
            <a:r>
              <a:rPr lang="en-US" sz="4400" b="1" dirty="0">
                <a:latin typeface="Times New Roman" pitchFamily="18" charset="0"/>
                <a:cs typeface="Times New Roman" pitchFamily="18" charset="0"/>
              </a:rPr>
              <a:t/>
            </a:r>
            <a:br>
              <a:rPr lang="en-US" sz="4400" b="1" dirty="0">
                <a:latin typeface="Times New Roman" pitchFamily="18" charset="0"/>
                <a:cs typeface="Times New Roman" pitchFamily="18" charset="0"/>
              </a:rPr>
            </a:br>
            <a:r>
              <a:rPr lang="en-IN" sz="4400" b="1" dirty="0">
                <a:latin typeface="Times New Roman" panose="02020603050405020304" pitchFamily="18" charset="0"/>
                <a:cs typeface="Times New Roman" panose="02020603050405020304" pitchFamily="18" charset="0"/>
              </a:rPr>
              <a:t>EXISTING SYSTEM</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12546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It is less effective when a </a:t>
            </a:r>
            <a:r>
              <a:rPr lang="en-IN" sz="2800" dirty="0" err="1">
                <a:latin typeface="Times New Roman" panose="02020603050405020304" pitchFamily="18" charset="0"/>
                <a:cs typeface="Times New Roman" panose="02020603050405020304" pitchFamily="18" charset="0"/>
              </a:rPr>
              <a:t>ciphertext</a:t>
            </a:r>
            <a:r>
              <a:rPr lang="en-IN" sz="2800" dirty="0">
                <a:latin typeface="Times New Roman" panose="02020603050405020304" pitchFamily="18" charset="0"/>
                <a:cs typeface="Times New Roman" panose="02020603050405020304" pitchFamily="18" charset="0"/>
              </a:rPr>
              <a:t> has multiple recipients with different attribute values for one attribute.</a:t>
            </a:r>
            <a:endParaRPr lang="en-US" sz="28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 this method provides more leakage information to the adversary.</a:t>
            </a:r>
          </a:p>
          <a:p>
            <a:pPr lvl="0"/>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IN" dirty="0"/>
          </a:p>
        </p:txBody>
      </p:sp>
      <p:sp>
        <p:nvSpPr>
          <p:cNvPr id="2" name="Title 1"/>
          <p:cNvSpPr>
            <a:spLocks noGrp="1"/>
          </p:cNvSpPr>
          <p:nvPr>
            <p:ph type="title"/>
          </p:nvPr>
        </p:nvSpPr>
        <p:spPr>
          <a:xfrm>
            <a:off x="604684" y="304135"/>
            <a:ext cx="8229600" cy="1143000"/>
          </a:xfrm>
        </p:spPr>
        <p:txBody>
          <a:bodyPr>
            <a:normAutofit fontScale="90000"/>
          </a:bodyPr>
          <a:lstStyle/>
          <a:p>
            <a:r>
              <a:rPr lang="en-IN" dirty="0" smtClean="0"/>
              <a:t>  </a:t>
            </a:r>
            <a:r>
              <a:rPr lang="en-IN" sz="4900" dirty="0" smtClean="0">
                <a:latin typeface="Times New Roman" pitchFamily="18" charset="0"/>
                <a:cs typeface="Times New Roman" pitchFamily="18" charset="0"/>
              </a:rPr>
              <a:t/>
            </a:r>
            <a:br>
              <a:rPr lang="en-IN" sz="4900" dirty="0" smtClean="0">
                <a:latin typeface="Times New Roman" pitchFamily="18" charset="0"/>
                <a:cs typeface="Times New Roman" pitchFamily="18" charset="0"/>
              </a:rPr>
            </a:br>
            <a:r>
              <a:rPr lang="en-US" sz="4900" b="1" dirty="0" smtClean="0">
                <a:latin typeface="Times New Roman" panose="02020603050405020304" pitchFamily="18" charset="0"/>
                <a:cs typeface="Times New Roman" panose="02020603050405020304" pitchFamily="18" charset="0"/>
              </a:rPr>
              <a:t>DIS-ADVANTAGES</a:t>
            </a:r>
            <a:endParaRPr lang="en-IN" sz="4900" b="1" dirty="0">
              <a:latin typeface="Times New Roman" pitchFamily="18" charset="0"/>
              <a:cs typeface="Times New Roman" pitchFamily="18" charset="0"/>
            </a:endParaRPr>
          </a:p>
        </p:txBody>
      </p:sp>
    </p:spTree>
    <p:extLst>
      <p:ext uri="{BB962C8B-B14F-4D97-AF65-F5344CB8AC3E}">
        <p14:creationId xmlns:p14="http://schemas.microsoft.com/office/powerpoint/2010/main" val="4246495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218527" y="1511808"/>
            <a:ext cx="7719099" cy="5088168"/>
          </a:xfrm>
        </p:spPr>
        <p:txBody>
          <a:bodyPr>
            <a:normAutofit fontScale="94444"/>
          </a:bodyPr>
          <a:lstStyle/>
          <a:p>
            <a:pPr algn="just">
              <a:buFont typeface="Wingdings" panose="05000000000000000000" pitchFamily="2" charset="2"/>
              <a:buChar char="Ø"/>
            </a:pPr>
            <a:r>
              <a:rPr lang="en-IN" sz="3000" dirty="0" smtClean="0">
                <a:latin typeface="Times New Roman" pitchFamily="18" charset="0"/>
                <a:cs typeface="Times New Roman" panose="02020603050405020304" pitchFamily="18" charset="0"/>
              </a:rPr>
              <a:t>In </a:t>
            </a:r>
            <a:r>
              <a:rPr lang="en-IN" sz="3000" dirty="0">
                <a:latin typeface="Times New Roman" panose="02020603050405020304" pitchFamily="18" charset="0"/>
                <a:cs typeface="Times New Roman" panose="02020603050405020304" pitchFamily="18" charset="0"/>
              </a:rPr>
              <a:t>our proposed system propose a single keyword based searchable encryption scheme for the applications where multiple data owners upload their data and then multiple users can access the data. </a:t>
            </a:r>
            <a:endParaRPr lang="en-IN" sz="3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3000" dirty="0" smtClean="0">
                <a:latin typeface="Times New Roman" panose="02020603050405020304" pitchFamily="18" charset="0"/>
                <a:cs typeface="Times New Roman" panose="02020603050405020304" pitchFamily="18" charset="0"/>
              </a:rPr>
              <a:t>The </a:t>
            </a:r>
            <a:r>
              <a:rPr lang="en-IN" sz="3000" dirty="0">
                <a:latin typeface="Times New Roman" panose="02020603050405020304" pitchFamily="18" charset="0"/>
                <a:cs typeface="Times New Roman" panose="02020603050405020304" pitchFamily="18" charset="0"/>
              </a:rPr>
              <a:t>Token Generator (TG) is a trusted third party of the system, which assists a data owner for generating encrypted index. TG is involved in the process of generating encrypted index. </a:t>
            </a:r>
            <a:endParaRPr lang="en-IN" sz="3000" dirty="0" smtClean="0">
              <a:latin typeface="Times New Roman" pitchFamily="18" charset="0"/>
              <a:cs typeface="Times New Roman" pitchFamily="18" charset="0"/>
            </a:endParaRPr>
          </a:p>
        </p:txBody>
      </p:sp>
      <p:sp>
        <p:nvSpPr>
          <p:cNvPr id="1048619" name="Title 1"/>
          <p:cNvSpPr>
            <a:spLocks noGrp="1"/>
          </p:cNvSpPr>
          <p:nvPr>
            <p:ph type="title"/>
          </p:nvPr>
        </p:nvSpPr>
        <p:spPr>
          <a:xfrm>
            <a:off x="376706" y="332656"/>
            <a:ext cx="7867701" cy="1224136"/>
          </a:xfrm>
        </p:spPr>
        <p:txBody>
          <a:bodyPr>
            <a:normAutofit/>
          </a:bodyPr>
          <a:lstStyle/>
          <a:p>
            <a:r>
              <a:rPr lang="en-US" b="1" dirty="0" smtClean="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01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For a small system/organization the AC itself can play the role of the TG. </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 owner encrypts and stores the data on cloud storage server. The encrypted data consists of two parts: </a:t>
            </a:r>
          </a:p>
          <a:p>
            <a:pPr marL="0" indent="0" algn="just">
              <a:buNone/>
            </a:pPr>
            <a:r>
              <a:rPr lang="en-GB"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 the index of encrypted keywords</a:t>
            </a:r>
          </a:p>
          <a:p>
            <a:pPr marL="0" indent="0" algn="just">
              <a:buNone/>
            </a:pPr>
            <a:r>
              <a:rPr lang="en-IN" sz="2800" dirty="0">
                <a:latin typeface="Times New Roman" panose="02020603050405020304" pitchFamily="18" charset="0"/>
                <a:cs typeface="Times New Roman" panose="02020603050405020304" pitchFamily="18" charset="0"/>
              </a:rPr>
              <a:t>           (ii) the encrypted document. </a:t>
            </a:r>
          </a:p>
          <a:p>
            <a:pPr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endParaRPr lang="en-IN" dirty="0"/>
          </a:p>
        </p:txBody>
      </p:sp>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COND….</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683155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71500" lvl="0" indent="-571500" algn="just">
              <a:buFont typeface="Wingdings" panose="05000000000000000000" pitchFamily="2" charset="2"/>
              <a:buChar char="Ø"/>
            </a:pPr>
            <a:r>
              <a:rPr lang="en-IN" sz="3300" dirty="0" smtClean="0">
                <a:latin typeface="Times New Roman" panose="02020603050405020304" pitchFamily="18" charset="0"/>
                <a:cs typeface="Times New Roman" panose="02020603050405020304" pitchFamily="18" charset="0"/>
              </a:rPr>
              <a:t>In </a:t>
            </a:r>
            <a:r>
              <a:rPr lang="en-IN" sz="3300" dirty="0">
                <a:latin typeface="Times New Roman" panose="02020603050405020304" pitchFamily="18" charset="0"/>
                <a:cs typeface="Times New Roman" panose="02020603050405020304" pitchFamily="18" charset="0"/>
              </a:rPr>
              <a:t>this method secure against chosen-keyword attack.</a:t>
            </a:r>
            <a:endParaRPr lang="en-US" sz="3300" dirty="0">
              <a:latin typeface="Times New Roman" panose="02020603050405020304" pitchFamily="18" charset="0"/>
              <a:cs typeface="Times New Roman" panose="02020603050405020304" pitchFamily="18" charset="0"/>
            </a:endParaRPr>
          </a:p>
          <a:p>
            <a:pPr marL="571500" lvl="0" indent="-571500" algn="just">
              <a:buFont typeface="Wingdings" panose="05000000000000000000" pitchFamily="2" charset="2"/>
              <a:buChar char="Ø"/>
            </a:pPr>
            <a:r>
              <a:rPr lang="en-IN" sz="3300" dirty="0">
                <a:latin typeface="Times New Roman" panose="02020603050405020304" pitchFamily="18" charset="0"/>
                <a:cs typeface="Times New Roman" panose="02020603050405020304" pitchFamily="18" charset="0"/>
              </a:rPr>
              <a:t>It facilitates a user to generate a trapdoor from his secret key autonomously without waiting for the token from any trusted </a:t>
            </a:r>
            <a:r>
              <a:rPr lang="en-IN" sz="3300" dirty="0" smtClean="0">
                <a:latin typeface="Times New Roman" panose="02020603050405020304" pitchFamily="18" charset="0"/>
                <a:cs typeface="Times New Roman" panose="02020603050405020304" pitchFamily="18" charset="0"/>
              </a:rPr>
              <a:t>authority which </a:t>
            </a:r>
            <a:r>
              <a:rPr lang="en-IN" sz="3300" dirty="0">
                <a:latin typeface="Times New Roman" panose="02020603050405020304" pitchFamily="18" charset="0"/>
                <a:cs typeface="Times New Roman" panose="02020603050405020304" pitchFamily="18" charset="0"/>
              </a:rPr>
              <a:t>ultimately reduces the per-query interaction with the trusted third party and helps to gain efficient response time for search procedure.</a:t>
            </a:r>
          </a:p>
          <a:p>
            <a:pPr marL="571500" indent="-571500" algn="just">
              <a:buFont typeface="Wingdings" panose="05000000000000000000" pitchFamily="2" charset="2"/>
              <a:buChar char="Ø"/>
            </a:pPr>
            <a:r>
              <a:rPr lang="en-IN" sz="3300" dirty="0">
                <a:latin typeface="Times New Roman" panose="02020603050405020304" pitchFamily="18" charset="0"/>
                <a:cs typeface="Times New Roman" panose="02020603050405020304" pitchFamily="18" charset="0"/>
              </a:rPr>
              <a:t>Any user in the system is not be able to modify the key allocated to him or to generate a new key himself.</a:t>
            </a:r>
          </a:p>
          <a:p>
            <a:pPr marL="571500" lvl="0" indent="-571500" algn="just">
              <a:buFont typeface="Wingdings" panose="05000000000000000000" pitchFamily="2" charset="2"/>
              <a:buChar char="Ø"/>
            </a:pPr>
            <a:endParaRPr lang="en-US" sz="3300" dirty="0">
              <a:latin typeface="Times New Roman" panose="02020603050405020304" pitchFamily="18" charset="0"/>
              <a:cs typeface="Times New Roman" panose="02020603050405020304" pitchFamily="18" charset="0"/>
            </a:endParaRPr>
          </a:p>
          <a:p>
            <a:pPr algn="just"/>
            <a:endParaRPr lang="en-US" sz="3300" u="sng" dirty="0">
              <a:latin typeface="Times New Roman" panose="02020603050405020304" pitchFamily="18" charset="0"/>
              <a:cs typeface="Times New Roman" panose="02020603050405020304" pitchFamily="18" charset="0"/>
            </a:endParaRPr>
          </a:p>
          <a:p>
            <a:endParaRPr lang="en-US" sz="2800" u="sng" dirty="0">
              <a:latin typeface="Times New Roman" panose="02020603050405020304" pitchFamily="18" charset="0"/>
              <a:cs typeface="Times New Roman" panose="02020603050405020304" pitchFamily="18" charset="0"/>
            </a:endParaRPr>
          </a:p>
          <a:p>
            <a:endParaRPr lang="en-IN" dirty="0"/>
          </a:p>
        </p:txBody>
      </p:sp>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900" b="1" dirty="0" smtClean="0">
                <a:latin typeface="Times New Roman" panose="02020603050405020304" pitchFamily="18" charset="0"/>
                <a:cs typeface="Times New Roman" panose="02020603050405020304" pitchFamily="18" charset="0"/>
              </a:rPr>
              <a:t>ADVANTAGES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b="1" dirty="0"/>
          </a:p>
        </p:txBody>
      </p:sp>
    </p:spTree>
    <p:extLst>
      <p:ext uri="{BB962C8B-B14F-4D97-AF65-F5344CB8AC3E}">
        <p14:creationId xmlns:p14="http://schemas.microsoft.com/office/powerpoint/2010/main" val="3563105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idx="1"/>
          </p:nvPr>
        </p:nvSpPr>
        <p:spPr>
          <a:xfrm>
            <a:off x="251520" y="1628800"/>
            <a:ext cx="8074065" cy="4608511"/>
          </a:xfrm>
        </p:spPr>
        <p:txBody>
          <a:bodyPr>
            <a:normAutofit/>
          </a:bodyPr>
          <a:lstStyle/>
          <a:p>
            <a:pPr marL="0" indent="0" algn="just">
              <a:buNone/>
            </a:pPr>
            <a:r>
              <a:rPr lang="en-IN" sz="2800" b="1" dirty="0">
                <a:latin typeface="Times New Roman" panose="02020603050405020304" pitchFamily="18" charset="0"/>
                <a:cs typeface="Times New Roman" panose="02020603050405020304" pitchFamily="18" charset="0"/>
              </a:rPr>
              <a:t>HARDWARE </a:t>
            </a:r>
            <a:r>
              <a:rPr lang="en-IN" sz="2800" b="1" dirty="0" smtClean="0">
                <a:latin typeface="Times New Roman" panose="02020603050405020304" pitchFamily="18" charset="0"/>
                <a:cs typeface="Times New Roman" panose="02020603050405020304" pitchFamily="18" charset="0"/>
              </a:rPr>
              <a:t>REQUIREMENTS:</a:t>
            </a:r>
            <a:endParaRPr lang="en-US" sz="2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Processor		</a:t>
            </a:r>
            <a:r>
              <a:rPr lang="en-IN" sz="2800" dirty="0" smtClean="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Intel Core i3 </a:t>
            </a:r>
            <a:endParaRPr lang="en-US" sz="2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Ram size		</a:t>
            </a:r>
            <a:r>
              <a:rPr lang="en-IN" sz="2800" dirty="0" smtClean="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8GB</a:t>
            </a:r>
            <a:endParaRPr lang="en-US" sz="2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Hard disk </a:t>
            </a:r>
            <a:r>
              <a:rPr lang="en-IN" sz="2800" dirty="0" smtClean="0">
                <a:latin typeface="Times New Roman" panose="02020603050405020304" pitchFamily="18" charset="0"/>
                <a:cs typeface="Times New Roman" panose="02020603050405020304" pitchFamily="18" charset="0"/>
              </a:rPr>
              <a:t>capacity   : </a:t>
            </a:r>
            <a:r>
              <a:rPr lang="en-IN" sz="2800" dirty="0">
                <a:latin typeface="Times New Roman" panose="02020603050405020304" pitchFamily="18" charset="0"/>
                <a:cs typeface="Times New Roman" panose="02020603050405020304" pitchFamily="18" charset="0"/>
              </a:rPr>
              <a:t>500 GB</a:t>
            </a:r>
            <a:endParaRPr lang="en-US" sz="2800" dirty="0">
              <a:latin typeface="Times New Roman" panose="02020603050405020304" pitchFamily="18" charset="0"/>
              <a:cs typeface="Times New Roman" panose="02020603050405020304" pitchFamily="18" charset="0"/>
            </a:endParaRPr>
          </a:p>
          <a:p>
            <a:pPr marL="0" indent="0" algn="just">
              <a:buNone/>
            </a:pPr>
            <a:r>
              <a:rPr lang="en-IN" sz="2800" b="1" dirty="0">
                <a:latin typeface="Times New Roman" panose="02020603050405020304" pitchFamily="18" charset="0"/>
                <a:cs typeface="Times New Roman" panose="02020603050405020304" pitchFamily="18" charset="0"/>
              </a:rPr>
              <a:t>SOFTWARE REQUIREMENTS</a:t>
            </a:r>
            <a:endParaRPr lang="en-US" sz="2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Operating </a:t>
            </a:r>
            <a:r>
              <a:rPr lang="en-IN" sz="2800" dirty="0" smtClean="0">
                <a:latin typeface="Times New Roman" panose="02020603050405020304" pitchFamily="18" charset="0"/>
                <a:cs typeface="Times New Roman" panose="02020603050405020304" pitchFamily="18" charset="0"/>
              </a:rPr>
              <a:t>System</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Windows 10</a:t>
            </a:r>
            <a:endParaRPr lang="en-US" sz="2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Language		</a:t>
            </a:r>
            <a:r>
              <a:rPr lang="en-IN" sz="2800" dirty="0" smtClean="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ASP .Net</a:t>
            </a:r>
            <a:endParaRPr lang="en-US" sz="2800"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Back end		</a:t>
            </a:r>
            <a:r>
              <a:rPr lang="en-IN" sz="2800" dirty="0" smtClean="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SQL</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
        <p:nvSpPr>
          <p:cNvPr id="1048622" name="Title 1"/>
          <p:cNvSpPr>
            <a:spLocks noGrp="1"/>
          </p:cNvSpPr>
          <p:nvPr>
            <p:ph type="title"/>
          </p:nvPr>
        </p:nvSpPr>
        <p:spPr>
          <a:xfrm>
            <a:off x="508001" y="274750"/>
            <a:ext cx="7448375" cy="1320800"/>
          </a:xfrm>
        </p:spPr>
        <p:txBody>
          <a:bodyPr>
            <a:normAutofit/>
          </a:bodyPr>
          <a:lstStyle/>
          <a:p>
            <a:r>
              <a:rPr lang="en-IN" b="1" dirty="0">
                <a:latin typeface="Times New Roman" panose="02020603050405020304" pitchFamily="18" charset="0"/>
                <a:cs typeface="Times New Roman" panose="02020603050405020304" pitchFamily="18" charset="0"/>
              </a:rPr>
              <a:t>SYSTEM </a:t>
            </a:r>
            <a:r>
              <a:rPr lang="en-IN" b="1" dirty="0" smtClean="0">
                <a:latin typeface="Times New Roman" panose="02020603050405020304" pitchFamily="18" charset="0"/>
                <a:cs typeface="Times New Roman" panose="02020603050405020304" pitchFamily="18" charset="0"/>
              </a:rPr>
              <a:t>REQUIREMENT</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710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TotalTime>
  <Words>541</Words>
  <Application>Microsoft Office PowerPoint</Application>
  <PresentationFormat>On-screen Show (4:3)</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Constantia</vt:lpstr>
      <vt:lpstr>Latha</vt:lpstr>
      <vt:lpstr>Times New Roman</vt:lpstr>
      <vt:lpstr>Wingdings</vt:lpstr>
      <vt:lpstr>Wingdings 2</vt:lpstr>
      <vt:lpstr>Paper</vt:lpstr>
      <vt:lpstr>SUPPORTING MULTI DATA  STORE APPLICATION IN CLOUD ENVIRONMENT</vt:lpstr>
      <vt:lpstr>INTRODUCTION </vt:lpstr>
      <vt:lpstr>  COND….</vt:lpstr>
      <vt:lpstr>       EXISTING SYSTEM</vt:lpstr>
      <vt:lpstr>   DIS-ADVANTAGES</vt:lpstr>
      <vt:lpstr>PROPOSED SYSTEM</vt:lpstr>
      <vt:lpstr> COND….</vt:lpstr>
      <vt:lpstr> ADVANTAGES </vt:lpstr>
      <vt:lpstr>SYSTEM REQUIREMENT</vt:lpstr>
      <vt:lpstr>FLOW CHART</vt:lpstr>
      <vt:lpstr>SCREENSHOT</vt:lpstr>
      <vt:lpstr>PowerPoint Presentation</vt:lpstr>
      <vt:lpstr> CONCLUSION</vt:lpstr>
      <vt:lpstr>PowerPoint Presentation</vt:lpstr>
      <vt:lpstr>PowerPoint Presentation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SUPPORTING MULTI DATA  STORE APPLICATION IN CLOUD ENVIRONMENT</dc:title>
  <dc:creator>Admin</dc:creator>
  <cp:lastModifiedBy>Kala</cp:lastModifiedBy>
  <cp:revision>6</cp:revision>
  <dcterms:created xsi:type="dcterms:W3CDTF">2022-06-19T02:30:21Z</dcterms:created>
  <dcterms:modified xsi:type="dcterms:W3CDTF">2022-06-19T07:32:37Z</dcterms:modified>
</cp:coreProperties>
</file>