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4"/>
  </p:sldMasterIdLst>
  <p:sldIdLst>
    <p:sldId id="257" r:id="rId5"/>
    <p:sldId id="258" r:id="rId6"/>
    <p:sldId id="275" r:id="rId7"/>
    <p:sldId id="267" r:id="rId8"/>
    <p:sldId id="259" r:id="rId9"/>
    <p:sldId id="268" r:id="rId10"/>
    <p:sldId id="261" r:id="rId11"/>
    <p:sldId id="269" r:id="rId12"/>
    <p:sldId id="260" r:id="rId13"/>
    <p:sldId id="262" r:id="rId14"/>
    <p:sldId id="270" r:id="rId15"/>
    <p:sldId id="263" r:id="rId16"/>
    <p:sldId id="271" r:id="rId17"/>
    <p:sldId id="276" r:id="rId18"/>
    <p:sldId id="265" r:id="rId19"/>
    <p:sldId id="264" r:id="rId20"/>
    <p:sldId id="273" r:id="rId21"/>
    <p:sldId id="27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845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8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4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4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6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9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8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4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4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sasdeporrua.blogspot.com/2018/04/eva-una-cientifica-atomica-en-1-y-2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sasdeporrua.blogspot.com/2018/04/eva-una-cientifica-atomica-en-1-y-2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pngimg.com/png/70044-logo-sticker-decal-instagram-free-transparent-image-hq" TargetMode="External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sasdeporrua.blogspot.com/2018/04/eva-una-cientifica-atomica-en-1-y-2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6320" y="639097"/>
            <a:ext cx="6696751" cy="3686015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INSTAGRAM</a:t>
            </a:r>
            <a:b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USER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Abilash Kumar 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DMT6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/>
        </p:blipFill>
        <p:spPr>
          <a:xfrm rot="16200000">
            <a:off x="-1579880" y="1579879"/>
            <a:ext cx="6929123" cy="376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CB621-82D7-4141-BC05-85931BDB6405}"/>
              </a:ext>
            </a:extLst>
          </p:cNvPr>
          <p:cNvSpPr txBox="1"/>
          <p:nvPr/>
        </p:nvSpPr>
        <p:spPr>
          <a:xfrm>
            <a:off x="1412240" y="1987580"/>
            <a:ext cx="9652000" cy="288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Hashtag Research: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partner brand wants to know the most popular hashtags to use in their posts to reach the most people.</a:t>
            </a: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 Task: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Identify and suggest the top five most commonly used hashtags on the platform.</a:t>
            </a:r>
          </a:p>
          <a:p>
            <a:pPr marL="457200" algn="just" rtl="0">
              <a:spcBef>
                <a:spcPts val="0"/>
              </a:spcBef>
              <a:spcAft>
                <a:spcPts val="800"/>
              </a:spcAft>
            </a:pP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58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CB621-82D7-4141-BC05-85931BDB6405}"/>
              </a:ext>
            </a:extLst>
          </p:cNvPr>
          <p:cNvSpPr txBox="1"/>
          <p:nvPr/>
        </p:nvSpPr>
        <p:spPr>
          <a:xfrm>
            <a:off x="0" y="120432"/>
            <a:ext cx="715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 rtl="0">
              <a:spcBef>
                <a:spcPts val="0"/>
              </a:spcBef>
              <a:spcAft>
                <a:spcPts val="800"/>
              </a:spcAft>
            </a:pPr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Hashtag Research</a:t>
            </a:r>
            <a:endParaRPr lang="en-IN" sz="4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97116A-D035-434E-8094-BE1CF60CF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0" t="18074" r="18667" b="31555"/>
          <a:stretch/>
        </p:blipFill>
        <p:spPr>
          <a:xfrm>
            <a:off x="2235200" y="1432559"/>
            <a:ext cx="8757920" cy="382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9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CB621-82D7-4141-BC05-85931BDB6405}"/>
              </a:ext>
            </a:extLst>
          </p:cNvPr>
          <p:cNvSpPr txBox="1"/>
          <p:nvPr/>
        </p:nvSpPr>
        <p:spPr>
          <a:xfrm>
            <a:off x="731520" y="2247146"/>
            <a:ext cx="10495280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 Campaign Launch: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team wants to know the best day of the week to launch ads.</a:t>
            </a:r>
          </a:p>
          <a:p>
            <a:pPr lvl="1"/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 Task: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Determine the day of the week when most users register on Instagram. Provide insights on when to schedule an ad campaign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59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CB621-82D7-4141-BC05-85931BDB6405}"/>
              </a:ext>
            </a:extLst>
          </p:cNvPr>
          <p:cNvSpPr txBox="1"/>
          <p:nvPr/>
        </p:nvSpPr>
        <p:spPr>
          <a:xfrm>
            <a:off x="0" y="120432"/>
            <a:ext cx="715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 rtl="0">
              <a:spcBef>
                <a:spcPts val="0"/>
              </a:spcBef>
              <a:spcAft>
                <a:spcPts val="800"/>
              </a:spcAft>
            </a:pPr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 Campaign Launch</a:t>
            </a:r>
            <a:endParaRPr lang="en-IN" sz="4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B14854-86B3-415B-A5F0-BA49BDD93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0" t="17481" r="18416" b="30222"/>
          <a:stretch/>
        </p:blipFill>
        <p:spPr>
          <a:xfrm>
            <a:off x="2540000" y="1422400"/>
            <a:ext cx="7904480" cy="35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1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6960" y="1035337"/>
            <a:ext cx="6696751" cy="3686015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rgbClr val="E238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INVESTOR </a:t>
            </a:r>
            <a:br>
              <a:rPr lang="en-US" sz="8000" b="1" dirty="0">
                <a:solidFill>
                  <a:srgbClr val="E2384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solidFill>
                  <a:srgbClr val="E238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METICS</a:t>
            </a:r>
            <a:endParaRPr lang="en-US" sz="4400" b="1" dirty="0">
              <a:solidFill>
                <a:srgbClr val="E238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/>
        </p:blipFill>
        <p:spPr>
          <a:xfrm rot="16200000">
            <a:off x="-1579880" y="1579879"/>
            <a:ext cx="6929123" cy="376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2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DB632D-8EB8-4280-A8A4-C39518B15A70}"/>
              </a:ext>
            </a:extLst>
          </p:cNvPr>
          <p:cNvSpPr txBox="1"/>
          <p:nvPr/>
        </p:nvSpPr>
        <p:spPr>
          <a:xfrm>
            <a:off x="1056640" y="2223542"/>
            <a:ext cx="9601200" cy="241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Engagement: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Investors want to know if users are still active and posting on Instagram or if they are making fewer posts.</a:t>
            </a:r>
          </a:p>
          <a:p>
            <a:pPr lvl="1"/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 Task: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Calculate the average number of posts per user on Instagram. Also, provide the total number of photos on Instagram divided by the total number of users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251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CB621-82D7-4141-BC05-85931BDB6405}"/>
              </a:ext>
            </a:extLst>
          </p:cNvPr>
          <p:cNvSpPr txBox="1"/>
          <p:nvPr/>
        </p:nvSpPr>
        <p:spPr>
          <a:xfrm>
            <a:off x="0" y="120432"/>
            <a:ext cx="715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 rtl="0">
              <a:spcBef>
                <a:spcPts val="0"/>
              </a:spcBef>
              <a:spcAft>
                <a:spcPts val="800"/>
              </a:spcAft>
            </a:pPr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Engagement</a:t>
            </a:r>
            <a:endParaRPr lang="en-IN" sz="4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42842B8-13EE-4000-A15D-F049C336F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0" t="18519" r="18667" b="32000"/>
          <a:stretch/>
        </p:blipFill>
        <p:spPr>
          <a:xfrm>
            <a:off x="2143760" y="1493520"/>
            <a:ext cx="7904480" cy="33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1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CB621-82D7-4141-BC05-85931BDB6405}"/>
              </a:ext>
            </a:extLst>
          </p:cNvPr>
          <p:cNvSpPr txBox="1"/>
          <p:nvPr/>
        </p:nvSpPr>
        <p:spPr>
          <a:xfrm>
            <a:off x="1066800" y="2247146"/>
            <a:ext cx="10657840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Bots &amp; Fake Accounts: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Investors want to know if the platform is crowded with fake and dummy accounts.</a:t>
            </a:r>
          </a:p>
          <a:p>
            <a:pPr lvl="1"/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 Task: 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Identify users (potential bots) who have liked every single photo on the site, as this is not typically possible for a normal user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1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CB621-82D7-4141-BC05-85931BDB6405}"/>
              </a:ext>
            </a:extLst>
          </p:cNvPr>
          <p:cNvSpPr txBox="1"/>
          <p:nvPr/>
        </p:nvSpPr>
        <p:spPr>
          <a:xfrm>
            <a:off x="0" y="120432"/>
            <a:ext cx="715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 rtl="0">
              <a:spcBef>
                <a:spcPts val="0"/>
              </a:spcBef>
              <a:spcAft>
                <a:spcPts val="800"/>
              </a:spcAft>
            </a:pPr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Bots &amp; Fake Accounts</a:t>
            </a:r>
            <a:endParaRPr lang="en-IN" sz="4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FF0E2E-29A7-40C1-9B68-396C35D3D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0" t="21038" r="37083" b="13037"/>
          <a:stretch/>
        </p:blipFill>
        <p:spPr>
          <a:xfrm>
            <a:off x="1991360" y="1249680"/>
            <a:ext cx="715264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18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71A358-3C21-4AB7-8D41-851073BB8931}"/>
              </a:ext>
            </a:extLst>
          </p:cNvPr>
          <p:cNvSpPr txBox="1"/>
          <p:nvPr/>
        </p:nvSpPr>
        <p:spPr>
          <a:xfrm>
            <a:off x="518160" y="762000"/>
            <a:ext cx="371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B154163-1FB4-4808-9A66-2DB020B2F147}"/>
              </a:ext>
            </a:extLst>
          </p:cNvPr>
          <p:cNvSpPr txBox="1"/>
          <p:nvPr/>
        </p:nvSpPr>
        <p:spPr>
          <a:xfrm>
            <a:off x="853440" y="1818640"/>
            <a:ext cx="10027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 Identifying Loyal Users:</a:t>
            </a:r>
            <a:r>
              <a:rPr lang="en-GB" sz="2400" dirty="0"/>
              <a:t> Explore internal user analytics tools or consider alternative methods like surveys or contests to target long-time, engaged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Filtering Out Bots &amp; Fake Accounts:</a:t>
            </a:r>
            <a:r>
              <a:rPr lang="en-GB" sz="2400" dirty="0"/>
              <a:t> Implement safeguards to identify and filter out bot and fake accounts to ensure program effectiveness and target genuine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Ad Campaigns: </a:t>
            </a:r>
            <a:r>
              <a:rPr lang="en-GB" sz="2400" dirty="0"/>
              <a:t>Analyse internal user login activity across different days of the week to identify peak user activity periods. Schedule ad campaigns to launch on these high-engagement days to maximize reach and impact among your target audience.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663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CB621-82D7-4141-BC05-85931BDB6405}"/>
              </a:ext>
            </a:extLst>
          </p:cNvPr>
          <p:cNvSpPr txBox="1"/>
          <p:nvPr/>
        </p:nvSpPr>
        <p:spPr>
          <a:xfrm>
            <a:off x="944880" y="282992"/>
            <a:ext cx="4622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000" b="1" dirty="0"/>
              <a:t>	INSTAGRAM</a:t>
            </a:r>
          </a:p>
        </p:txBody>
      </p:sp>
      <p:pic>
        <p:nvPicPr>
          <p:cNvPr id="8" name="Graphic 7" descr="Camera">
            <a:extLst>
              <a:ext uri="{FF2B5EF4-FFF2-40B4-BE49-F238E27FC236}">
                <a16:creationId xmlns:a16="http://schemas.microsoft.com/office/drawing/2014/main" xmlns="" id="{30019DE6-B540-4D7A-B251-A890DC8DB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7680" y="230366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C651528-94E9-4CB4-9A4A-12281A9AA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4000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10069842" y="4973285"/>
            <a:ext cx="2122158" cy="2122158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BDA9DE9-30E1-4C55-8985-583D5F46B64E}"/>
              </a:ext>
            </a:extLst>
          </p:cNvPr>
          <p:cNvSpPr txBox="1"/>
          <p:nvPr/>
        </p:nvSpPr>
        <p:spPr>
          <a:xfrm>
            <a:off x="1747520" y="1601723"/>
            <a:ext cx="8717280" cy="497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Over 2 billion active users spend significant time engaged on Instagram, making it a prime spot to connect with your target audience.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Powerful visuals and storytelling capabilities allow you to showcase your brand and grab attention in a memorable way.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Targeted advertising reaches the right people, while shoppable features turn browsing into sales with ease. Influencer partnerships amplify your brand message through trusted voices.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Stories and Reels offer a dynamic way to share fleeting content and foster real-time engagement.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Insights and analytics provide valuable data to track performance, understand your audience, and refine your strategy.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1800" b="1" dirty="0"/>
          </a:p>
          <a:p>
            <a:pPr algn="just"/>
            <a:endParaRPr lang="en-IN" sz="1800" b="1" dirty="0"/>
          </a:p>
          <a:p>
            <a:pPr algn="just"/>
            <a:endParaRPr lang="en-IN" sz="1800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6960" y="1035337"/>
            <a:ext cx="6696751" cy="3686015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rgbClr val="E238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br>
              <a:rPr lang="en-US" sz="8000" b="1" dirty="0">
                <a:solidFill>
                  <a:srgbClr val="E2384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solidFill>
                  <a:srgbClr val="E238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4400" b="1" dirty="0">
              <a:solidFill>
                <a:srgbClr val="E238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/>
        </p:blipFill>
        <p:spPr>
          <a:xfrm rot="16200000">
            <a:off x="-1579880" y="1579879"/>
            <a:ext cx="6929123" cy="376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819661-EFAB-4235-8AE3-E9F35FF0E7FF}"/>
              </a:ext>
            </a:extLst>
          </p:cNvPr>
          <p:cNvSpPr txBox="1"/>
          <p:nvPr/>
        </p:nvSpPr>
        <p:spPr>
          <a:xfrm>
            <a:off x="1076960" y="1893332"/>
            <a:ext cx="9834880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Loyal User Reward: 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marketing team wants to reward the most loyal users, i.e., those who have been using the platform for the longest time.</a:t>
            </a:r>
          </a:p>
          <a:p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Your Task: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Identify the five oldest users on Instagram from the 	provided database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79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CB621-82D7-4141-BC05-85931BDB6405}"/>
              </a:ext>
            </a:extLst>
          </p:cNvPr>
          <p:cNvSpPr txBox="1"/>
          <p:nvPr/>
        </p:nvSpPr>
        <p:spPr>
          <a:xfrm>
            <a:off x="0" y="130592"/>
            <a:ext cx="715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 rtl="0">
              <a:spcBef>
                <a:spcPts val="0"/>
              </a:spcBef>
              <a:spcAft>
                <a:spcPts val="800"/>
              </a:spcAft>
            </a:pPr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Loyal User Reward</a:t>
            </a:r>
            <a:endParaRPr lang="en-IN" sz="4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D94C6DF-A82A-4732-87BD-450D7AA034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5" t="16634" r="18608" b="28719"/>
          <a:stretch/>
        </p:blipFill>
        <p:spPr>
          <a:xfrm>
            <a:off x="2428240" y="1701184"/>
            <a:ext cx="7528560" cy="34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CB621-82D7-4141-BC05-85931BDB6405}"/>
              </a:ext>
            </a:extLst>
          </p:cNvPr>
          <p:cNvSpPr txBox="1"/>
          <p:nvPr/>
        </p:nvSpPr>
        <p:spPr>
          <a:xfrm>
            <a:off x="1889760" y="2062480"/>
            <a:ext cx="9042400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Inactive User Engagement: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team wants to encourage inactive users to start posting by sending them promotional emails.</a:t>
            </a:r>
          </a:p>
          <a:p>
            <a:pPr lvl="1"/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 Task: 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Identify users who have never posted a single photo on Instagram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47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CB621-82D7-4141-BC05-85931BDB6405}"/>
              </a:ext>
            </a:extLst>
          </p:cNvPr>
          <p:cNvSpPr txBox="1"/>
          <p:nvPr/>
        </p:nvSpPr>
        <p:spPr>
          <a:xfrm>
            <a:off x="0" y="120432"/>
            <a:ext cx="715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 rtl="0">
              <a:spcBef>
                <a:spcPts val="0"/>
              </a:spcBef>
              <a:spcAft>
                <a:spcPts val="800"/>
              </a:spcAft>
            </a:pPr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Inactive User Engagement</a:t>
            </a:r>
            <a:endParaRPr lang="en-IN" sz="4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373E13-62F3-4C58-86E3-73B399DA6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17926" r="18583" b="27555"/>
          <a:stretch/>
        </p:blipFill>
        <p:spPr>
          <a:xfrm>
            <a:off x="2148840" y="1473200"/>
            <a:ext cx="7894320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CB621-82D7-4141-BC05-85931BDB6405}"/>
              </a:ext>
            </a:extLst>
          </p:cNvPr>
          <p:cNvSpPr txBox="1"/>
          <p:nvPr/>
        </p:nvSpPr>
        <p:spPr>
          <a:xfrm>
            <a:off x="1747520" y="1639202"/>
            <a:ext cx="8128000" cy="289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Contest Winner Declaration: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team has organized a contest where the user with the most likes on a single photo wins.</a:t>
            </a: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 Task: 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Determine the winner of the contest and provide their details to the team.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8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CB621-82D7-4141-BC05-85931BDB6405}"/>
              </a:ext>
            </a:extLst>
          </p:cNvPr>
          <p:cNvSpPr txBox="1"/>
          <p:nvPr/>
        </p:nvSpPr>
        <p:spPr>
          <a:xfrm>
            <a:off x="0" y="120432"/>
            <a:ext cx="1147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 rtl="0">
              <a:spcBef>
                <a:spcPts val="0"/>
              </a:spcBef>
              <a:spcAft>
                <a:spcPts val="800"/>
              </a:spcAft>
            </a:pPr>
            <a:r>
              <a:rPr lang="en-GB" sz="3000" b="1" dirty="0"/>
              <a:t>Contest Winner Declaration:</a:t>
            </a:r>
            <a:endParaRPr lang="en-IN" sz="3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DF6CAB-D3C9-4059-BF80-59CCDBE4609B}"/>
              </a:ext>
            </a:extLst>
          </p:cNvPr>
          <p:cNvSpPr txBox="1"/>
          <p:nvPr/>
        </p:nvSpPr>
        <p:spPr>
          <a:xfrm>
            <a:off x="1747520" y="206248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7EFC8BA-1799-464B-83D2-621452F28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17481" r="36000" b="39408"/>
          <a:stretch/>
        </p:blipFill>
        <p:spPr>
          <a:xfrm>
            <a:off x="1991360" y="1259840"/>
            <a:ext cx="763885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523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Office Theme</vt:lpstr>
      <vt:lpstr>INSTAGRAM USER ANALYTICS</vt:lpstr>
      <vt:lpstr>PowerPoint Presentation</vt:lpstr>
      <vt:lpstr>MARKETING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INVESTOR  METICS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ANALYSIS</dc:title>
  <dc:creator>Salman Bask</dc:creator>
  <cp:lastModifiedBy>Microsoft account</cp:lastModifiedBy>
  <cp:revision>8</cp:revision>
  <dcterms:created xsi:type="dcterms:W3CDTF">2024-06-23T15:30:51Z</dcterms:created>
  <dcterms:modified xsi:type="dcterms:W3CDTF">2024-06-24T06:34:17Z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