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723969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27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13e41c27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13e41c27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76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13e41c2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13e41c2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5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c13e41c2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c13e41c2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69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c13e41c27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13e41c27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15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13e41c27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13e41c27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3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13e41c27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13e41c27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14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13e41c27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13e41c27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14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13e41c2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13e41c2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32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c13e41c27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c13e41c27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62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pagespeed.web.dev/analysis/https-www-honda2wheelersindia-com-media-center-press-release/ncbdznbczq?form_factor=desktop" TargetMode="External"/><Relationship Id="rId3" Type="http://schemas.openxmlformats.org/officeDocument/2006/relationships/hyperlink" Target="https://www.honda2wheelersindia.com/FAQ" TargetMode="External"/><Relationship Id="rId7" Type="http://schemas.openxmlformats.org/officeDocument/2006/relationships/hyperlink" Target="https://www.honda2wheelersindia.com/media-center/press-release" TargetMode="External"/><Relationship Id="rId12" Type="http://schemas.openxmlformats.org/officeDocument/2006/relationships/hyperlink" Target="https://pagespeed.web.dev/analysis/https-www-honda2wheelersindia-com-safetyindia/esejc26yoj?form_factor=desktop"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pagespeed.web.dev/analysis/https-www-honda2wheelersindia-com-reach-us-product-enquiry/wj05aoekq3?form_factor=desktop" TargetMode="External"/><Relationship Id="rId11" Type="http://schemas.openxmlformats.org/officeDocument/2006/relationships/hyperlink" Target="https://www.honda2wheelersindia.com/safetyindia/" TargetMode="External"/><Relationship Id="rId5" Type="http://schemas.openxmlformats.org/officeDocument/2006/relationships/hyperlink" Target="https://www.honda2wheelersindia.com/reach-us/product-enquiry" TargetMode="External"/><Relationship Id="rId10" Type="http://schemas.openxmlformats.org/officeDocument/2006/relationships/hyperlink" Target="https://pagespeed.web.dev/analysis/https-www-honda2wheelersindia-com-media-center-gallery/jdtxqfcg73?form_factor=desktop" TargetMode="External"/><Relationship Id="rId4" Type="http://schemas.openxmlformats.org/officeDocument/2006/relationships/hyperlink" Target="https://pagespeed.web.dev/analysis/https-www-honda2wheelersindia-com-FAQ/jbq9omltm1?form_factor=desktop" TargetMode="External"/><Relationship Id="rId9" Type="http://schemas.openxmlformats.org/officeDocument/2006/relationships/hyperlink" Target="https://www.honda2wheelersindia.com/media-center/galler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4303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Title: Crafting Compelling Web Presences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2"/>
          <p:cNvSpPr txBox="1">
            <a:spLocks noGrp="1"/>
          </p:cNvSpPr>
          <p:nvPr>
            <p:ph type="body" idx="1"/>
          </p:nvPr>
        </p:nvSpPr>
        <p:spPr>
          <a:xfrm>
            <a:off x="311700" y="227075"/>
            <a:ext cx="8520600" cy="470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chemeClr val="dk1"/>
                </a:solidFill>
              </a:rPr>
              <a:t> Findings</a:t>
            </a:r>
            <a:r>
              <a:rPr lang="en" sz="1700">
                <a:solidFill>
                  <a:schemeClr val="dk1"/>
                </a:solidFill>
              </a:rPr>
              <a:t> </a:t>
            </a:r>
            <a:endParaRPr sz="1700">
              <a:solidFill>
                <a:schemeClr val="dk1"/>
              </a:solidFill>
            </a:endParaRPr>
          </a:p>
          <a:p>
            <a:pPr marL="457200" lvl="0" indent="-323850" algn="l" rtl="0">
              <a:spcBef>
                <a:spcPts val="1200"/>
              </a:spcBef>
              <a:spcAft>
                <a:spcPts val="0"/>
              </a:spcAft>
              <a:buClr>
                <a:schemeClr val="dk1"/>
              </a:buClr>
              <a:buSzPts val="1500"/>
              <a:buAutoNum type="arabicPeriod"/>
            </a:pPr>
            <a:r>
              <a:rPr lang="en" sz="1500">
                <a:solidFill>
                  <a:schemeClr val="dk1"/>
                </a:solidFill>
              </a:rPr>
              <a:t>Slow Loading Times</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Poor Navigation </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Lack of Mobile Optimization</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Inconsistent Design</a:t>
            </a:r>
            <a:endParaRPr sz="1500">
              <a:solidFill>
                <a:schemeClr val="dk1"/>
              </a:solidFill>
            </a:endParaRPr>
          </a:p>
          <a:p>
            <a:pPr marL="45720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r>
              <a:rPr lang="en" sz="1700" b="1">
                <a:solidFill>
                  <a:schemeClr val="dk1"/>
                </a:solidFill>
              </a:rPr>
              <a:t>Recommendations</a:t>
            </a:r>
            <a:endParaRPr sz="1700" b="1">
              <a:solidFill>
                <a:schemeClr val="dk1"/>
              </a:solidFill>
            </a:endParaRPr>
          </a:p>
          <a:p>
            <a:pPr marL="457200" lvl="0" indent="-323850" algn="l" rtl="0">
              <a:spcBef>
                <a:spcPts val="1200"/>
              </a:spcBef>
              <a:spcAft>
                <a:spcPts val="0"/>
              </a:spcAft>
              <a:buClr>
                <a:schemeClr val="dk1"/>
              </a:buClr>
              <a:buSzPts val="1500"/>
              <a:buAutoNum type="arabicPeriod"/>
            </a:pPr>
            <a:r>
              <a:rPr lang="en" sz="1500">
                <a:solidFill>
                  <a:schemeClr val="dk1"/>
                </a:solidFill>
              </a:rPr>
              <a:t>Fast Loading Times</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High-Quality Images and Graphics</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Readable Typography</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Accessible Design</a:t>
            </a:r>
            <a:endParaRPr sz="1500">
              <a:solidFill>
                <a:schemeClr val="dk1"/>
              </a:solidFill>
            </a:endParaRPr>
          </a:p>
          <a:p>
            <a:pPr marL="457200" lvl="0" indent="-323850" algn="l" rtl="0">
              <a:spcBef>
                <a:spcPts val="0"/>
              </a:spcBef>
              <a:spcAft>
                <a:spcPts val="0"/>
              </a:spcAft>
              <a:buClr>
                <a:schemeClr val="dk1"/>
              </a:buClr>
              <a:buSzPts val="1500"/>
              <a:buAutoNum type="arabicPeriod"/>
            </a:pPr>
            <a:r>
              <a:rPr lang="en" sz="1500">
                <a:solidFill>
                  <a:schemeClr val="dk1"/>
                </a:solidFill>
              </a:rPr>
              <a:t>Regular Updates and Maintenance</a:t>
            </a:r>
            <a:endParaRPr sz="1500">
              <a:solidFill>
                <a:schemeClr val="dk1"/>
              </a:solidFill>
            </a:endParaRPr>
          </a:p>
          <a:p>
            <a:pPr marL="0" lvl="0" indent="0" algn="l" rtl="0">
              <a:spcBef>
                <a:spcPts val="1200"/>
              </a:spcBef>
              <a:spcAft>
                <a:spcPts val="1200"/>
              </a:spcAft>
              <a:buNone/>
            </a:pP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Landing </a:t>
            </a:r>
            <a:r>
              <a:rPr lang="en-US" dirty="0" smtClean="0"/>
              <a:t>Page Link in </a:t>
            </a:r>
            <a:r>
              <a:rPr lang="en-US" dirty="0" err="1" smtClean="0"/>
              <a:t>Figma</a:t>
            </a:r>
            <a:r>
              <a:rPr lang="en-US" dirty="0" smtClean="0"/>
              <a:t> </a:t>
            </a:r>
            <a:endParaRPr lang="en-US" dirty="0"/>
          </a:p>
        </p:txBody>
      </p:sp>
      <p:sp>
        <p:nvSpPr>
          <p:cNvPr id="3" name="Text Placeholder 2"/>
          <p:cNvSpPr>
            <a:spLocks noGrp="1"/>
          </p:cNvSpPr>
          <p:nvPr>
            <p:ph type="body" idx="1"/>
          </p:nvPr>
        </p:nvSpPr>
        <p:spPr/>
        <p:txBody>
          <a:bodyPr/>
          <a:lstStyle/>
          <a:p>
            <a:r>
              <a:rPr lang="en-US" dirty="0"/>
              <a:t>https://www.figma.com/file/pWFkP3RDFVuXnGnOBGEGaF/umesh?type=design&amp;node-id=0%3A1&amp;mode=design&amp;t=CdH5ch9rSalbFke8-1</a:t>
            </a:r>
          </a:p>
        </p:txBody>
      </p:sp>
    </p:spTree>
    <p:extLst>
      <p:ext uri="{BB962C8B-B14F-4D97-AF65-F5344CB8AC3E}">
        <p14:creationId xmlns:p14="http://schemas.microsoft.com/office/powerpoint/2010/main" val="49969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900" b="1">
                <a:solidFill>
                  <a:srgbClr val="1F1F1F"/>
                </a:solidFill>
                <a:highlight>
                  <a:srgbClr val="FFFFFF"/>
                </a:highlight>
              </a:rPr>
              <a:t>PROJECT AIM</a:t>
            </a:r>
            <a:endParaRPr sz="1900" b="1">
              <a:solidFill>
                <a:srgbClr val="1F1F1F"/>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900" b="1">
              <a:solidFill>
                <a:srgbClr val="1F1F1F"/>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700">
                <a:solidFill>
                  <a:srgbClr val="1F1F1F"/>
                </a:solidFill>
                <a:highlight>
                  <a:srgbClr val="FFFFFF"/>
                </a:highlight>
              </a:rPr>
              <a:t>To analyze the Honda Two Wheeler India website (honda2wheelersindia.com) from a digital marketing perspective. Here's a breakdown of the key tasks completed: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249100" y="6516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b="1">
                <a:solidFill>
                  <a:srgbClr val="0D0D0D"/>
                </a:solidFill>
                <a:highlight>
                  <a:srgbClr val="FFFFFF"/>
                </a:highlight>
                <a:latin typeface="Roboto"/>
                <a:ea typeface="Roboto"/>
                <a:cs typeface="Roboto"/>
                <a:sym typeface="Roboto"/>
              </a:rPr>
              <a:t>ABOUT </a:t>
            </a:r>
            <a:endParaRPr sz="1900" b="1">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700">
                <a:solidFill>
                  <a:srgbClr val="0D0D0D"/>
                </a:solidFill>
                <a:highlight>
                  <a:srgbClr val="FFFFFF"/>
                </a:highlight>
                <a:latin typeface="Roboto"/>
                <a:ea typeface="Roboto"/>
                <a:cs typeface="Roboto"/>
                <a:sym typeface="Roboto"/>
              </a:rPr>
              <a:t>Honda Motorcycle and Scooter India Pvt. Ltd. (HMSI) is a subsidiary of Honda Motor Co. Ltd., Japan, and was established in India in 1999. Honda is one of the leading two-wheeler manufacturers in India, known for its innovative technology, reliability, and efficient performance. The company offers a wide range of motorcycles and scooters catering to various segments, including commuters, sports bikes, and scooters. Honda's products are known for their quality, fuel efficiency, and low maintenance costs, making them popular choices among Indian consumers. Over the years, Honda has built a strong presence in the Indian market and continues to innovate and evolve its product offerings to meet the changing needs of customers.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body" idx="1"/>
          </p:nvPr>
        </p:nvSpPr>
        <p:spPr>
          <a:xfrm>
            <a:off x="311700" y="359575"/>
            <a:ext cx="8520600" cy="43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40"/>
              <a:buFont typeface="Arial"/>
              <a:buNone/>
            </a:pPr>
            <a:r>
              <a:rPr lang="en" sz="1920" b="1">
                <a:solidFill>
                  <a:schemeClr val="dk1"/>
                </a:solidFill>
              </a:rPr>
              <a:t>Short descriptions of products or services.</a:t>
            </a:r>
            <a:endParaRPr sz="1920" b="1">
              <a:solidFill>
                <a:schemeClr val="dk1"/>
              </a:solidFill>
            </a:endParaRPr>
          </a:p>
          <a:p>
            <a:pPr marL="0" lvl="0" indent="0" algn="l" rtl="0">
              <a:spcBef>
                <a:spcPts val="1200"/>
              </a:spcBef>
              <a:spcAft>
                <a:spcPts val="0"/>
              </a:spcAft>
              <a:buClr>
                <a:schemeClr val="dk1"/>
              </a:buClr>
              <a:buSzPts val="440"/>
              <a:buFont typeface="Arial"/>
              <a:buNone/>
            </a:pPr>
            <a:r>
              <a:rPr lang="en" sz="1720" b="1" i="1">
                <a:solidFill>
                  <a:schemeClr val="dk1"/>
                </a:solidFill>
              </a:rPr>
              <a:t>Honda CB350RS</a:t>
            </a:r>
            <a:r>
              <a:rPr lang="en" sz="1720">
                <a:solidFill>
                  <a:schemeClr val="dk1"/>
                </a:solidFill>
              </a:rPr>
              <a:t> is a modern classic motorcycle that combines retro styling with contemporary features. It features a 350cc single-cylinder engine, a lightweight chassis, and modern suspension components. The CB350RS offers a comfortable riding position with a focus on urban and light adventure riding, making it a versatile choice for riders looking for a stylish and practical motorcycle.</a:t>
            </a:r>
            <a:endParaRPr sz="1720">
              <a:solidFill>
                <a:schemeClr val="dk1"/>
              </a:solidFill>
            </a:endParaRPr>
          </a:p>
          <a:p>
            <a:pPr marL="0" lvl="0" indent="0" algn="l" rtl="0">
              <a:spcBef>
                <a:spcPts val="1200"/>
              </a:spcBef>
              <a:spcAft>
                <a:spcPts val="0"/>
              </a:spcAft>
              <a:buClr>
                <a:schemeClr val="dk1"/>
              </a:buClr>
              <a:buSzPts val="440"/>
              <a:buFont typeface="Arial"/>
              <a:buNone/>
            </a:pPr>
            <a:r>
              <a:rPr lang="en" sz="1720" b="1" i="1">
                <a:solidFill>
                  <a:schemeClr val="dk1"/>
                </a:solidFill>
              </a:rPr>
              <a:t>Honda CB300F</a:t>
            </a:r>
            <a:r>
              <a:rPr lang="en" sz="1720">
                <a:solidFill>
                  <a:schemeClr val="dk1"/>
                </a:solidFill>
              </a:rPr>
              <a:t> is a naked sportbike that offers a perfect blend of performance and versatility. It features a 286cc single-cylinder engine that delivers smooth power and excellent fuel efficiency. With its lightweight chassis and comfortable riding position, the CB300F is ideal for both city commuting and weekend rides. It's a great choice for riders looking for a nimble and easy-to-ride motorcycle with a sporty edge.</a:t>
            </a:r>
            <a:endParaRPr sz="1720">
              <a:solidFill>
                <a:schemeClr val="dk1"/>
              </a:solidFill>
            </a:endParaRPr>
          </a:p>
          <a:p>
            <a:pPr marL="0" lvl="0" indent="0" algn="l" rtl="0">
              <a:spcBef>
                <a:spcPts val="1200"/>
              </a:spcBef>
              <a:spcAft>
                <a:spcPts val="1200"/>
              </a:spcAft>
              <a:buSzPts val="440"/>
              <a:buNone/>
            </a:pPr>
            <a:endParaRPr sz="172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body" idx="1"/>
          </p:nvPr>
        </p:nvSpPr>
        <p:spPr>
          <a:xfrm>
            <a:off x="311700" y="275425"/>
            <a:ext cx="8520600" cy="47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688"/>
              <a:buFont typeface="Arial"/>
              <a:buNone/>
            </a:pPr>
            <a:r>
              <a:rPr lang="en" sz="1700" b="1" i="1">
                <a:solidFill>
                  <a:schemeClr val="dk1"/>
                </a:solidFill>
              </a:rPr>
              <a:t>Honda SP125 Sports</a:t>
            </a:r>
            <a:r>
              <a:rPr lang="en" sz="1700">
                <a:solidFill>
                  <a:schemeClr val="dk1"/>
                </a:solidFill>
              </a:rPr>
              <a:t> is a stylish commuter motorcycle that offers a blend of performance and efficiency. It features a 125cc engine that delivers smooth power delivery and excellent fuel economy. The SP125 Sports is designed for urban commuting, with a comfortable riding position and agile handling. It also comes with modern features such as a digital instrument cluster and fuel injection, making it a practical and reliable choice for everyday riding.</a:t>
            </a:r>
            <a:endParaRPr sz="1700">
              <a:solidFill>
                <a:schemeClr val="dk1"/>
              </a:solidFill>
            </a:endParaRPr>
          </a:p>
          <a:p>
            <a:pPr marL="0" lvl="0" indent="0" algn="l" rtl="0">
              <a:spcBef>
                <a:spcPts val="1200"/>
              </a:spcBef>
              <a:spcAft>
                <a:spcPts val="0"/>
              </a:spcAft>
              <a:buClr>
                <a:schemeClr val="dk1"/>
              </a:buClr>
              <a:buSzPts val="688"/>
              <a:buFont typeface="Arial"/>
              <a:buNone/>
            </a:pPr>
            <a:r>
              <a:rPr lang="en" sz="1700" b="1" i="1">
                <a:solidFill>
                  <a:schemeClr val="dk1"/>
                </a:solidFill>
              </a:rPr>
              <a:t>Honda Unicorn</a:t>
            </a:r>
            <a:r>
              <a:rPr lang="en" sz="1700">
                <a:solidFill>
                  <a:schemeClr val="dk1"/>
                </a:solidFill>
              </a:rPr>
              <a:t> is a popular commuter motorcycle known for its reliability and efficiency. It features a refined 160cc engine that delivers a good balance of power and fuel economy. The Unicorn is praised for its comfortable riding position, smooth engine performance, and low maintenance costs. It's a great choice for riders looking for a dependable and practical motorcycle for daily commuting and city riding.</a:t>
            </a:r>
            <a:endParaRPr sz="1700">
              <a:solidFill>
                <a:schemeClr val="dk1"/>
              </a:solidFill>
            </a:endParaRPr>
          </a:p>
          <a:p>
            <a:pPr marL="0" lvl="0" indent="0" algn="l" rtl="0">
              <a:spcBef>
                <a:spcPts val="1200"/>
              </a:spcBef>
              <a:spcAft>
                <a:spcPts val="0"/>
              </a:spcAft>
              <a:buClr>
                <a:schemeClr val="dk1"/>
              </a:buClr>
              <a:buSzPts val="688"/>
              <a:buFont typeface="Arial"/>
              <a:buNone/>
            </a:pPr>
            <a:r>
              <a:rPr lang="en" sz="1700" b="1" i="1">
                <a:solidFill>
                  <a:schemeClr val="dk1"/>
                </a:solidFill>
              </a:rPr>
              <a:t>Honda CB Shine</a:t>
            </a:r>
            <a:r>
              <a:rPr lang="en" sz="1700">
                <a:solidFill>
                  <a:schemeClr val="dk1"/>
                </a:solidFill>
              </a:rPr>
              <a:t> is a stylish commuter motorcycle known for its reliability and fuel efficiency. It features a 125cc engine that delivers a good balance of power and mileage. </a:t>
            </a:r>
            <a:endParaRPr sz="1700">
              <a:solidFill>
                <a:schemeClr val="dk1"/>
              </a:solidFill>
            </a:endParaRPr>
          </a:p>
          <a:p>
            <a:pPr marL="0" lvl="0" indent="0" algn="l" rtl="0">
              <a:spcBef>
                <a:spcPts val="1200"/>
              </a:spcBef>
              <a:spcAft>
                <a:spcPts val="1200"/>
              </a:spcAft>
              <a:buSzPts val="688"/>
              <a:buNone/>
            </a:pP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1366000" y="815075"/>
            <a:ext cx="7182000" cy="33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900" b="1">
              <a:solidFill>
                <a:schemeClr val="dk1"/>
              </a:solidFill>
              <a:highlight>
                <a:schemeClr val="lt1"/>
              </a:highlight>
            </a:endParaRPr>
          </a:p>
          <a:p>
            <a:pPr marL="0" lvl="0" indent="0" algn="l" rtl="0">
              <a:spcBef>
                <a:spcPts val="1200"/>
              </a:spcBef>
              <a:spcAft>
                <a:spcPts val="0"/>
              </a:spcAft>
              <a:buNone/>
            </a:pPr>
            <a:r>
              <a:rPr lang="en" sz="1900" b="1">
                <a:solidFill>
                  <a:schemeClr val="dk1"/>
                </a:solidFill>
                <a:highlight>
                  <a:schemeClr val="lt1"/>
                </a:highlight>
              </a:rPr>
              <a:t>This website is developed by following below Platform. </a:t>
            </a:r>
            <a:endParaRPr sz="1900" b="1">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 sz="1900" b="1">
                <a:solidFill>
                  <a:schemeClr val="dk1"/>
                </a:solidFill>
                <a:highlight>
                  <a:schemeClr val="lt1"/>
                </a:highlight>
              </a:rPr>
              <a:t>                Identify by genelify.com online tools</a:t>
            </a:r>
            <a:endParaRPr sz="1900" b="1">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 sz="1900" b="1">
                <a:solidFill>
                  <a:schemeClr val="dk1"/>
                </a:solidFill>
                <a:highlight>
                  <a:schemeClr val="lt1"/>
                </a:highlight>
              </a:rPr>
              <a:t>                      UI framework - Bootstrap </a:t>
            </a:r>
            <a:endParaRPr sz="1900" b="1">
              <a:solidFill>
                <a:schemeClr val="dk1"/>
              </a:solidFill>
              <a:highlight>
                <a:schemeClr val="lt1"/>
              </a:highlight>
            </a:endParaRPr>
          </a:p>
          <a:p>
            <a:pPr marL="0" lvl="0" indent="0" algn="l" rtl="0">
              <a:spcBef>
                <a:spcPts val="1200"/>
              </a:spcBef>
              <a:spcAft>
                <a:spcPts val="1200"/>
              </a:spcAft>
              <a:buNone/>
            </a:pPr>
            <a:endParaRPr sz="1900" b="1">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9"/>
          <p:cNvSpPr txBox="1">
            <a:spLocks noGrp="1"/>
          </p:cNvSpPr>
          <p:nvPr>
            <p:ph type="body" idx="1"/>
          </p:nvPr>
        </p:nvSpPr>
        <p:spPr>
          <a:xfrm>
            <a:off x="311700" y="118925"/>
            <a:ext cx="8736000" cy="49662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688"/>
              <a:buFont typeface="Arial"/>
              <a:buNone/>
            </a:pPr>
            <a:r>
              <a:rPr lang="en" sz="1525" b="1">
                <a:solidFill>
                  <a:schemeClr val="dk1"/>
                </a:solidFill>
              </a:rPr>
              <a:t>OnlineTesting of 5 Pages from honda2wheelers india website</a:t>
            </a:r>
            <a:endParaRPr sz="1525" b="1">
              <a:solidFill>
                <a:schemeClr val="dk1"/>
              </a:solidFill>
            </a:endParaRPr>
          </a:p>
          <a:p>
            <a:pPr marL="0" lvl="0" indent="0" algn="l" rtl="0">
              <a:lnSpc>
                <a:spcPct val="140000"/>
              </a:lnSpc>
              <a:spcBef>
                <a:spcPts val="1200"/>
              </a:spcBef>
              <a:spcAft>
                <a:spcPts val="0"/>
              </a:spcAft>
              <a:buClr>
                <a:schemeClr val="dk1"/>
              </a:buClr>
              <a:buSzPts val="688"/>
              <a:buFont typeface="Arial"/>
              <a:buNone/>
            </a:pPr>
            <a:r>
              <a:rPr lang="en" sz="1225" u="sng">
                <a:solidFill>
                  <a:schemeClr val="hlink"/>
                </a:solidFill>
                <a:hlinkClick r:id="rId3"/>
              </a:rPr>
              <a:t>https://www.honda2wheelersindia.com/FAQ</a:t>
            </a:r>
            <a:r>
              <a:rPr lang="en" sz="1225">
                <a:solidFill>
                  <a:schemeClr val="dk1"/>
                </a:solidFill>
              </a:rPr>
              <a:t> (Pagespeed Insight Report: </a:t>
            </a:r>
            <a:r>
              <a:rPr lang="en" sz="1225" u="sng">
                <a:solidFill>
                  <a:schemeClr val="hlink"/>
                </a:solidFill>
                <a:hlinkClick r:id="rId4"/>
              </a:rPr>
              <a:t>https://pagespeed.web.dev/analysis/https-www-honda2wheelersindia-com-FAQ/jbq9omltm1?form_factor=desktop)</a:t>
            </a:r>
            <a:endParaRPr sz="1225">
              <a:solidFill>
                <a:schemeClr val="dk1"/>
              </a:solidFill>
            </a:endParaRPr>
          </a:p>
          <a:p>
            <a:pPr marL="0" lvl="0" indent="0" algn="l" rtl="0">
              <a:lnSpc>
                <a:spcPct val="140000"/>
              </a:lnSpc>
              <a:spcBef>
                <a:spcPts val="1200"/>
              </a:spcBef>
              <a:spcAft>
                <a:spcPts val="0"/>
              </a:spcAft>
              <a:buClr>
                <a:schemeClr val="dk1"/>
              </a:buClr>
              <a:buSzPts val="688"/>
              <a:buFont typeface="Arial"/>
              <a:buNone/>
            </a:pPr>
            <a:r>
              <a:rPr lang="en" sz="1225" u="sng">
                <a:solidFill>
                  <a:schemeClr val="hlink"/>
                </a:solidFill>
                <a:hlinkClick r:id="rId5"/>
              </a:rPr>
              <a:t>https://www.honda2wheelersindia.com/reach-us/product-enquiry</a:t>
            </a:r>
            <a:r>
              <a:rPr lang="en" sz="1225">
                <a:solidFill>
                  <a:schemeClr val="dk1"/>
                </a:solidFill>
              </a:rPr>
              <a:t> (Pagespeed Insight Report: </a:t>
            </a:r>
            <a:r>
              <a:rPr lang="en" sz="1225" u="sng">
                <a:solidFill>
                  <a:schemeClr val="hlink"/>
                </a:solidFill>
                <a:hlinkClick r:id="rId6"/>
              </a:rPr>
              <a:t>https://pagespeed.web.dev/analysis/https-www-honda2wheelersindia-com-reach-us-product-enquiry/wj05aoekq3?form_factor=desktop)</a:t>
            </a:r>
            <a:endParaRPr sz="1225">
              <a:solidFill>
                <a:schemeClr val="dk1"/>
              </a:solidFill>
            </a:endParaRPr>
          </a:p>
          <a:p>
            <a:pPr marL="0" lvl="0" indent="0" algn="l" rtl="0">
              <a:lnSpc>
                <a:spcPct val="140000"/>
              </a:lnSpc>
              <a:spcBef>
                <a:spcPts val="1200"/>
              </a:spcBef>
              <a:spcAft>
                <a:spcPts val="0"/>
              </a:spcAft>
              <a:buClr>
                <a:schemeClr val="dk1"/>
              </a:buClr>
              <a:buSzPts val="688"/>
              <a:buFont typeface="Arial"/>
              <a:buNone/>
            </a:pPr>
            <a:r>
              <a:rPr lang="en" sz="1225" u="sng">
                <a:solidFill>
                  <a:schemeClr val="hlink"/>
                </a:solidFill>
                <a:hlinkClick r:id="rId7"/>
              </a:rPr>
              <a:t>https://www.honda2wheelersindia.com/media-center/press-release</a:t>
            </a:r>
            <a:r>
              <a:rPr lang="en" sz="1225">
                <a:solidFill>
                  <a:schemeClr val="dk1"/>
                </a:solidFill>
              </a:rPr>
              <a:t> (Pagespeed Insight Report: </a:t>
            </a:r>
            <a:r>
              <a:rPr lang="en" sz="1225" u="sng">
                <a:solidFill>
                  <a:schemeClr val="hlink"/>
                </a:solidFill>
                <a:hlinkClick r:id="rId8"/>
              </a:rPr>
              <a:t>https://pagespeed.web.dev/analysis/https-www-honda2wheelersindia-com-media-center-press-release/ncbdznbczq?form_factor=desktop)</a:t>
            </a:r>
            <a:endParaRPr sz="1225">
              <a:solidFill>
                <a:schemeClr val="dk1"/>
              </a:solidFill>
            </a:endParaRPr>
          </a:p>
          <a:p>
            <a:pPr marL="0" lvl="0" indent="0" algn="l" rtl="0">
              <a:lnSpc>
                <a:spcPct val="140000"/>
              </a:lnSpc>
              <a:spcBef>
                <a:spcPts val="1200"/>
              </a:spcBef>
              <a:spcAft>
                <a:spcPts val="0"/>
              </a:spcAft>
              <a:buClr>
                <a:schemeClr val="dk1"/>
              </a:buClr>
              <a:buSzPts val="688"/>
              <a:buFont typeface="Arial"/>
              <a:buNone/>
            </a:pPr>
            <a:r>
              <a:rPr lang="en" sz="1225" u="sng">
                <a:solidFill>
                  <a:schemeClr val="hlink"/>
                </a:solidFill>
                <a:hlinkClick r:id="rId9"/>
              </a:rPr>
              <a:t>https://www.honda2wheelersindia.com/media-center/gallery</a:t>
            </a:r>
            <a:r>
              <a:rPr lang="en" sz="1225">
                <a:solidFill>
                  <a:schemeClr val="dk1"/>
                </a:solidFill>
              </a:rPr>
              <a:t> (Pagespeed Insights Report: </a:t>
            </a:r>
            <a:r>
              <a:rPr lang="en" sz="1225" u="sng">
                <a:solidFill>
                  <a:schemeClr val="hlink"/>
                </a:solidFill>
                <a:hlinkClick r:id="rId10"/>
              </a:rPr>
              <a:t>https://pagespeed.web.dev/analysis/https-www-honda2wheelersindia-com-media-center-gallery/jdtxqfcg73?form_factor=desktop)</a:t>
            </a:r>
            <a:endParaRPr sz="1225">
              <a:solidFill>
                <a:schemeClr val="dk1"/>
              </a:solidFill>
            </a:endParaRPr>
          </a:p>
          <a:p>
            <a:pPr marL="0" lvl="0" indent="0" algn="l" rtl="0">
              <a:lnSpc>
                <a:spcPct val="140000"/>
              </a:lnSpc>
              <a:spcBef>
                <a:spcPts val="1200"/>
              </a:spcBef>
              <a:spcAft>
                <a:spcPts val="0"/>
              </a:spcAft>
              <a:buClr>
                <a:schemeClr val="dk1"/>
              </a:buClr>
              <a:buSzPts val="688"/>
              <a:buFont typeface="Arial"/>
              <a:buNone/>
            </a:pPr>
            <a:r>
              <a:rPr lang="en" sz="1225" u="sng">
                <a:solidFill>
                  <a:schemeClr val="hlink"/>
                </a:solidFill>
                <a:hlinkClick r:id="rId11"/>
              </a:rPr>
              <a:t>https://www.honda2wheelersindia.com/safetyindia/ </a:t>
            </a:r>
            <a:r>
              <a:rPr lang="en" sz="1225">
                <a:solidFill>
                  <a:schemeClr val="dk1"/>
                </a:solidFill>
              </a:rPr>
              <a:t>(Pagespeed Insight Report: </a:t>
            </a:r>
            <a:r>
              <a:rPr lang="en" sz="1225" u="sng">
                <a:solidFill>
                  <a:schemeClr val="hlink"/>
                </a:solidFill>
                <a:hlinkClick r:id="rId12"/>
              </a:rPr>
              <a:t>https://pagespeed.web.dev/analysis/https-www-honda2wheelersindia-com-safetyindia/esejc26yoj?form_factor=desktop)</a:t>
            </a:r>
            <a:endParaRPr sz="1225">
              <a:solidFill>
                <a:schemeClr val="dk1"/>
              </a:solidFill>
            </a:endParaRPr>
          </a:p>
          <a:p>
            <a:pPr marL="0" lvl="0" indent="0" algn="l" rtl="0">
              <a:lnSpc>
                <a:spcPct val="140000"/>
              </a:lnSpc>
              <a:spcBef>
                <a:spcPts val="1200"/>
              </a:spcBef>
              <a:spcAft>
                <a:spcPts val="0"/>
              </a:spcAft>
              <a:buClr>
                <a:schemeClr val="dk1"/>
              </a:buClr>
              <a:buSzPts val="688"/>
              <a:buFont typeface="Arial"/>
              <a:buNone/>
            </a:pPr>
            <a:endParaRPr sz="1225">
              <a:solidFill>
                <a:schemeClr val="dk1"/>
              </a:solidFill>
            </a:endParaRPr>
          </a:p>
          <a:p>
            <a:pPr marL="0" lvl="0" indent="0" algn="l" rtl="0">
              <a:lnSpc>
                <a:spcPct val="140000"/>
              </a:lnSpc>
              <a:spcBef>
                <a:spcPts val="1200"/>
              </a:spcBef>
              <a:spcAft>
                <a:spcPts val="1200"/>
              </a:spcAft>
              <a:buSzPts val="688"/>
              <a:buNone/>
            </a:pPr>
            <a:endParaRPr sz="1225">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body" idx="1"/>
          </p:nvPr>
        </p:nvSpPr>
        <p:spPr>
          <a:xfrm>
            <a:off x="0" y="0"/>
            <a:ext cx="9075000" cy="50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75"/>
              <a:buFont typeface="Arial"/>
              <a:buNone/>
            </a:pPr>
            <a:r>
              <a:rPr lang="en" sz="1550" b="1">
                <a:solidFill>
                  <a:schemeClr val="dk1"/>
                </a:solidFill>
              </a:rPr>
              <a:t>Listing the website design mistakes to avoid, such as cluttered layouts and slow loading times</a:t>
            </a:r>
            <a:endParaRPr sz="1050">
              <a:solidFill>
                <a:schemeClr val="dk1"/>
              </a:solidFill>
            </a:endParaRPr>
          </a:p>
          <a:p>
            <a:pPr marL="0" lvl="0" indent="0" algn="l" rtl="0">
              <a:spcBef>
                <a:spcPts val="1200"/>
              </a:spcBef>
              <a:spcAft>
                <a:spcPts val="0"/>
              </a:spcAft>
              <a:buClr>
                <a:schemeClr val="dk1"/>
              </a:buClr>
              <a:buSzPts val="275"/>
              <a:buFont typeface="Arial"/>
              <a:buNone/>
            </a:pPr>
            <a:r>
              <a:rPr lang="en" sz="1250" b="1">
                <a:solidFill>
                  <a:schemeClr val="dk1"/>
                </a:solidFill>
              </a:rPr>
              <a:t>C</a:t>
            </a:r>
            <a:r>
              <a:rPr lang="en" sz="1350" b="1">
                <a:solidFill>
                  <a:schemeClr val="dk1"/>
                </a:solidFill>
              </a:rPr>
              <a:t>luttered Layouts:</a:t>
            </a:r>
            <a:r>
              <a:rPr lang="en" sz="1350">
                <a:solidFill>
                  <a:schemeClr val="dk1"/>
                </a:solidFill>
              </a:rPr>
              <a:t> Avoid overcrowding your website with too much content or design elements. A cluttered layout can overwhelm visitors and make it difficult for them to find the information they're looking for. Keep your design clean and organized, with plenty of white space to help guide the user's eye.</a:t>
            </a:r>
            <a:endParaRPr sz="1350">
              <a:solidFill>
                <a:schemeClr val="dk1"/>
              </a:solidFill>
            </a:endParaRPr>
          </a:p>
          <a:p>
            <a:pPr marL="0" lvl="0" indent="0" algn="l" rtl="0">
              <a:spcBef>
                <a:spcPts val="1200"/>
              </a:spcBef>
              <a:spcAft>
                <a:spcPts val="0"/>
              </a:spcAft>
              <a:buClr>
                <a:schemeClr val="dk1"/>
              </a:buClr>
              <a:buSzPts val="275"/>
              <a:buFont typeface="Arial"/>
              <a:buNone/>
            </a:pPr>
            <a:r>
              <a:rPr lang="en" sz="1350" b="1">
                <a:solidFill>
                  <a:schemeClr val="dk1"/>
                </a:solidFill>
              </a:rPr>
              <a:t>Slow Loading Times:</a:t>
            </a:r>
            <a:r>
              <a:rPr lang="en" sz="1350">
                <a:solidFill>
                  <a:schemeClr val="dk1"/>
                </a:solidFill>
              </a:rPr>
              <a:t> Large images, excessive animations, and bulky code can slow down your website's loading times, leading to a poor user experience. Optimize your images and code, use caching and content delivery networks (CDNs), and minimize the use of large files or scripts to ensure fast loading times.</a:t>
            </a:r>
            <a:endParaRPr sz="1350">
              <a:solidFill>
                <a:schemeClr val="dk1"/>
              </a:solidFill>
            </a:endParaRPr>
          </a:p>
          <a:p>
            <a:pPr marL="0" lvl="0" indent="0" algn="l" rtl="0">
              <a:spcBef>
                <a:spcPts val="1200"/>
              </a:spcBef>
              <a:spcAft>
                <a:spcPts val="0"/>
              </a:spcAft>
              <a:buClr>
                <a:schemeClr val="dk1"/>
              </a:buClr>
              <a:buSzPts val="275"/>
              <a:buFont typeface="Arial"/>
              <a:buNone/>
            </a:pPr>
            <a:r>
              <a:rPr lang="en" sz="1350" b="1">
                <a:solidFill>
                  <a:schemeClr val="dk1"/>
                </a:solidFill>
              </a:rPr>
              <a:t>Poor Navigation:</a:t>
            </a:r>
            <a:r>
              <a:rPr lang="en" sz="1350">
                <a:solidFill>
                  <a:schemeClr val="dk1"/>
                </a:solidFill>
              </a:rPr>
              <a:t> Complex or confusing navigation can make it hard for users to find their way around your website. Keep your navigation simple and intuitive, with clear labels and logical hierarchy. Use breadcrumbs, search bars, and sitemaps to help users easily navigate your site.</a:t>
            </a:r>
            <a:endParaRPr sz="1350">
              <a:solidFill>
                <a:schemeClr val="dk1"/>
              </a:solidFill>
            </a:endParaRPr>
          </a:p>
          <a:p>
            <a:pPr marL="0" lvl="0" indent="0" algn="l" rtl="0">
              <a:spcBef>
                <a:spcPts val="1200"/>
              </a:spcBef>
              <a:spcAft>
                <a:spcPts val="0"/>
              </a:spcAft>
              <a:buClr>
                <a:schemeClr val="dk1"/>
              </a:buClr>
              <a:buSzPts val="275"/>
              <a:buFont typeface="Arial"/>
              <a:buNone/>
            </a:pPr>
            <a:r>
              <a:rPr lang="en" sz="1350" b="1">
                <a:solidFill>
                  <a:schemeClr val="dk1"/>
                </a:solidFill>
              </a:rPr>
              <a:t>Lack of Mobile Optimization:</a:t>
            </a:r>
            <a:r>
              <a:rPr lang="en" sz="1350">
                <a:solidFill>
                  <a:schemeClr val="dk1"/>
                </a:solidFill>
              </a:rPr>
              <a:t> With an increasing number of users accessing websites on mobile devices, it's essential to ensure your site is optimized for mobile. Use responsive design to ensure your site looks and functions well on all devices, and consider mobile-specific features such as touch-friendly buttons and simplified menus.</a:t>
            </a:r>
            <a:endParaRPr sz="1350">
              <a:solidFill>
                <a:schemeClr val="dk1"/>
              </a:solidFill>
            </a:endParaRPr>
          </a:p>
          <a:p>
            <a:pPr marL="0" lvl="0" indent="0" algn="l" rtl="0">
              <a:spcBef>
                <a:spcPts val="1200"/>
              </a:spcBef>
              <a:spcAft>
                <a:spcPts val="0"/>
              </a:spcAft>
              <a:buClr>
                <a:schemeClr val="dk1"/>
              </a:buClr>
              <a:buSzPts val="275"/>
              <a:buFont typeface="Arial"/>
              <a:buNone/>
            </a:pPr>
            <a:r>
              <a:rPr lang="en" sz="1350" b="1">
                <a:solidFill>
                  <a:schemeClr val="dk1"/>
                </a:solidFill>
              </a:rPr>
              <a:t>Inconsistent Design:</a:t>
            </a:r>
            <a:r>
              <a:rPr lang="en" sz="1350">
                <a:solidFill>
                  <a:schemeClr val="dk1"/>
                </a:solidFill>
              </a:rPr>
              <a:t> Inconsistent design elements, such as varying colors, fonts, and styles, can make your website look unprofessional and confusing. Use a consistent design language across your site, with uniform colors, fonts, and layout styles, to create a cohesive and visually appealing user experience.</a:t>
            </a:r>
            <a:endParaRPr sz="1350">
              <a:solidFill>
                <a:schemeClr val="dk1"/>
              </a:solidFill>
            </a:endParaRPr>
          </a:p>
          <a:p>
            <a:pPr marL="0" lvl="0" indent="0" algn="l" rtl="0">
              <a:spcBef>
                <a:spcPts val="1200"/>
              </a:spcBef>
              <a:spcAft>
                <a:spcPts val="0"/>
              </a:spcAft>
              <a:buClr>
                <a:schemeClr val="dk1"/>
              </a:buClr>
              <a:buSzPts val="275"/>
              <a:buFont typeface="Arial"/>
              <a:buNone/>
            </a:pPr>
            <a:endParaRPr sz="1050">
              <a:solidFill>
                <a:schemeClr val="dk1"/>
              </a:solidFill>
            </a:endParaRPr>
          </a:p>
          <a:p>
            <a:pPr marL="0" lvl="0" indent="0" algn="l" rtl="0">
              <a:spcBef>
                <a:spcPts val="1200"/>
              </a:spcBef>
              <a:spcAft>
                <a:spcPts val="1200"/>
              </a:spcAft>
              <a:buSzPts val="275"/>
              <a:buNone/>
            </a:pPr>
            <a:endParaRPr sz="10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body" idx="1"/>
          </p:nvPr>
        </p:nvSpPr>
        <p:spPr>
          <a:xfrm>
            <a:off x="311700" y="54750"/>
            <a:ext cx="8520600" cy="4514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38560"/>
              <a:buFont typeface="Arial"/>
              <a:buNone/>
            </a:pPr>
            <a:r>
              <a:rPr lang="en" sz="2852" b="1">
                <a:solidFill>
                  <a:schemeClr val="dk1"/>
                </a:solidFill>
              </a:rPr>
              <a:t>Providing a list of best practices for creating visually appealing and user-friendly website designs</a:t>
            </a:r>
            <a:endParaRPr sz="2852" b="1">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Fast Loading Times:</a:t>
            </a:r>
            <a:r>
              <a:rPr lang="en" sz="2204">
                <a:solidFill>
                  <a:schemeClr val="dk1"/>
                </a:solidFill>
              </a:rPr>
              <a:t> Optimize images, minimize HTTP requests, and use caching to ensure fast loading times and a smooth user experience.</a:t>
            </a:r>
            <a:endParaRPr sz="2204">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High-Quality Images and Graphics:</a:t>
            </a:r>
            <a:r>
              <a:rPr lang="en" sz="2204">
                <a:solidFill>
                  <a:schemeClr val="dk1"/>
                </a:solidFill>
              </a:rPr>
              <a:t> Use high-quality images and graphics to enhance visual appeal, but be mindful of file sizes to avoid slowing down your site.</a:t>
            </a:r>
            <a:endParaRPr sz="2204">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Readable Typography: </a:t>
            </a:r>
            <a:r>
              <a:rPr lang="en" sz="2204">
                <a:solidFill>
                  <a:schemeClr val="dk1"/>
                </a:solidFill>
              </a:rPr>
              <a:t>Use readable fonts, appropriate font sizes, and contrast between text and background colors to ensure content is easy to read.</a:t>
            </a:r>
            <a:endParaRPr sz="2204">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Accessible Design: </a:t>
            </a:r>
            <a:r>
              <a:rPr lang="en" sz="2204">
                <a:solidFill>
                  <a:schemeClr val="dk1"/>
                </a:solidFill>
              </a:rPr>
              <a:t>Ensure your website is accessible to users with disabilities by following accessibility guidelines and providing alternative text for images and other non-text content.</a:t>
            </a:r>
            <a:endParaRPr sz="2204">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Clear Call-to-Action (CTA):</a:t>
            </a:r>
            <a:r>
              <a:rPr lang="en" sz="2204">
                <a:solidFill>
                  <a:schemeClr val="dk1"/>
                </a:solidFill>
              </a:rPr>
              <a:t> Use clear and prominent CTAs to guide users towards desired actions, such as signing up for a newsletter or making a purchase.</a:t>
            </a:r>
            <a:endParaRPr sz="2204">
              <a:solidFill>
                <a:schemeClr val="dk1"/>
              </a:solidFill>
            </a:endParaRPr>
          </a:p>
          <a:p>
            <a:pPr marL="0" lvl="0" indent="0" algn="l" rtl="0">
              <a:spcBef>
                <a:spcPts val="1200"/>
              </a:spcBef>
              <a:spcAft>
                <a:spcPts val="0"/>
              </a:spcAft>
              <a:buClr>
                <a:schemeClr val="dk1"/>
              </a:buClr>
              <a:buSzPct val="49894"/>
              <a:buFont typeface="Arial"/>
              <a:buNone/>
            </a:pPr>
            <a:r>
              <a:rPr lang="en" sz="2204" b="1">
                <a:solidFill>
                  <a:schemeClr val="dk1"/>
                </a:solidFill>
              </a:rPr>
              <a:t>Regular Updates and Maintenance:</a:t>
            </a:r>
            <a:r>
              <a:rPr lang="en" sz="2204">
                <a:solidFill>
                  <a:schemeClr val="dk1"/>
                </a:solidFill>
              </a:rPr>
              <a:t> Keep your website up to date with fresh content, regular maintenance, and security updates to ensure a positive user experience.</a:t>
            </a:r>
            <a:endParaRPr sz="2204">
              <a:solidFill>
                <a:schemeClr val="dk1"/>
              </a:solidFill>
            </a:endParaRPr>
          </a:p>
          <a:p>
            <a:pPr marL="0" lvl="0" indent="0" algn="l" rtl="0">
              <a:spcBef>
                <a:spcPts val="1200"/>
              </a:spcBef>
              <a:spcAft>
                <a:spcPts val="0"/>
              </a:spcAft>
              <a:buClr>
                <a:schemeClr val="dk1"/>
              </a:buClr>
              <a:buSzPct val="61111"/>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1080</Words>
  <Application>Microsoft Office PowerPoint</Application>
  <PresentationFormat>On-screen Show (16:9)</PresentationFormat>
  <Paragraphs>49</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Simple Light</vt:lpstr>
      <vt:lpstr>Project Title: Crafting Compelling Web Presences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Landing Page Link in Figma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Crafting Compelling Web Presences </dc:title>
  <cp:lastModifiedBy>Microsoft account</cp:lastModifiedBy>
  <cp:revision>2</cp:revision>
  <dcterms:modified xsi:type="dcterms:W3CDTF">2024-03-09T17:08:48Z</dcterms:modified>
</cp:coreProperties>
</file>