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84" r:id="rId5"/>
    <p:sldId id="259" r:id="rId6"/>
    <p:sldId id="260" r:id="rId7"/>
    <p:sldId id="275" r:id="rId8"/>
    <p:sldId id="276" r:id="rId9"/>
    <p:sldId id="274" r:id="rId10"/>
    <p:sldId id="278" r:id="rId11"/>
    <p:sldId id="279" r:id="rId12"/>
    <p:sldId id="280" r:id="rId13"/>
    <p:sldId id="281" r:id="rId14"/>
    <p:sldId id="261" r:id="rId15"/>
    <p:sldId id="262" r:id="rId16"/>
    <p:sldId id="263" r:id="rId17"/>
    <p:sldId id="264" r:id="rId18"/>
    <p:sldId id="265" r:id="rId19"/>
    <p:sldId id="266" r:id="rId20"/>
    <p:sldId id="267" r:id="rId21"/>
    <p:sldId id="268" r:id="rId22"/>
    <p:sldId id="282" r:id="rId23"/>
    <p:sldId id="269" r:id="rId24"/>
    <p:sldId id="270" r:id="rId25"/>
    <p:sldId id="283" r:id="rId26"/>
    <p:sldId id="271" r:id="rId27"/>
    <p:sldId id="272" r:id="rId28"/>
    <p:sldId id="273"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78A085-3624-433B-8D41-C85647DC2A8A}" type="datetimeFigureOut">
              <a:rPr lang="en-US" smtClean="0"/>
              <a:pPr/>
              <a:t>11/1/2023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95C12D-8661-410D-8161-3D46DF9C24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66CDB7F-FCA6-4AC7-8630-9AB4BA2FBBFA}" type="datetimeFigureOut">
              <a:rPr lang="en-US" smtClean="0"/>
              <a:pPr/>
              <a:t>11/1/2023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0B40A0D-0762-4CFD-9E30-5DE1D67BE5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6CDB7F-FCA6-4AC7-8630-9AB4BA2FBBFA}" type="datetimeFigureOut">
              <a:rPr lang="en-US" smtClean="0"/>
              <a:pPr/>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B40A0D-0762-4CFD-9E30-5DE1D67BE5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66CDB7F-FCA6-4AC7-8630-9AB4BA2FBBFA}" type="datetimeFigureOut">
              <a:rPr lang="en-US" smtClean="0"/>
              <a:pPr/>
              <a:t>11/1/2023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0B40A0D-0762-4CFD-9E30-5DE1D67BE5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6CDB7F-FCA6-4AC7-8630-9AB4BA2FBBFA}" type="datetimeFigureOut">
              <a:rPr lang="en-US" smtClean="0"/>
              <a:pPr/>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B40A0D-0762-4CFD-9E30-5DE1D67BE5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66CDB7F-FCA6-4AC7-8630-9AB4BA2FBBFA}" type="datetimeFigureOut">
              <a:rPr lang="en-US" smtClean="0"/>
              <a:pPr/>
              <a:t>11/1/2023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80B40A0D-0762-4CFD-9E30-5DE1D67BE5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6CDB7F-FCA6-4AC7-8630-9AB4BA2FBBFA}" type="datetimeFigureOut">
              <a:rPr lang="en-US" smtClean="0"/>
              <a:pPr/>
              <a:t>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0B40A0D-0762-4CFD-9E30-5DE1D67BE5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66CDB7F-FCA6-4AC7-8630-9AB4BA2FBBFA}" type="datetimeFigureOut">
              <a:rPr lang="en-US" smtClean="0"/>
              <a:pPr/>
              <a:t>11/1/2023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0B40A0D-0762-4CFD-9E30-5DE1D67BE5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66CDB7F-FCA6-4AC7-8630-9AB4BA2FBBFA}" type="datetimeFigureOut">
              <a:rPr lang="en-US" smtClean="0"/>
              <a:pPr/>
              <a:t>11/1/2023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0B40A0D-0762-4CFD-9E30-5DE1D67BE5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66CDB7F-FCA6-4AC7-8630-9AB4BA2FBBFA}" type="datetimeFigureOut">
              <a:rPr lang="en-US" smtClean="0"/>
              <a:pPr/>
              <a:t>11/1/2023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80B40A0D-0762-4CFD-9E30-5DE1D67BE5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6CDB7F-FCA6-4AC7-8630-9AB4BA2FBBFA}" type="datetimeFigureOut">
              <a:rPr lang="en-US" smtClean="0"/>
              <a:pPr/>
              <a:t>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0B40A0D-0762-4CFD-9E30-5DE1D67BE5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66CDB7F-FCA6-4AC7-8630-9AB4BA2FBBFA}" type="datetimeFigureOut">
              <a:rPr lang="en-US" smtClean="0"/>
              <a:pPr/>
              <a:t>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0B40A0D-0762-4CFD-9E30-5DE1D67BE51D}"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66CDB7F-FCA6-4AC7-8630-9AB4BA2FBBFA}" type="datetimeFigureOut">
              <a:rPr lang="en-US" smtClean="0"/>
              <a:pPr/>
              <a:t>11/1/2023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0B40A0D-0762-4CFD-9E30-5DE1D67BE5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6000" i="1"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urlz MT" pitchFamily="82" charset="0"/>
              </a:rPr>
              <a:t>Smart public restroom</a:t>
            </a:r>
            <a:endParaRPr lang="en-US" sz="6000" i="1"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urlz MT" pitchFamily="82" charset="0"/>
            </a:endParaRPr>
          </a:p>
        </p:txBody>
      </p:sp>
      <p:sp>
        <p:nvSpPr>
          <p:cNvPr id="3" name="Subtitle 2"/>
          <p:cNvSpPr>
            <a:spLocks noGrp="1"/>
          </p:cNvSpPr>
          <p:nvPr>
            <p:ph type="subTitle" idx="1"/>
          </p:nvPr>
        </p:nvSpPr>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2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hiller" pitchFamily="82" charset="0"/>
              </a:rPr>
              <a:t>IOT _Phase 5 Project</a:t>
            </a:r>
            <a:endParaRPr lang="en-US" sz="2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hiller"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0"/>
            <a:ext cx="3429000" cy="685800"/>
          </a:xfrm>
        </p:spPr>
        <p:txBody>
          <a:bodyPr>
            <a:normAutofit/>
          </a:bodyPr>
          <a:lstStyle/>
          <a:p>
            <a:r>
              <a:rPr lang="en-US" sz="3600" dirty="0" smtClean="0">
                <a:solidFill>
                  <a:srgbClr val="00B0F0"/>
                </a:solidFill>
                <a:latin typeface="Curlz MT" pitchFamily="82" charset="0"/>
              </a:rPr>
              <a:t>Smart toilets</a:t>
            </a:r>
            <a:endParaRPr lang="en-US" sz="3600" dirty="0">
              <a:solidFill>
                <a:srgbClr val="00B0F0"/>
              </a:solidFill>
              <a:latin typeface="Curlz MT" pitchFamily="82" charset="0"/>
            </a:endParaRPr>
          </a:p>
        </p:txBody>
      </p:sp>
      <p:sp>
        <p:nvSpPr>
          <p:cNvPr id="3" name="Text Placeholder 2"/>
          <p:cNvSpPr>
            <a:spLocks noGrp="1"/>
          </p:cNvSpPr>
          <p:nvPr>
            <p:ph type="body" sz="half" idx="2"/>
          </p:nvPr>
        </p:nvSpPr>
        <p:spPr>
          <a:xfrm>
            <a:off x="5181600" y="1676400"/>
            <a:ext cx="3429000" cy="3810000"/>
          </a:xfrm>
        </p:spPr>
        <p:txBody>
          <a:bodyPr>
            <a:normAutofit/>
          </a:bodyPr>
          <a:lstStyle/>
          <a:p>
            <a:r>
              <a:rPr lang="en-US" dirty="0" smtClean="0">
                <a:solidFill>
                  <a:srgbClr val="002060"/>
                </a:solidFill>
              </a:rPr>
              <a:t>SMART TOILETS USE SENSORS TO DETECT WHEN THE USER IS FINISHED AND AUTOMATICALLY FLUSH. THEY CAN ALSO DETECT ANY ISSUES WITH THE PLUMBING AND ALERT THE HOMEOWNER TO PREVENT POTENTIAL DAMAGE. ADDITIONALLY, </a:t>
            </a:r>
          </a:p>
          <a:p>
            <a:r>
              <a:rPr lang="en-US" dirty="0" smtClean="0">
                <a:solidFill>
                  <a:srgbClr val="002060"/>
                </a:solidFill>
              </a:rPr>
              <a:t>SMART TOILETS CAN ANALYZE WASTE TO DETECT ANY HEALTH ISSUES AND PROVIDE FEEDBACK TO THE USER.</a:t>
            </a:r>
            <a:endParaRPr lang="en-US" dirty="0">
              <a:solidFill>
                <a:srgbClr val="002060"/>
              </a:solidFill>
            </a:endParaRPr>
          </a:p>
        </p:txBody>
      </p:sp>
      <p:pic>
        <p:nvPicPr>
          <p:cNvPr id="38914" name="Picture 2" descr="Smart toilet: Technology could check urine to detect diseases early"/>
          <p:cNvPicPr>
            <a:picLocks noGrp="1" noChangeAspect="1" noChangeArrowheads="1"/>
          </p:cNvPicPr>
          <p:nvPr>
            <p:ph type="pic" idx="1"/>
          </p:nvPr>
        </p:nvPicPr>
        <p:blipFill>
          <a:blip r:embed="rId2" cstate="print"/>
          <a:srcRect l="16650" r="16650"/>
          <a:stretch>
            <a:fillRect/>
          </a:stretch>
        </p:blipFill>
        <p:spPr bwMode="auto">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0"/>
            <a:ext cx="3886200" cy="990600"/>
          </a:xfrm>
        </p:spPr>
        <p:txBody>
          <a:bodyPr/>
          <a:lstStyle/>
          <a:p>
            <a:r>
              <a:rPr lang="en-US" dirty="0" smtClean="0">
                <a:solidFill>
                  <a:srgbClr val="FFFF00"/>
                </a:solidFill>
                <a:latin typeface="Curlz MT" pitchFamily="82" charset="0"/>
              </a:rPr>
              <a:t>WATER CONSERVATION</a:t>
            </a:r>
            <a:endParaRPr lang="en-US" dirty="0">
              <a:solidFill>
                <a:srgbClr val="FFFF00"/>
              </a:solidFill>
              <a:latin typeface="Curlz MT" pitchFamily="82" charset="0"/>
            </a:endParaRPr>
          </a:p>
        </p:txBody>
      </p:sp>
      <p:sp>
        <p:nvSpPr>
          <p:cNvPr id="3" name="Text Placeholder 2"/>
          <p:cNvSpPr>
            <a:spLocks noGrp="1"/>
          </p:cNvSpPr>
          <p:nvPr>
            <p:ph type="body" sz="half" idx="2"/>
          </p:nvPr>
        </p:nvSpPr>
        <p:spPr>
          <a:xfrm>
            <a:off x="5334000" y="2057400"/>
            <a:ext cx="3429000" cy="3733800"/>
          </a:xfrm>
        </p:spPr>
        <p:txBody>
          <a:bodyPr>
            <a:normAutofit/>
          </a:bodyPr>
          <a:lstStyle/>
          <a:p>
            <a:r>
              <a:rPr lang="en-US" dirty="0" smtClean="0">
                <a:solidFill>
                  <a:srgbClr val="002060"/>
                </a:solidFill>
              </a:rPr>
              <a:t>SMART BATHROOMS CAN HELP CONSERVE </a:t>
            </a:r>
          </a:p>
          <a:p>
            <a:r>
              <a:rPr lang="en-US" dirty="0" smtClean="0">
                <a:solidFill>
                  <a:srgbClr val="002060"/>
                </a:solidFill>
              </a:rPr>
              <a:t>WATER BY USING LOW-FLOW FIXTURES AND </a:t>
            </a:r>
          </a:p>
          <a:p>
            <a:r>
              <a:rPr lang="en-US" dirty="0" smtClean="0">
                <a:solidFill>
                  <a:srgbClr val="002060"/>
                </a:solidFill>
              </a:rPr>
              <a:t>LEAK DETECTION SENSORS. THESE SENSORS CAN DETECT LEAKS AND AUTOMATICALLY SHUT OFF THE WATER SUPPLY TO PREVENT WASTE. ADDITIONALLY, SMART SHOWERS CAN MONITOR WATER USAGE AND ADJUST FLOW RATES TO ENSURE OPTIMAL WATER CONSERVATION</a:t>
            </a:r>
            <a:r>
              <a:rPr lang="en-US" dirty="0" smtClean="0"/>
              <a:t>.</a:t>
            </a:r>
            <a:endParaRPr lang="en-US" dirty="0"/>
          </a:p>
        </p:txBody>
      </p:sp>
      <p:pic>
        <p:nvPicPr>
          <p:cNvPr id="39938" name="Picture 2" descr="How to Save Water with a Smart Water-Management System | ArchDaily"/>
          <p:cNvPicPr>
            <a:picLocks noGrp="1" noChangeAspect="1" noChangeArrowheads="1"/>
          </p:cNvPicPr>
          <p:nvPr>
            <p:ph type="pic" idx="1"/>
          </p:nvPr>
        </p:nvPicPr>
        <p:blipFill>
          <a:blip r:embed="rId2"/>
          <a:srcRect l="12453" r="12453"/>
          <a:stretch>
            <a:fillRect/>
          </a:stretch>
        </p:blipFill>
        <p:spPr bwMode="auto">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0"/>
            <a:ext cx="3429000" cy="609600"/>
          </a:xfrm>
        </p:spPr>
        <p:txBody>
          <a:bodyPr>
            <a:normAutofit/>
          </a:bodyPr>
          <a:lstStyle/>
          <a:p>
            <a:r>
              <a:rPr lang="en-US" sz="3200" dirty="0" smtClean="0">
                <a:solidFill>
                  <a:srgbClr val="FFFF00"/>
                </a:solidFill>
                <a:latin typeface="Curlz MT" pitchFamily="82" charset="0"/>
              </a:rPr>
              <a:t>SMART MIRRORS </a:t>
            </a:r>
            <a:endParaRPr lang="en-US" sz="3200" dirty="0">
              <a:solidFill>
                <a:srgbClr val="FFFF00"/>
              </a:solidFill>
              <a:latin typeface="Curlz MT" pitchFamily="82" charset="0"/>
            </a:endParaRPr>
          </a:p>
        </p:txBody>
      </p:sp>
      <p:sp>
        <p:nvSpPr>
          <p:cNvPr id="3" name="Text Placeholder 2"/>
          <p:cNvSpPr>
            <a:spLocks noGrp="1"/>
          </p:cNvSpPr>
          <p:nvPr>
            <p:ph type="body" sz="half" idx="2"/>
          </p:nvPr>
        </p:nvSpPr>
        <p:spPr>
          <a:xfrm>
            <a:off x="5181600" y="1828800"/>
            <a:ext cx="3429000" cy="2057400"/>
          </a:xfrm>
        </p:spPr>
        <p:txBody>
          <a:bodyPr/>
          <a:lstStyle/>
          <a:p>
            <a:r>
              <a:rPr lang="en-US" dirty="0" smtClean="0">
                <a:solidFill>
                  <a:srgbClr val="002060"/>
                </a:solidFill>
              </a:rPr>
              <a:t>    SMART MIRRORS CAN PROVIDE </a:t>
            </a:r>
          </a:p>
          <a:p>
            <a:r>
              <a:rPr lang="en-US" dirty="0" smtClean="0">
                <a:solidFill>
                  <a:srgbClr val="002060"/>
                </a:solidFill>
              </a:rPr>
              <a:t>PERSONALIZED LIGHTING AND VOICE</a:t>
            </a:r>
          </a:p>
          <a:p>
            <a:r>
              <a:rPr lang="en-US" dirty="0" smtClean="0">
                <a:solidFill>
                  <a:srgbClr val="002060"/>
                </a:solidFill>
              </a:rPr>
              <a:t>ACTIVATED CONTROLS. THEY CAN ALSO </a:t>
            </a:r>
          </a:p>
          <a:p>
            <a:r>
              <a:rPr lang="en-US" dirty="0" smtClean="0">
                <a:solidFill>
                  <a:srgbClr val="002060"/>
                </a:solidFill>
              </a:rPr>
              <a:t>ANALYZE THE USER'S SKIN AND PROVIDE </a:t>
            </a:r>
          </a:p>
          <a:p>
            <a:r>
              <a:rPr lang="en-US" dirty="0" smtClean="0">
                <a:solidFill>
                  <a:srgbClr val="002060"/>
                </a:solidFill>
              </a:rPr>
              <a:t>PERSONALIZED SKINCARE </a:t>
            </a:r>
          </a:p>
          <a:p>
            <a:r>
              <a:rPr lang="en-US" dirty="0" smtClean="0">
                <a:solidFill>
                  <a:srgbClr val="002060"/>
                </a:solidFill>
              </a:rPr>
              <a:t>RECOMMENDATIONS. ADDITIONALLY, </a:t>
            </a:r>
          </a:p>
          <a:p>
            <a:r>
              <a:rPr lang="en-US" dirty="0" smtClean="0">
                <a:solidFill>
                  <a:srgbClr val="002060"/>
                </a:solidFill>
              </a:rPr>
              <a:t>SMART MIRRORS CAN DISPLAY THE USER'S </a:t>
            </a:r>
          </a:p>
          <a:p>
            <a:r>
              <a:rPr lang="en-US" dirty="0" smtClean="0">
                <a:solidFill>
                  <a:srgbClr val="002060"/>
                </a:solidFill>
              </a:rPr>
              <a:t>CALENDAR AND WEATHER FORECAST TO </a:t>
            </a:r>
          </a:p>
          <a:p>
            <a:r>
              <a:rPr lang="en-US" dirty="0" smtClean="0">
                <a:solidFill>
                  <a:srgbClr val="002060"/>
                </a:solidFill>
              </a:rPr>
              <a:t>HELP THEM PLAN THEIR DAY.</a:t>
            </a:r>
            <a:endParaRPr lang="en-US" dirty="0">
              <a:solidFill>
                <a:srgbClr val="002060"/>
              </a:solidFill>
            </a:endParaRPr>
          </a:p>
        </p:txBody>
      </p:sp>
      <p:pic>
        <p:nvPicPr>
          <p:cNvPr id="40962" name="Picture 2" descr="Restroom media - XPO Screens"/>
          <p:cNvPicPr>
            <a:picLocks noGrp="1" noChangeAspect="1" noChangeArrowheads="1"/>
          </p:cNvPicPr>
          <p:nvPr>
            <p:ph type="pic" idx="1"/>
          </p:nvPr>
        </p:nvPicPr>
        <p:blipFill>
          <a:blip r:embed="rId2"/>
          <a:srcRect l="14791" r="14791"/>
          <a:stretch>
            <a:fillRect/>
          </a:stretch>
        </p:blipFill>
        <p:spPr bwMode="auto">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0"/>
            <a:ext cx="3886200" cy="609600"/>
          </a:xfrm>
        </p:spPr>
        <p:txBody>
          <a:bodyPr>
            <a:normAutofit/>
          </a:bodyPr>
          <a:lstStyle/>
          <a:p>
            <a:r>
              <a:rPr lang="en-US" sz="3200" dirty="0" smtClean="0">
                <a:solidFill>
                  <a:srgbClr val="FFFF00"/>
                </a:solidFill>
                <a:latin typeface="Curlz MT" pitchFamily="82" charset="0"/>
              </a:rPr>
              <a:t>ENERGY EFFICIENCY</a:t>
            </a:r>
            <a:endParaRPr lang="en-US" sz="3200" dirty="0">
              <a:solidFill>
                <a:srgbClr val="FFFF00"/>
              </a:solidFill>
              <a:latin typeface="Curlz MT" pitchFamily="82" charset="0"/>
            </a:endParaRPr>
          </a:p>
        </p:txBody>
      </p:sp>
      <p:sp>
        <p:nvSpPr>
          <p:cNvPr id="3" name="Text Placeholder 2"/>
          <p:cNvSpPr>
            <a:spLocks noGrp="1"/>
          </p:cNvSpPr>
          <p:nvPr>
            <p:ph type="body" sz="half" idx="2"/>
          </p:nvPr>
        </p:nvSpPr>
        <p:spPr>
          <a:xfrm>
            <a:off x="5257800" y="1524000"/>
            <a:ext cx="3429000" cy="2895600"/>
          </a:xfrm>
        </p:spPr>
        <p:txBody>
          <a:bodyPr>
            <a:noAutofit/>
          </a:bodyPr>
          <a:lstStyle/>
          <a:p>
            <a:r>
              <a:rPr lang="en-US" dirty="0" smtClean="0">
                <a:solidFill>
                  <a:srgbClr val="002060"/>
                </a:solidFill>
              </a:rPr>
              <a:t>     SMART BATHROOMS CAN ALSO HELP REDUCE ENERGY CONSUMPTION BY USING LED LIGHTING AND MOTION SENSORS. LED LIGHTING IS MORE ENERGY-EFFICIENT THAN TRADITIONAL LIGHTING AND CAN BE CONTROLLED REMOTELY. MOTION </a:t>
            </a:r>
          </a:p>
          <a:p>
            <a:r>
              <a:rPr lang="en-US" dirty="0" smtClean="0">
                <a:solidFill>
                  <a:srgbClr val="002060"/>
                </a:solidFill>
              </a:rPr>
              <a:t>SENSORS CAN DETECT WHEN A ROOM IS </a:t>
            </a:r>
          </a:p>
          <a:p>
            <a:r>
              <a:rPr lang="en-US" dirty="0" smtClean="0">
                <a:solidFill>
                  <a:srgbClr val="002060"/>
                </a:solidFill>
              </a:rPr>
              <a:t>UNOCCUPIED AND TURN OFF LIGHTS AND </a:t>
            </a:r>
          </a:p>
          <a:p>
            <a:r>
              <a:rPr lang="en-US" dirty="0" smtClean="0">
                <a:solidFill>
                  <a:srgbClr val="002060"/>
                </a:solidFill>
              </a:rPr>
              <a:t>APPLIANCES TO SAVE ENERGY.</a:t>
            </a:r>
            <a:endParaRPr lang="en-US" dirty="0">
              <a:solidFill>
                <a:srgbClr val="002060"/>
              </a:solidFill>
            </a:endParaRPr>
          </a:p>
        </p:txBody>
      </p:sp>
      <p:pic>
        <p:nvPicPr>
          <p:cNvPr id="41988" name="Picture 4" descr="Public restrooms: What you need to know about using them safely amid the  pandemic | CNN"/>
          <p:cNvPicPr>
            <a:picLocks noGrp="1" noChangeAspect="1" noChangeArrowheads="1"/>
          </p:cNvPicPr>
          <p:nvPr>
            <p:ph type="pic" idx="1"/>
          </p:nvPr>
        </p:nvPicPr>
        <p:blipFill>
          <a:blip r:embed="rId2"/>
          <a:srcRect l="21864" r="21864"/>
          <a:stretch>
            <a:fillRect/>
          </a:stretch>
        </p:blipFill>
        <p:spPr bwMode="auto">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7239000" cy="4876800"/>
          </a:xfrm>
        </p:spPr>
        <p:txBody>
          <a:bodyPr/>
          <a:lstStyle/>
          <a:p>
            <a:pPr>
              <a:buFont typeface="Wingdings" pitchFamily="2" charset="2"/>
              <a:buChar char="v"/>
            </a:pPr>
            <a:r>
              <a:rPr lang="en-US" dirty="0" smtClean="0"/>
              <a:t>The project aims to enhance public restroom management by installing </a:t>
            </a:r>
            <a:r>
              <a:rPr lang="en-US" dirty="0" err="1" smtClean="0"/>
              <a:t>IoT</a:t>
            </a:r>
            <a:r>
              <a:rPr lang="en-US" dirty="0" smtClean="0"/>
              <a:t> sensors to </a:t>
            </a:r>
          </a:p>
          <a:p>
            <a:pPr>
              <a:buFont typeface="Wingdings" pitchFamily="2" charset="2"/>
              <a:buChar char="v"/>
            </a:pPr>
            <a:r>
              <a:rPr lang="en-US" dirty="0" smtClean="0"/>
              <a:t>monitor occupancy and maintenance needs. The goal is to provide real-time data on </a:t>
            </a:r>
          </a:p>
          <a:p>
            <a:pPr>
              <a:buFont typeface="Wingdings" pitchFamily="2" charset="2"/>
              <a:buChar char="v"/>
            </a:pPr>
            <a:r>
              <a:rPr lang="en-US" dirty="0" smtClean="0"/>
              <a:t>restroom availability and cleanliness to the public through a platform or mobile app. This </a:t>
            </a:r>
          </a:p>
          <a:p>
            <a:pPr>
              <a:buFont typeface="Wingdings" pitchFamily="2" charset="2"/>
              <a:buChar char="v"/>
            </a:pPr>
            <a:r>
              <a:rPr lang="en-US" dirty="0" smtClean="0"/>
              <a:t>project includes defining objectives, designing the </a:t>
            </a:r>
            <a:r>
              <a:rPr lang="en-US" dirty="0" err="1" smtClean="0"/>
              <a:t>IoT</a:t>
            </a:r>
            <a:r>
              <a:rPr lang="en-US" dirty="0" smtClean="0"/>
              <a:t> senor system, developing the </a:t>
            </a:r>
          </a:p>
          <a:p>
            <a:pPr>
              <a:buFont typeface="Wingdings" pitchFamily="2" charset="2"/>
              <a:buChar char="v"/>
            </a:pPr>
            <a:r>
              <a:rPr lang="en-US" dirty="0" smtClean="0"/>
              <a:t>restroom information platform, and integrating them using </a:t>
            </a:r>
            <a:r>
              <a:rPr lang="en-US" dirty="0" err="1" smtClean="0"/>
              <a:t>IoT</a:t>
            </a:r>
            <a:r>
              <a:rPr lang="en-US" dirty="0" smtClean="0"/>
              <a:t> technology and python</a:t>
            </a:r>
            <a:endParaRPr lang="en-US" dirty="0"/>
          </a:p>
        </p:txBody>
      </p:sp>
      <p:sp>
        <p:nvSpPr>
          <p:cNvPr id="4" name="TextBox 3"/>
          <p:cNvSpPr txBox="1"/>
          <p:nvPr/>
        </p:nvSpPr>
        <p:spPr>
          <a:xfrm>
            <a:off x="228600" y="381000"/>
            <a:ext cx="5486400" cy="646331"/>
          </a:xfrm>
          <a:prstGeom prst="rect">
            <a:avLst/>
          </a:prstGeom>
          <a:noFill/>
        </p:spPr>
        <p:txBody>
          <a:bodyPr wrap="square" rtlCol="0">
            <a:spAutoFit/>
          </a:bodyPr>
          <a:lstStyle/>
          <a:p>
            <a:r>
              <a:rPr lang="en-US" sz="3600" dirty="0" smtClean="0">
                <a:solidFill>
                  <a:schemeClr val="tx2">
                    <a:lumMod val="75000"/>
                  </a:schemeClr>
                </a:solidFill>
                <a:latin typeface="Curlz MT" pitchFamily="82" charset="0"/>
              </a:rPr>
              <a:t>PROJECT  DEFINITION</a:t>
            </a:r>
            <a:r>
              <a:rPr lang="en-US" sz="3600" dirty="0" smtClean="0">
                <a:solidFill>
                  <a:schemeClr val="tx2">
                    <a:lumMod val="75000"/>
                  </a:schemeClr>
                </a:solidFill>
              </a:rPr>
              <a:t>:</a:t>
            </a:r>
            <a:endParaRPr lang="en-US" sz="3600" dirty="0">
              <a:solidFill>
                <a:schemeClr val="tx2">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urlz MT" pitchFamily="82" charset="0"/>
              </a:rPr>
              <a:t>Project  objective:</a:t>
            </a:r>
            <a:endParaRPr lang="en-US" dirty="0">
              <a:latin typeface="Curlz MT" pitchFamily="82"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t>Real-Time restroom availability information. </a:t>
            </a:r>
          </a:p>
          <a:p>
            <a:pPr>
              <a:buFont typeface="Wingdings" pitchFamily="2" charset="2"/>
              <a:buChar char="v"/>
            </a:pPr>
            <a:r>
              <a:rPr lang="en-US" dirty="0" smtClean="0"/>
              <a:t> Cleanliness monitoring. </a:t>
            </a:r>
          </a:p>
          <a:p>
            <a:pPr>
              <a:buFont typeface="Wingdings" pitchFamily="2" charset="2"/>
              <a:buChar char="v"/>
            </a:pPr>
            <a:r>
              <a:rPr lang="en-US" dirty="0" smtClean="0"/>
              <a:t>Improved user experience. </a:t>
            </a:r>
          </a:p>
          <a:p>
            <a:pPr>
              <a:buFont typeface="Wingdings" pitchFamily="2" charset="2"/>
              <a:buChar char="v"/>
            </a:pPr>
            <a:r>
              <a:rPr lang="en-US" dirty="0" smtClean="0"/>
              <a:t> Efficient restroom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239000" cy="1143000"/>
          </a:xfrm>
        </p:spPr>
        <p:txBody>
          <a:bodyPr>
            <a:normAutofit/>
          </a:bodyPr>
          <a:lstStyle/>
          <a:p>
            <a:r>
              <a:rPr lang="en-US" sz="2800" dirty="0" smtClean="0">
                <a:latin typeface="Curlz MT" pitchFamily="82" charset="0"/>
              </a:rPr>
              <a:t>REAL-TIME RESTROOM AVAILABILITY </a:t>
            </a:r>
            <a:br>
              <a:rPr lang="en-US" sz="2800" dirty="0" smtClean="0">
                <a:latin typeface="Curlz MT" pitchFamily="82" charset="0"/>
              </a:rPr>
            </a:br>
            <a:r>
              <a:rPr lang="en-US" sz="2800" dirty="0" smtClean="0">
                <a:latin typeface="Curlz MT" pitchFamily="82" charset="0"/>
              </a:rPr>
              <a:t>INFORMATION.</a:t>
            </a:r>
            <a:endParaRPr lang="en-US" sz="2800" dirty="0">
              <a:latin typeface="Curlz MT" pitchFamily="82" charset="0"/>
            </a:endParaRPr>
          </a:p>
        </p:txBody>
      </p:sp>
      <p:sp>
        <p:nvSpPr>
          <p:cNvPr id="3" name="Content Placeholder 2"/>
          <p:cNvSpPr>
            <a:spLocks noGrp="1"/>
          </p:cNvSpPr>
          <p:nvPr>
            <p:ph idx="1"/>
          </p:nvPr>
        </p:nvSpPr>
        <p:spPr>
          <a:xfrm>
            <a:off x="304800" y="1143000"/>
            <a:ext cx="7239000" cy="2276784"/>
          </a:xfrm>
        </p:spPr>
        <p:txBody>
          <a:bodyPr>
            <a:normAutofit fontScale="77500" lnSpcReduction="20000"/>
          </a:bodyPr>
          <a:lstStyle/>
          <a:p>
            <a:pPr>
              <a:buFont typeface="Wingdings" pitchFamily="2" charset="2"/>
              <a:buChar char="v"/>
            </a:pPr>
            <a:r>
              <a:rPr lang="en-US" dirty="0" smtClean="0"/>
              <a:t>Real-time restroom availability information in smart public restrooms can significantly </a:t>
            </a:r>
          </a:p>
          <a:p>
            <a:pPr>
              <a:buFont typeface="Wingdings" pitchFamily="2" charset="2"/>
              <a:buChar char="v"/>
            </a:pPr>
            <a:r>
              <a:rPr lang="en-US" dirty="0" smtClean="0"/>
              <a:t>improve user satisfaction, reduce wait times, and enhance restroom management </a:t>
            </a:r>
          </a:p>
          <a:p>
            <a:pPr>
              <a:buFont typeface="Wingdings" pitchFamily="2" charset="2"/>
              <a:buChar char="v"/>
            </a:pPr>
            <a:r>
              <a:rPr lang="en-US" dirty="0" smtClean="0"/>
              <a:t>efficiency. It can also be a valuable feature in smart cities and public spaces where </a:t>
            </a:r>
          </a:p>
          <a:p>
            <a:pPr>
              <a:buFont typeface="Wingdings" pitchFamily="2" charset="2"/>
              <a:buChar char="v"/>
            </a:pPr>
            <a:r>
              <a:rPr lang="en-US" dirty="0" smtClean="0"/>
              <a:t>providing a high level of convenience to residents and visitors is a priority.</a:t>
            </a:r>
            <a:endParaRPr lang="en-US" dirty="0"/>
          </a:p>
        </p:txBody>
      </p:sp>
      <p:sp>
        <p:nvSpPr>
          <p:cNvPr id="4" name="TextBox 3"/>
          <p:cNvSpPr txBox="1"/>
          <p:nvPr/>
        </p:nvSpPr>
        <p:spPr>
          <a:xfrm>
            <a:off x="304800" y="3429000"/>
            <a:ext cx="5146730" cy="584775"/>
          </a:xfrm>
          <a:prstGeom prst="rect">
            <a:avLst/>
          </a:prstGeom>
          <a:noFill/>
        </p:spPr>
        <p:txBody>
          <a:bodyPr wrap="none" rtlCol="0">
            <a:spAutoFit/>
          </a:bodyPr>
          <a:lstStyle/>
          <a:p>
            <a:r>
              <a:rPr lang="en-US" sz="3200" dirty="0" smtClean="0">
                <a:solidFill>
                  <a:schemeClr val="tx2">
                    <a:lumMod val="75000"/>
                  </a:schemeClr>
                </a:solidFill>
                <a:latin typeface="Curlz MT" pitchFamily="82" charset="0"/>
              </a:rPr>
              <a:t>CLEANLINESS MONITORING</a:t>
            </a:r>
            <a:endParaRPr lang="en-US" sz="3200" dirty="0">
              <a:solidFill>
                <a:schemeClr val="tx2">
                  <a:lumMod val="75000"/>
                </a:schemeClr>
              </a:solidFill>
              <a:latin typeface="Curlz MT" pitchFamily="82" charset="0"/>
            </a:endParaRPr>
          </a:p>
        </p:txBody>
      </p:sp>
      <p:sp>
        <p:nvSpPr>
          <p:cNvPr id="5" name="TextBox 4"/>
          <p:cNvSpPr txBox="1"/>
          <p:nvPr/>
        </p:nvSpPr>
        <p:spPr>
          <a:xfrm>
            <a:off x="304800" y="3810000"/>
            <a:ext cx="7391400" cy="1754326"/>
          </a:xfrm>
          <a:prstGeom prst="rect">
            <a:avLst/>
          </a:prstGeom>
          <a:noFill/>
        </p:spPr>
        <p:txBody>
          <a:bodyPr wrap="square" rtlCol="0">
            <a:spAutoFit/>
          </a:bodyPr>
          <a:lstStyle/>
          <a:p>
            <a:endParaRPr lang="en-US" dirty="0" smtClean="0"/>
          </a:p>
          <a:p>
            <a:r>
              <a:rPr lang="en-US" dirty="0" smtClean="0"/>
              <a:t>Cleanliness monitoring in smart public restrooms not only helps maintain a clean and hygienic environment but also contributes to cost efficiency by optimizing cleaning schedules and resource allocation. It enhances the overall user experience and public health, making it an essential feature in modern public facilities.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594360"/>
          </a:xfrm>
        </p:spPr>
        <p:txBody>
          <a:bodyPr>
            <a:normAutofit/>
          </a:bodyPr>
          <a:lstStyle/>
          <a:p>
            <a:r>
              <a:rPr lang="en-US" sz="3200" dirty="0" smtClean="0">
                <a:latin typeface="Curlz MT" pitchFamily="82" charset="0"/>
              </a:rPr>
              <a:t>IMPROVED USER EXPERIENCE.</a:t>
            </a:r>
            <a:endParaRPr lang="en-US" sz="3200" dirty="0">
              <a:latin typeface="Curlz MT" pitchFamily="82" charset="0"/>
            </a:endParaRPr>
          </a:p>
        </p:txBody>
      </p:sp>
      <p:sp>
        <p:nvSpPr>
          <p:cNvPr id="3" name="Content Placeholder 2"/>
          <p:cNvSpPr>
            <a:spLocks noGrp="1"/>
          </p:cNvSpPr>
          <p:nvPr>
            <p:ph idx="1"/>
          </p:nvPr>
        </p:nvSpPr>
        <p:spPr>
          <a:xfrm>
            <a:off x="304800" y="609600"/>
            <a:ext cx="7239000" cy="4846320"/>
          </a:xfrm>
        </p:spPr>
        <p:txBody>
          <a:bodyPr>
            <a:normAutofit fontScale="85000" lnSpcReduction="20000"/>
          </a:bodyPr>
          <a:lstStyle/>
          <a:p>
            <a:pPr>
              <a:buFont typeface="Wingdings" pitchFamily="2" charset="2"/>
              <a:buChar char="v"/>
            </a:pPr>
            <a:r>
              <a:rPr lang="en-US" dirty="0" smtClean="0"/>
              <a:t>Real-time availability information, cleanliness monitoring, </a:t>
            </a:r>
            <a:r>
              <a:rPr lang="en-US" dirty="0" err="1" smtClean="0"/>
              <a:t>touchless</a:t>
            </a:r>
            <a:r>
              <a:rPr lang="en-US" dirty="0" smtClean="0"/>
              <a:t> features , hand hygiene </a:t>
            </a:r>
          </a:p>
          <a:p>
            <a:pPr>
              <a:buFont typeface="Wingdings" pitchFamily="2" charset="2"/>
              <a:buChar char="v"/>
            </a:pPr>
            <a:r>
              <a:rPr lang="en-US" dirty="0" smtClean="0"/>
              <a:t>stations, accessibility features, baby changing station, multilingual signage , amenities and </a:t>
            </a:r>
          </a:p>
          <a:p>
            <a:pPr>
              <a:buFont typeface="Wingdings" pitchFamily="2" charset="2"/>
              <a:buChar char="v"/>
            </a:pPr>
            <a:r>
              <a:rPr lang="en-US" dirty="0" smtClean="0"/>
              <a:t>comfort, privacy considerations, emergency feature , maintenance alerts, queue </a:t>
            </a:r>
          </a:p>
          <a:p>
            <a:pPr>
              <a:buFont typeface="Wingdings" pitchFamily="2" charset="2"/>
              <a:buChar char="v"/>
            </a:pPr>
            <a:r>
              <a:rPr lang="en-US" dirty="0" smtClean="0"/>
              <a:t>management feedback mechanism , energy efficiency, security , smart notifications, hygiene </a:t>
            </a:r>
          </a:p>
          <a:p>
            <a:pPr>
              <a:buFont typeface="Wingdings" pitchFamily="2" charset="2"/>
              <a:buChar char="v"/>
            </a:pPr>
            <a:r>
              <a:rPr lang="en-US" dirty="0" smtClean="0"/>
              <a:t>supplies, green feature , regular maintenance, user education By focusing on these aspects, </a:t>
            </a:r>
          </a:p>
          <a:p>
            <a:pPr>
              <a:buFont typeface="Wingdings" pitchFamily="2" charset="2"/>
              <a:buChar char="v"/>
            </a:pPr>
            <a:r>
              <a:rPr lang="en-US" dirty="0" smtClean="0"/>
              <a:t>public restrooms can become more user-friendly and contribute to a positive overall </a:t>
            </a:r>
          </a:p>
          <a:p>
            <a:pPr>
              <a:buFont typeface="Wingdings" pitchFamily="2" charset="2"/>
              <a:buChar char="v"/>
            </a:pPr>
            <a:r>
              <a:rPr lang="en-US" dirty="0" smtClean="0"/>
              <a:t>experience, which is especially important in busy public spaces, transportation hubs, </a:t>
            </a:r>
          </a:p>
          <a:p>
            <a:pPr>
              <a:buFont typeface="Wingdings" pitchFamily="2" charset="2"/>
              <a:buChar char="v"/>
            </a:pPr>
            <a:r>
              <a:rPr lang="en-US" dirty="0" smtClean="0"/>
              <a:t>shopping centers, and smart city initiatives.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624840"/>
          </a:xfrm>
        </p:spPr>
        <p:txBody>
          <a:bodyPr>
            <a:normAutofit/>
          </a:bodyPr>
          <a:lstStyle/>
          <a:p>
            <a:r>
              <a:rPr lang="en-US" sz="2800" dirty="0" smtClean="0">
                <a:latin typeface="Curlz MT" pitchFamily="82" charset="0"/>
              </a:rPr>
              <a:t>IOT SENSOR DESIGN.</a:t>
            </a:r>
            <a:endParaRPr lang="en-US" sz="2800" dirty="0">
              <a:latin typeface="Curlz MT" pitchFamily="82" charset="0"/>
            </a:endParaRPr>
          </a:p>
        </p:txBody>
      </p:sp>
      <p:sp>
        <p:nvSpPr>
          <p:cNvPr id="3" name="Content Placeholder 2"/>
          <p:cNvSpPr>
            <a:spLocks noGrp="1"/>
          </p:cNvSpPr>
          <p:nvPr>
            <p:ph idx="1"/>
          </p:nvPr>
        </p:nvSpPr>
        <p:spPr>
          <a:xfrm>
            <a:off x="228600" y="609600"/>
            <a:ext cx="7239000" cy="3352800"/>
          </a:xfrm>
        </p:spPr>
        <p:txBody>
          <a:bodyPr>
            <a:normAutofit fontScale="70000" lnSpcReduction="20000"/>
          </a:bodyPr>
          <a:lstStyle/>
          <a:p>
            <a:pPr>
              <a:buFont typeface="Wingdings" pitchFamily="2" charset="2"/>
              <a:buChar char="v"/>
            </a:pPr>
            <a:r>
              <a:rPr lang="en-US" dirty="0" smtClean="0"/>
              <a:t>Select the appropriate sensors for the parameters you want to monitor. Common sensor types for smart restrooms </a:t>
            </a:r>
            <a:r>
              <a:rPr lang="en-US" dirty="0" err="1" smtClean="0"/>
              <a:t>include:Occupancy</a:t>
            </a:r>
            <a:r>
              <a:rPr lang="en-US" dirty="0" smtClean="0"/>
              <a:t> sensors (infrared, ultrasonic, or weight sensors) to detect user presence. </a:t>
            </a:r>
          </a:p>
          <a:p>
            <a:pPr>
              <a:buFont typeface="Wingdings" pitchFamily="2" charset="2"/>
              <a:buChar char="v"/>
            </a:pPr>
            <a:r>
              <a:rPr lang="en-US" dirty="0" smtClean="0"/>
              <a:t>Environmental sensors (temperature, humidity, air quality) for monitoring comfort and cleanliness. </a:t>
            </a:r>
          </a:p>
          <a:p>
            <a:pPr>
              <a:buFont typeface="Wingdings" pitchFamily="2" charset="2"/>
              <a:buChar char="v"/>
            </a:pPr>
            <a:r>
              <a:rPr lang="en-US" dirty="0" smtClean="0"/>
              <a:t>Fluid level sensors for soap, water, and sanitizer dispensers. </a:t>
            </a:r>
          </a:p>
          <a:p>
            <a:pPr>
              <a:buFont typeface="Wingdings" pitchFamily="2" charset="2"/>
              <a:buChar char="v"/>
            </a:pPr>
            <a:r>
              <a:rPr lang="en-US" dirty="0" smtClean="0"/>
              <a:t>Image sensors or cameras for cleanliness assessment and occupancy tracking. </a:t>
            </a:r>
          </a:p>
          <a:p>
            <a:pPr>
              <a:buFont typeface="Wingdings" pitchFamily="2" charset="2"/>
              <a:buChar char="v"/>
            </a:pPr>
            <a:r>
              <a:rPr lang="en-US" dirty="0" smtClean="0"/>
              <a:t>Acoustic sensors for measuring noise levels and detecting issues. </a:t>
            </a:r>
          </a:p>
          <a:p>
            <a:pPr>
              <a:buFont typeface="Wingdings" pitchFamily="2" charset="2"/>
              <a:buChar char="v"/>
            </a:pPr>
            <a:r>
              <a:rPr lang="en-US" dirty="0" smtClean="0"/>
              <a:t>RFID or NFC sensors for tracking restroom supplies and equipment.</a:t>
            </a:r>
            <a:endParaRPr lang="en-US" dirty="0"/>
          </a:p>
        </p:txBody>
      </p:sp>
      <p:sp>
        <p:nvSpPr>
          <p:cNvPr id="4" name="TextBox 3"/>
          <p:cNvSpPr txBox="1"/>
          <p:nvPr/>
        </p:nvSpPr>
        <p:spPr>
          <a:xfrm>
            <a:off x="0" y="3505200"/>
            <a:ext cx="5437322" cy="400110"/>
          </a:xfrm>
          <a:prstGeom prst="rect">
            <a:avLst/>
          </a:prstGeom>
          <a:noFill/>
        </p:spPr>
        <p:txBody>
          <a:bodyPr wrap="none" rtlCol="0">
            <a:spAutoFit/>
          </a:bodyPr>
          <a:lstStyle/>
          <a:p>
            <a:r>
              <a:rPr lang="en-US" sz="2000" dirty="0" smtClean="0">
                <a:solidFill>
                  <a:schemeClr val="tx2">
                    <a:lumMod val="75000"/>
                  </a:schemeClr>
                </a:solidFill>
                <a:latin typeface="Curlz MT" pitchFamily="82" charset="0"/>
              </a:rPr>
              <a:t>REAL-TIME TRANSIT INFORMATION PLATFORM </a:t>
            </a:r>
            <a:endParaRPr lang="en-US" sz="2000" dirty="0">
              <a:solidFill>
                <a:schemeClr val="tx2">
                  <a:lumMod val="75000"/>
                </a:schemeClr>
              </a:solidFill>
              <a:latin typeface="Curlz MT" pitchFamily="82" charset="0"/>
            </a:endParaRPr>
          </a:p>
        </p:txBody>
      </p:sp>
      <p:sp>
        <p:nvSpPr>
          <p:cNvPr id="5" name="TextBox 4"/>
          <p:cNvSpPr txBox="1"/>
          <p:nvPr/>
        </p:nvSpPr>
        <p:spPr>
          <a:xfrm>
            <a:off x="304800" y="4038600"/>
            <a:ext cx="7086600" cy="1477328"/>
          </a:xfrm>
          <a:prstGeom prst="rect">
            <a:avLst/>
          </a:prstGeom>
          <a:noFill/>
        </p:spPr>
        <p:txBody>
          <a:bodyPr wrap="square" rtlCol="0">
            <a:spAutoFit/>
          </a:bodyPr>
          <a:lstStyle/>
          <a:p>
            <a:r>
              <a:rPr lang="en-US" dirty="0" smtClean="0"/>
              <a:t>Creating a real-time transit information platform in a smart public restroom can be a valuable service for users, especially in busy transportation hubs. This platform can provide up-to-date information about public transportation options, schedules, delays, and nearby services.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urlz MT" pitchFamily="82" charset="0"/>
              </a:rPr>
              <a:t>Components </a:t>
            </a:r>
            <a:br>
              <a:rPr lang="en-US" dirty="0" smtClean="0">
                <a:latin typeface="Curlz MT" pitchFamily="82" charset="0"/>
              </a:rPr>
            </a:br>
            <a:endParaRPr lang="en-US" dirty="0">
              <a:latin typeface="Curlz MT" pitchFamily="82" charset="0"/>
            </a:endParaRPr>
          </a:p>
        </p:txBody>
      </p:sp>
      <p:sp>
        <p:nvSpPr>
          <p:cNvPr id="3" name="Content Placeholder 2"/>
          <p:cNvSpPr>
            <a:spLocks noGrp="1"/>
          </p:cNvSpPr>
          <p:nvPr>
            <p:ph idx="1"/>
          </p:nvPr>
        </p:nvSpPr>
        <p:spPr>
          <a:xfrm>
            <a:off x="304800" y="1066800"/>
            <a:ext cx="7239000" cy="4846320"/>
          </a:xfrm>
        </p:spPr>
        <p:txBody>
          <a:bodyPr/>
          <a:lstStyle/>
          <a:p>
            <a:pPr>
              <a:buFont typeface="Wingdings" pitchFamily="2" charset="2"/>
              <a:buChar char="v"/>
            </a:pPr>
            <a:r>
              <a:rPr lang="en-US" sz="2400" dirty="0" err="1" smtClean="0"/>
              <a:t>Ardunio</a:t>
            </a:r>
            <a:r>
              <a:rPr lang="en-US" sz="2400" dirty="0" smtClean="0"/>
              <a:t> </a:t>
            </a:r>
            <a:r>
              <a:rPr lang="en-US" sz="2400" dirty="0" err="1" smtClean="0"/>
              <a:t>uno</a:t>
            </a:r>
            <a:endParaRPr lang="en-US" sz="2400" dirty="0" smtClean="0"/>
          </a:p>
          <a:p>
            <a:pPr>
              <a:buFont typeface="Wingdings" pitchFamily="2" charset="2"/>
              <a:buChar char="v"/>
            </a:pPr>
            <a:r>
              <a:rPr lang="en-US" sz="2400" dirty="0" smtClean="0"/>
              <a:t>Breadboard</a:t>
            </a:r>
          </a:p>
          <a:p>
            <a:pPr>
              <a:buFont typeface="Wingdings" pitchFamily="2" charset="2"/>
              <a:buChar char="v"/>
            </a:pPr>
            <a:r>
              <a:rPr lang="en-US" sz="2400" dirty="0" smtClean="0"/>
              <a:t>LED</a:t>
            </a:r>
          </a:p>
          <a:p>
            <a:pPr>
              <a:buFont typeface="Wingdings" pitchFamily="2" charset="2"/>
              <a:buChar char="v"/>
            </a:pPr>
            <a:r>
              <a:rPr lang="en-US" sz="2400" dirty="0" smtClean="0"/>
              <a:t>Push button </a:t>
            </a:r>
          </a:p>
          <a:p>
            <a:pPr>
              <a:buFont typeface="Wingdings" pitchFamily="2" charset="2"/>
              <a:buChar char="v"/>
            </a:pPr>
            <a:r>
              <a:rPr lang="en-US" sz="2400" dirty="0" smtClean="0"/>
              <a:t>DS18B20</a:t>
            </a:r>
          </a:p>
          <a:p>
            <a:pPr>
              <a:buFont typeface="Wingdings" pitchFamily="2" charset="2"/>
              <a:buChar char="v"/>
            </a:pPr>
            <a:r>
              <a:rPr lang="en-US" sz="2400" dirty="0" smtClean="0"/>
              <a:t>Resistor</a:t>
            </a:r>
          </a:p>
          <a:p>
            <a:pPr>
              <a:buFont typeface="Wingdings" pitchFamily="2" charset="2"/>
              <a:buChar char="v"/>
            </a:pPr>
            <a:r>
              <a:rPr lang="en-US" sz="2400" dirty="0" smtClean="0"/>
              <a:t>Servo</a:t>
            </a:r>
          </a:p>
          <a:p>
            <a:endParaRPr lang="en-US" dirty="0"/>
          </a:p>
        </p:txBody>
      </p:sp>
      <p:sp>
        <p:nvSpPr>
          <p:cNvPr id="14338" name="AutoShape 2" descr="Welcome to Wokwi! | Wokwi Do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Welcome to Wokwi! | Wokwi Do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wokwi-book.jpg"/>
          <p:cNvPicPr>
            <a:picLocks noChangeAspect="1"/>
          </p:cNvPicPr>
          <p:nvPr/>
        </p:nvPicPr>
        <p:blipFill>
          <a:blip r:embed="rId2"/>
          <a:stretch>
            <a:fillRect/>
          </a:stretch>
        </p:blipFill>
        <p:spPr>
          <a:xfrm>
            <a:off x="3048000" y="1371600"/>
            <a:ext cx="4038600" cy="2910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urlz MT" pitchFamily="82" charset="0"/>
              </a:rPr>
              <a:t>Final submission</a:t>
            </a:r>
            <a:endParaRPr lang="en-US" dirty="0">
              <a:latin typeface="Curlz MT" pitchFamily="82" charset="0"/>
            </a:endParaRPr>
          </a:p>
        </p:txBody>
      </p:sp>
      <p:sp>
        <p:nvSpPr>
          <p:cNvPr id="3" name="Content Placeholder 2"/>
          <p:cNvSpPr>
            <a:spLocks noGrp="1"/>
          </p:cNvSpPr>
          <p:nvPr>
            <p:ph idx="1"/>
          </p:nvPr>
        </p:nvSpPr>
        <p:spPr/>
        <p:txBody>
          <a:bodyPr/>
          <a:lstStyle/>
          <a:p>
            <a:pPr>
              <a:buNone/>
            </a:pPr>
            <a:r>
              <a:rPr lang="en-US" sz="3600" b="1" dirty="0" smtClean="0">
                <a:latin typeface="Bradley Hand ITC" pitchFamily="66" charset="0"/>
              </a:rPr>
              <a:t>Context:</a:t>
            </a:r>
            <a:r>
              <a:rPr lang="en-US" dirty="0" smtClean="0"/>
              <a:t> </a:t>
            </a:r>
          </a:p>
          <a:p>
            <a:pPr>
              <a:buNone/>
            </a:pPr>
            <a:r>
              <a:rPr lang="en-US" dirty="0" smtClean="0">
                <a:latin typeface="Curlz MT" pitchFamily="82" charset="0"/>
              </a:rPr>
              <a:t>                    Introduction</a:t>
            </a:r>
          </a:p>
          <a:p>
            <a:pPr>
              <a:buNone/>
            </a:pPr>
            <a:r>
              <a:rPr lang="en-US" dirty="0" smtClean="0">
                <a:latin typeface="Curlz MT" pitchFamily="82" charset="0"/>
              </a:rPr>
              <a:t>                    Project Objectives</a:t>
            </a:r>
          </a:p>
          <a:p>
            <a:pPr>
              <a:buNone/>
            </a:pPr>
            <a:r>
              <a:rPr lang="en-US" dirty="0" smtClean="0">
                <a:latin typeface="Curlz MT" pitchFamily="82" charset="0"/>
              </a:rPr>
              <a:t>                    Device setup</a:t>
            </a:r>
          </a:p>
          <a:p>
            <a:pPr>
              <a:buNone/>
            </a:pPr>
            <a:r>
              <a:rPr lang="en-US" dirty="0" smtClean="0">
                <a:latin typeface="Curlz MT" pitchFamily="82" charset="0"/>
              </a:rPr>
              <a:t>                    Platform development</a:t>
            </a:r>
          </a:p>
          <a:p>
            <a:pPr>
              <a:buNone/>
            </a:pPr>
            <a:r>
              <a:rPr lang="en-US" dirty="0" smtClean="0">
                <a:latin typeface="Curlz MT" pitchFamily="82" charset="0"/>
              </a:rPr>
              <a:t>                    Code implementation</a:t>
            </a:r>
          </a:p>
          <a:p>
            <a:pPr>
              <a:buNone/>
            </a:pPr>
            <a:r>
              <a:rPr lang="en-US" dirty="0" smtClean="0">
                <a:latin typeface="Curlz MT" pitchFamily="82" charset="0"/>
              </a:rPr>
              <a:t>                    Conclusion</a:t>
            </a:r>
          </a:p>
          <a:p>
            <a:pPr>
              <a:buNone/>
            </a:pPr>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239000" cy="914400"/>
          </a:xfrm>
        </p:spPr>
        <p:txBody>
          <a:bodyPr>
            <a:normAutofit fontScale="90000"/>
          </a:bodyPr>
          <a:lstStyle/>
          <a:p>
            <a:r>
              <a:rPr lang="en-US" dirty="0" smtClean="0">
                <a:latin typeface="Curlz MT" pitchFamily="82" charset="0"/>
              </a:rPr>
              <a:t>Program : Occupancy  </a:t>
            </a:r>
            <a:r>
              <a:rPr lang="en-US" dirty="0" err="1" smtClean="0">
                <a:latin typeface="Curlz MT" pitchFamily="82" charset="0"/>
              </a:rPr>
              <a:t>indicater</a:t>
            </a:r>
            <a:r>
              <a:rPr lang="en-US" dirty="0" smtClean="0"/>
              <a:t/>
            </a:r>
            <a:br>
              <a:rPr lang="en-US" dirty="0" smtClean="0"/>
            </a:br>
            <a:endParaRPr lang="en-US" dirty="0"/>
          </a:p>
        </p:txBody>
      </p:sp>
      <p:sp>
        <p:nvSpPr>
          <p:cNvPr id="3" name="Content Placeholder 2"/>
          <p:cNvSpPr>
            <a:spLocks noGrp="1"/>
          </p:cNvSpPr>
          <p:nvPr>
            <p:ph idx="1"/>
          </p:nvPr>
        </p:nvSpPr>
        <p:spPr>
          <a:xfrm>
            <a:off x="0" y="533400"/>
            <a:ext cx="7239000" cy="5486400"/>
          </a:xfrm>
        </p:spPr>
        <p:txBody>
          <a:bodyPr>
            <a:normAutofit fontScale="25000" lnSpcReduction="20000"/>
          </a:bodyPr>
          <a:lstStyle/>
          <a:p>
            <a:pPr algn="just">
              <a:buNone/>
            </a:pPr>
            <a:r>
              <a:rPr lang="en-US" sz="5600" dirty="0" smtClean="0"/>
              <a:t>#include &lt;</a:t>
            </a:r>
            <a:r>
              <a:rPr lang="en-US" sz="5600" dirty="0" err="1" smtClean="0"/>
              <a:t>Servo.h</a:t>
            </a:r>
            <a:r>
              <a:rPr lang="en-US" sz="5600" dirty="0" smtClean="0"/>
              <a:t>&gt;</a:t>
            </a:r>
          </a:p>
          <a:p>
            <a:pPr algn="just">
              <a:buNone/>
            </a:pPr>
            <a:r>
              <a:rPr lang="en-US" sz="5600" dirty="0" smtClean="0"/>
              <a:t>const </a:t>
            </a:r>
            <a:r>
              <a:rPr lang="en-US" sz="5600" dirty="0" err="1" smtClean="0"/>
              <a:t>int</a:t>
            </a:r>
            <a:r>
              <a:rPr lang="en-US" sz="5600" dirty="0" smtClean="0"/>
              <a:t> </a:t>
            </a:r>
            <a:r>
              <a:rPr lang="en-US" sz="5600" dirty="0" err="1" smtClean="0"/>
              <a:t>buttonPin</a:t>
            </a:r>
            <a:r>
              <a:rPr lang="en-US" sz="5600" dirty="0" smtClean="0"/>
              <a:t> = 4;</a:t>
            </a:r>
          </a:p>
          <a:p>
            <a:pPr algn="just">
              <a:buNone/>
            </a:pPr>
            <a:r>
              <a:rPr lang="en-US" sz="5600" dirty="0" smtClean="0"/>
              <a:t>const </a:t>
            </a:r>
            <a:r>
              <a:rPr lang="en-US" sz="5600" dirty="0" err="1" smtClean="0"/>
              <a:t>int</a:t>
            </a:r>
            <a:r>
              <a:rPr lang="en-US" sz="5600" dirty="0" smtClean="0"/>
              <a:t> </a:t>
            </a:r>
            <a:r>
              <a:rPr lang="en-US" sz="5600" dirty="0" err="1" smtClean="0"/>
              <a:t>ledPin</a:t>
            </a:r>
            <a:r>
              <a:rPr lang="en-US" sz="5600" dirty="0" smtClean="0"/>
              <a:t> = 12;</a:t>
            </a:r>
          </a:p>
          <a:p>
            <a:pPr algn="just">
              <a:buNone/>
            </a:pPr>
            <a:r>
              <a:rPr lang="en-US" sz="5600" dirty="0" smtClean="0"/>
              <a:t>const </a:t>
            </a:r>
            <a:r>
              <a:rPr lang="en-US" sz="5600" dirty="0" err="1" smtClean="0"/>
              <a:t>int</a:t>
            </a:r>
            <a:r>
              <a:rPr lang="en-US" sz="5600" dirty="0" smtClean="0"/>
              <a:t> </a:t>
            </a:r>
            <a:r>
              <a:rPr lang="en-US" sz="5600" dirty="0" err="1" smtClean="0"/>
              <a:t>servoPin</a:t>
            </a:r>
            <a:r>
              <a:rPr lang="en-US" sz="5600" dirty="0" smtClean="0"/>
              <a:t> = 9;  // Digital pin for the servo</a:t>
            </a:r>
          </a:p>
          <a:p>
            <a:pPr algn="just">
              <a:buNone/>
            </a:pPr>
            <a:r>
              <a:rPr lang="en-US" sz="5600" dirty="0" err="1" smtClean="0"/>
              <a:t>int</a:t>
            </a:r>
            <a:r>
              <a:rPr lang="en-US" sz="5600" dirty="0" smtClean="0"/>
              <a:t> </a:t>
            </a:r>
            <a:r>
              <a:rPr lang="en-US" sz="5600" dirty="0" err="1" smtClean="0"/>
              <a:t>buttonState</a:t>
            </a:r>
            <a:r>
              <a:rPr lang="en-US" sz="5600" dirty="0" smtClean="0"/>
              <a:t> = 1;</a:t>
            </a:r>
          </a:p>
          <a:p>
            <a:pPr algn="just">
              <a:buNone/>
            </a:pPr>
            <a:r>
              <a:rPr lang="en-US" sz="5600" dirty="0" smtClean="0"/>
              <a:t>Servo </a:t>
            </a:r>
            <a:r>
              <a:rPr lang="en-US" sz="5600" dirty="0" err="1" smtClean="0"/>
              <a:t>doorServo</a:t>
            </a:r>
            <a:r>
              <a:rPr lang="en-US" sz="5600" dirty="0" smtClean="0"/>
              <a:t>;</a:t>
            </a:r>
          </a:p>
          <a:p>
            <a:pPr algn="just">
              <a:buNone/>
            </a:pPr>
            <a:r>
              <a:rPr lang="en-US" sz="5600" dirty="0" smtClean="0"/>
              <a:t>void setup() {</a:t>
            </a:r>
          </a:p>
          <a:p>
            <a:pPr algn="just">
              <a:buNone/>
            </a:pPr>
            <a:r>
              <a:rPr lang="en-US" sz="5600" dirty="0" smtClean="0"/>
              <a:t> </a:t>
            </a:r>
            <a:r>
              <a:rPr lang="en-US" sz="5600" dirty="0" err="1" smtClean="0"/>
              <a:t>pinMode</a:t>
            </a:r>
            <a:r>
              <a:rPr lang="en-US" sz="5600" dirty="0" smtClean="0"/>
              <a:t>(</a:t>
            </a:r>
            <a:r>
              <a:rPr lang="en-US" sz="5600" dirty="0" err="1" smtClean="0"/>
              <a:t>ledPin</a:t>
            </a:r>
            <a:r>
              <a:rPr lang="en-US" sz="5600" dirty="0" smtClean="0"/>
              <a:t>, OUTPUT);</a:t>
            </a:r>
          </a:p>
          <a:p>
            <a:pPr algn="just">
              <a:buNone/>
            </a:pPr>
            <a:r>
              <a:rPr lang="en-US" sz="5600" dirty="0" smtClean="0"/>
              <a:t> </a:t>
            </a:r>
            <a:r>
              <a:rPr lang="en-US" sz="5600" dirty="0" err="1" smtClean="0"/>
              <a:t>pinMode</a:t>
            </a:r>
            <a:r>
              <a:rPr lang="en-US" sz="5600" dirty="0" smtClean="0"/>
              <a:t>(</a:t>
            </a:r>
            <a:r>
              <a:rPr lang="en-US" sz="5600" dirty="0" err="1" smtClean="0"/>
              <a:t>buttonPin</a:t>
            </a:r>
            <a:r>
              <a:rPr lang="en-US" sz="5600" dirty="0" smtClean="0"/>
              <a:t>, INPUT);</a:t>
            </a:r>
          </a:p>
          <a:p>
            <a:pPr algn="just">
              <a:buNone/>
            </a:pPr>
            <a:r>
              <a:rPr lang="en-US" sz="5600" dirty="0" err="1" smtClean="0"/>
              <a:t>doorServo.attach</a:t>
            </a:r>
            <a:r>
              <a:rPr lang="en-US" sz="5600" dirty="0" smtClean="0"/>
              <a:t>(</a:t>
            </a:r>
            <a:r>
              <a:rPr lang="en-US" sz="5600" dirty="0" err="1" smtClean="0"/>
              <a:t>servoPin</a:t>
            </a:r>
            <a:r>
              <a:rPr lang="en-US" sz="5600" dirty="0" smtClean="0"/>
              <a:t>);//Attaching the servo to the pin</a:t>
            </a:r>
          </a:p>
          <a:p>
            <a:pPr algn="just">
              <a:buNone/>
            </a:pPr>
            <a:r>
              <a:rPr lang="en-US" sz="5600" dirty="0" smtClean="0"/>
              <a:t>}</a:t>
            </a:r>
          </a:p>
          <a:p>
            <a:pPr algn="just">
              <a:buNone/>
            </a:pPr>
            <a:r>
              <a:rPr lang="en-US" sz="5600" dirty="0" smtClean="0"/>
              <a:t>void loop() {</a:t>
            </a:r>
          </a:p>
          <a:p>
            <a:pPr algn="just">
              <a:buNone/>
            </a:pPr>
            <a:r>
              <a:rPr lang="en-US" sz="5600" dirty="0" smtClean="0"/>
              <a:t> </a:t>
            </a:r>
            <a:r>
              <a:rPr lang="en-US" sz="5600" dirty="0" err="1" smtClean="0"/>
              <a:t>buttonState</a:t>
            </a:r>
            <a:r>
              <a:rPr lang="en-US" sz="5600" dirty="0" smtClean="0"/>
              <a:t> = </a:t>
            </a:r>
            <a:r>
              <a:rPr lang="en-US" sz="5600" dirty="0" err="1" smtClean="0"/>
              <a:t>digitalRead</a:t>
            </a:r>
            <a:r>
              <a:rPr lang="en-US" sz="5600" dirty="0" smtClean="0"/>
              <a:t>(</a:t>
            </a:r>
            <a:r>
              <a:rPr lang="en-US" sz="5600" dirty="0" err="1" smtClean="0"/>
              <a:t>buttonPin</a:t>
            </a:r>
            <a:r>
              <a:rPr lang="en-US" sz="5600" dirty="0" smtClean="0"/>
              <a:t>);</a:t>
            </a:r>
          </a:p>
          <a:p>
            <a:pPr algn="just">
              <a:buNone/>
            </a:pPr>
            <a:r>
              <a:rPr lang="en-US" sz="5600" dirty="0" smtClean="0"/>
              <a:t>if (</a:t>
            </a:r>
            <a:r>
              <a:rPr lang="en-US" sz="5600" dirty="0" err="1" smtClean="0"/>
              <a:t>buttonState</a:t>
            </a:r>
            <a:r>
              <a:rPr lang="en-US" sz="5600" dirty="0" smtClean="0"/>
              <a:t> == HIGH) {</a:t>
            </a:r>
          </a:p>
          <a:p>
            <a:pPr algn="just">
              <a:buNone/>
            </a:pPr>
            <a:r>
              <a:rPr lang="en-US" sz="5600" dirty="0" smtClean="0"/>
              <a:t> // Restroom is occupied</a:t>
            </a:r>
          </a:p>
          <a:p>
            <a:pPr algn="just">
              <a:buNone/>
            </a:pPr>
            <a:r>
              <a:rPr lang="en-US" sz="5600" dirty="0" smtClean="0"/>
              <a:t> </a:t>
            </a:r>
            <a:r>
              <a:rPr lang="en-US" sz="5600" dirty="0" err="1" smtClean="0"/>
              <a:t>digitalWrite</a:t>
            </a:r>
            <a:r>
              <a:rPr lang="en-US" sz="5600" dirty="0" smtClean="0"/>
              <a:t>(</a:t>
            </a:r>
            <a:r>
              <a:rPr lang="en-US" sz="5600" dirty="0" err="1" smtClean="0"/>
              <a:t>ledPin</a:t>
            </a:r>
            <a:r>
              <a:rPr lang="en-US" sz="5600" dirty="0" smtClean="0"/>
              <a:t>, HIGH);</a:t>
            </a:r>
          </a:p>
          <a:p>
            <a:pPr>
              <a:buNone/>
            </a:pPr>
            <a:r>
              <a:rPr lang="en-US" sz="5600" dirty="0" smtClean="0"/>
              <a:t>// Open the door (rotate the servo)</a:t>
            </a:r>
          </a:p>
          <a:p>
            <a:pPr>
              <a:buNone/>
            </a:pPr>
            <a:r>
              <a:rPr lang="en-US" sz="5600" dirty="0" smtClean="0"/>
              <a:t>    </a:t>
            </a:r>
            <a:r>
              <a:rPr lang="en-US" sz="5600" dirty="0" err="1" smtClean="0"/>
              <a:t>doorServo.write</a:t>
            </a:r>
            <a:r>
              <a:rPr lang="en-US" sz="5600" dirty="0" smtClean="0"/>
              <a:t>(90);  // Angle to open the door</a:t>
            </a:r>
          </a:p>
          <a:p>
            <a:pPr>
              <a:buNone/>
            </a:pPr>
            <a:r>
              <a:rPr lang="en-US" sz="5600" dirty="0" smtClean="0"/>
              <a:t> } else {</a:t>
            </a:r>
          </a:p>
          <a:p>
            <a:pPr>
              <a:buNone/>
            </a:pPr>
            <a:r>
              <a:rPr lang="en-US" sz="5600" dirty="0" smtClean="0"/>
              <a:t> // Restroom is vacant</a:t>
            </a:r>
          </a:p>
          <a:p>
            <a:pPr>
              <a:buNone/>
            </a:pPr>
            <a:r>
              <a:rPr lang="en-US" sz="5600" dirty="0" smtClean="0"/>
              <a:t>  </a:t>
            </a:r>
            <a:r>
              <a:rPr lang="en-US" sz="5600" dirty="0" err="1" smtClean="0"/>
              <a:t>digitalWrite</a:t>
            </a:r>
            <a:r>
              <a:rPr lang="en-US" sz="5600" dirty="0" smtClean="0"/>
              <a:t>(</a:t>
            </a:r>
            <a:r>
              <a:rPr lang="en-US" sz="5600" dirty="0" err="1" smtClean="0"/>
              <a:t>ledPin</a:t>
            </a:r>
            <a:r>
              <a:rPr lang="en-US" sz="5600" dirty="0" smtClean="0"/>
              <a:t>, LOW);</a:t>
            </a:r>
          </a:p>
          <a:p>
            <a:pPr>
              <a:buNone/>
            </a:pPr>
            <a:r>
              <a:rPr lang="en-US" sz="5600" dirty="0" smtClean="0"/>
              <a:t> // Close the door (return the servo to its initial position)</a:t>
            </a:r>
          </a:p>
          <a:p>
            <a:pPr>
              <a:buNone/>
            </a:pPr>
            <a:r>
              <a:rPr lang="en-US" sz="5600" dirty="0" smtClean="0"/>
              <a:t>  </a:t>
            </a:r>
            <a:r>
              <a:rPr lang="en-US" sz="5600" dirty="0" err="1" smtClean="0"/>
              <a:t>doorServo.write</a:t>
            </a:r>
            <a:r>
              <a:rPr lang="en-US" sz="5600" dirty="0" smtClean="0"/>
              <a:t>(0);  // Angle to close the door</a:t>
            </a:r>
          </a:p>
          <a:p>
            <a:pPr>
              <a:buNone/>
            </a:pPr>
            <a:r>
              <a:rPr lang="en-US" sz="5600" dirty="0" smtClean="0"/>
              <a:t>  }</a:t>
            </a:r>
          </a:p>
          <a:p>
            <a:pPr>
              <a:buNone/>
            </a:pPr>
            <a:r>
              <a:rPr lang="en-US" sz="5600" dirty="0" smtClean="0"/>
              <a:t>}</a:t>
            </a:r>
            <a:endParaRPr lang="en-US" sz="4000"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7696200" cy="609600"/>
          </a:xfrm>
        </p:spPr>
        <p:txBody>
          <a:bodyPr>
            <a:normAutofit fontScale="90000"/>
          </a:bodyPr>
          <a:lstStyle/>
          <a:p>
            <a:r>
              <a:rPr lang="en-US" sz="3100" dirty="0" smtClean="0">
                <a:latin typeface="Curlz MT" pitchFamily="82" charset="0"/>
              </a:rPr>
              <a:t>OUTPUT LINK in WOKWI:  </a:t>
            </a:r>
            <a:r>
              <a:rPr lang="en-US" dirty="0" smtClean="0"/>
              <a:t/>
            </a:r>
            <a:br>
              <a:rPr lang="en-US" dirty="0" smtClean="0"/>
            </a:br>
            <a:r>
              <a:rPr lang="en-US" sz="1800" dirty="0" smtClean="0">
                <a:solidFill>
                  <a:srgbClr val="0070C0"/>
                </a:solidFill>
              </a:rPr>
              <a:t>https://wokwi.com/projects/378898578284772353</a:t>
            </a:r>
            <a:r>
              <a:rPr lang="en-US" dirty="0" smtClean="0">
                <a:solidFill>
                  <a:srgbClr val="0070C0"/>
                </a:solidFill>
              </a:rPr>
              <a:t/>
            </a:r>
            <a:br>
              <a:rPr lang="en-US" dirty="0" smtClean="0">
                <a:solidFill>
                  <a:srgbClr val="0070C0"/>
                </a:solidFill>
              </a:rPr>
            </a:br>
            <a:endParaRPr lang="en-US" dirty="0">
              <a:solidFill>
                <a:srgbClr val="0070C0"/>
              </a:solidFill>
            </a:endParaRPr>
          </a:p>
        </p:txBody>
      </p:sp>
      <p:pic>
        <p:nvPicPr>
          <p:cNvPr id="4" name="Content Placeholder 5"/>
          <p:cNvPicPr>
            <a:picLocks noGrp="1" noChangeAspect="1"/>
          </p:cNvPicPr>
          <p:nvPr>
            <p:ph idx="1"/>
          </p:nvPr>
        </p:nvPicPr>
        <p:blipFill>
          <a:blip r:embed="rId2">
            <a:extLst>
              <a:ext uri="{28A0092B-C50C-407E-A947-70E740481C1C}">
                <a14:useLocalDpi xmlns="" xmlns:lc="http://schemas.openxmlformats.org/drawingml/2006/lockedCanvas" xmlns:a14="http://schemas.microsoft.com/office/drawing/2010/main" val="0"/>
              </a:ext>
            </a:extLst>
          </a:blip>
          <a:srcRect l="3834" t="3277" r="358" b="8067"/>
          <a:stretch>
            <a:fillRect/>
          </a:stretch>
        </p:blipFill>
        <p:spPr>
          <a:xfrm>
            <a:off x="1861019" y="1609725"/>
            <a:ext cx="4431361" cy="484663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w You Can Implement Washroom Social Distancing With SafeCount"/>
          <p:cNvPicPr>
            <a:picLocks noGrp="1" noChangeAspect="1" noChangeArrowheads="1"/>
          </p:cNvPicPr>
          <p:nvPr>
            <p:ph idx="1"/>
          </p:nvPr>
        </p:nvPicPr>
        <p:blipFill>
          <a:blip r:embed="rId2"/>
          <a:srcRect/>
          <a:stretch>
            <a:fillRect/>
          </a:stretch>
        </p:blipFill>
        <p:spPr bwMode="auto">
          <a:xfrm>
            <a:off x="457200" y="762001"/>
            <a:ext cx="7239000" cy="4953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777240"/>
          </a:xfrm>
        </p:spPr>
        <p:txBody>
          <a:bodyPr>
            <a:normAutofit/>
          </a:bodyPr>
          <a:lstStyle/>
          <a:p>
            <a:r>
              <a:rPr lang="en-US" sz="3200" dirty="0" smtClean="0">
                <a:latin typeface="Curlz MT" pitchFamily="82" charset="0"/>
              </a:rPr>
              <a:t>Program : Temperature sensor</a:t>
            </a:r>
            <a:endParaRPr lang="en-US" sz="3200" dirty="0">
              <a:latin typeface="Curlz MT" pitchFamily="82" charset="0"/>
            </a:endParaRPr>
          </a:p>
        </p:txBody>
      </p:sp>
      <p:sp>
        <p:nvSpPr>
          <p:cNvPr id="3" name="Content Placeholder 2"/>
          <p:cNvSpPr>
            <a:spLocks noGrp="1"/>
          </p:cNvSpPr>
          <p:nvPr>
            <p:ph idx="1"/>
          </p:nvPr>
        </p:nvSpPr>
        <p:spPr>
          <a:xfrm>
            <a:off x="228600" y="838200"/>
            <a:ext cx="7239000" cy="4846320"/>
          </a:xfrm>
        </p:spPr>
        <p:txBody>
          <a:bodyPr>
            <a:normAutofit fontScale="62500" lnSpcReduction="20000"/>
          </a:bodyPr>
          <a:lstStyle/>
          <a:p>
            <a:pPr>
              <a:buNone/>
            </a:pPr>
            <a:r>
              <a:rPr lang="en-US" dirty="0" smtClean="0"/>
              <a:t>const </a:t>
            </a:r>
            <a:r>
              <a:rPr lang="en-US" dirty="0" err="1" smtClean="0"/>
              <a:t>int</a:t>
            </a:r>
            <a:r>
              <a:rPr lang="en-US" dirty="0" smtClean="0"/>
              <a:t> DS18B20_pin = A1; /* DS18B20 O/P pin */</a:t>
            </a:r>
          </a:p>
          <a:p>
            <a:pPr>
              <a:buNone/>
            </a:pPr>
            <a:r>
              <a:rPr lang="en-US" dirty="0" smtClean="0"/>
              <a:t/>
            </a:r>
            <a:br>
              <a:rPr lang="en-US" dirty="0" smtClean="0"/>
            </a:br>
            <a:r>
              <a:rPr lang="en-US" dirty="0" smtClean="0"/>
              <a:t>void setup() {</a:t>
            </a:r>
          </a:p>
          <a:p>
            <a:pPr>
              <a:buNone/>
            </a:pPr>
            <a:r>
              <a:rPr lang="en-US" dirty="0" smtClean="0"/>
              <a:t>  </a:t>
            </a:r>
            <a:r>
              <a:rPr lang="en-US" b="1" dirty="0" err="1" smtClean="0"/>
              <a:t>Serial</a:t>
            </a:r>
            <a:r>
              <a:rPr lang="en-US" dirty="0" err="1" smtClean="0"/>
              <a:t>.begin</a:t>
            </a:r>
            <a:r>
              <a:rPr lang="en-US" dirty="0" smtClean="0"/>
              <a:t>(9600);</a:t>
            </a:r>
          </a:p>
          <a:p>
            <a:pPr>
              <a:buNone/>
            </a:pPr>
            <a:r>
              <a:rPr lang="en-US" dirty="0" smtClean="0"/>
              <a:t>}</a:t>
            </a:r>
          </a:p>
          <a:p>
            <a:pPr>
              <a:buNone/>
            </a:pPr>
            <a:r>
              <a:rPr lang="en-US" dirty="0" smtClean="0"/>
              <a:t/>
            </a:r>
            <a:br>
              <a:rPr lang="en-US" dirty="0" smtClean="0"/>
            </a:br>
            <a:r>
              <a:rPr lang="en-US" dirty="0" smtClean="0"/>
              <a:t>void loop() {</a:t>
            </a:r>
          </a:p>
          <a:p>
            <a:pPr>
              <a:buNone/>
            </a:pPr>
            <a:r>
              <a:rPr lang="en-US" dirty="0" smtClean="0"/>
              <a:t>  </a:t>
            </a:r>
            <a:r>
              <a:rPr lang="en-US" dirty="0" err="1" smtClean="0"/>
              <a:t>int</a:t>
            </a:r>
            <a:r>
              <a:rPr lang="en-US" dirty="0" smtClean="0"/>
              <a:t> </a:t>
            </a:r>
            <a:r>
              <a:rPr lang="en-US" dirty="0" err="1" smtClean="0"/>
              <a:t>temp_adc_val</a:t>
            </a:r>
            <a:r>
              <a:rPr lang="en-US" dirty="0" smtClean="0"/>
              <a:t>;</a:t>
            </a:r>
          </a:p>
          <a:p>
            <a:pPr>
              <a:buNone/>
            </a:pPr>
            <a:r>
              <a:rPr lang="en-US" dirty="0" smtClean="0"/>
              <a:t>  float </a:t>
            </a:r>
            <a:r>
              <a:rPr lang="en-US" dirty="0" err="1" smtClean="0"/>
              <a:t>temp_val</a:t>
            </a:r>
            <a:r>
              <a:rPr lang="en-US" dirty="0" smtClean="0"/>
              <a:t>;</a:t>
            </a:r>
          </a:p>
          <a:p>
            <a:pPr>
              <a:buNone/>
            </a:pPr>
            <a:r>
              <a:rPr lang="en-US" dirty="0" smtClean="0"/>
              <a:t>  </a:t>
            </a:r>
            <a:r>
              <a:rPr lang="en-US" dirty="0" err="1" smtClean="0"/>
              <a:t>temp_adc_val</a:t>
            </a:r>
            <a:r>
              <a:rPr lang="en-US" dirty="0" smtClean="0"/>
              <a:t> = </a:t>
            </a:r>
            <a:r>
              <a:rPr lang="en-US" dirty="0" err="1" smtClean="0"/>
              <a:t>analogRead</a:t>
            </a:r>
            <a:r>
              <a:rPr lang="en-US" dirty="0" smtClean="0"/>
              <a:t>(DS18B20_pin); /* Read Temperature */</a:t>
            </a:r>
          </a:p>
          <a:p>
            <a:pPr>
              <a:buNone/>
            </a:pPr>
            <a:r>
              <a:rPr lang="en-US" dirty="0" smtClean="0"/>
              <a:t>  </a:t>
            </a:r>
            <a:r>
              <a:rPr lang="en-US" dirty="0" err="1" smtClean="0"/>
              <a:t>temp_val</a:t>
            </a:r>
            <a:r>
              <a:rPr lang="en-US" dirty="0" smtClean="0"/>
              <a:t> = (</a:t>
            </a:r>
            <a:r>
              <a:rPr lang="en-US" dirty="0" err="1" smtClean="0"/>
              <a:t>temp_adc_val</a:t>
            </a:r>
            <a:r>
              <a:rPr lang="en-US" dirty="0" smtClean="0"/>
              <a:t> * 4.88); /* Convert </a:t>
            </a:r>
            <a:r>
              <a:rPr lang="en-US" dirty="0" err="1" smtClean="0"/>
              <a:t>adc</a:t>
            </a:r>
            <a:r>
              <a:rPr lang="en-US" dirty="0" smtClean="0"/>
              <a:t> value to equivalent voltage */</a:t>
            </a:r>
          </a:p>
          <a:p>
            <a:pPr>
              <a:buNone/>
            </a:pPr>
            <a:r>
              <a:rPr lang="en-US" dirty="0" smtClean="0"/>
              <a:t>  </a:t>
            </a:r>
            <a:r>
              <a:rPr lang="en-US" dirty="0" err="1" smtClean="0"/>
              <a:t>temp_val</a:t>
            </a:r>
            <a:r>
              <a:rPr lang="en-US" dirty="0" smtClean="0"/>
              <a:t> = (</a:t>
            </a:r>
            <a:r>
              <a:rPr lang="en-US" dirty="0" err="1" smtClean="0"/>
              <a:t>temp_val</a:t>
            </a:r>
            <a:r>
              <a:rPr lang="en-US" dirty="0" smtClean="0"/>
              <a:t>/10); /* DS18B20 gives output of 10mv/°C */</a:t>
            </a:r>
          </a:p>
          <a:p>
            <a:pPr>
              <a:buNone/>
            </a:pPr>
            <a:r>
              <a:rPr lang="en-US" dirty="0" smtClean="0"/>
              <a:t>  </a:t>
            </a:r>
            <a:r>
              <a:rPr lang="en-US" b="1" dirty="0" err="1" smtClean="0"/>
              <a:t>Serial</a:t>
            </a:r>
            <a:r>
              <a:rPr lang="en-US" dirty="0" err="1" smtClean="0"/>
              <a:t>.print</a:t>
            </a:r>
            <a:r>
              <a:rPr lang="en-US" dirty="0" smtClean="0"/>
              <a:t>("Temperature = ");</a:t>
            </a:r>
          </a:p>
          <a:p>
            <a:pPr>
              <a:buNone/>
            </a:pPr>
            <a:r>
              <a:rPr lang="en-US" dirty="0" smtClean="0"/>
              <a:t>  </a:t>
            </a:r>
            <a:r>
              <a:rPr lang="en-US" b="1" dirty="0" err="1" smtClean="0"/>
              <a:t>Serial</a:t>
            </a:r>
            <a:r>
              <a:rPr lang="en-US" dirty="0" err="1" smtClean="0"/>
              <a:t>.print</a:t>
            </a:r>
            <a:r>
              <a:rPr lang="en-US" dirty="0" smtClean="0"/>
              <a:t>(</a:t>
            </a:r>
            <a:r>
              <a:rPr lang="en-US" dirty="0" err="1" smtClean="0"/>
              <a:t>temp_val</a:t>
            </a:r>
            <a:r>
              <a:rPr lang="en-US" dirty="0" smtClean="0"/>
              <a:t>);</a:t>
            </a:r>
          </a:p>
          <a:p>
            <a:pPr>
              <a:buNone/>
            </a:pPr>
            <a:r>
              <a:rPr lang="en-US" dirty="0" smtClean="0"/>
              <a:t>  </a:t>
            </a:r>
            <a:r>
              <a:rPr lang="en-US" b="1" dirty="0" err="1" smtClean="0"/>
              <a:t>Serial</a:t>
            </a:r>
            <a:r>
              <a:rPr lang="en-US" dirty="0" err="1" smtClean="0"/>
              <a:t>.print</a:t>
            </a:r>
            <a:r>
              <a:rPr lang="en-US" dirty="0" smtClean="0"/>
              <a:t>(" Degree Celsius\n");</a:t>
            </a:r>
          </a:p>
          <a:p>
            <a:pPr>
              <a:buNone/>
            </a:pPr>
            <a:r>
              <a:rPr lang="en-US" dirty="0" smtClean="0"/>
              <a:t>  delay(1000);</a:t>
            </a:r>
          </a:p>
          <a:p>
            <a:pPr>
              <a:buNone/>
            </a:pPr>
            <a:r>
              <a:rPr lang="en-US" dirty="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bg2">
                    <a:lumMod val="50000"/>
                  </a:schemeClr>
                </a:solidFill>
                <a:latin typeface="Curlz MT" pitchFamily="82" charset="0"/>
              </a:rPr>
              <a:t>Output link: </a:t>
            </a:r>
            <a:r>
              <a:rPr lang="en-US" sz="2200" dirty="0" smtClean="0">
                <a:solidFill>
                  <a:srgbClr val="0070C0"/>
                </a:solidFill>
              </a:rPr>
              <a:t>https://wokwi.com/projects/379628162270992385</a:t>
            </a:r>
            <a:endParaRPr lang="en-US" dirty="0">
              <a:solidFill>
                <a:srgbClr val="0070C0"/>
              </a:solidFill>
            </a:endParaRPr>
          </a:p>
        </p:txBody>
      </p:sp>
      <p:pic>
        <p:nvPicPr>
          <p:cNvPr id="4" name="Content Placeholder 3" descr="WhatsApp Image 2023-10-26 at 11.41.51 AM.jpeg"/>
          <p:cNvPicPr>
            <a:picLocks noGrp="1" noChangeAspect="1"/>
          </p:cNvPicPr>
          <p:nvPr>
            <p:ph idx="1"/>
          </p:nvPr>
        </p:nvPicPr>
        <p:blipFill>
          <a:blip r:embed="rId2"/>
          <a:stretch>
            <a:fillRect/>
          </a:stretch>
        </p:blipFill>
        <p:spPr>
          <a:xfrm>
            <a:off x="1629589" y="1609725"/>
            <a:ext cx="4894221" cy="484663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ealthy-toilet-cover_VhaiEAjnql.jpg"/>
          <p:cNvPicPr>
            <a:picLocks noGrp="1" noChangeAspect="1"/>
          </p:cNvPicPr>
          <p:nvPr>
            <p:ph idx="1"/>
          </p:nvPr>
        </p:nvPicPr>
        <p:blipFill>
          <a:blip r:embed="rId2"/>
          <a:stretch>
            <a:fillRect/>
          </a:stretch>
        </p:blipFill>
        <p:spPr>
          <a:xfrm>
            <a:off x="914400" y="990600"/>
            <a:ext cx="6705600" cy="47244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548640"/>
          </a:xfrm>
        </p:spPr>
        <p:txBody>
          <a:bodyPr>
            <a:normAutofit/>
          </a:bodyPr>
          <a:lstStyle/>
          <a:p>
            <a:r>
              <a:rPr lang="en-US" sz="3600" dirty="0" smtClean="0">
                <a:latin typeface="Curlz MT" pitchFamily="82" charset="0"/>
              </a:rPr>
              <a:t>Program : Automatic Flush</a:t>
            </a:r>
            <a:endParaRPr lang="en-US" sz="3600" dirty="0">
              <a:latin typeface="Curlz MT" pitchFamily="82" charset="0"/>
            </a:endParaRPr>
          </a:p>
        </p:txBody>
      </p:sp>
      <p:sp>
        <p:nvSpPr>
          <p:cNvPr id="3" name="Content Placeholder 2"/>
          <p:cNvSpPr>
            <a:spLocks noGrp="1"/>
          </p:cNvSpPr>
          <p:nvPr>
            <p:ph idx="1"/>
          </p:nvPr>
        </p:nvSpPr>
        <p:spPr>
          <a:xfrm>
            <a:off x="0" y="457200"/>
            <a:ext cx="7239000" cy="6172200"/>
          </a:xfrm>
        </p:spPr>
        <p:txBody>
          <a:bodyPr>
            <a:normAutofit fontScale="25000" lnSpcReduction="20000"/>
          </a:bodyPr>
          <a:lstStyle/>
          <a:p>
            <a:pPr>
              <a:buNone/>
            </a:pPr>
            <a:r>
              <a:rPr lang="en-US" sz="4000" dirty="0" smtClean="0">
                <a:solidFill>
                  <a:schemeClr val="accent2">
                    <a:lumMod val="50000"/>
                  </a:schemeClr>
                </a:solidFill>
              </a:rPr>
              <a:t>#include &lt;</a:t>
            </a:r>
            <a:r>
              <a:rPr lang="en-US" sz="4000" dirty="0" err="1" smtClean="0">
                <a:solidFill>
                  <a:schemeClr val="accent2">
                    <a:lumMod val="50000"/>
                  </a:schemeClr>
                </a:solidFill>
              </a:rPr>
              <a:t>Servo.h</a:t>
            </a:r>
            <a:r>
              <a:rPr lang="en-US" sz="4000" dirty="0" smtClean="0">
                <a:solidFill>
                  <a:schemeClr val="accent2">
                    <a:lumMod val="50000"/>
                  </a:schemeClr>
                </a:solidFill>
              </a:rPr>
              <a:t>&gt;</a:t>
            </a:r>
          </a:p>
          <a:p>
            <a:pPr>
              <a:buNone/>
            </a:pPr>
            <a:r>
              <a:rPr lang="en-US" sz="4000" dirty="0" smtClean="0">
                <a:solidFill>
                  <a:schemeClr val="accent2">
                    <a:lumMod val="50000"/>
                  </a:schemeClr>
                </a:solidFill>
              </a:rPr>
              <a:t> Servo servo1;</a:t>
            </a:r>
          </a:p>
          <a:p>
            <a:pPr>
              <a:buNone/>
            </a:pPr>
            <a:r>
              <a:rPr lang="en-US" sz="4000" dirty="0" err="1" smtClean="0">
                <a:solidFill>
                  <a:schemeClr val="accent2">
                    <a:lumMod val="50000"/>
                  </a:schemeClr>
                </a:solidFill>
              </a:rPr>
              <a:t>int</a:t>
            </a:r>
            <a:r>
              <a:rPr lang="en-US" sz="4000" dirty="0" smtClean="0">
                <a:solidFill>
                  <a:schemeClr val="accent2">
                    <a:lumMod val="50000"/>
                  </a:schemeClr>
                </a:solidFill>
              </a:rPr>
              <a:t> sensor=0;</a:t>
            </a:r>
          </a:p>
          <a:p>
            <a:pPr>
              <a:buNone/>
            </a:pPr>
            <a:r>
              <a:rPr lang="en-US" sz="4000" dirty="0" err="1" smtClean="0">
                <a:solidFill>
                  <a:schemeClr val="accent2">
                    <a:lumMod val="50000"/>
                  </a:schemeClr>
                </a:solidFill>
              </a:rPr>
              <a:t>int</a:t>
            </a:r>
            <a:r>
              <a:rPr lang="en-US" sz="4000" dirty="0" smtClean="0">
                <a:solidFill>
                  <a:schemeClr val="accent2">
                    <a:lumMod val="50000"/>
                  </a:schemeClr>
                </a:solidFill>
              </a:rPr>
              <a:t> </a:t>
            </a:r>
            <a:r>
              <a:rPr lang="en-US" sz="4000" dirty="0" err="1" smtClean="0">
                <a:solidFill>
                  <a:schemeClr val="accent2">
                    <a:lumMod val="50000"/>
                  </a:schemeClr>
                </a:solidFill>
              </a:rPr>
              <a:t>sensorPin</a:t>
            </a:r>
            <a:r>
              <a:rPr lang="en-US" sz="4000" dirty="0" smtClean="0">
                <a:solidFill>
                  <a:schemeClr val="accent2">
                    <a:lumMod val="50000"/>
                  </a:schemeClr>
                </a:solidFill>
              </a:rPr>
              <a:t>=5; //distance sensor on analog pin 5</a:t>
            </a:r>
          </a:p>
          <a:p>
            <a:pPr>
              <a:buNone/>
            </a:pPr>
            <a:r>
              <a:rPr lang="en-US" sz="4000" dirty="0" err="1" smtClean="0">
                <a:solidFill>
                  <a:schemeClr val="accent2">
                    <a:lumMod val="50000"/>
                  </a:schemeClr>
                </a:solidFill>
              </a:rPr>
              <a:t>int</a:t>
            </a:r>
            <a:r>
              <a:rPr lang="en-US" sz="4000" dirty="0" smtClean="0">
                <a:solidFill>
                  <a:schemeClr val="accent2">
                    <a:lumMod val="50000"/>
                  </a:schemeClr>
                </a:solidFill>
              </a:rPr>
              <a:t> </a:t>
            </a:r>
            <a:r>
              <a:rPr lang="en-US" sz="4000" dirty="0" err="1" smtClean="0">
                <a:solidFill>
                  <a:schemeClr val="accent2">
                    <a:lumMod val="50000"/>
                  </a:schemeClr>
                </a:solidFill>
              </a:rPr>
              <a:t>PreparingToFlush</a:t>
            </a:r>
            <a:r>
              <a:rPr lang="en-US" sz="4000" dirty="0" smtClean="0">
                <a:solidFill>
                  <a:schemeClr val="accent2">
                    <a:lumMod val="50000"/>
                  </a:schemeClr>
                </a:solidFill>
              </a:rPr>
              <a:t>=0;</a:t>
            </a:r>
          </a:p>
          <a:p>
            <a:pPr>
              <a:buNone/>
            </a:pPr>
            <a:r>
              <a:rPr lang="en-US" sz="4000" dirty="0" smtClean="0">
                <a:solidFill>
                  <a:schemeClr val="accent2">
                    <a:lumMod val="50000"/>
                  </a:schemeClr>
                </a:solidFill>
              </a:rPr>
              <a:t>void setup() {</a:t>
            </a:r>
          </a:p>
          <a:p>
            <a:pPr>
              <a:buNone/>
            </a:pPr>
            <a:r>
              <a:rPr lang="en-US" sz="4000" dirty="0" smtClean="0">
                <a:solidFill>
                  <a:schemeClr val="accent2">
                    <a:lumMod val="50000"/>
                  </a:schemeClr>
                </a:solidFill>
              </a:rPr>
              <a:t> </a:t>
            </a:r>
            <a:r>
              <a:rPr lang="en-US" sz="4000" b="1" dirty="0" err="1" smtClean="0">
                <a:solidFill>
                  <a:schemeClr val="accent2">
                    <a:lumMod val="50000"/>
                  </a:schemeClr>
                </a:solidFill>
              </a:rPr>
              <a:t>Serial</a:t>
            </a:r>
            <a:r>
              <a:rPr lang="en-US" sz="4000" dirty="0" err="1" smtClean="0">
                <a:solidFill>
                  <a:schemeClr val="accent2">
                    <a:lumMod val="50000"/>
                  </a:schemeClr>
                </a:solidFill>
              </a:rPr>
              <a:t>.begin</a:t>
            </a:r>
            <a:r>
              <a:rPr lang="en-US" sz="4000" dirty="0" smtClean="0">
                <a:solidFill>
                  <a:schemeClr val="accent2">
                    <a:lumMod val="50000"/>
                  </a:schemeClr>
                </a:solidFill>
              </a:rPr>
              <a:t>(9600);          </a:t>
            </a:r>
          </a:p>
          <a:p>
            <a:pPr>
              <a:buNone/>
            </a:pPr>
            <a:r>
              <a:rPr lang="en-US" sz="4000" dirty="0" smtClean="0">
                <a:solidFill>
                  <a:schemeClr val="accent2">
                    <a:lumMod val="50000"/>
                  </a:schemeClr>
                </a:solidFill>
              </a:rPr>
              <a:t> servo1.attach(10); //servo data line on pin 10</a:t>
            </a:r>
          </a:p>
          <a:p>
            <a:pPr>
              <a:buNone/>
            </a:pPr>
            <a:r>
              <a:rPr lang="en-US" sz="4000" dirty="0" smtClean="0">
                <a:solidFill>
                  <a:schemeClr val="accent2">
                    <a:lumMod val="50000"/>
                  </a:schemeClr>
                </a:solidFill>
              </a:rPr>
              <a:t> servo1.write(3);</a:t>
            </a:r>
          </a:p>
          <a:p>
            <a:pPr>
              <a:buNone/>
            </a:pPr>
            <a:r>
              <a:rPr lang="en-US" sz="4000" dirty="0" smtClean="0">
                <a:solidFill>
                  <a:schemeClr val="accent2">
                    <a:lumMod val="50000"/>
                  </a:schemeClr>
                </a:solidFill>
              </a:rPr>
              <a:t>}</a:t>
            </a:r>
          </a:p>
          <a:p>
            <a:pPr>
              <a:buNone/>
            </a:pPr>
            <a:r>
              <a:rPr lang="en-US" sz="4000" dirty="0" smtClean="0">
                <a:solidFill>
                  <a:schemeClr val="accent2">
                    <a:lumMod val="50000"/>
                  </a:schemeClr>
                </a:solidFill>
              </a:rPr>
              <a:t>void loop() {</a:t>
            </a:r>
          </a:p>
          <a:p>
            <a:pPr>
              <a:buNone/>
            </a:pPr>
            <a:r>
              <a:rPr lang="en-US" sz="4000" dirty="0" smtClean="0">
                <a:solidFill>
                  <a:schemeClr val="accent2">
                    <a:lumMod val="50000"/>
                  </a:schemeClr>
                </a:solidFill>
              </a:rPr>
              <a:t>sensor=</a:t>
            </a:r>
            <a:r>
              <a:rPr lang="en-US" sz="4000" dirty="0" err="1" smtClean="0">
                <a:solidFill>
                  <a:schemeClr val="accent2">
                    <a:lumMod val="50000"/>
                  </a:schemeClr>
                </a:solidFill>
              </a:rPr>
              <a:t>analogRead</a:t>
            </a:r>
            <a:r>
              <a:rPr lang="en-US" sz="4000" dirty="0" smtClean="0">
                <a:solidFill>
                  <a:schemeClr val="accent2">
                    <a:lumMod val="50000"/>
                  </a:schemeClr>
                </a:solidFill>
              </a:rPr>
              <a:t>(</a:t>
            </a:r>
            <a:r>
              <a:rPr lang="en-US" sz="4000" dirty="0" err="1" smtClean="0">
                <a:solidFill>
                  <a:schemeClr val="accent2">
                    <a:lumMod val="50000"/>
                  </a:schemeClr>
                </a:solidFill>
              </a:rPr>
              <a:t>sensorPin</a:t>
            </a:r>
            <a:r>
              <a:rPr lang="en-US" sz="4000" dirty="0" smtClean="0">
                <a:solidFill>
                  <a:schemeClr val="accent2">
                    <a:lumMod val="50000"/>
                  </a:schemeClr>
                </a:solidFill>
              </a:rPr>
              <a:t>);</a:t>
            </a:r>
          </a:p>
          <a:p>
            <a:pPr>
              <a:buNone/>
            </a:pPr>
            <a:r>
              <a:rPr lang="en-US" sz="4400" dirty="0" smtClean="0">
                <a:solidFill>
                  <a:schemeClr val="accent2">
                    <a:lumMod val="50000"/>
                  </a:schemeClr>
                </a:solidFill>
              </a:rPr>
              <a:t>if (sensor &gt; 100){ //if distance sensor detects someone</a:t>
            </a:r>
          </a:p>
          <a:p>
            <a:pPr>
              <a:buNone/>
            </a:pPr>
            <a:r>
              <a:rPr lang="en-US" sz="4400" dirty="0" smtClean="0">
                <a:solidFill>
                  <a:schemeClr val="accent2">
                    <a:lumMod val="50000"/>
                  </a:schemeClr>
                </a:solidFill>
              </a:rPr>
              <a:t> delay(2000);  // wait</a:t>
            </a:r>
          </a:p>
          <a:p>
            <a:pPr>
              <a:buNone/>
            </a:pPr>
            <a:r>
              <a:rPr lang="en-US" sz="4400" dirty="0" smtClean="0">
                <a:solidFill>
                  <a:schemeClr val="accent2">
                    <a:lumMod val="50000"/>
                  </a:schemeClr>
                </a:solidFill>
              </a:rPr>
              <a:t>sensor=</a:t>
            </a:r>
            <a:r>
              <a:rPr lang="en-US" sz="4400" dirty="0" err="1" smtClean="0">
                <a:solidFill>
                  <a:schemeClr val="accent2">
                    <a:lumMod val="50000"/>
                  </a:schemeClr>
                </a:solidFill>
              </a:rPr>
              <a:t>analogRead</a:t>
            </a:r>
            <a:r>
              <a:rPr lang="en-US" sz="4400" dirty="0" smtClean="0">
                <a:solidFill>
                  <a:schemeClr val="accent2">
                    <a:lumMod val="50000"/>
                  </a:schemeClr>
                </a:solidFill>
              </a:rPr>
              <a:t>(</a:t>
            </a:r>
            <a:r>
              <a:rPr lang="en-US" sz="4400" dirty="0" err="1" smtClean="0">
                <a:solidFill>
                  <a:schemeClr val="accent2">
                    <a:lumMod val="50000"/>
                  </a:schemeClr>
                </a:solidFill>
              </a:rPr>
              <a:t>sensorPin</a:t>
            </a:r>
            <a:r>
              <a:rPr lang="en-US" sz="4400" dirty="0" smtClean="0">
                <a:solidFill>
                  <a:schemeClr val="accent2">
                    <a:lumMod val="50000"/>
                  </a:schemeClr>
                </a:solidFill>
              </a:rPr>
              <a:t>);</a:t>
            </a:r>
          </a:p>
          <a:p>
            <a:pPr>
              <a:buNone/>
            </a:pPr>
            <a:r>
              <a:rPr lang="en-US" sz="4400" dirty="0" smtClean="0">
                <a:solidFill>
                  <a:schemeClr val="accent2">
                    <a:lumMod val="50000"/>
                  </a:schemeClr>
                </a:solidFill>
              </a:rPr>
              <a:t>if (sensor &gt; 100){ // check again to make sure someone is actually there</a:t>
            </a:r>
          </a:p>
          <a:p>
            <a:pPr>
              <a:buNone/>
            </a:pPr>
            <a:r>
              <a:rPr lang="en-US" sz="4400" dirty="0" smtClean="0">
                <a:solidFill>
                  <a:schemeClr val="accent2">
                    <a:lumMod val="50000"/>
                  </a:schemeClr>
                </a:solidFill>
              </a:rPr>
              <a:t>  </a:t>
            </a:r>
            <a:r>
              <a:rPr lang="en-US" sz="4400" dirty="0" err="1" smtClean="0">
                <a:solidFill>
                  <a:schemeClr val="accent2">
                    <a:lumMod val="50000"/>
                  </a:schemeClr>
                </a:solidFill>
              </a:rPr>
              <a:t>PreparingToFlush</a:t>
            </a:r>
            <a:r>
              <a:rPr lang="en-US" sz="4400" dirty="0" smtClean="0">
                <a:solidFill>
                  <a:schemeClr val="accent2">
                    <a:lumMod val="50000"/>
                  </a:schemeClr>
                </a:solidFill>
              </a:rPr>
              <a:t>=1;</a:t>
            </a:r>
          </a:p>
          <a:p>
            <a:pPr>
              <a:buNone/>
            </a:pPr>
            <a:r>
              <a:rPr lang="en-US" sz="4400" dirty="0" smtClean="0">
                <a:solidFill>
                  <a:schemeClr val="accent2">
                    <a:lumMod val="50000"/>
                  </a:schemeClr>
                </a:solidFill>
              </a:rPr>
              <a:t>  }</a:t>
            </a:r>
          </a:p>
          <a:p>
            <a:pPr>
              <a:buNone/>
            </a:pPr>
            <a:r>
              <a:rPr lang="en-US" sz="4400" dirty="0" smtClean="0">
                <a:solidFill>
                  <a:schemeClr val="accent2">
                    <a:lumMod val="50000"/>
                  </a:schemeClr>
                </a:solidFill>
              </a:rPr>
              <a:t>}</a:t>
            </a:r>
          </a:p>
          <a:p>
            <a:pPr>
              <a:buNone/>
            </a:pPr>
            <a:r>
              <a:rPr lang="en-US" sz="4400" dirty="0" smtClean="0">
                <a:solidFill>
                  <a:schemeClr val="accent2">
                    <a:lumMod val="50000"/>
                  </a:schemeClr>
                </a:solidFill>
              </a:rPr>
              <a:t>if (</a:t>
            </a:r>
            <a:r>
              <a:rPr lang="en-US" sz="4400" dirty="0" err="1" smtClean="0">
                <a:solidFill>
                  <a:schemeClr val="accent2">
                    <a:lumMod val="50000"/>
                  </a:schemeClr>
                </a:solidFill>
              </a:rPr>
              <a:t>PreparingToFlush</a:t>
            </a:r>
            <a:r>
              <a:rPr lang="en-US" sz="4400" dirty="0" smtClean="0">
                <a:solidFill>
                  <a:schemeClr val="accent2">
                    <a:lumMod val="50000"/>
                  </a:schemeClr>
                </a:solidFill>
              </a:rPr>
              <a:t>==1){ //if a person has been detected</a:t>
            </a:r>
          </a:p>
          <a:p>
            <a:pPr>
              <a:buNone/>
            </a:pPr>
            <a:r>
              <a:rPr lang="en-US" sz="4400" dirty="0" smtClean="0">
                <a:solidFill>
                  <a:schemeClr val="accent2">
                    <a:lumMod val="50000"/>
                  </a:schemeClr>
                </a:solidFill>
              </a:rPr>
              <a:t> if (sensor &lt; 100){ // if the person has now left</a:t>
            </a:r>
          </a:p>
          <a:p>
            <a:pPr>
              <a:buNone/>
            </a:pPr>
            <a:r>
              <a:rPr lang="en-US" sz="4400" dirty="0" smtClean="0">
                <a:solidFill>
                  <a:schemeClr val="accent2">
                    <a:lumMod val="50000"/>
                  </a:schemeClr>
                </a:solidFill>
              </a:rPr>
              <a:t> servo1.write(175); //FLUSH</a:t>
            </a:r>
          </a:p>
          <a:p>
            <a:pPr>
              <a:buNone/>
            </a:pPr>
            <a:r>
              <a:rPr lang="en-US" sz="4400" dirty="0" smtClean="0">
                <a:solidFill>
                  <a:schemeClr val="accent2">
                    <a:lumMod val="50000"/>
                  </a:schemeClr>
                </a:solidFill>
              </a:rPr>
              <a:t> delay(5000);</a:t>
            </a:r>
          </a:p>
          <a:p>
            <a:pPr>
              <a:buNone/>
            </a:pPr>
            <a:r>
              <a:rPr lang="en-US" sz="4400" dirty="0" smtClean="0">
                <a:solidFill>
                  <a:schemeClr val="accent2">
                    <a:lumMod val="50000"/>
                  </a:schemeClr>
                </a:solidFill>
              </a:rPr>
              <a:t> servo1.write(3);</a:t>
            </a:r>
          </a:p>
          <a:p>
            <a:pPr>
              <a:buNone/>
            </a:pPr>
            <a:r>
              <a:rPr lang="en-US" sz="4400" dirty="0" smtClean="0">
                <a:solidFill>
                  <a:schemeClr val="accent2">
                    <a:lumMod val="50000"/>
                  </a:schemeClr>
                </a:solidFill>
              </a:rPr>
              <a:t> delay(1000);</a:t>
            </a:r>
          </a:p>
          <a:p>
            <a:pPr>
              <a:buNone/>
            </a:pPr>
            <a:r>
              <a:rPr lang="en-US" sz="4400" dirty="0" smtClean="0">
                <a:solidFill>
                  <a:schemeClr val="accent2">
                    <a:lumMod val="50000"/>
                  </a:schemeClr>
                </a:solidFill>
              </a:rPr>
              <a:t> </a:t>
            </a:r>
            <a:r>
              <a:rPr lang="en-US" sz="4400" dirty="0" err="1" smtClean="0">
                <a:solidFill>
                  <a:schemeClr val="accent2">
                    <a:lumMod val="50000"/>
                  </a:schemeClr>
                </a:solidFill>
              </a:rPr>
              <a:t>PreparingToFlush</a:t>
            </a:r>
            <a:r>
              <a:rPr lang="en-US" sz="4400" dirty="0" smtClean="0">
                <a:solidFill>
                  <a:schemeClr val="accent2">
                    <a:lumMod val="50000"/>
                  </a:schemeClr>
                </a:solidFill>
              </a:rPr>
              <a:t>=0;  //reset the trigger</a:t>
            </a:r>
          </a:p>
          <a:p>
            <a:pPr>
              <a:buNone/>
            </a:pPr>
            <a:r>
              <a:rPr lang="en-US" sz="4400" dirty="0" smtClean="0">
                <a:solidFill>
                  <a:schemeClr val="accent2">
                    <a:lumMod val="50000"/>
                  </a:schemeClr>
                </a:solidFill>
              </a:rPr>
              <a:t>}</a:t>
            </a:r>
          </a:p>
          <a:p>
            <a:pPr>
              <a:buNone/>
            </a:pPr>
            <a:r>
              <a:rPr lang="en-US" sz="4400" dirty="0" smtClean="0">
                <a:solidFill>
                  <a:schemeClr val="accent2">
                    <a:lumMod val="50000"/>
                  </a:schemeClr>
                </a:solidFill>
              </a:rPr>
              <a:t>}  </a:t>
            </a:r>
          </a:p>
          <a:p>
            <a:pPr>
              <a:buNone/>
            </a:pPr>
            <a:r>
              <a:rPr lang="en-US" sz="4400" dirty="0" smtClean="0">
                <a:solidFill>
                  <a:schemeClr val="accent2">
                    <a:lumMod val="50000"/>
                  </a:schemeClr>
                </a:solidFill>
              </a:rPr>
              <a:t> delay(10);</a:t>
            </a:r>
          </a:p>
          <a:p>
            <a:pPr>
              <a:buNone/>
            </a:pPr>
            <a:r>
              <a:rPr lang="en-US" sz="3600" dirty="0" smtClean="0">
                <a:solidFill>
                  <a:schemeClr val="accent2">
                    <a:lumMod val="50000"/>
                  </a:schemeClr>
                </a:solidFill>
              </a:rPr>
              <a:t>}</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1143000"/>
          </a:xfrm>
        </p:spPr>
        <p:txBody>
          <a:bodyPr>
            <a:normAutofit fontScale="90000"/>
          </a:bodyPr>
          <a:lstStyle/>
          <a:p>
            <a:r>
              <a:rPr lang="en-US" sz="3100" dirty="0" smtClean="0">
                <a:solidFill>
                  <a:schemeClr val="bg2">
                    <a:lumMod val="50000"/>
                  </a:schemeClr>
                </a:solidFill>
                <a:latin typeface="Curlz MT" pitchFamily="82" charset="0"/>
              </a:rPr>
              <a:t>Output</a:t>
            </a:r>
            <a:r>
              <a:rPr lang="en-US" sz="6000" dirty="0" smtClean="0">
                <a:solidFill>
                  <a:schemeClr val="bg2">
                    <a:lumMod val="50000"/>
                  </a:schemeClr>
                </a:solidFill>
                <a:latin typeface="Curlz MT" pitchFamily="82" charset="0"/>
              </a:rPr>
              <a:t> </a:t>
            </a:r>
            <a:r>
              <a:rPr lang="en-US" sz="3600" dirty="0" smtClean="0">
                <a:solidFill>
                  <a:schemeClr val="bg2">
                    <a:lumMod val="50000"/>
                  </a:schemeClr>
                </a:solidFill>
                <a:latin typeface="Curlz MT" pitchFamily="82" charset="0"/>
              </a:rPr>
              <a:t>link:</a:t>
            </a:r>
            <a:r>
              <a:rPr lang="en-US" sz="2700" dirty="0" smtClean="0">
                <a:solidFill>
                  <a:schemeClr val="bg2">
                    <a:lumMod val="50000"/>
                  </a:schemeClr>
                </a:solidFill>
              </a:rPr>
              <a:t/>
            </a:r>
            <a:br>
              <a:rPr lang="en-US" sz="2700" dirty="0" smtClean="0">
                <a:solidFill>
                  <a:schemeClr val="bg2">
                    <a:lumMod val="50000"/>
                  </a:schemeClr>
                </a:solidFill>
              </a:rPr>
            </a:br>
            <a:r>
              <a:rPr lang="en-US" sz="2000" dirty="0" smtClean="0">
                <a:solidFill>
                  <a:srgbClr val="0070C0"/>
                </a:solidFill>
              </a:rPr>
              <a:t>https://wokwi.com/projects/379630700498494465</a:t>
            </a:r>
            <a:r>
              <a:rPr lang="en-US" sz="4000" dirty="0" smtClean="0">
                <a:solidFill>
                  <a:srgbClr val="0070C0"/>
                </a:solidFill>
              </a:rPr>
              <a:t/>
            </a:r>
            <a:br>
              <a:rPr lang="en-US" sz="4000" dirty="0" smtClean="0">
                <a:solidFill>
                  <a:srgbClr val="0070C0"/>
                </a:solidFill>
              </a:rPr>
            </a:br>
            <a:endParaRPr lang="en-US" dirty="0">
              <a:solidFill>
                <a:srgbClr val="0070C0"/>
              </a:solidFill>
            </a:endParaRPr>
          </a:p>
        </p:txBody>
      </p:sp>
      <p:pic>
        <p:nvPicPr>
          <p:cNvPr id="4" name="Content Placeholder 3" descr="WhatsApp Image 2023-10-26 at 12.21.37 PM.jpeg"/>
          <p:cNvPicPr>
            <a:picLocks noGrp="1" noChangeAspect="1"/>
          </p:cNvPicPr>
          <p:nvPr>
            <p:ph idx="1"/>
          </p:nvPr>
        </p:nvPicPr>
        <p:blipFill>
          <a:blip r:embed="rId2"/>
          <a:stretch>
            <a:fillRect/>
          </a:stretch>
        </p:blipFill>
        <p:spPr>
          <a:xfrm>
            <a:off x="1371162" y="1219200"/>
            <a:ext cx="5411076" cy="4846638"/>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urlz MT" pitchFamily="82" charset="0"/>
              </a:rPr>
              <a:t>Benefits of using smart public  restroom:</a:t>
            </a:r>
            <a:endParaRPr lang="en-US" dirty="0">
              <a:latin typeface="Curlz MT" pitchFamily="82" charset="0"/>
            </a:endParaRPr>
          </a:p>
        </p:txBody>
      </p:sp>
      <p:sp>
        <p:nvSpPr>
          <p:cNvPr id="11" name="Content Placeholder 10"/>
          <p:cNvSpPr>
            <a:spLocks noGrp="1"/>
          </p:cNvSpPr>
          <p:nvPr>
            <p:ph idx="1"/>
          </p:nvPr>
        </p:nvSpPr>
        <p:spPr>
          <a:xfrm>
            <a:off x="457200" y="1676400"/>
            <a:ext cx="7239000" cy="1819584"/>
          </a:xfrm>
        </p:spPr>
        <p:txBody>
          <a:bodyPr>
            <a:normAutofit/>
          </a:bodyPr>
          <a:lstStyle/>
          <a:p>
            <a:pPr>
              <a:buNone/>
            </a:pPr>
            <a:r>
              <a:rPr lang="en-US" sz="1800" dirty="0" smtClean="0"/>
              <a:t>          </a:t>
            </a:r>
            <a:r>
              <a:rPr lang="en-US" sz="1800" dirty="0" smtClean="0">
                <a:solidFill>
                  <a:srgbClr val="002060"/>
                </a:solidFill>
              </a:rPr>
              <a:t>Smart bathrooms are the future of </a:t>
            </a:r>
            <a:r>
              <a:rPr lang="en-US" sz="1800" dirty="0" err="1" smtClean="0">
                <a:solidFill>
                  <a:srgbClr val="002060"/>
                </a:solidFill>
              </a:rPr>
              <a:t>hometechnology</a:t>
            </a:r>
            <a:r>
              <a:rPr lang="en-US" sz="1800" dirty="0" smtClean="0">
                <a:solidFill>
                  <a:srgbClr val="002060"/>
                </a:solidFill>
              </a:rPr>
              <a:t>. With predictive maintenance, water conservation, energy efficiency, and personalized features, they offer a unique and efficient </a:t>
            </a:r>
            <a:r>
              <a:rPr lang="en-US" sz="1800" dirty="0" err="1" smtClean="0">
                <a:solidFill>
                  <a:srgbClr val="002060"/>
                </a:solidFill>
              </a:rPr>
              <a:t>bathroomexperience</a:t>
            </a:r>
            <a:r>
              <a:rPr lang="en-US" sz="1800" dirty="0" smtClean="0">
                <a:solidFill>
                  <a:srgbClr val="002060"/>
                </a:solidFill>
              </a:rPr>
              <a:t>. Homeowners can save money and reduce their environmental impact with this </a:t>
            </a:r>
            <a:r>
              <a:rPr lang="en-US" sz="1800" dirty="0" err="1" smtClean="0">
                <a:solidFill>
                  <a:srgbClr val="002060"/>
                </a:solidFill>
              </a:rPr>
              <a:t>innovativetechnology</a:t>
            </a:r>
            <a:r>
              <a:rPr lang="en-US" sz="1800" dirty="0" smtClean="0">
                <a:solidFill>
                  <a:srgbClr val="002060"/>
                </a:solidFill>
              </a:rPr>
              <a:t>.</a:t>
            </a:r>
            <a:endParaRPr lang="en-US" sz="1800" dirty="0">
              <a:solidFill>
                <a:srgbClr val="002060"/>
              </a:solidFill>
            </a:endParaRPr>
          </a:p>
        </p:txBody>
      </p:sp>
      <p:sp>
        <p:nvSpPr>
          <p:cNvPr id="13" name="TextBox 12"/>
          <p:cNvSpPr txBox="1"/>
          <p:nvPr/>
        </p:nvSpPr>
        <p:spPr>
          <a:xfrm>
            <a:off x="685800" y="3124200"/>
            <a:ext cx="6674007" cy="923330"/>
          </a:xfrm>
          <a:prstGeom prst="rect">
            <a:avLst/>
          </a:prstGeom>
          <a:noFill/>
        </p:spPr>
        <p:txBody>
          <a:bodyPr wrap="none" rtlCol="0">
            <a:spAutoFit/>
          </a:bodyPr>
          <a:lstStyle/>
          <a:p>
            <a:pPr>
              <a:buFont typeface="Wingdings" pitchFamily="2" charset="2"/>
              <a:buChar char="v"/>
            </a:pPr>
            <a:r>
              <a:rPr lang="en-US" dirty="0" smtClean="0">
                <a:solidFill>
                  <a:srgbClr val="002060"/>
                </a:solidFill>
              </a:rPr>
              <a:t>  Restroom users can easily feedback on any problems they spot.</a:t>
            </a:r>
          </a:p>
          <a:p>
            <a:pPr>
              <a:buFont typeface="Wingdings" pitchFamily="2" charset="2"/>
              <a:buChar char="v"/>
            </a:pPr>
            <a:r>
              <a:rPr lang="en-US" dirty="0" smtClean="0">
                <a:solidFill>
                  <a:srgbClr val="002060"/>
                </a:solidFill>
              </a:rPr>
              <a:t>  Equipment is well-maintained due to real time data usage.</a:t>
            </a:r>
          </a:p>
          <a:p>
            <a:endParaRPr lang="en-US" dirty="0"/>
          </a:p>
        </p:txBody>
      </p:sp>
      <p:sp>
        <p:nvSpPr>
          <p:cNvPr id="14" name="TextBox 13"/>
          <p:cNvSpPr txBox="1"/>
          <p:nvPr/>
        </p:nvSpPr>
        <p:spPr>
          <a:xfrm>
            <a:off x="762000" y="3886200"/>
            <a:ext cx="7239000" cy="1477328"/>
          </a:xfrm>
          <a:prstGeom prst="rect">
            <a:avLst/>
          </a:prstGeom>
          <a:noFill/>
        </p:spPr>
        <p:txBody>
          <a:bodyPr wrap="square" rtlCol="0">
            <a:spAutoFit/>
          </a:bodyPr>
          <a:lstStyle/>
          <a:p>
            <a:pPr>
              <a:buFont typeface="Wingdings" pitchFamily="2" charset="2"/>
              <a:buChar char="v"/>
            </a:pPr>
            <a:r>
              <a:rPr lang="en-US" dirty="0" smtClean="0">
                <a:solidFill>
                  <a:srgbClr val="002060"/>
                </a:solidFill>
              </a:rPr>
              <a:t>Improvement of hand hygiene: each is encouraged to wash hands when leaving the washroom.</a:t>
            </a:r>
          </a:p>
          <a:p>
            <a:pPr>
              <a:buFont typeface="Wingdings" pitchFamily="2" charset="2"/>
              <a:buChar char="v"/>
            </a:pPr>
            <a:r>
              <a:rPr lang="en-US" dirty="0" smtClean="0">
                <a:solidFill>
                  <a:srgbClr val="002060"/>
                </a:solidFill>
              </a:rPr>
              <a:t>Hand disinfection by sanitizer usage in hospitals to track hand hygiene compliance to help prevent hospital-acquired infections.</a:t>
            </a:r>
          </a:p>
          <a:p>
            <a:endParaRPr lang="en-US" dirty="0"/>
          </a:p>
        </p:txBody>
      </p:sp>
      <p:sp>
        <p:nvSpPr>
          <p:cNvPr id="15" name="TextBox 14"/>
          <p:cNvSpPr txBox="1"/>
          <p:nvPr/>
        </p:nvSpPr>
        <p:spPr>
          <a:xfrm>
            <a:off x="685800" y="5029200"/>
            <a:ext cx="7543800" cy="2031325"/>
          </a:xfrm>
          <a:prstGeom prst="rect">
            <a:avLst/>
          </a:prstGeom>
          <a:noFill/>
        </p:spPr>
        <p:txBody>
          <a:bodyPr wrap="square" rtlCol="0">
            <a:spAutoFit/>
          </a:bodyPr>
          <a:lstStyle/>
          <a:p>
            <a:pPr>
              <a:buFont typeface="Wingdings" pitchFamily="2" charset="2"/>
              <a:buChar char="v"/>
            </a:pPr>
            <a:r>
              <a:rPr lang="en-US" dirty="0" smtClean="0">
                <a:solidFill>
                  <a:srgbClr val="002060"/>
                </a:solidFill>
              </a:rPr>
              <a:t>Anonymity: separate individuals are not tracked, the system only counts the number of people entering and washing hands.</a:t>
            </a:r>
          </a:p>
          <a:p>
            <a:pPr>
              <a:buFont typeface="Wingdings" pitchFamily="2" charset="2"/>
              <a:buChar char="v"/>
            </a:pPr>
            <a:r>
              <a:rPr lang="en-US" dirty="0" smtClean="0">
                <a:solidFill>
                  <a:srgbClr val="002060"/>
                </a:solidFill>
              </a:rPr>
              <a:t>Availability of statistics on the number of employees who skip hand washing when leaving a restroom, which is crucial for any business, healthcare organization, and food industry.</a:t>
            </a:r>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71681-thank you slide for ppt-thank you.png"/>
          <p:cNvPicPr>
            <a:picLocks noChangeAspect="1"/>
          </p:cNvPicPr>
          <p:nvPr/>
        </p:nvPicPr>
        <p:blipFill>
          <a:blip r:embed="rId2"/>
          <a:stretch>
            <a:fillRect/>
          </a:stretch>
        </p:blipFill>
        <p:spPr>
          <a:xfrm>
            <a:off x="2667000" y="0"/>
            <a:ext cx="6477000" cy="6858000"/>
          </a:xfrm>
          <a:prstGeom prst="rect">
            <a:avLst/>
          </a:prstGeom>
        </p:spPr>
      </p:pic>
      <p:sp>
        <p:nvSpPr>
          <p:cNvPr id="6" name="TextBox 5"/>
          <p:cNvSpPr txBox="1"/>
          <p:nvPr/>
        </p:nvSpPr>
        <p:spPr>
          <a:xfrm>
            <a:off x="0" y="2438400"/>
            <a:ext cx="1871603" cy="707886"/>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urlz MT" pitchFamily="82" charset="0"/>
              </a:rPr>
              <a:t>By team:</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urlz MT" pitchFamily="82" charset="0"/>
            </a:endParaRPr>
          </a:p>
        </p:txBody>
      </p:sp>
      <p:sp>
        <p:nvSpPr>
          <p:cNvPr id="4" name="TextBox 3"/>
          <p:cNvSpPr txBox="1"/>
          <p:nvPr/>
        </p:nvSpPr>
        <p:spPr>
          <a:xfrm>
            <a:off x="609600" y="3429000"/>
            <a:ext cx="1500667" cy="1477328"/>
          </a:xfrm>
          <a:prstGeom prst="rect">
            <a:avLst/>
          </a:prstGeom>
          <a:noFill/>
        </p:spPr>
        <p:txBody>
          <a:bodyPr wrap="none" rtlCol="0">
            <a:spAutoFit/>
          </a:bodyPr>
          <a:lstStyle/>
          <a:p>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urlz MT" pitchFamily="82" charset="0"/>
              </a:rPr>
              <a:t>A.Anbuselvi</a:t>
            </a: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urlz MT" pitchFamily="82" charset="0"/>
            </a:endParaRPr>
          </a:p>
          <a:p>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urlz MT" pitchFamily="82" charset="0"/>
              </a:rPr>
              <a:t>D.Arthi</a:t>
            </a: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urlz MT" pitchFamily="82" charset="0"/>
            </a:endParaRPr>
          </a:p>
          <a:p>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urlz MT" pitchFamily="82" charset="0"/>
              </a:rPr>
              <a:t>S.Abirami</a:t>
            </a: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urlz MT" pitchFamily="82" charset="0"/>
            </a:endParaRPr>
          </a:p>
          <a:p>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urlz MT" pitchFamily="82" charset="0"/>
              </a:rPr>
              <a:t>R.Abirami</a:t>
            </a: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urlz MT" pitchFamily="82" charset="0"/>
            </a:endParaRPr>
          </a:p>
          <a:p>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urlz MT" pitchFamily="82" charset="0"/>
              </a:rPr>
              <a:t>C.Aarth</a:t>
            </a:r>
            <a:r>
              <a:rPr lang="en-US" dirty="0" err="1" smtClean="0">
                <a:solidFill>
                  <a:schemeClr val="tx2">
                    <a:lumMod val="50000"/>
                  </a:schemeClr>
                </a:solidFill>
                <a:latin typeface="Curlz MT" pitchFamily="82" charset="0"/>
              </a:rPr>
              <a:t>i</a:t>
            </a:r>
            <a:endParaRPr lang="en-US" dirty="0">
              <a:solidFill>
                <a:schemeClr val="tx2">
                  <a:lumMod val="50000"/>
                </a:schemeClr>
              </a:solidFill>
              <a:latin typeface="Curlz MT"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urlz MT" pitchFamily="82" charset="0"/>
              </a:rPr>
              <a:t>Introduction</a:t>
            </a:r>
            <a:endParaRPr lang="en-US" dirty="0">
              <a:latin typeface="Curlz MT" pitchFamily="82" charset="0"/>
            </a:endParaRPr>
          </a:p>
        </p:txBody>
      </p:sp>
      <p:sp>
        <p:nvSpPr>
          <p:cNvPr id="3" name="Content Placeholder 2"/>
          <p:cNvSpPr>
            <a:spLocks noGrp="1"/>
          </p:cNvSpPr>
          <p:nvPr>
            <p:ph idx="1"/>
          </p:nvPr>
        </p:nvSpPr>
        <p:spPr>
          <a:xfrm>
            <a:off x="457200" y="2514600"/>
            <a:ext cx="7239000" cy="3941136"/>
          </a:xfrm>
        </p:spPr>
        <p:txBody>
          <a:bodyPr>
            <a:normAutofit/>
          </a:bodyPr>
          <a:lstStyle/>
          <a:p>
            <a:pPr>
              <a:buNone/>
            </a:pPr>
            <a:r>
              <a:rPr lang="en-US" sz="2000" dirty="0" smtClean="0"/>
              <a:t>             The Internet of Things (</a:t>
            </a:r>
            <a:r>
              <a:rPr lang="en-US" sz="2000" dirty="0" err="1" smtClean="0"/>
              <a:t>IoT</a:t>
            </a:r>
            <a:r>
              <a:rPr lang="en-US" sz="2000" dirty="0" smtClean="0"/>
              <a:t>) refers to a network of physical devices, vehicles, appliances and other physical objects that are embedded with sensors, software and network connectivity that allows them to collect and share data. These devices — also known as “smart objects” — can range from simple “smart home” devices like smart thermostats, to </a:t>
            </a:r>
            <a:r>
              <a:rPr lang="en-US" sz="2000" dirty="0" err="1" smtClean="0"/>
              <a:t>wearables</a:t>
            </a:r>
            <a:r>
              <a:rPr lang="en-US" sz="2000" dirty="0" smtClean="0"/>
              <a:t> like </a:t>
            </a:r>
            <a:r>
              <a:rPr lang="en-US" sz="2000" dirty="0" err="1" smtClean="0"/>
              <a:t>smartwatches</a:t>
            </a:r>
            <a:r>
              <a:rPr lang="en-US" sz="2000" dirty="0" smtClean="0"/>
              <a:t> and RFID-enabled clothing, to complex industrial machinery and transportation systems. Technologists are even envisioning entire “smart cities” predicated on </a:t>
            </a:r>
            <a:r>
              <a:rPr lang="en-US" sz="2000" dirty="0" err="1" smtClean="0"/>
              <a:t>IoT</a:t>
            </a:r>
            <a:r>
              <a:rPr lang="en-US" sz="2000" dirty="0" smtClean="0"/>
              <a:t> technologies.</a:t>
            </a:r>
            <a:endParaRPr lang="en-US" sz="2000" dirty="0"/>
          </a:p>
        </p:txBody>
      </p:sp>
      <p:sp>
        <p:nvSpPr>
          <p:cNvPr id="4" name="TextBox 3"/>
          <p:cNvSpPr txBox="1"/>
          <p:nvPr/>
        </p:nvSpPr>
        <p:spPr>
          <a:xfrm>
            <a:off x="1066800" y="1828800"/>
            <a:ext cx="3506922" cy="523220"/>
          </a:xfrm>
          <a:prstGeom prst="rect">
            <a:avLst/>
          </a:prstGeom>
          <a:noFill/>
        </p:spPr>
        <p:txBody>
          <a:bodyPr wrap="none" rtlCol="0">
            <a:spAutoFit/>
          </a:bodyPr>
          <a:lstStyle/>
          <a:p>
            <a:r>
              <a:rPr lang="en-US" sz="2800" dirty="0" smtClean="0">
                <a:solidFill>
                  <a:schemeClr val="tx2">
                    <a:lumMod val="75000"/>
                  </a:schemeClr>
                </a:solidFill>
                <a:latin typeface="Curlz MT" pitchFamily="82" charset="0"/>
              </a:rPr>
              <a:t>IOT (Internet Of Things</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Content Placeholder 9" descr="How-to-Curate-a-Perfect-Bathroom-with-Technology-Driven-Sanitary-Ware.jpg"/>
          <p:cNvPicPr>
            <a:picLocks noGrp="1" noChangeAspect="1"/>
          </p:cNvPicPr>
          <p:nvPr>
            <p:ph idx="1"/>
          </p:nvPr>
        </p:nvPicPr>
        <p:blipFill>
          <a:blip r:embed="rId2"/>
          <a:stretch>
            <a:fillRect/>
          </a:stretch>
        </p:blipFill>
        <p:spPr>
          <a:xfrm>
            <a:off x="152400" y="381000"/>
            <a:ext cx="7772400" cy="63246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7239000" cy="4846320"/>
          </a:xfrm>
        </p:spPr>
        <p:txBody>
          <a:bodyPr>
            <a:normAutofit/>
          </a:bodyPr>
          <a:lstStyle/>
          <a:p>
            <a:pPr>
              <a:buNone/>
            </a:pPr>
            <a:r>
              <a:rPr lang="en-US" sz="3200" dirty="0" smtClean="0">
                <a:solidFill>
                  <a:schemeClr val="accent2">
                    <a:lumMod val="50000"/>
                  </a:schemeClr>
                </a:solidFill>
                <a:latin typeface="Curlz MT" pitchFamily="82" charset="0"/>
              </a:rPr>
              <a:t>Smart Public Restroom</a:t>
            </a:r>
            <a:endParaRPr lang="en-US" sz="3200" dirty="0">
              <a:solidFill>
                <a:schemeClr val="accent2">
                  <a:lumMod val="50000"/>
                </a:schemeClr>
              </a:solidFill>
              <a:latin typeface="Curlz MT" pitchFamily="82" charset="0"/>
            </a:endParaRPr>
          </a:p>
        </p:txBody>
      </p:sp>
      <p:sp>
        <p:nvSpPr>
          <p:cNvPr id="4" name="TextBox 3"/>
          <p:cNvSpPr txBox="1"/>
          <p:nvPr/>
        </p:nvSpPr>
        <p:spPr>
          <a:xfrm>
            <a:off x="762001" y="1066800"/>
            <a:ext cx="6400800" cy="5324535"/>
          </a:xfrm>
          <a:prstGeom prst="rect">
            <a:avLst/>
          </a:prstGeom>
          <a:noFill/>
        </p:spPr>
        <p:txBody>
          <a:bodyPr wrap="square" rtlCol="0">
            <a:spAutoFit/>
          </a:bodyPr>
          <a:lstStyle/>
          <a:p>
            <a:r>
              <a:rPr lang="en-US" sz="2000" dirty="0" smtClean="0"/>
              <a:t>     Smart  public restrooms are among recent </a:t>
            </a:r>
            <a:r>
              <a:rPr lang="en-US" sz="2000" dirty="0" err="1" smtClean="0"/>
              <a:t>IoT</a:t>
            </a:r>
            <a:r>
              <a:rPr lang="en-US" sz="2000" dirty="0" smtClean="0"/>
              <a:t> solutions that are very soon to be implemented here and there. Such new generation restrooms are expected to significantly improve customer experience and employee well-being while also lower costs allocated to maintain equipment.</a:t>
            </a:r>
          </a:p>
          <a:p>
            <a:endParaRPr lang="en-US" sz="2000" dirty="0" smtClean="0"/>
          </a:p>
          <a:p>
            <a:r>
              <a:rPr lang="en-US" sz="2000" dirty="0" smtClean="0">
                <a:solidFill>
                  <a:schemeClr val="accent2">
                    <a:lumMod val="50000"/>
                  </a:schemeClr>
                </a:solidFill>
              </a:rPr>
              <a:t>Smart washrooms products do a lot. In particular, they maintain lavatory in the best condition by:</a:t>
            </a:r>
          </a:p>
          <a:p>
            <a:endParaRPr lang="en-US" sz="2000" dirty="0" smtClean="0"/>
          </a:p>
          <a:p>
            <a:pPr>
              <a:buFont typeface="Wingdings" pitchFamily="2" charset="2"/>
              <a:buChar char="v"/>
            </a:pPr>
            <a:r>
              <a:rPr lang="en-US" sz="2000" dirty="0" smtClean="0"/>
              <a:t>Optimizing refills: no more worries that towels or soap will run out at the worst moment.</a:t>
            </a:r>
          </a:p>
          <a:p>
            <a:r>
              <a:rPr lang="en-US" sz="2000" dirty="0" smtClean="0"/>
              <a:t>Sending notifications when maintenance is needed: no need for employees to check the state of things every 30-60 minutes as they get alerted as soon as supervision is required.</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7239000" cy="4846320"/>
          </a:xfrm>
        </p:spPr>
        <p:txBody>
          <a:bodyPr/>
          <a:lstStyle/>
          <a:p>
            <a:pPr>
              <a:buFont typeface="Wingdings" pitchFamily="2" charset="2"/>
              <a:buChar char="v"/>
            </a:pPr>
            <a:r>
              <a:rPr lang="en-US" sz="2400" dirty="0" smtClean="0"/>
              <a:t>Tracking presence: less time in queues since users always know when there is an unoccupied cubicle, which guarantees that all cubicles are used more or less equally.</a:t>
            </a:r>
          </a:p>
          <a:p>
            <a:pPr>
              <a:buFont typeface="Wingdings" pitchFamily="2" charset="2"/>
              <a:buChar char="v"/>
            </a:pPr>
            <a:r>
              <a:rPr lang="en-US" sz="2400" dirty="0" smtClean="0"/>
              <a:t>Detecting and reporting smoking activities at no smoking area.</a:t>
            </a:r>
          </a:p>
          <a:p>
            <a:pPr>
              <a:buFont typeface="Wingdings" pitchFamily="2" charset="2"/>
              <a:buChar char="v"/>
            </a:pPr>
            <a:r>
              <a:rPr lang="en-US" sz="2400" dirty="0" smtClean="0"/>
              <a:t>Notifying when bins are full.</a:t>
            </a:r>
          </a:p>
          <a:p>
            <a:pPr>
              <a:buFont typeface="Wingdings" pitchFamily="2" charset="2"/>
              <a:buChar char="v"/>
            </a:pPr>
            <a:r>
              <a:rPr lang="en-US" sz="2400" dirty="0" smtClean="0"/>
              <a:t>Providing predictive analytics based on real time information tracking.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239000" cy="624840"/>
          </a:xfrm>
        </p:spPr>
        <p:txBody>
          <a:bodyPr>
            <a:normAutofit/>
          </a:bodyPr>
          <a:lstStyle/>
          <a:p>
            <a:r>
              <a:rPr lang="en-US" sz="3200" dirty="0" smtClean="0">
                <a:latin typeface="Curlz MT" pitchFamily="82" charset="0"/>
              </a:rPr>
              <a:t>WHAT ARE PREDICTIVE ALGORITHMS?</a:t>
            </a:r>
            <a:endParaRPr lang="en-US" sz="3200" dirty="0">
              <a:latin typeface="Curlz MT" pitchFamily="82" charset="0"/>
            </a:endParaRPr>
          </a:p>
        </p:txBody>
      </p:sp>
      <p:sp>
        <p:nvSpPr>
          <p:cNvPr id="3" name="Content Placeholder 2"/>
          <p:cNvSpPr>
            <a:spLocks noGrp="1"/>
          </p:cNvSpPr>
          <p:nvPr>
            <p:ph idx="1"/>
          </p:nvPr>
        </p:nvSpPr>
        <p:spPr>
          <a:xfrm>
            <a:off x="304800" y="990600"/>
            <a:ext cx="7239000" cy="4846320"/>
          </a:xfrm>
        </p:spPr>
        <p:txBody>
          <a:bodyPr>
            <a:normAutofit/>
          </a:bodyPr>
          <a:lstStyle/>
          <a:p>
            <a:pPr>
              <a:buNone/>
            </a:pPr>
            <a:r>
              <a:rPr lang="en-US" sz="1600" dirty="0" smtClean="0"/>
              <a:t>          PREDICTIVE ALGORITHMS ARE COMPUTER PROGRAMS THAT USE STATISTICALMODELS AND </a:t>
            </a:r>
          </a:p>
          <a:p>
            <a:pPr>
              <a:buNone/>
            </a:pPr>
            <a:r>
              <a:rPr lang="en-US" sz="1600" dirty="0" smtClean="0"/>
              <a:t>   MACHINE LEARNING TECHNIQUES TO ANALYZE DATA AND MAKE PREDICTIONSABOUT FUTURE </a:t>
            </a:r>
          </a:p>
          <a:p>
            <a:pPr>
              <a:buNone/>
            </a:pPr>
            <a:r>
              <a:rPr lang="en-US" sz="1600" dirty="0" smtClean="0"/>
              <a:t>   EVENTS.IN THE CASE OF SMART PUBLIC</a:t>
            </a:r>
          </a:p>
          <a:p>
            <a:pPr>
              <a:buNone/>
            </a:pPr>
            <a:r>
              <a:rPr lang="en-US" sz="1600" dirty="0" smtClean="0"/>
              <a:t>   RESTROOMS, PREDICTIVE ALGORITHMS CAN BE USED TO ANTICIPATE MAINTENANCE NEEDS AND IMPROVE USER EXPERIENCE</a:t>
            </a:r>
            <a:r>
              <a:rPr lang="en-US" sz="2000" dirty="0" smtClean="0"/>
              <a:t>.</a:t>
            </a:r>
            <a:endParaRPr lang="en-US" sz="2000" dirty="0"/>
          </a:p>
        </p:txBody>
      </p:sp>
      <p:sp>
        <p:nvSpPr>
          <p:cNvPr id="5" name="TextBox 4"/>
          <p:cNvSpPr txBox="1"/>
          <p:nvPr/>
        </p:nvSpPr>
        <p:spPr>
          <a:xfrm>
            <a:off x="152400" y="3200400"/>
            <a:ext cx="6096000" cy="461665"/>
          </a:xfrm>
          <a:prstGeom prst="rect">
            <a:avLst/>
          </a:prstGeom>
          <a:noFill/>
        </p:spPr>
        <p:txBody>
          <a:bodyPr wrap="square" rtlCol="0">
            <a:spAutoFit/>
          </a:bodyPr>
          <a:lstStyle/>
          <a:p>
            <a:r>
              <a:rPr lang="en-US" sz="2400" dirty="0" smtClean="0">
                <a:solidFill>
                  <a:schemeClr val="tx2">
                    <a:lumMod val="50000"/>
                  </a:schemeClr>
                </a:solidFill>
                <a:latin typeface="Curlz MT" pitchFamily="82" charset="0"/>
              </a:rPr>
              <a:t>BENEFITS OF PREDICTIVE MAINTENANCE</a:t>
            </a:r>
            <a:endParaRPr lang="en-US" sz="2400" dirty="0">
              <a:solidFill>
                <a:schemeClr val="tx2">
                  <a:lumMod val="50000"/>
                </a:schemeClr>
              </a:solidFill>
              <a:latin typeface="Curlz MT" pitchFamily="82" charset="0"/>
            </a:endParaRPr>
          </a:p>
        </p:txBody>
      </p:sp>
      <p:sp>
        <p:nvSpPr>
          <p:cNvPr id="8" name="TextBox 7"/>
          <p:cNvSpPr txBox="1"/>
          <p:nvPr/>
        </p:nvSpPr>
        <p:spPr>
          <a:xfrm>
            <a:off x="304800" y="3886200"/>
            <a:ext cx="7696200" cy="1354217"/>
          </a:xfrm>
          <a:prstGeom prst="rect">
            <a:avLst/>
          </a:prstGeom>
          <a:noFill/>
        </p:spPr>
        <p:txBody>
          <a:bodyPr wrap="square" rtlCol="0">
            <a:spAutoFit/>
          </a:bodyPr>
          <a:lstStyle/>
          <a:p>
            <a:r>
              <a:rPr lang="en-US" sz="1600" dirty="0" smtClean="0"/>
              <a:t>     BY USING PREDICTIVE ALGORITHMS, FACILITY MANAGERS CAN ANTICIPATEMAINTENANCE NEEDS BEFORE THEY BECOME URGENT, REDUCING DOWNTIME AND IMPROVINGUSER SATISFACTION. PREDICTIVE MAINTENANCE CAN ALSO HELP MANAGERS PRIORITIZE TASKS AND ALLOCATE RESOURCES MORE EFFICIENTLY, SAVING TIME AND MONEY</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7239000" cy="1143000"/>
          </a:xfrm>
        </p:spPr>
        <p:txBody>
          <a:bodyPr>
            <a:normAutofit/>
          </a:bodyPr>
          <a:lstStyle/>
          <a:p>
            <a:r>
              <a:rPr lang="en-US" sz="3200" dirty="0" smtClean="0">
                <a:latin typeface="Curlz MT" pitchFamily="82" charset="0"/>
              </a:rPr>
              <a:t>DATA COLLECTION AND ANALYSIS</a:t>
            </a:r>
            <a:endParaRPr lang="en-US" sz="3200" dirty="0">
              <a:latin typeface="Curlz MT" pitchFamily="82" charset="0"/>
            </a:endParaRPr>
          </a:p>
        </p:txBody>
      </p:sp>
      <p:sp>
        <p:nvSpPr>
          <p:cNvPr id="3" name="Content Placeholder 2"/>
          <p:cNvSpPr>
            <a:spLocks noGrp="1"/>
          </p:cNvSpPr>
          <p:nvPr>
            <p:ph idx="1"/>
          </p:nvPr>
        </p:nvSpPr>
        <p:spPr>
          <a:xfrm>
            <a:off x="152400" y="838200"/>
            <a:ext cx="7239000" cy="4846320"/>
          </a:xfrm>
        </p:spPr>
        <p:txBody>
          <a:bodyPr>
            <a:normAutofit/>
          </a:bodyPr>
          <a:lstStyle/>
          <a:p>
            <a:pPr>
              <a:buNone/>
            </a:pPr>
            <a:r>
              <a:rPr lang="en-US" sz="1600" dirty="0" smtClean="0"/>
              <a:t>TO IMPLEMENT PREDICTIVE ALGORITHMS, DATA MUST BE COLLECTED FROM VARIOUS SOURCES, SUCH AS SENSORS, CAMERAS, AND USER FEEDBACK. THIS DATA IS THEN ANALYZED USING MACHINE LEARNING ALGORITHMS TO IDENTIFY PATTERNS AND PREDICT FUTURE EVENTS. THE ACCURACY OF THE PREDICTIONS IMPROVES OVER TIME AS MORE DATA IS COLLECTED AND ANALYZED.</a:t>
            </a:r>
            <a:endParaRPr lang="en-US" sz="1600" dirty="0"/>
          </a:p>
        </p:txBody>
      </p:sp>
      <p:sp>
        <p:nvSpPr>
          <p:cNvPr id="4" name="TextBox 3"/>
          <p:cNvSpPr txBox="1"/>
          <p:nvPr/>
        </p:nvSpPr>
        <p:spPr>
          <a:xfrm>
            <a:off x="152400" y="2514600"/>
            <a:ext cx="5085559" cy="461665"/>
          </a:xfrm>
          <a:prstGeom prst="rect">
            <a:avLst/>
          </a:prstGeom>
          <a:noFill/>
        </p:spPr>
        <p:txBody>
          <a:bodyPr wrap="none" rtlCol="0">
            <a:spAutoFit/>
          </a:bodyPr>
          <a:lstStyle/>
          <a:p>
            <a:r>
              <a:rPr lang="en-US" sz="2400" dirty="0" smtClean="0">
                <a:solidFill>
                  <a:schemeClr val="tx2">
                    <a:lumMod val="50000"/>
                  </a:schemeClr>
                </a:solidFill>
                <a:latin typeface="Curlz MT" pitchFamily="82" charset="0"/>
              </a:rPr>
              <a:t>PRIVACY AND SECURITY CONCERNS</a:t>
            </a:r>
            <a:endParaRPr lang="en-US" sz="2400" dirty="0">
              <a:solidFill>
                <a:schemeClr val="tx2">
                  <a:lumMod val="50000"/>
                </a:schemeClr>
              </a:solidFill>
              <a:latin typeface="Curlz MT" pitchFamily="82" charset="0"/>
            </a:endParaRPr>
          </a:p>
        </p:txBody>
      </p:sp>
      <p:sp>
        <p:nvSpPr>
          <p:cNvPr id="5" name="TextBox 4"/>
          <p:cNvSpPr txBox="1"/>
          <p:nvPr/>
        </p:nvSpPr>
        <p:spPr>
          <a:xfrm>
            <a:off x="152400" y="3200400"/>
            <a:ext cx="7239000" cy="2308324"/>
          </a:xfrm>
          <a:prstGeom prst="rect">
            <a:avLst/>
          </a:prstGeom>
          <a:noFill/>
        </p:spPr>
        <p:txBody>
          <a:bodyPr wrap="square" rtlCol="0">
            <a:spAutoFit/>
          </a:bodyPr>
          <a:lstStyle/>
          <a:p>
            <a:r>
              <a:rPr lang="en-US" sz="1600" dirty="0" smtClean="0"/>
              <a:t>       IMPLEMENTING PREDICTIVE ALGORITHMS IN PUBLIC RESTROOMS RAISES PRIVACY AND SECURITY CONCERNS.IT IS IMPORTANT TO ENSURE THAT DATA IS COLLECTED AND STORED SECURELY AND THAT USER PRIVACY IS PROTECTED. FACILITIES MUST ALSO BE TRANSPARENT ABOUT THEIR DATA COLLECTION PRACTICES AND OBTAIN CONSENT FROM USERS WHERE NECESSARY. SMART BATHROOMS COLLECT A LOT OF DATA, WHICH RAISES CONCERNS ABOUT PRIVACY </a:t>
            </a:r>
          </a:p>
          <a:p>
            <a:r>
              <a:rPr lang="en-US" sz="1600" dirty="0" smtClean="0"/>
              <a:t>AND SECURITY.IT'S IMPORTANT TO ENSURE THAT ALL DATA IS ENCRYPTED AND STORED SECURELY. ADDITIONALLY, USERS SHOULD BE NOTIFIED OF ANY DATA COLLECTION AND HAVE THE OPTION TO OPT-OUT.</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urlz MT" pitchFamily="82" charset="0"/>
              </a:rPr>
              <a:t>CHALLENGES IN PUBLIC RESTROOM MAINTENANCE</a:t>
            </a:r>
            <a:endParaRPr lang="en-US" sz="3200" dirty="0">
              <a:latin typeface="Curlz MT" pitchFamily="82" charset="0"/>
            </a:endParaRPr>
          </a:p>
        </p:txBody>
      </p:sp>
      <p:sp>
        <p:nvSpPr>
          <p:cNvPr id="3" name="Content Placeholder 2"/>
          <p:cNvSpPr>
            <a:spLocks noGrp="1"/>
          </p:cNvSpPr>
          <p:nvPr>
            <p:ph idx="1"/>
          </p:nvPr>
        </p:nvSpPr>
        <p:spPr/>
        <p:txBody>
          <a:bodyPr>
            <a:normAutofit/>
          </a:bodyPr>
          <a:lstStyle/>
          <a:p>
            <a:pPr>
              <a:buNone/>
            </a:pPr>
            <a:r>
              <a:rPr lang="en-US" sz="1800" dirty="0" smtClean="0"/>
              <a:t>          PUBLIC RESTROOMS ARE HIGH-TRAFFIC AREAS THAT REQUIRE</a:t>
            </a:r>
          </a:p>
          <a:p>
            <a:pPr>
              <a:buNone/>
            </a:pPr>
            <a:r>
              <a:rPr lang="en-US" sz="1800" dirty="0" smtClean="0"/>
              <a:t>     FREQUENT MAINTENANCE TO ENSURE CLEANLINESS AND FUNCTIONALITY. HOWEVER, TRADITIONAL MAINTENANCE METHODS ARE OFTEN REACTIVE AND INEFFICIENT, LEADING TO COMPLAINTS </a:t>
            </a:r>
          </a:p>
          <a:p>
            <a:pPr>
              <a:buNone/>
            </a:pPr>
            <a:r>
              <a:rPr lang="en-US" sz="1800" dirty="0" smtClean="0"/>
              <a:t>     FROM USERS AND INCREASED COSTS FOR FACILITY MANAGERS.</a:t>
            </a:r>
            <a:endParaRPr lang="en-US" sz="1800" dirty="0"/>
          </a:p>
        </p:txBody>
      </p:sp>
      <p:pic>
        <p:nvPicPr>
          <p:cNvPr id="2050" name="Picture 2"/>
          <p:cNvPicPr>
            <a:picLocks noChangeAspect="1" noChangeArrowheads="1"/>
          </p:cNvPicPr>
          <p:nvPr/>
        </p:nvPicPr>
        <p:blipFill>
          <a:blip r:embed="rId2"/>
          <a:srcRect/>
          <a:stretch>
            <a:fillRect/>
          </a:stretch>
        </p:blipFill>
        <p:spPr bwMode="auto">
          <a:xfrm>
            <a:off x="2438400" y="3810000"/>
            <a:ext cx="3581400" cy="2362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3">
      <a:dk1>
        <a:srgbClr val="8857AD"/>
      </a:dk1>
      <a:lt1>
        <a:srgbClr val="D0BDDF"/>
      </a:lt1>
      <a:dk2>
        <a:srgbClr val="504060"/>
      </a:dk2>
      <a:lt2>
        <a:srgbClr val="C3B8CF"/>
      </a:lt2>
      <a:accent1>
        <a:srgbClr val="B292CA"/>
      </a:accent1>
      <a:accent2>
        <a:srgbClr val="8857AD"/>
      </a:accent2>
      <a:accent3>
        <a:srgbClr val="8857AD"/>
      </a:accent3>
      <a:accent4>
        <a:srgbClr val="8857AD"/>
      </a:accent4>
      <a:accent5>
        <a:srgbClr val="8857AD"/>
      </a:accent5>
      <a:accent6>
        <a:srgbClr val="8857AD"/>
      </a:accent6>
      <a:hlink>
        <a:srgbClr val="638BAD"/>
      </a:hlink>
      <a:folHlink>
        <a:srgbClr val="518592"/>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237</TotalTime>
  <Words>1491</Words>
  <Application>Microsoft Office PowerPoint</Application>
  <PresentationFormat>On-screen Show (4:3)</PresentationFormat>
  <Paragraphs>198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Opulent</vt:lpstr>
      <vt:lpstr>Smart public restroom</vt:lpstr>
      <vt:lpstr>Final submission</vt:lpstr>
      <vt:lpstr>Introduction</vt:lpstr>
      <vt:lpstr>Slide 4</vt:lpstr>
      <vt:lpstr>Slide 5</vt:lpstr>
      <vt:lpstr>Slide 6</vt:lpstr>
      <vt:lpstr>WHAT ARE PREDICTIVE ALGORITHMS?</vt:lpstr>
      <vt:lpstr>DATA COLLECTION AND ANALYSIS</vt:lpstr>
      <vt:lpstr>CHALLENGES IN PUBLIC RESTROOM MAINTENANCE</vt:lpstr>
      <vt:lpstr>Smart toilets</vt:lpstr>
      <vt:lpstr>WATER CONSERVATION</vt:lpstr>
      <vt:lpstr>SMART MIRRORS </vt:lpstr>
      <vt:lpstr>ENERGY EFFICIENCY</vt:lpstr>
      <vt:lpstr>Slide 14</vt:lpstr>
      <vt:lpstr>Project  objective:</vt:lpstr>
      <vt:lpstr>REAL-TIME RESTROOM AVAILABILITY  INFORMATION.</vt:lpstr>
      <vt:lpstr>IMPROVED USER EXPERIENCE.</vt:lpstr>
      <vt:lpstr>IOT SENSOR DESIGN.</vt:lpstr>
      <vt:lpstr>Components  </vt:lpstr>
      <vt:lpstr>Program : Occupancy  indicater </vt:lpstr>
      <vt:lpstr>OUTPUT LINK in WOKWI:   https://wokwi.com/projects/378898578284772353 </vt:lpstr>
      <vt:lpstr>Slide 22</vt:lpstr>
      <vt:lpstr>Program : Temperature sensor</vt:lpstr>
      <vt:lpstr>Output link: https://wokwi.com/projects/379628162270992385</vt:lpstr>
      <vt:lpstr>Slide 25</vt:lpstr>
      <vt:lpstr>Program : Automatic Flush</vt:lpstr>
      <vt:lpstr>Output link: https://wokwi.com/projects/379630700498494465 </vt:lpstr>
      <vt:lpstr>Benefits of using smart public  restroom:</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restroom</dc:title>
  <dc:creator>ECE LAB - 1</dc:creator>
  <cp:lastModifiedBy>ECE LAB - 1</cp:lastModifiedBy>
  <cp:revision>28</cp:revision>
  <dcterms:created xsi:type="dcterms:W3CDTF">2023-10-31T07:08:07Z</dcterms:created>
  <dcterms:modified xsi:type="dcterms:W3CDTF">2023-11-01T07:31:33Z</dcterms:modified>
</cp:coreProperties>
</file>