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28D2"/>
    <a:srgbClr val="0099FF"/>
    <a:srgbClr val="03369B"/>
    <a:srgbClr val="ED016C"/>
    <a:srgbClr val="0046AC"/>
    <a:srgbClr val="FF00FF"/>
    <a:srgbClr val="9933FF"/>
    <a:srgbClr val="00CCFF"/>
    <a:srgbClr val="00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882" autoAdjust="0"/>
  </p:normalViewPr>
  <p:slideViewPr>
    <p:cSldViewPr snapToGrid="0">
      <p:cViewPr varScale="1">
        <p:scale>
          <a:sx n="83" d="100"/>
          <a:sy n="83"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699427-CB86-446A-8FE6-340CC22C606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121029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699427-CB86-446A-8FE6-340CC22C606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52166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699427-CB86-446A-8FE6-340CC22C606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FBEEDC-DDAD-46FC-98CD-10DDB6C99AA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9864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2699427-CB86-446A-8FE6-340CC22C6065}"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914706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2699427-CB86-446A-8FE6-340CC22C6065}"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FBEEDC-DDAD-46FC-98CD-10DDB6C99AA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975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2699427-CB86-446A-8FE6-340CC22C6065}"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250142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99427-CB86-446A-8FE6-340CC22C606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4145847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99427-CB86-446A-8FE6-340CC22C606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407816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99427-CB86-446A-8FE6-340CC22C606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17864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699427-CB86-446A-8FE6-340CC22C606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203566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699427-CB86-446A-8FE6-340CC22C6065}"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280476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699427-CB86-446A-8FE6-340CC22C6065}"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36372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699427-CB86-446A-8FE6-340CC22C6065}"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3864039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99427-CB86-446A-8FE6-340CC22C6065}"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17524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699427-CB86-446A-8FE6-340CC22C6065}"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222024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699427-CB86-446A-8FE6-340CC22C6065}"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FBEEDC-DDAD-46FC-98CD-10DDB6C99AAC}" type="slidenum">
              <a:rPr lang="en-US" smtClean="0"/>
              <a:t>‹#›</a:t>
            </a:fld>
            <a:endParaRPr lang="en-US"/>
          </a:p>
        </p:txBody>
      </p:sp>
    </p:spTree>
    <p:extLst>
      <p:ext uri="{BB962C8B-B14F-4D97-AF65-F5344CB8AC3E}">
        <p14:creationId xmlns:p14="http://schemas.microsoft.com/office/powerpoint/2010/main" val="211307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699427-CB86-446A-8FE6-340CC22C6065}" type="datetimeFigureOut">
              <a:rPr lang="en-US" smtClean="0"/>
              <a:t>10/18/2023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FBEEDC-DDAD-46FC-98CD-10DDB6C99AAC}" type="slidenum">
              <a:rPr lang="en-US" smtClean="0"/>
              <a:t>‹#›</a:t>
            </a:fld>
            <a:endParaRPr lang="en-US"/>
          </a:p>
        </p:txBody>
      </p:sp>
    </p:spTree>
    <p:extLst>
      <p:ext uri="{BB962C8B-B14F-4D97-AF65-F5344CB8AC3E}">
        <p14:creationId xmlns:p14="http://schemas.microsoft.com/office/powerpoint/2010/main" val="374741359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2995" y="500605"/>
            <a:ext cx="8915399" cy="2262781"/>
          </a:xfrm>
        </p:spPr>
        <p:txBody>
          <a:bodyPr>
            <a:normAutofit/>
          </a:bodyPr>
          <a:lstStyle/>
          <a:p>
            <a:r>
              <a:rPr lang="en-US" sz="4800" b="1" i="1" dirty="0" smtClean="0">
                <a:solidFill>
                  <a:srgbClr val="0099FF"/>
                </a:solidFill>
                <a:latin typeface="Algerian" panose="04020705040A02060702" pitchFamily="82" charset="0"/>
              </a:rPr>
              <a:t>SMART PUBLIC RESTROOM</a:t>
            </a:r>
            <a:endParaRPr lang="en-US" sz="4800" b="1" i="1" dirty="0">
              <a:solidFill>
                <a:srgbClr val="0099FF"/>
              </a:solidFill>
              <a:latin typeface="Algerian" panose="04020705040A02060702" pitchFamily="82" charset="0"/>
            </a:endParaRPr>
          </a:p>
        </p:txBody>
      </p:sp>
      <p:sp>
        <p:nvSpPr>
          <p:cNvPr id="3" name="Subtitle 2"/>
          <p:cNvSpPr>
            <a:spLocks noGrp="1"/>
          </p:cNvSpPr>
          <p:nvPr>
            <p:ph type="subTitle" idx="1"/>
          </p:nvPr>
        </p:nvSpPr>
        <p:spPr>
          <a:xfrm>
            <a:off x="2438742" y="2986268"/>
            <a:ext cx="8915399" cy="1412685"/>
          </a:xfrm>
        </p:spPr>
        <p:txBody>
          <a:bodyPr/>
          <a:lstStyle/>
          <a:p>
            <a:r>
              <a:rPr lang="en-US" b="1" i="1" dirty="0" smtClean="0">
                <a:solidFill>
                  <a:srgbClr val="0000FF"/>
                </a:solidFill>
                <a:latin typeface="Arial Narrow" panose="020B0606020202030204" pitchFamily="34" charset="0"/>
              </a:rPr>
              <a:t>IOT_PHASE 3 PROJECT</a:t>
            </a:r>
            <a:endParaRPr lang="en-US" b="1" i="1" dirty="0">
              <a:solidFill>
                <a:srgbClr val="0000FF"/>
              </a:solidFill>
              <a:latin typeface="Arial Narrow" panose="020B0606020202030204" pitchFamily="34" charset="0"/>
            </a:endParaRPr>
          </a:p>
        </p:txBody>
      </p:sp>
      <p:pic>
        <p:nvPicPr>
          <p:cNvPr id="4" name="Picture 3"/>
          <p:cNvPicPr>
            <a:picLocks noChangeAspect="1"/>
          </p:cNvPicPr>
          <p:nvPr/>
        </p:nvPicPr>
        <p:blipFill rotWithShape="1">
          <a:blip r:embed="rId2"/>
          <a:srcRect l="-115501" t="-3829" r="137983" b="20417"/>
          <a:stretch/>
        </p:blipFill>
        <p:spPr>
          <a:xfrm>
            <a:off x="4884516" y="2541216"/>
            <a:ext cx="2314935" cy="3026207"/>
          </a:xfrm>
          <a:prstGeom prst="rect">
            <a:avLst/>
          </a:prstGeom>
        </p:spPr>
      </p:pic>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backgroundRemoval t="14444" b="76111" l="20120" r="83283"/>
                    </a14:imgEffect>
                  </a14:imgLayer>
                </a14:imgProps>
              </a:ext>
            </a:extLst>
          </a:blip>
          <a:srcRect l="-3092" t="-7807" r="-2577" b="19819"/>
          <a:stretch/>
        </p:blipFill>
        <p:spPr>
          <a:xfrm>
            <a:off x="10323057" y="3863588"/>
            <a:ext cx="2372812" cy="2994412"/>
          </a:xfrm>
          <a:prstGeom prst="rect">
            <a:avLst/>
          </a:prstGeom>
        </p:spPr>
      </p:pic>
    </p:spTree>
    <p:extLst>
      <p:ext uri="{BB962C8B-B14F-4D97-AF65-F5344CB8AC3E}">
        <p14:creationId xmlns:p14="http://schemas.microsoft.com/office/powerpoint/2010/main" val="1201404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82069"/>
            <a:ext cx="8911687" cy="1280890"/>
          </a:xfrm>
        </p:spPr>
        <p:txBody>
          <a:bodyPr/>
          <a:lstStyle/>
          <a:p>
            <a:r>
              <a:rPr lang="en-US" dirty="0" smtClean="0">
                <a:solidFill>
                  <a:srgbClr val="9933FF"/>
                </a:solidFill>
                <a:latin typeface="Andalus" panose="02020603050405020304" pitchFamily="18" charset="-78"/>
                <a:cs typeface="Andalus" panose="02020603050405020304" pitchFamily="18" charset="-78"/>
              </a:rPr>
              <a:t>Phase 3</a:t>
            </a:r>
            <a:r>
              <a:rPr lang="en-US" dirty="0" smtClean="0">
                <a:solidFill>
                  <a:srgbClr val="9933FF"/>
                </a:solidFill>
                <a:latin typeface="Andalus" panose="02020603050405020304" pitchFamily="18" charset="-78"/>
                <a:cs typeface="Andalus" panose="02020603050405020304" pitchFamily="18" charset="-78"/>
              </a:rPr>
              <a:t> :</a:t>
            </a:r>
            <a:r>
              <a:rPr lang="en-US" dirty="0" smtClean="0">
                <a:solidFill>
                  <a:srgbClr val="00FFFF"/>
                </a:solidFill>
                <a:latin typeface="Andalus" panose="02020603050405020304" pitchFamily="18" charset="-78"/>
                <a:cs typeface="Andalus" panose="02020603050405020304" pitchFamily="18" charset="-78"/>
              </a:rPr>
              <a:t>Development </a:t>
            </a:r>
            <a:r>
              <a:rPr lang="en-US" dirty="0">
                <a:solidFill>
                  <a:srgbClr val="00FFFF"/>
                </a:solidFill>
                <a:latin typeface="Andalus" panose="02020603050405020304" pitchFamily="18" charset="-78"/>
                <a:cs typeface="Andalus" panose="02020603050405020304" pitchFamily="18" charset="-78"/>
              </a:rPr>
              <a:t>part 1</a:t>
            </a:r>
          </a:p>
        </p:txBody>
      </p:sp>
      <p:sp>
        <p:nvSpPr>
          <p:cNvPr id="3" name="Content Placeholder 2"/>
          <p:cNvSpPr>
            <a:spLocks noGrp="1"/>
          </p:cNvSpPr>
          <p:nvPr>
            <p:ph idx="1"/>
          </p:nvPr>
        </p:nvSpPr>
        <p:spPr>
          <a:xfrm>
            <a:off x="2589212" y="2133600"/>
            <a:ext cx="5756002" cy="3777622"/>
          </a:xfrm>
        </p:spPr>
        <p:txBody>
          <a:bodyPr/>
          <a:lstStyle/>
          <a:p>
            <a:pPr marL="0" indent="0">
              <a:buNone/>
            </a:pPr>
            <a:r>
              <a:rPr lang="en-US" b="1" dirty="0" smtClean="0">
                <a:solidFill>
                  <a:srgbClr val="7030A0"/>
                </a:solidFill>
              </a:rPr>
              <a:t>INTRODUCTION:</a:t>
            </a:r>
          </a:p>
          <a:p>
            <a:pPr marL="0" indent="0">
              <a:buNone/>
            </a:pPr>
            <a:r>
              <a:rPr lang="en-US" dirty="0" smtClean="0">
                <a:solidFill>
                  <a:srgbClr val="0046AC"/>
                </a:solidFill>
              </a:rPr>
              <a:t>Smart washrooms are among recent IOT solutions that are very soon to be implemented here and there. Such new generation restrooms are expected to significantly improve customer experience and employee well-being while also lower costs allocated to maintain equipment.</a:t>
            </a:r>
          </a:p>
          <a:p>
            <a:pPr marL="0" indent="0">
              <a:buNone/>
            </a:pPr>
            <a:r>
              <a:rPr lang="en-US" dirty="0" smtClean="0">
                <a:solidFill>
                  <a:srgbClr val="0046AC"/>
                </a:solidFill>
              </a:rPr>
              <a:t>Here we‘ll going to </a:t>
            </a:r>
            <a:r>
              <a:rPr lang="en-US" dirty="0">
                <a:solidFill>
                  <a:srgbClr val="0046AC"/>
                </a:solidFill>
              </a:rPr>
              <a:t> </a:t>
            </a:r>
            <a:r>
              <a:rPr lang="en-US" dirty="0" smtClean="0">
                <a:solidFill>
                  <a:srgbClr val="0046AC"/>
                </a:solidFill>
              </a:rPr>
              <a:t>see a simple simulation of a Smart public restroom that monitors the occupancy and provides through an LED</a:t>
            </a:r>
          </a:p>
          <a:p>
            <a:pPr marL="0" indent="0">
              <a:buNone/>
            </a:pPr>
            <a:r>
              <a:rPr lang="en-US" dirty="0" smtClean="0">
                <a:solidFill>
                  <a:srgbClr val="0046AC"/>
                </a:solidFill>
              </a:rPr>
              <a:t> </a:t>
            </a:r>
          </a:p>
          <a:p>
            <a:pPr marL="0" indent="0">
              <a:buNone/>
            </a:pPr>
            <a:endParaRPr lang="en-US" dirty="0">
              <a:solidFill>
                <a:srgbClr val="0046AC"/>
              </a:solidFill>
            </a:endParaRPr>
          </a:p>
        </p:txBody>
      </p:sp>
      <p:pic>
        <p:nvPicPr>
          <p:cNvPr id="5" name="Picture 4"/>
          <p:cNvPicPr>
            <a:picLocks noChangeAspect="1"/>
          </p:cNvPicPr>
          <p:nvPr/>
        </p:nvPicPr>
        <p:blipFill>
          <a:blip r:embed="rId2"/>
          <a:stretch>
            <a:fillRect/>
          </a:stretch>
        </p:blipFill>
        <p:spPr>
          <a:xfrm>
            <a:off x="8271641" y="2446218"/>
            <a:ext cx="2680138" cy="26801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47718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required:</a:t>
            </a:r>
            <a:endParaRPr lang="en-US" dirty="0"/>
          </a:p>
        </p:txBody>
      </p:sp>
      <p:pic>
        <p:nvPicPr>
          <p:cNvPr id="4" name="Content Placeholder 3"/>
          <p:cNvPicPr>
            <a:picLocks noGrp="1" noChangeAspect="1"/>
          </p:cNvPicPr>
          <p:nvPr>
            <p:ph idx="1"/>
          </p:nvPr>
        </p:nvPicPr>
        <p:blipFill>
          <a:blip r:embed="rId2"/>
          <a:stretch>
            <a:fillRect/>
          </a:stretch>
        </p:blipFill>
        <p:spPr>
          <a:xfrm>
            <a:off x="7388772" y="2238703"/>
            <a:ext cx="4115840" cy="37782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TextBox 6"/>
          <p:cNvSpPr txBox="1"/>
          <p:nvPr/>
        </p:nvSpPr>
        <p:spPr>
          <a:xfrm>
            <a:off x="2505168" y="1684705"/>
            <a:ext cx="4575130" cy="369332"/>
          </a:xfrm>
          <a:prstGeom prst="rect">
            <a:avLst/>
          </a:prstGeom>
          <a:noFill/>
        </p:spPr>
        <p:txBody>
          <a:bodyPr wrap="square" rtlCol="0">
            <a:spAutoFit/>
          </a:bodyPr>
          <a:lstStyle/>
          <a:p>
            <a:r>
              <a:rPr lang="en-US" dirty="0" smtClean="0">
                <a:solidFill>
                  <a:schemeClr val="accent6">
                    <a:lumMod val="75000"/>
                  </a:schemeClr>
                </a:solidFill>
              </a:rPr>
              <a:t>1.Ardunio board :</a:t>
            </a:r>
            <a:r>
              <a:rPr lang="en-US" dirty="0" err="1" smtClean="0">
                <a:solidFill>
                  <a:schemeClr val="accent6">
                    <a:lumMod val="75000"/>
                  </a:schemeClr>
                </a:solidFill>
              </a:rPr>
              <a:t>Ardunio</a:t>
            </a:r>
            <a:r>
              <a:rPr lang="en-US" dirty="0" smtClean="0">
                <a:solidFill>
                  <a:schemeClr val="accent6">
                    <a:lumMod val="75000"/>
                  </a:schemeClr>
                </a:solidFill>
              </a:rPr>
              <a:t> </a:t>
            </a:r>
            <a:r>
              <a:rPr lang="en-US" dirty="0" err="1" smtClean="0">
                <a:solidFill>
                  <a:schemeClr val="accent6">
                    <a:lumMod val="75000"/>
                  </a:schemeClr>
                </a:solidFill>
              </a:rPr>
              <a:t>uno</a:t>
            </a:r>
            <a:r>
              <a:rPr lang="en-US" dirty="0" smtClean="0">
                <a:solidFill>
                  <a:schemeClr val="accent6">
                    <a:lumMod val="75000"/>
                  </a:schemeClr>
                </a:solidFill>
              </a:rPr>
              <a:t> </a:t>
            </a:r>
            <a:endParaRPr lang="en-US" dirty="0">
              <a:solidFill>
                <a:schemeClr val="accent6">
                  <a:lumMod val="75000"/>
                </a:schemeClr>
              </a:solidFill>
            </a:endParaRPr>
          </a:p>
        </p:txBody>
      </p:sp>
      <p:sp>
        <p:nvSpPr>
          <p:cNvPr id="8" name="TextBox 7"/>
          <p:cNvSpPr txBox="1"/>
          <p:nvPr/>
        </p:nvSpPr>
        <p:spPr>
          <a:xfrm>
            <a:off x="2505168" y="2054037"/>
            <a:ext cx="4112675" cy="1200329"/>
          </a:xfrm>
          <a:prstGeom prst="rect">
            <a:avLst/>
          </a:prstGeom>
          <a:noFill/>
        </p:spPr>
        <p:txBody>
          <a:bodyPr wrap="square" rtlCol="0">
            <a:spAutoFit/>
          </a:bodyPr>
          <a:lstStyle/>
          <a:p>
            <a:r>
              <a:rPr lang="en-US" dirty="0" smtClean="0">
                <a:solidFill>
                  <a:schemeClr val="accent6">
                    <a:lumMod val="75000"/>
                  </a:schemeClr>
                </a:solidFill>
              </a:rPr>
              <a:t>2.An LED to simulate  the restroom occupancy indicator</a:t>
            </a:r>
          </a:p>
          <a:p>
            <a:r>
              <a:rPr lang="en-US" dirty="0" smtClean="0">
                <a:solidFill>
                  <a:schemeClr val="accent6">
                    <a:lumMod val="75000"/>
                  </a:schemeClr>
                </a:solidFill>
              </a:rPr>
              <a:t>3.A push </a:t>
            </a:r>
            <a:r>
              <a:rPr lang="en-US" dirty="0" err="1" smtClean="0">
                <a:solidFill>
                  <a:schemeClr val="accent6">
                    <a:lumMod val="75000"/>
                  </a:schemeClr>
                </a:solidFill>
              </a:rPr>
              <a:t>botton</a:t>
            </a:r>
            <a:r>
              <a:rPr lang="en-US" dirty="0" smtClean="0">
                <a:solidFill>
                  <a:schemeClr val="accent6">
                    <a:lumMod val="75000"/>
                  </a:schemeClr>
                </a:solidFill>
              </a:rPr>
              <a:t> to simulate the restroom door</a:t>
            </a:r>
            <a:endParaRPr lang="en-US" dirty="0">
              <a:solidFill>
                <a:schemeClr val="accent6">
                  <a:lumMod val="75000"/>
                </a:schemeClr>
              </a:solidFill>
            </a:endParaRPr>
          </a:p>
        </p:txBody>
      </p:sp>
    </p:spTree>
    <p:extLst>
      <p:ext uri="{BB962C8B-B14F-4D97-AF65-F5344CB8AC3E}">
        <p14:creationId xmlns:p14="http://schemas.microsoft.com/office/powerpoint/2010/main" val="2662121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077" y="140634"/>
            <a:ext cx="8911687" cy="1280890"/>
          </a:xfrm>
        </p:spPr>
        <p:txBody>
          <a:bodyPr/>
          <a:lstStyle/>
          <a:p>
            <a:r>
              <a:rPr lang="en-US" dirty="0" smtClean="0"/>
              <a:t>Smart public restroom using </a:t>
            </a:r>
            <a:r>
              <a:rPr lang="en-US" dirty="0" err="1" smtClean="0"/>
              <a:t>wokwi</a:t>
            </a:r>
            <a:r>
              <a:rPr lang="en-US" dirty="0" smtClean="0"/>
              <a:t> simulator :</a:t>
            </a:r>
            <a:endParaRPr lang="en-US" dirty="0"/>
          </a:p>
        </p:txBody>
      </p:sp>
      <p:sp>
        <p:nvSpPr>
          <p:cNvPr id="3" name="Content Placeholder 2"/>
          <p:cNvSpPr>
            <a:spLocks noGrp="1"/>
          </p:cNvSpPr>
          <p:nvPr>
            <p:ph idx="1"/>
          </p:nvPr>
        </p:nvSpPr>
        <p:spPr>
          <a:xfrm>
            <a:off x="2165131" y="1421524"/>
            <a:ext cx="10561851" cy="4686191"/>
          </a:xfrm>
        </p:spPr>
        <p:txBody>
          <a:bodyPr>
            <a:noAutofit/>
          </a:bodyPr>
          <a:lstStyle/>
          <a:p>
            <a:pPr marL="0" indent="0">
              <a:buNone/>
            </a:pPr>
            <a:r>
              <a:rPr lang="en-US" sz="1100" dirty="0"/>
              <a:t/>
            </a:r>
            <a:br>
              <a:rPr lang="en-US" sz="1100" dirty="0"/>
            </a:br>
            <a:r>
              <a:rPr lang="en-US" sz="1100" dirty="0"/>
              <a:t>#include &lt;</a:t>
            </a:r>
            <a:r>
              <a:rPr lang="en-US" sz="1100" dirty="0" err="1"/>
              <a:t>Servo.h</a:t>
            </a:r>
            <a:r>
              <a:rPr lang="en-US" sz="1100" dirty="0"/>
              <a:t>&gt;</a:t>
            </a:r>
          </a:p>
          <a:p>
            <a:pPr marL="0" indent="0">
              <a:buNone/>
            </a:pPr>
            <a:r>
              <a:rPr lang="en-US" sz="1100" dirty="0"/>
              <a:t/>
            </a:r>
            <a:br>
              <a:rPr lang="en-US" sz="1100" dirty="0"/>
            </a:br>
            <a:r>
              <a:rPr lang="en-US" sz="1100" dirty="0" err="1"/>
              <a:t>const</a:t>
            </a:r>
            <a:r>
              <a:rPr lang="en-US" sz="1100" dirty="0"/>
              <a:t> </a:t>
            </a:r>
            <a:r>
              <a:rPr lang="en-US" sz="1100" dirty="0" err="1"/>
              <a:t>int</a:t>
            </a:r>
            <a:r>
              <a:rPr lang="en-US" sz="1100" dirty="0"/>
              <a:t> </a:t>
            </a:r>
            <a:r>
              <a:rPr lang="en-US" sz="1100" dirty="0" err="1"/>
              <a:t>buttonPin</a:t>
            </a:r>
            <a:r>
              <a:rPr lang="en-US" sz="1100" dirty="0"/>
              <a:t> = 4;</a:t>
            </a:r>
          </a:p>
          <a:p>
            <a:pPr marL="0" indent="0">
              <a:buNone/>
            </a:pPr>
            <a:r>
              <a:rPr lang="en-US" sz="1100" dirty="0" err="1"/>
              <a:t>const</a:t>
            </a:r>
            <a:r>
              <a:rPr lang="en-US" sz="1100" dirty="0"/>
              <a:t> </a:t>
            </a:r>
            <a:r>
              <a:rPr lang="en-US" sz="1100" dirty="0" err="1"/>
              <a:t>int</a:t>
            </a:r>
            <a:r>
              <a:rPr lang="en-US" sz="1100" dirty="0"/>
              <a:t> </a:t>
            </a:r>
            <a:r>
              <a:rPr lang="en-US" sz="1100" dirty="0" err="1"/>
              <a:t>ledPin</a:t>
            </a:r>
            <a:r>
              <a:rPr lang="en-US" sz="1100" dirty="0"/>
              <a:t> = 12;</a:t>
            </a:r>
          </a:p>
          <a:p>
            <a:pPr marL="0" indent="0">
              <a:buNone/>
            </a:pPr>
            <a:r>
              <a:rPr lang="en-US" sz="1100" dirty="0" err="1"/>
              <a:t>const</a:t>
            </a:r>
            <a:r>
              <a:rPr lang="en-US" sz="1100" dirty="0"/>
              <a:t> </a:t>
            </a:r>
            <a:r>
              <a:rPr lang="en-US" sz="1100" dirty="0" err="1"/>
              <a:t>int</a:t>
            </a:r>
            <a:r>
              <a:rPr lang="en-US" sz="1100" dirty="0"/>
              <a:t> </a:t>
            </a:r>
            <a:r>
              <a:rPr lang="en-US" sz="1100" dirty="0" err="1"/>
              <a:t>servoPin</a:t>
            </a:r>
            <a:r>
              <a:rPr lang="en-US" sz="1100" dirty="0"/>
              <a:t> = 9;  // Digital pin for the servo</a:t>
            </a:r>
          </a:p>
          <a:p>
            <a:pPr marL="0" indent="0">
              <a:buNone/>
            </a:pPr>
            <a:r>
              <a:rPr lang="en-US" sz="1100" dirty="0"/>
              <a:t/>
            </a:r>
            <a:br>
              <a:rPr lang="en-US" sz="1100" dirty="0"/>
            </a:br>
            <a:r>
              <a:rPr lang="en-US" sz="1100" dirty="0" err="1"/>
              <a:t>int</a:t>
            </a:r>
            <a:r>
              <a:rPr lang="en-US" sz="1100" dirty="0"/>
              <a:t> </a:t>
            </a:r>
            <a:r>
              <a:rPr lang="en-US" sz="1100" dirty="0" err="1"/>
              <a:t>buttonState</a:t>
            </a:r>
            <a:r>
              <a:rPr lang="en-US" sz="1100" dirty="0"/>
              <a:t> = 1;</a:t>
            </a:r>
          </a:p>
          <a:p>
            <a:pPr marL="0" indent="0">
              <a:buNone/>
            </a:pPr>
            <a:r>
              <a:rPr lang="en-US" sz="1100" dirty="0"/>
              <a:t/>
            </a:r>
            <a:br>
              <a:rPr lang="en-US" sz="1100" dirty="0"/>
            </a:br>
            <a:r>
              <a:rPr lang="en-US" sz="1100" dirty="0"/>
              <a:t>Servo </a:t>
            </a:r>
            <a:r>
              <a:rPr lang="en-US" sz="1100" dirty="0" err="1"/>
              <a:t>doorServo</a:t>
            </a:r>
            <a:r>
              <a:rPr lang="en-US" sz="1100" dirty="0"/>
              <a:t>;</a:t>
            </a:r>
          </a:p>
          <a:p>
            <a:pPr marL="0" indent="0">
              <a:buNone/>
            </a:pPr>
            <a:r>
              <a:rPr lang="en-US" sz="1100" dirty="0"/>
              <a:t/>
            </a:r>
            <a:br>
              <a:rPr lang="en-US" sz="1100" dirty="0"/>
            </a:br>
            <a:r>
              <a:rPr lang="en-US" sz="1100" dirty="0"/>
              <a:t>void setup() {</a:t>
            </a:r>
          </a:p>
          <a:p>
            <a:pPr marL="0" indent="0">
              <a:buNone/>
            </a:pPr>
            <a:r>
              <a:rPr lang="en-US" sz="1100" dirty="0"/>
              <a:t>  </a:t>
            </a:r>
            <a:r>
              <a:rPr lang="en-US" sz="1100" dirty="0" err="1"/>
              <a:t>pinMode</a:t>
            </a:r>
            <a:r>
              <a:rPr lang="en-US" sz="1100" dirty="0"/>
              <a:t>(</a:t>
            </a:r>
            <a:r>
              <a:rPr lang="en-US" sz="1100" dirty="0" err="1"/>
              <a:t>ledPin</a:t>
            </a:r>
            <a:r>
              <a:rPr lang="en-US" sz="1100" dirty="0"/>
              <a:t>, OUTPUT);</a:t>
            </a:r>
          </a:p>
          <a:p>
            <a:pPr marL="0" indent="0">
              <a:buNone/>
            </a:pPr>
            <a:r>
              <a:rPr lang="en-US" sz="1100" dirty="0"/>
              <a:t>  </a:t>
            </a:r>
            <a:r>
              <a:rPr lang="en-US" sz="1100" dirty="0" err="1"/>
              <a:t>pinMode</a:t>
            </a:r>
            <a:r>
              <a:rPr lang="en-US" sz="1100" dirty="0"/>
              <a:t>(</a:t>
            </a:r>
            <a:r>
              <a:rPr lang="en-US" sz="1100" dirty="0" err="1"/>
              <a:t>buttonPin</a:t>
            </a:r>
            <a:r>
              <a:rPr lang="en-US" sz="1100" dirty="0"/>
              <a:t>, INPUT);</a:t>
            </a:r>
          </a:p>
          <a:p>
            <a:pPr marL="0" indent="0">
              <a:buNone/>
            </a:pPr>
            <a:r>
              <a:rPr lang="en-US" sz="1100" dirty="0"/>
              <a:t>  </a:t>
            </a:r>
          </a:p>
          <a:p>
            <a:pPr marL="0" indent="0">
              <a:buNone/>
            </a:pPr>
            <a:r>
              <a:rPr lang="en-US" sz="1100" dirty="0"/>
              <a:t>  </a:t>
            </a:r>
            <a:r>
              <a:rPr lang="en-US" sz="1100" dirty="0" err="1"/>
              <a:t>doorServo.attach</a:t>
            </a:r>
            <a:r>
              <a:rPr lang="en-US" sz="1100" dirty="0"/>
              <a:t>(</a:t>
            </a:r>
            <a:r>
              <a:rPr lang="en-US" sz="1100" dirty="0" err="1"/>
              <a:t>servoPin</a:t>
            </a:r>
            <a:r>
              <a:rPr lang="en-US" sz="1100" dirty="0"/>
              <a:t>);  // Attaching the servo to the pin</a:t>
            </a:r>
          </a:p>
          <a:p>
            <a:pPr marL="0" indent="0">
              <a:buNone/>
            </a:pPr>
            <a:r>
              <a:rPr lang="en-US" sz="1100" dirty="0"/>
              <a:t>}</a:t>
            </a:r>
          </a:p>
          <a:p>
            <a:pPr marL="0" indent="0">
              <a:buNone/>
            </a:pPr>
            <a:r>
              <a:rPr lang="en-US" sz="1100" dirty="0"/>
              <a:t/>
            </a:r>
            <a:br>
              <a:rPr lang="en-US" sz="1100" dirty="0"/>
            </a:br>
            <a:r>
              <a:rPr lang="en-US" sz="1100" dirty="0"/>
              <a:t>void loop() {</a:t>
            </a:r>
          </a:p>
          <a:p>
            <a:pPr marL="0" indent="0">
              <a:buNone/>
            </a:pPr>
            <a:r>
              <a:rPr lang="en-US" sz="1100" dirty="0"/>
              <a:t>  </a:t>
            </a:r>
            <a:r>
              <a:rPr lang="en-US" sz="1100" dirty="0" err="1"/>
              <a:t>buttonState</a:t>
            </a:r>
            <a:r>
              <a:rPr lang="en-US" sz="1100" dirty="0"/>
              <a:t> = </a:t>
            </a:r>
            <a:r>
              <a:rPr lang="en-US" sz="1100" dirty="0" err="1"/>
              <a:t>digitalRead</a:t>
            </a:r>
            <a:r>
              <a:rPr lang="en-US" sz="1100" dirty="0"/>
              <a:t>(</a:t>
            </a:r>
            <a:r>
              <a:rPr lang="en-US" sz="1100" dirty="0" err="1"/>
              <a:t>buttonPin</a:t>
            </a:r>
            <a:r>
              <a:rPr lang="en-US" sz="1100" dirty="0"/>
              <a:t>);</a:t>
            </a:r>
          </a:p>
          <a:p>
            <a:pPr marL="0" indent="0">
              <a:buNone/>
            </a:pPr>
            <a:r>
              <a:rPr lang="en-US" sz="1100" dirty="0"/>
              <a:t/>
            </a:r>
            <a:br>
              <a:rPr lang="en-US" sz="1100" dirty="0"/>
            </a:br>
            <a:r>
              <a:rPr lang="en-US" sz="1100" dirty="0"/>
              <a:t/>
            </a:r>
            <a:br>
              <a:rPr lang="en-US" sz="1100" dirty="0"/>
            </a:br>
            <a:r>
              <a:rPr lang="en-US" sz="1100" dirty="0"/>
              <a:t/>
            </a:r>
            <a:br>
              <a:rPr lang="en-US" sz="1100" dirty="0"/>
            </a:br>
            <a:endParaRPr lang="en-US" sz="1100" dirty="0"/>
          </a:p>
          <a:p>
            <a:pPr marL="0" indent="0">
              <a:buNone/>
            </a:pPr>
            <a:endParaRPr lang="en-US" sz="1100" dirty="0"/>
          </a:p>
        </p:txBody>
      </p:sp>
    </p:spTree>
    <p:extLst>
      <p:ext uri="{BB962C8B-B14F-4D97-AF65-F5344CB8AC3E}">
        <p14:creationId xmlns:p14="http://schemas.microsoft.com/office/powerpoint/2010/main" val="2220839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7984" y="557049"/>
            <a:ext cx="8915400" cy="3777622"/>
          </a:xfrm>
        </p:spPr>
        <p:txBody>
          <a:bodyPr>
            <a:normAutofit fontScale="62500" lnSpcReduction="20000"/>
          </a:bodyPr>
          <a:lstStyle/>
          <a:p>
            <a:pPr marL="0" indent="0">
              <a:buNone/>
            </a:pPr>
            <a:r>
              <a:rPr lang="en-US" dirty="0" smtClean="0"/>
              <a:t/>
            </a:r>
            <a:br>
              <a:rPr lang="en-US" dirty="0" smtClean="0"/>
            </a:br>
            <a:r>
              <a:rPr lang="en-US" dirty="0" smtClean="0"/>
              <a:t>  if (</a:t>
            </a:r>
            <a:r>
              <a:rPr lang="en-US" dirty="0" err="1" smtClean="0"/>
              <a:t>buttonState</a:t>
            </a:r>
            <a:r>
              <a:rPr lang="en-US" dirty="0" smtClean="0"/>
              <a:t> == HIGH) {</a:t>
            </a:r>
          </a:p>
          <a:p>
            <a:pPr marL="0" indent="0">
              <a:buNone/>
            </a:pPr>
            <a:r>
              <a:rPr lang="en-US" dirty="0" smtClean="0"/>
              <a:t>    // Restroom is occupied</a:t>
            </a:r>
          </a:p>
          <a:p>
            <a:pPr marL="0" indent="0">
              <a:buNone/>
            </a:pPr>
            <a:r>
              <a:rPr lang="en-US" dirty="0" smtClean="0"/>
              <a:t>    </a:t>
            </a:r>
            <a:r>
              <a:rPr lang="en-US" dirty="0" err="1" smtClean="0"/>
              <a:t>digitalWrite</a:t>
            </a:r>
            <a:r>
              <a:rPr lang="en-US" dirty="0" smtClean="0"/>
              <a:t>(</a:t>
            </a:r>
            <a:r>
              <a:rPr lang="en-US" dirty="0" err="1" smtClean="0"/>
              <a:t>ledPin</a:t>
            </a:r>
            <a:r>
              <a:rPr lang="en-US" dirty="0" smtClean="0"/>
              <a:t>, HIGH);</a:t>
            </a:r>
          </a:p>
          <a:p>
            <a:pPr marL="0" indent="0">
              <a:buNone/>
            </a:pPr>
            <a:r>
              <a:rPr lang="en-US" dirty="0" smtClean="0"/>
              <a:t/>
            </a:r>
            <a:br>
              <a:rPr lang="en-US" dirty="0" smtClean="0"/>
            </a:br>
            <a:r>
              <a:rPr lang="en-US" dirty="0" smtClean="0"/>
              <a:t>    // Open the door (rotate the servo)</a:t>
            </a:r>
          </a:p>
          <a:p>
            <a:pPr marL="0" indent="0">
              <a:buNone/>
            </a:pPr>
            <a:r>
              <a:rPr lang="en-US" dirty="0" smtClean="0"/>
              <a:t>    </a:t>
            </a:r>
            <a:r>
              <a:rPr lang="en-US" dirty="0" err="1" smtClean="0"/>
              <a:t>doorServo.write</a:t>
            </a:r>
            <a:r>
              <a:rPr lang="en-US" dirty="0" smtClean="0"/>
              <a:t>(90);  // Angle to open the door</a:t>
            </a:r>
          </a:p>
          <a:p>
            <a:pPr marL="0" indent="0">
              <a:buNone/>
            </a:pPr>
            <a:r>
              <a:rPr lang="en-US" dirty="0" smtClean="0"/>
              <a:t/>
            </a:r>
            <a:br>
              <a:rPr lang="en-US" dirty="0" smtClean="0"/>
            </a:br>
            <a:r>
              <a:rPr lang="en-US" dirty="0" smtClean="0"/>
              <a:t>  } else {</a:t>
            </a:r>
          </a:p>
          <a:p>
            <a:pPr marL="0" indent="0">
              <a:buNone/>
            </a:pPr>
            <a:r>
              <a:rPr lang="en-US" dirty="0" smtClean="0"/>
              <a:t>    // Restroom is vacant</a:t>
            </a:r>
          </a:p>
          <a:p>
            <a:pPr marL="0" indent="0">
              <a:buNone/>
            </a:pPr>
            <a:r>
              <a:rPr lang="en-US" dirty="0" smtClean="0"/>
              <a:t>    </a:t>
            </a:r>
            <a:r>
              <a:rPr lang="en-US" dirty="0" err="1" smtClean="0"/>
              <a:t>digitalWrite</a:t>
            </a:r>
            <a:r>
              <a:rPr lang="en-US" dirty="0" smtClean="0"/>
              <a:t>(</a:t>
            </a:r>
            <a:r>
              <a:rPr lang="en-US" dirty="0" err="1" smtClean="0"/>
              <a:t>ledPin</a:t>
            </a:r>
            <a:r>
              <a:rPr lang="en-US" dirty="0" smtClean="0"/>
              <a:t>, LOW);</a:t>
            </a:r>
          </a:p>
          <a:p>
            <a:pPr marL="0" indent="0">
              <a:buNone/>
            </a:pPr>
            <a:r>
              <a:rPr lang="en-US" dirty="0" smtClean="0"/>
              <a:t/>
            </a:r>
            <a:br>
              <a:rPr lang="en-US" dirty="0" smtClean="0"/>
            </a:br>
            <a:r>
              <a:rPr lang="en-US" dirty="0" smtClean="0"/>
              <a:t>    // Close the door (return the servo to its initial position)</a:t>
            </a:r>
          </a:p>
          <a:p>
            <a:pPr marL="0" indent="0">
              <a:buNone/>
            </a:pPr>
            <a:r>
              <a:rPr lang="en-US" dirty="0" smtClean="0"/>
              <a:t>    </a:t>
            </a:r>
            <a:r>
              <a:rPr lang="en-US" dirty="0" err="1" smtClean="0"/>
              <a:t>doorServo.write</a:t>
            </a:r>
            <a:r>
              <a:rPr lang="en-US" dirty="0" smtClean="0"/>
              <a:t>(0);  // Angle to close the door</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679891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6744" y="1116724"/>
            <a:ext cx="3196639" cy="3778250"/>
          </a:xfrm>
        </p:spPr>
      </p:pic>
    </p:spTree>
    <p:extLst>
      <p:ext uri="{BB962C8B-B14F-4D97-AF65-F5344CB8AC3E}">
        <p14:creationId xmlns:p14="http://schemas.microsoft.com/office/powerpoint/2010/main" val="38989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OUTPUT LINK in WOKWI:  </a:t>
            </a:r>
          </a:p>
          <a:p>
            <a:pPr marL="0" indent="0">
              <a:buNone/>
            </a:pPr>
            <a:r>
              <a:rPr lang="en-US" dirty="0" smtClean="0">
                <a:solidFill>
                  <a:srgbClr val="ED016C"/>
                </a:solidFill>
              </a:rPr>
              <a:t>https://wokwi.com/projects/378898578284772353</a:t>
            </a:r>
            <a:endParaRPr lang="en-US" dirty="0">
              <a:solidFill>
                <a:srgbClr val="ED016C"/>
              </a:solidFill>
            </a:endParaRPr>
          </a:p>
        </p:txBody>
      </p:sp>
    </p:spTree>
    <p:extLst>
      <p:ext uri="{BB962C8B-B14F-4D97-AF65-F5344CB8AC3E}">
        <p14:creationId xmlns:p14="http://schemas.microsoft.com/office/powerpoint/2010/main" val="3119986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3739" y="592579"/>
            <a:ext cx="8911687" cy="1280890"/>
          </a:xfrm>
        </p:spPr>
        <p:txBody>
          <a:bodyPr/>
          <a:lstStyle/>
          <a:p>
            <a:r>
              <a:rPr lang="en-US" dirty="0" smtClean="0">
                <a:latin typeface="+mn-lt"/>
                <a:ea typeface="Arial Unicode MS" panose="020B0604020202020204" pitchFamily="34" charset="-128"/>
                <a:cs typeface="Arial Unicode MS" panose="020B0604020202020204" pitchFamily="34" charset="-128"/>
              </a:rPr>
              <a:t>BENEFITS:</a:t>
            </a:r>
            <a:endParaRPr lang="en-US" dirty="0">
              <a:latin typeface="+mn-lt"/>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3062177" y="1587062"/>
            <a:ext cx="8915400" cy="3777622"/>
          </a:xfrm>
        </p:spPr>
        <p:txBody>
          <a:bodyPr/>
          <a:lstStyle/>
          <a:p>
            <a:pPr>
              <a:buFont typeface="Wingdings" panose="05000000000000000000" pitchFamily="2" charset="2"/>
              <a:buChar char="v"/>
            </a:pPr>
            <a:r>
              <a:rPr lang="en-US" dirty="0" smtClean="0">
                <a:solidFill>
                  <a:srgbClr val="0099FF"/>
                </a:solidFill>
              </a:rPr>
              <a:t>Number </a:t>
            </a:r>
            <a:r>
              <a:rPr lang="en-US" dirty="0">
                <a:solidFill>
                  <a:srgbClr val="0099FF"/>
                </a:solidFill>
              </a:rPr>
              <a:t>of complaints reduces.</a:t>
            </a:r>
          </a:p>
          <a:p>
            <a:pPr>
              <a:buFont typeface="Wingdings" panose="05000000000000000000" pitchFamily="2" charset="2"/>
              <a:buChar char="v"/>
            </a:pPr>
            <a:r>
              <a:rPr lang="en-US" dirty="0">
                <a:solidFill>
                  <a:srgbClr val="0099FF"/>
                </a:solidFill>
              </a:rPr>
              <a:t>Restroom users can easily feedback on any problems they spot.</a:t>
            </a:r>
          </a:p>
          <a:p>
            <a:pPr>
              <a:buFont typeface="Wingdings" panose="05000000000000000000" pitchFamily="2" charset="2"/>
              <a:buChar char="v"/>
            </a:pPr>
            <a:r>
              <a:rPr lang="en-US" dirty="0">
                <a:solidFill>
                  <a:srgbClr val="0099FF"/>
                </a:solidFill>
              </a:rPr>
              <a:t>Equipment is well-maintained due to real time data usage.</a:t>
            </a:r>
          </a:p>
        </p:txBody>
      </p:sp>
    </p:spTree>
    <p:extLst>
      <p:ext uri="{BB962C8B-B14F-4D97-AF65-F5344CB8AC3E}">
        <p14:creationId xmlns:p14="http://schemas.microsoft.com/office/powerpoint/2010/main" val="2609388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7281" y="2893670"/>
            <a:ext cx="4286491" cy="1886674"/>
          </a:xfrm>
        </p:spPr>
        <p:txBody>
          <a:bodyPr>
            <a:noAutofit/>
          </a:bodyPr>
          <a:lstStyle/>
          <a:p>
            <a:r>
              <a:rPr lang="en-US" sz="5400" dirty="0" smtClean="0"/>
              <a:t>THANK YOU</a:t>
            </a:r>
            <a:endParaRPr lang="en-US" sz="5400" dirty="0"/>
          </a:p>
        </p:txBody>
      </p:sp>
      <p:sp>
        <p:nvSpPr>
          <p:cNvPr id="4" name="TextBox 3"/>
          <p:cNvSpPr txBox="1"/>
          <p:nvPr/>
        </p:nvSpPr>
        <p:spPr>
          <a:xfrm>
            <a:off x="8113852" y="3888030"/>
            <a:ext cx="3121572" cy="1754326"/>
          </a:xfrm>
          <a:prstGeom prst="rect">
            <a:avLst/>
          </a:prstGeom>
          <a:noFill/>
        </p:spPr>
        <p:txBody>
          <a:bodyPr wrap="square" rtlCol="0">
            <a:spAutoFit/>
          </a:bodyPr>
          <a:lstStyle/>
          <a:p>
            <a:r>
              <a:rPr lang="en-US" dirty="0" smtClean="0">
                <a:solidFill>
                  <a:schemeClr val="accent6">
                    <a:lumMod val="50000"/>
                  </a:schemeClr>
                </a:solidFill>
              </a:rPr>
              <a:t>By Team:</a:t>
            </a:r>
          </a:p>
          <a:p>
            <a:r>
              <a:rPr lang="en-US" dirty="0">
                <a:solidFill>
                  <a:schemeClr val="accent6">
                    <a:lumMod val="50000"/>
                  </a:schemeClr>
                </a:solidFill>
              </a:rPr>
              <a:t> </a:t>
            </a:r>
            <a:r>
              <a:rPr lang="en-US" dirty="0" smtClean="0">
                <a:solidFill>
                  <a:schemeClr val="accent6">
                    <a:lumMod val="50000"/>
                  </a:schemeClr>
                </a:solidFill>
              </a:rPr>
              <a:t>    </a:t>
            </a:r>
            <a:r>
              <a:rPr lang="en-US" dirty="0" err="1" smtClean="0">
                <a:solidFill>
                  <a:schemeClr val="accent6">
                    <a:lumMod val="50000"/>
                  </a:schemeClr>
                </a:solidFill>
              </a:rPr>
              <a:t>A.Anbuselvi</a:t>
            </a:r>
            <a:endParaRPr lang="en-US" dirty="0" smtClean="0">
              <a:solidFill>
                <a:schemeClr val="accent6">
                  <a:lumMod val="50000"/>
                </a:schemeClr>
              </a:solidFill>
            </a:endParaRPr>
          </a:p>
          <a:p>
            <a:r>
              <a:rPr lang="en-US" dirty="0">
                <a:solidFill>
                  <a:schemeClr val="accent6">
                    <a:lumMod val="50000"/>
                  </a:schemeClr>
                </a:solidFill>
              </a:rPr>
              <a:t> </a:t>
            </a:r>
            <a:r>
              <a:rPr lang="en-US" dirty="0" smtClean="0">
                <a:solidFill>
                  <a:schemeClr val="accent6">
                    <a:lumMod val="50000"/>
                  </a:schemeClr>
                </a:solidFill>
              </a:rPr>
              <a:t>    </a:t>
            </a:r>
            <a:r>
              <a:rPr lang="en-US" dirty="0" err="1" smtClean="0">
                <a:solidFill>
                  <a:schemeClr val="accent6">
                    <a:lumMod val="50000"/>
                  </a:schemeClr>
                </a:solidFill>
              </a:rPr>
              <a:t>D.Arthi</a:t>
            </a:r>
            <a:endParaRPr lang="en-US" dirty="0" smtClean="0">
              <a:solidFill>
                <a:schemeClr val="accent6">
                  <a:lumMod val="50000"/>
                </a:schemeClr>
              </a:solidFill>
            </a:endParaRPr>
          </a:p>
          <a:p>
            <a:r>
              <a:rPr lang="en-US" dirty="0">
                <a:solidFill>
                  <a:schemeClr val="accent6">
                    <a:lumMod val="50000"/>
                  </a:schemeClr>
                </a:solidFill>
              </a:rPr>
              <a:t> </a:t>
            </a:r>
            <a:r>
              <a:rPr lang="en-US" dirty="0" smtClean="0">
                <a:solidFill>
                  <a:schemeClr val="accent6">
                    <a:lumMod val="50000"/>
                  </a:schemeClr>
                </a:solidFill>
              </a:rPr>
              <a:t>    </a:t>
            </a:r>
            <a:r>
              <a:rPr lang="en-US" dirty="0" err="1" smtClean="0">
                <a:solidFill>
                  <a:schemeClr val="accent6">
                    <a:lumMod val="50000"/>
                  </a:schemeClr>
                </a:solidFill>
              </a:rPr>
              <a:t>S.Abirami</a:t>
            </a:r>
            <a:endParaRPr lang="en-US" dirty="0" smtClean="0">
              <a:solidFill>
                <a:schemeClr val="accent6">
                  <a:lumMod val="50000"/>
                </a:schemeClr>
              </a:solidFill>
            </a:endParaRPr>
          </a:p>
          <a:p>
            <a:r>
              <a:rPr lang="en-US" dirty="0">
                <a:solidFill>
                  <a:schemeClr val="accent6">
                    <a:lumMod val="50000"/>
                  </a:schemeClr>
                </a:solidFill>
              </a:rPr>
              <a:t> </a:t>
            </a:r>
            <a:r>
              <a:rPr lang="en-US" dirty="0" smtClean="0">
                <a:solidFill>
                  <a:schemeClr val="accent6">
                    <a:lumMod val="50000"/>
                  </a:schemeClr>
                </a:solidFill>
              </a:rPr>
              <a:t>    </a:t>
            </a:r>
            <a:r>
              <a:rPr lang="en-US" dirty="0" err="1" smtClean="0">
                <a:solidFill>
                  <a:schemeClr val="accent6">
                    <a:lumMod val="50000"/>
                  </a:schemeClr>
                </a:solidFill>
              </a:rPr>
              <a:t>R.Abirami</a:t>
            </a:r>
            <a:endParaRPr lang="en-US" dirty="0" smtClean="0">
              <a:solidFill>
                <a:schemeClr val="accent6">
                  <a:lumMod val="50000"/>
                </a:schemeClr>
              </a:solidFill>
            </a:endParaRPr>
          </a:p>
          <a:p>
            <a:r>
              <a:rPr lang="en-US" dirty="0">
                <a:solidFill>
                  <a:schemeClr val="accent6">
                    <a:lumMod val="50000"/>
                  </a:schemeClr>
                </a:solidFill>
              </a:rPr>
              <a:t> </a:t>
            </a:r>
            <a:r>
              <a:rPr lang="en-US" dirty="0" smtClean="0">
                <a:solidFill>
                  <a:schemeClr val="accent6">
                    <a:lumMod val="50000"/>
                  </a:schemeClr>
                </a:solidFill>
              </a:rPr>
              <a:t>    </a:t>
            </a:r>
            <a:r>
              <a:rPr lang="en-US" dirty="0" err="1" smtClean="0">
                <a:solidFill>
                  <a:schemeClr val="accent6">
                    <a:lumMod val="50000"/>
                  </a:schemeClr>
                </a:solidFill>
              </a:rPr>
              <a:t>C.Aarthi</a:t>
            </a:r>
            <a:endParaRPr lang="en-US" dirty="0">
              <a:solidFill>
                <a:schemeClr val="accent6">
                  <a:lumMod val="50000"/>
                </a:schemeClr>
              </a:solidFill>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4000" b="98222" l="3125" r="98661"/>
                    </a14:imgEffect>
                  </a14:imgLayer>
                </a14:imgProps>
              </a:ext>
            </a:extLst>
          </a:blip>
          <a:stretch>
            <a:fillRect/>
          </a:stretch>
        </p:blipFill>
        <p:spPr>
          <a:xfrm>
            <a:off x="1809509" y="173620"/>
            <a:ext cx="2133600" cy="2143125"/>
          </a:xfrm>
          <a:prstGeom prst="rect">
            <a:avLst/>
          </a:prstGeom>
        </p:spPr>
      </p:pic>
    </p:spTree>
    <p:extLst>
      <p:ext uri="{BB962C8B-B14F-4D97-AF65-F5344CB8AC3E}">
        <p14:creationId xmlns:p14="http://schemas.microsoft.com/office/powerpoint/2010/main" val="364343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64</TotalTime>
  <Words>162</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 Unicode MS</vt:lpstr>
      <vt:lpstr>Algerian</vt:lpstr>
      <vt:lpstr>Andalus</vt:lpstr>
      <vt:lpstr>Arial</vt:lpstr>
      <vt:lpstr>Arial Narrow</vt:lpstr>
      <vt:lpstr>Century Gothic</vt:lpstr>
      <vt:lpstr>Wingdings</vt:lpstr>
      <vt:lpstr>Wingdings 3</vt:lpstr>
      <vt:lpstr>Wisp</vt:lpstr>
      <vt:lpstr>SMART PUBLIC RESTROOM</vt:lpstr>
      <vt:lpstr>Phase 3 :Development part 1</vt:lpstr>
      <vt:lpstr>Components required:</vt:lpstr>
      <vt:lpstr>Smart public restroom using wokwi simulator :</vt:lpstr>
      <vt:lpstr>PowerPoint Presentation</vt:lpstr>
      <vt:lpstr>Output :</vt:lpstr>
      <vt:lpstr>PowerPoint Presentation</vt:lpstr>
      <vt:lpstr>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RESTROOM</dc:title>
  <dc:creator>ECE LAB I</dc:creator>
  <cp:lastModifiedBy>ECE LAB I</cp:lastModifiedBy>
  <cp:revision>9</cp:revision>
  <dcterms:created xsi:type="dcterms:W3CDTF">2023-10-18T05:32:49Z</dcterms:created>
  <dcterms:modified xsi:type="dcterms:W3CDTF">2023-10-18T06:37:08Z</dcterms:modified>
</cp:coreProperties>
</file>