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Playfair Display" panose="00000500000000000000"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Black" panose="02000000000000000000"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ay Mohanan . 20BCS001" initials="AM.2" lastIdx="1" clrIdx="0">
    <p:extLst>
      <p:ext uri="{19B8F6BF-5375-455C-9EA6-DF929625EA0E}">
        <p15:presenceInfo xmlns:p15="http://schemas.microsoft.com/office/powerpoint/2012/main" userId="Abhay Mohanan . 20BCS00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23609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4463159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4463159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bfffc8e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bfffc8e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bfffc5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bfffc5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6669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2076450" cy="600075"/>
          </a:xfrm>
          <a:prstGeom prst="rect">
            <a:avLst/>
          </a:prstGeom>
          <a:noFill/>
          <a:ln>
            <a:noFill/>
          </a:ln>
        </p:spPr>
      </p:pic>
      <p:pic>
        <p:nvPicPr>
          <p:cNvPr id="55" name="Google Shape;55;p13"/>
          <p:cNvPicPr preferRelativeResize="0"/>
          <p:nvPr/>
        </p:nvPicPr>
        <p:blipFill>
          <a:blip r:embed="rId4">
            <a:alphaModFix/>
          </a:blip>
          <a:stretch>
            <a:fillRect/>
          </a:stretch>
        </p:blipFill>
        <p:spPr>
          <a:xfrm>
            <a:off x="7774375" y="190500"/>
            <a:ext cx="1219200" cy="523875"/>
          </a:xfrm>
          <a:prstGeom prst="rect">
            <a:avLst/>
          </a:prstGeom>
          <a:noFill/>
          <a:ln>
            <a:noFill/>
          </a:ln>
        </p:spPr>
      </p:pic>
      <p:sp>
        <p:nvSpPr>
          <p:cNvPr id="56" name="Google Shape;56;p13"/>
          <p:cNvSpPr txBox="1">
            <a:spLocks noGrp="1"/>
          </p:cNvSpPr>
          <p:nvPr>
            <p:ph type="ctrTitle"/>
          </p:nvPr>
        </p:nvSpPr>
        <p:spPr>
          <a:xfrm>
            <a:off x="311700" y="610113"/>
            <a:ext cx="8520600" cy="161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solidFill>
                  <a:srgbClr val="073763"/>
                </a:solidFill>
                <a:latin typeface="Roboto"/>
                <a:ea typeface="Roboto"/>
                <a:cs typeface="Roboto"/>
                <a:sym typeface="Roboto"/>
              </a:rPr>
              <a:t>Air Quality Monitoring System</a:t>
            </a:r>
            <a:endParaRPr lang="en-GB" b="1" dirty="0">
              <a:solidFill>
                <a:srgbClr val="073763"/>
              </a:solidFill>
              <a:latin typeface="Roboto"/>
              <a:ea typeface="Roboto"/>
              <a:cs typeface="Roboto"/>
              <a:sym typeface="Roboto"/>
            </a:endParaRPr>
          </a:p>
        </p:txBody>
      </p:sp>
      <p:sp>
        <p:nvSpPr>
          <p:cNvPr id="57" name="Google Shape;57;p13"/>
          <p:cNvSpPr txBox="1">
            <a:spLocks noGrp="1"/>
          </p:cNvSpPr>
          <p:nvPr>
            <p:ph type="subTitle" idx="1"/>
          </p:nvPr>
        </p:nvSpPr>
        <p:spPr>
          <a:xfrm>
            <a:off x="311700" y="20861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solidFill>
                  <a:srgbClr val="980000"/>
                </a:solidFill>
                <a:latin typeface="Roboto"/>
                <a:ea typeface="Roboto"/>
                <a:cs typeface="Roboto"/>
                <a:sym typeface="Roboto"/>
              </a:rPr>
              <a:t>Ideation Sprint | Year II &amp; Semester IV</a:t>
            </a:r>
            <a:endParaRPr lang="en-US" sz="2000" dirty="0">
              <a:solidFill>
                <a:srgbClr val="980000"/>
              </a:solidFill>
              <a:latin typeface="Roboto"/>
              <a:ea typeface="Roboto"/>
              <a:cs typeface="Roboto"/>
              <a:sym typeface="Roboto"/>
            </a:endParaRPr>
          </a:p>
        </p:txBody>
      </p:sp>
      <p:sp>
        <p:nvSpPr>
          <p:cNvPr id="58" name="Google Shape;58;p13"/>
          <p:cNvSpPr txBox="1">
            <a:spLocks noGrp="1"/>
          </p:cNvSpPr>
          <p:nvPr>
            <p:ph type="subTitle" idx="1"/>
          </p:nvPr>
        </p:nvSpPr>
        <p:spPr>
          <a:xfrm>
            <a:off x="311700" y="3073675"/>
            <a:ext cx="8520600" cy="1931400"/>
          </a:xfrm>
          <a:prstGeom prst="rect">
            <a:avLst/>
          </a:prstGeom>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dirty="0">
                <a:solidFill>
                  <a:srgbClr val="616161"/>
                </a:solidFill>
              </a:rPr>
              <a:t>Student Name: </a:t>
            </a:r>
            <a:r>
              <a:rPr lang="en-US" sz="1100" dirty="0">
                <a:solidFill>
                  <a:srgbClr val="616161"/>
                </a:solidFill>
                <a:effectLst/>
                <a:latin typeface="Arial" panose="020B0604020202020204" pitchFamily="34" charset="0"/>
                <a:ea typeface="Times New Roman" panose="02020603050405020304" pitchFamily="18" charset="0"/>
              </a:rPr>
              <a:t>ABILESH K S                              </a:t>
            </a:r>
            <a:r>
              <a:rPr lang="en-US" sz="1100" dirty="0">
                <a:solidFill>
                  <a:srgbClr val="616161"/>
                </a:solidFill>
              </a:rPr>
              <a:t>&amp; Roll No: </a:t>
            </a:r>
            <a:r>
              <a:rPr lang="en-GB" sz="1100" dirty="0">
                <a:solidFill>
                  <a:srgbClr val="616161"/>
                </a:solidFill>
                <a:effectLst/>
                <a:latin typeface="Arial" panose="020B0604020202020204" pitchFamily="34" charset="0"/>
                <a:ea typeface="Times New Roman" panose="02020603050405020304" pitchFamily="18" charset="0"/>
              </a:rPr>
              <a:t>20BEE001</a:t>
            </a:r>
            <a:r>
              <a:rPr lang="en-US" sz="1100" dirty="0">
                <a:solidFill>
                  <a:srgbClr val="616161"/>
                </a:solidFill>
              </a:rPr>
              <a:t>                             Team </a:t>
            </a:r>
          </a:p>
          <a:p>
            <a:pPr marL="0" lvl="0" indent="0" algn="l" rtl="0">
              <a:lnSpc>
                <a:spcPct val="115000"/>
              </a:lnSpc>
              <a:spcBef>
                <a:spcPts val="1000"/>
              </a:spcBef>
              <a:spcAft>
                <a:spcPts val="0"/>
              </a:spcAft>
              <a:buNone/>
            </a:pPr>
            <a:r>
              <a:rPr lang="en" sz="1100" dirty="0">
                <a:solidFill>
                  <a:srgbClr val="616161"/>
                </a:solidFill>
              </a:rPr>
              <a:t>Student Name: </a:t>
            </a:r>
            <a:r>
              <a:rPr lang="en-GB" sz="1100" dirty="0">
                <a:solidFill>
                  <a:srgbClr val="616161"/>
                </a:solidFill>
                <a:effectLst/>
                <a:latin typeface="Arial" panose="020B0604020202020204" pitchFamily="34" charset="0"/>
                <a:ea typeface="Times New Roman" panose="02020603050405020304" pitchFamily="18" charset="0"/>
              </a:rPr>
              <a:t>AAKASH B</a:t>
            </a:r>
            <a:r>
              <a:rPr lang="en" sz="1100" dirty="0">
                <a:solidFill>
                  <a:srgbClr val="616161"/>
                </a:solidFill>
              </a:rPr>
              <a:t> 	                 	      &amp; Roll No: </a:t>
            </a:r>
            <a:r>
              <a:rPr lang="en-GB" sz="1100" dirty="0">
                <a:solidFill>
                  <a:srgbClr val="616161"/>
                </a:solidFill>
                <a:effectLst/>
                <a:latin typeface="Arial" panose="020B0604020202020204" pitchFamily="34" charset="0"/>
                <a:ea typeface="Times New Roman" panose="02020603050405020304" pitchFamily="18" charset="0"/>
              </a:rPr>
              <a:t>20BME001</a:t>
            </a:r>
            <a:r>
              <a:rPr lang="en" sz="1100" dirty="0">
                <a:solidFill>
                  <a:srgbClr val="616161"/>
                </a:solidFill>
              </a:rPr>
              <a:t>                            Name: </a:t>
            </a:r>
            <a:r>
              <a:rPr lang="en-US" sz="1100" dirty="0">
                <a:solidFill>
                  <a:srgbClr val="616161"/>
                </a:solidFill>
              </a:rPr>
              <a:t>C2_Team_1</a:t>
            </a:r>
            <a:endParaRPr sz="1100" dirty="0">
              <a:solidFill>
                <a:srgbClr val="616161"/>
              </a:solidFill>
            </a:endParaRPr>
          </a:p>
          <a:p>
            <a:pPr marL="0" lvl="0" indent="0" algn="l" rtl="0">
              <a:lnSpc>
                <a:spcPct val="115000"/>
              </a:lnSpc>
              <a:spcBef>
                <a:spcPts val="1000"/>
              </a:spcBef>
              <a:spcAft>
                <a:spcPts val="0"/>
              </a:spcAft>
              <a:buNone/>
            </a:pPr>
            <a:r>
              <a:rPr lang="en-US" sz="1100" dirty="0">
                <a:solidFill>
                  <a:srgbClr val="616161"/>
                </a:solidFill>
              </a:rPr>
              <a:t>Student Name: </a:t>
            </a:r>
            <a:r>
              <a:rPr lang="en-US" sz="1100" dirty="0">
                <a:solidFill>
                  <a:srgbClr val="616161"/>
                </a:solidFill>
                <a:effectLst/>
                <a:latin typeface="Arial" panose="020B0604020202020204" pitchFamily="34" charset="0"/>
                <a:ea typeface="Times New Roman" panose="02020603050405020304" pitchFamily="18" charset="0"/>
              </a:rPr>
              <a:t>ABINAYADEVI K </a:t>
            </a:r>
            <a:r>
              <a:rPr lang="en-US" sz="1100" dirty="0">
                <a:solidFill>
                  <a:srgbClr val="616161"/>
                </a:solidFill>
              </a:rPr>
              <a:t>           	      &amp; Roll No: </a:t>
            </a:r>
            <a:r>
              <a:rPr lang="en-GB" sz="1100" dirty="0">
                <a:solidFill>
                  <a:srgbClr val="616161"/>
                </a:solidFill>
                <a:effectLst/>
                <a:latin typeface="Arial" panose="020B0604020202020204" pitchFamily="34" charset="0"/>
                <a:ea typeface="Times New Roman" panose="02020603050405020304" pitchFamily="18" charset="0"/>
              </a:rPr>
              <a:t>20BEC002</a:t>
            </a:r>
            <a:endParaRPr lang="en-US" sz="1100" dirty="0">
              <a:solidFill>
                <a:srgbClr val="616161"/>
              </a:solidFill>
            </a:endParaRPr>
          </a:p>
          <a:p>
            <a:pPr marL="0" lvl="0" indent="0" algn="l" rtl="0">
              <a:lnSpc>
                <a:spcPct val="115000"/>
              </a:lnSpc>
              <a:spcBef>
                <a:spcPts val="1000"/>
              </a:spcBef>
              <a:spcAft>
                <a:spcPts val="0"/>
              </a:spcAft>
              <a:buNone/>
            </a:pPr>
            <a:r>
              <a:rPr lang="en" sz="1100" dirty="0">
                <a:solidFill>
                  <a:srgbClr val="616161"/>
                </a:solidFill>
              </a:rPr>
              <a:t>Student Name: </a:t>
            </a:r>
            <a:r>
              <a:rPr lang="en-GB" sz="1100" dirty="0">
                <a:solidFill>
                  <a:srgbClr val="616161"/>
                </a:solidFill>
                <a:effectLst/>
                <a:latin typeface="Arial" panose="020B0604020202020204" pitchFamily="34" charset="0"/>
                <a:ea typeface="Times New Roman" panose="02020603050405020304" pitchFamily="18" charset="0"/>
              </a:rPr>
              <a:t>AADHI SUBRAMANIYAM S</a:t>
            </a:r>
            <a:r>
              <a:rPr lang="en" sz="1100" dirty="0">
                <a:solidFill>
                  <a:srgbClr val="616161"/>
                </a:solidFill>
              </a:rPr>
              <a:t> 	      &amp; Roll No: </a:t>
            </a:r>
            <a:r>
              <a:rPr lang="en-GB" sz="1100" dirty="0">
                <a:solidFill>
                  <a:srgbClr val="616161"/>
                </a:solidFill>
                <a:effectLst/>
                <a:latin typeface="Arial" panose="020B0604020202020204" pitchFamily="34" charset="0"/>
                <a:ea typeface="Times New Roman" panose="02020603050405020304" pitchFamily="18" charset="0"/>
              </a:rPr>
              <a:t>20BCE001                            </a:t>
            </a:r>
            <a:r>
              <a:rPr lang="en" sz="1100" dirty="0">
                <a:solidFill>
                  <a:srgbClr val="616161"/>
                </a:solidFill>
              </a:rPr>
              <a:t>Mentor</a:t>
            </a:r>
            <a:endParaRPr sz="1100" dirty="0">
              <a:solidFill>
                <a:srgbClr val="616161"/>
              </a:solidFill>
            </a:endParaRPr>
          </a:p>
          <a:p>
            <a:pPr marL="0" lvl="0" indent="0" algn="l" rtl="0">
              <a:lnSpc>
                <a:spcPct val="115000"/>
              </a:lnSpc>
              <a:spcBef>
                <a:spcPts val="1000"/>
              </a:spcBef>
              <a:spcAft>
                <a:spcPts val="0"/>
              </a:spcAft>
              <a:buNone/>
            </a:pPr>
            <a:r>
              <a:rPr lang="en" sz="1100" dirty="0">
                <a:solidFill>
                  <a:srgbClr val="616161"/>
                </a:solidFill>
              </a:rPr>
              <a:t>Student Name: ABHAY MOHANAN 	      &amp; Roll No: 20BCS001                            Name: VINOTH KUMAR</a:t>
            </a:r>
            <a:endParaRPr sz="1100" dirty="0">
              <a:solidFill>
                <a:srgbClr val="616161"/>
              </a:solidFill>
            </a:endParaRPr>
          </a:p>
          <a:p>
            <a:pPr marL="0" lvl="0" indent="0" algn="l" rtl="0">
              <a:lnSpc>
                <a:spcPct val="115000"/>
              </a:lnSpc>
              <a:spcBef>
                <a:spcPts val="1000"/>
              </a:spcBef>
              <a:spcAft>
                <a:spcPts val="1000"/>
              </a:spcAft>
              <a:buClr>
                <a:schemeClr val="dk1"/>
              </a:buClr>
              <a:buSzPts val="1100"/>
              <a:buFont typeface="Arial"/>
              <a:buNone/>
            </a:pPr>
            <a:r>
              <a:rPr lang="en" sz="1100" dirty="0">
                <a:solidFill>
                  <a:srgbClr val="616161"/>
                </a:solidFill>
              </a:rPr>
              <a:t>Student Name: ABISHEK M 	 	      &amp; Roll No: 20BTT001</a:t>
            </a:r>
            <a:endParaRPr sz="1100" dirty="0">
              <a:solidFill>
                <a:srgbClr val="616161"/>
              </a:solidFill>
            </a:endParaRPr>
          </a:p>
        </p:txBody>
      </p:sp>
      <p:cxnSp>
        <p:nvCxnSpPr>
          <p:cNvPr id="59" name="Google Shape;59;p13"/>
          <p:cNvCxnSpPr/>
          <p:nvPr/>
        </p:nvCxnSpPr>
        <p:spPr>
          <a:xfrm>
            <a:off x="5356700" y="3269100"/>
            <a:ext cx="9000" cy="1616700"/>
          </a:xfrm>
          <a:prstGeom prst="straightConnector1">
            <a:avLst/>
          </a:prstGeom>
          <a:noFill/>
          <a:ln w="28575" cap="flat" cmpd="sng">
            <a:solidFill>
              <a:srgbClr val="980000"/>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b="1">
                <a:solidFill>
                  <a:srgbClr val="B45F06"/>
                </a:solidFill>
                <a:latin typeface="Roboto"/>
                <a:ea typeface="Roboto"/>
                <a:cs typeface="Roboto"/>
                <a:sym typeface="Roboto"/>
              </a:rPr>
              <a:t>Solution Concept (MUP)</a:t>
            </a:r>
            <a:endParaRPr sz="3500" b="1">
              <a:solidFill>
                <a:srgbClr val="B45F06"/>
              </a:solidFill>
              <a:latin typeface="Roboto"/>
              <a:ea typeface="Roboto"/>
              <a:cs typeface="Roboto"/>
              <a:sym typeface="Roboto"/>
            </a:endParaRPr>
          </a:p>
        </p:txBody>
      </p:sp>
      <p:pic>
        <p:nvPicPr>
          <p:cNvPr id="6" name="Picture 5">
            <a:extLst>
              <a:ext uri="{FF2B5EF4-FFF2-40B4-BE49-F238E27FC236}">
                <a16:creationId xmlns:a16="http://schemas.microsoft.com/office/drawing/2014/main" id="{8803CA41-48FA-48C8-906C-C80C7494FA9F}"/>
              </a:ext>
            </a:extLst>
          </p:cNvPr>
          <p:cNvPicPr>
            <a:picLocks noChangeAspect="1"/>
          </p:cNvPicPr>
          <p:nvPr/>
        </p:nvPicPr>
        <p:blipFill>
          <a:blip r:embed="rId3"/>
          <a:stretch>
            <a:fillRect/>
          </a:stretch>
        </p:blipFill>
        <p:spPr>
          <a:xfrm>
            <a:off x="3232212" y="2809450"/>
            <a:ext cx="4333018" cy="2010653"/>
          </a:xfrm>
          <a:prstGeom prst="rect">
            <a:avLst/>
          </a:prstGeom>
        </p:spPr>
      </p:pic>
      <p:pic>
        <p:nvPicPr>
          <p:cNvPr id="12" name="Picture 11" descr="Text, letter&#10;&#10;Description automatically generated">
            <a:extLst>
              <a:ext uri="{FF2B5EF4-FFF2-40B4-BE49-F238E27FC236}">
                <a16:creationId xmlns:a16="http://schemas.microsoft.com/office/drawing/2014/main" id="{3E5261CE-0FA5-4BA0-A07D-D64F3780A8FB}"/>
              </a:ext>
            </a:extLst>
          </p:cNvPr>
          <p:cNvPicPr>
            <a:picLocks noChangeAspect="1"/>
          </p:cNvPicPr>
          <p:nvPr/>
        </p:nvPicPr>
        <p:blipFill>
          <a:blip r:embed="rId4"/>
          <a:stretch>
            <a:fillRect/>
          </a:stretch>
        </p:blipFill>
        <p:spPr>
          <a:xfrm>
            <a:off x="1071563" y="1089163"/>
            <a:ext cx="1548259" cy="3440575"/>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976514C7-1616-43F7-90B8-38DFCBBC67FE}"/>
              </a:ext>
            </a:extLst>
          </p:cNvPr>
          <p:cNvPicPr>
            <a:picLocks noChangeAspect="1"/>
          </p:cNvPicPr>
          <p:nvPr/>
        </p:nvPicPr>
        <p:blipFill>
          <a:blip r:embed="rId5"/>
          <a:stretch>
            <a:fillRect/>
          </a:stretch>
        </p:blipFill>
        <p:spPr>
          <a:xfrm>
            <a:off x="3906645" y="1130865"/>
            <a:ext cx="2984151" cy="1678585"/>
          </a:xfrm>
          <a:prstGeom prst="rect">
            <a:avLst/>
          </a:prstGeom>
        </p:spPr>
      </p:pic>
    </p:spTree>
    <p:extLst>
      <p:ext uri="{BB962C8B-B14F-4D97-AF65-F5344CB8AC3E}">
        <p14:creationId xmlns:p14="http://schemas.microsoft.com/office/powerpoint/2010/main" val="55880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b="1">
                <a:solidFill>
                  <a:srgbClr val="B45F06"/>
                </a:solidFill>
                <a:latin typeface="Roboto"/>
                <a:ea typeface="Roboto"/>
                <a:cs typeface="Roboto"/>
                <a:sym typeface="Roboto"/>
              </a:rPr>
              <a:t>Next Steps</a:t>
            </a:r>
            <a:endParaRPr/>
          </a:p>
        </p:txBody>
      </p:sp>
      <p:sp>
        <p:nvSpPr>
          <p:cNvPr id="110" name="Google Shape;11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165100" lvl="0" indent="0" algn="l" rtl="0">
              <a:spcBef>
                <a:spcPts val="0"/>
              </a:spcBef>
              <a:spcAft>
                <a:spcPts val="0"/>
              </a:spcAft>
              <a:buSzPts val="1000"/>
              <a:buNone/>
            </a:pPr>
            <a:r>
              <a:rPr lang="en-US" sz="1200" b="1" dirty="0">
                <a:solidFill>
                  <a:srgbClr val="616161"/>
                </a:solidFill>
                <a:latin typeface="Roboto"/>
                <a:ea typeface="Roboto"/>
                <a:cs typeface="Roboto"/>
                <a:sym typeface="Roboto"/>
              </a:rPr>
              <a:t>Further develop the product to achieve:</a:t>
            </a:r>
          </a:p>
          <a:p>
            <a:pPr marL="457200" lvl="0" indent="-292100" algn="l" rtl="0">
              <a:spcBef>
                <a:spcPts val="0"/>
              </a:spcBef>
              <a:spcAft>
                <a:spcPts val="0"/>
              </a:spcAft>
              <a:buSzPts val="1000"/>
              <a:buFont typeface="Roboto"/>
              <a:buChar char="●"/>
            </a:pPr>
            <a:r>
              <a:rPr lang="en-US" sz="1200" b="1" dirty="0">
                <a:solidFill>
                  <a:srgbClr val="616161"/>
                </a:solidFill>
                <a:latin typeface="Roboto"/>
                <a:ea typeface="Roboto"/>
                <a:cs typeface="Roboto"/>
                <a:sym typeface="Roboto"/>
              </a:rPr>
              <a:t>Minimal cost</a:t>
            </a:r>
          </a:p>
          <a:p>
            <a:pPr marL="457200" lvl="0" indent="-292100" algn="l" rtl="0">
              <a:spcBef>
                <a:spcPts val="0"/>
              </a:spcBef>
              <a:spcAft>
                <a:spcPts val="0"/>
              </a:spcAft>
              <a:buSzPts val="1000"/>
              <a:buFont typeface="Roboto"/>
              <a:buChar char="●"/>
            </a:pPr>
            <a:r>
              <a:rPr lang="en-US" sz="1200" b="1" dirty="0">
                <a:solidFill>
                  <a:srgbClr val="616161"/>
                </a:solidFill>
                <a:latin typeface="Roboto"/>
                <a:ea typeface="Roboto"/>
                <a:cs typeface="Roboto"/>
                <a:sym typeface="Roboto"/>
              </a:rPr>
              <a:t>Improved reliability</a:t>
            </a:r>
          </a:p>
          <a:p>
            <a:pPr marL="457200" lvl="0" indent="-292100" algn="l" rtl="0">
              <a:spcBef>
                <a:spcPts val="0"/>
              </a:spcBef>
              <a:spcAft>
                <a:spcPts val="0"/>
              </a:spcAft>
              <a:buSzPts val="1000"/>
              <a:buFont typeface="Roboto"/>
              <a:buChar char="●"/>
            </a:pPr>
            <a:r>
              <a:rPr lang="en-US" sz="1200" b="1" dirty="0">
                <a:solidFill>
                  <a:srgbClr val="616161"/>
                </a:solidFill>
                <a:latin typeface="Roboto"/>
                <a:ea typeface="Roboto"/>
                <a:cs typeface="Roboto"/>
                <a:sym typeface="Roboto"/>
              </a:rPr>
              <a:t>Additional information</a:t>
            </a:r>
            <a:endParaRPr sz="1200" b="1" dirty="0">
              <a:solidFill>
                <a:srgbClr val="61616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106125"/>
            <a:ext cx="8520600" cy="19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solidFill>
                  <a:srgbClr val="980000"/>
                </a:solidFill>
                <a:latin typeface="Roboto"/>
                <a:ea typeface="Roboto"/>
                <a:cs typeface="Roboto"/>
                <a:sym typeface="Roboto"/>
              </a:rPr>
              <a:t>Thank You</a:t>
            </a:r>
            <a:endParaRPr sz="3500" b="1">
              <a:solidFill>
                <a:srgbClr val="98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500" b="1">
                <a:solidFill>
                  <a:srgbClr val="B45F06"/>
                </a:solidFill>
                <a:latin typeface="Roboto"/>
                <a:ea typeface="Roboto"/>
                <a:cs typeface="Roboto"/>
                <a:sym typeface="Roboto"/>
              </a:rPr>
              <a:t>Challenge</a:t>
            </a:r>
            <a:endParaRPr sz="3500" b="1">
              <a:solidFill>
                <a:srgbClr val="B45F06"/>
              </a:solidFill>
              <a:latin typeface="Roboto"/>
              <a:ea typeface="Roboto"/>
              <a:cs typeface="Roboto"/>
              <a:sym typeface="Roboto"/>
            </a:endParaRPr>
          </a:p>
        </p:txBody>
      </p:sp>
      <p:sp>
        <p:nvSpPr>
          <p:cNvPr id="65" name="Google Shape;65;p14"/>
          <p:cNvSpPr txBox="1">
            <a:spLocks noGrp="1"/>
          </p:cNvSpPr>
          <p:nvPr>
            <p:ph type="body" idx="2"/>
          </p:nvPr>
        </p:nvSpPr>
        <p:spPr>
          <a:xfrm>
            <a:off x="4939500" y="242889"/>
            <a:ext cx="3837000" cy="2386612"/>
          </a:xfrm>
          <a:prstGeom prst="rect">
            <a:avLst/>
          </a:prstGeom>
          <a:noFill/>
          <a:ln>
            <a:noFill/>
          </a:ln>
        </p:spPr>
        <p:txBody>
          <a:bodyPr spcFirstLastPara="1" wrap="square" lIns="91425" tIns="91425" rIns="91425" bIns="91425" anchor="ctr" anchorCtr="0">
            <a:noAutofit/>
          </a:bodyPr>
          <a:lstStyle/>
          <a:p>
            <a:pPr marL="171450" indent="-171450" algn="just">
              <a:buSzPct val="100000"/>
            </a:pPr>
            <a:r>
              <a:rPr lang="en-US"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With the rising amount of pollution today, the quality of air is being compromised. </a:t>
            </a:r>
          </a:p>
          <a:p>
            <a:pPr marL="171450" indent="-171450" algn="just">
              <a:buSzPct val="100000"/>
            </a:pPr>
            <a:endParaRPr lang="en-US" sz="1200" b="1" dirty="0">
              <a:solidFill>
                <a:srgbClr val="616161"/>
              </a:solidFill>
              <a:latin typeface="Roboto" panose="02000000000000000000" pitchFamily="2" charset="0"/>
              <a:ea typeface="Roboto" panose="02000000000000000000" pitchFamily="2" charset="0"/>
              <a:cs typeface="Roboto" panose="02000000000000000000" pitchFamily="2" charset="0"/>
            </a:endParaRPr>
          </a:p>
          <a:p>
            <a:pPr marL="171450" indent="-171450" algn="just">
              <a:buSzPct val="100000"/>
            </a:pPr>
            <a:r>
              <a:rPr lang="en-US"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This causes various respiratory diseases in people who live in such areas. </a:t>
            </a:r>
          </a:p>
          <a:p>
            <a:pPr marL="171450" indent="-171450" algn="just">
              <a:buSzPct val="100000"/>
            </a:pPr>
            <a:endParaRPr lang="en-US" sz="1200" b="1" dirty="0">
              <a:solidFill>
                <a:srgbClr val="616161"/>
              </a:solidFill>
              <a:latin typeface="Roboto" panose="02000000000000000000" pitchFamily="2" charset="0"/>
              <a:ea typeface="Roboto" panose="02000000000000000000" pitchFamily="2" charset="0"/>
              <a:cs typeface="Roboto" panose="02000000000000000000" pitchFamily="2" charset="0"/>
            </a:endParaRPr>
          </a:p>
          <a:p>
            <a:pPr marL="171450" indent="-171450" algn="just">
              <a:buSzPct val="100000"/>
            </a:pPr>
            <a:r>
              <a:rPr lang="en-US"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To be aware of the condition of air in the room in which a person is present, an air quality sensor can be built that displays temperature, moisture, percentage of gases, etc.</a:t>
            </a:r>
            <a:endParaRPr lang="en-GB" sz="1200" dirty="0">
              <a:solidFill>
                <a:srgbClr val="616161"/>
              </a:solidFill>
              <a:effectLst/>
              <a:latin typeface="Arial" panose="020B0604020202020204" pitchFamily="34" charset="0"/>
              <a:ea typeface="Arial" panose="020B0604020202020204" pitchFamily="34" charset="0"/>
            </a:endParaRPr>
          </a:p>
        </p:txBody>
      </p:sp>
      <p:sp>
        <p:nvSpPr>
          <p:cNvPr id="66" name="Google Shape;66;p14"/>
          <p:cNvSpPr txBox="1">
            <a:spLocks noGrp="1"/>
          </p:cNvSpPr>
          <p:nvPr>
            <p:ph type="subTitle" idx="1"/>
          </p:nvPr>
        </p:nvSpPr>
        <p:spPr>
          <a:xfrm>
            <a:off x="265500" y="2372325"/>
            <a:ext cx="4045200" cy="14088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600"/>
              </a:spcAft>
              <a:buClr>
                <a:schemeClr val="dk1"/>
              </a:buClr>
              <a:buSzPts val="1100"/>
              <a:buFont typeface="Arial"/>
              <a:buNone/>
            </a:pPr>
            <a:r>
              <a:rPr lang="en" sz="1200" dirty="0">
                <a:solidFill>
                  <a:srgbClr val="434343"/>
                </a:solidFill>
                <a:latin typeface="Roboto"/>
                <a:ea typeface="Roboto"/>
                <a:cs typeface="Roboto"/>
                <a:sym typeface="Roboto"/>
              </a:rPr>
              <a:t>Embedded and IoT | Air Quality Monitoring System</a:t>
            </a:r>
            <a:endParaRPr sz="1200" dirty="0">
              <a:solidFill>
                <a:srgbClr val="434343"/>
              </a:solidFill>
              <a:latin typeface="Roboto"/>
              <a:ea typeface="Roboto"/>
              <a:cs typeface="Roboto"/>
              <a:sym typeface="Roboto"/>
            </a:endParaRPr>
          </a:p>
        </p:txBody>
      </p:sp>
      <p:pic>
        <p:nvPicPr>
          <p:cNvPr id="2050" name="Picture 2" descr="What Causes Air Pollution? | NASA Climate Kids">
            <a:extLst>
              <a:ext uri="{FF2B5EF4-FFF2-40B4-BE49-F238E27FC236}">
                <a16:creationId xmlns:a16="http://schemas.microsoft.com/office/drawing/2014/main" id="{3A81DB15-6989-46AF-98BE-8F804F984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818" y="2787971"/>
            <a:ext cx="2900363" cy="1631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p:nvPr/>
        </p:nvSpPr>
        <p:spPr>
          <a:xfrm>
            <a:off x="145350" y="159000"/>
            <a:ext cx="8853300" cy="48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200"/>
              <a:buFont typeface="Arial"/>
              <a:buNone/>
            </a:pPr>
            <a:r>
              <a:rPr lang="en" sz="3500" b="1" dirty="0">
                <a:solidFill>
                  <a:srgbClr val="B45F06"/>
                </a:solidFill>
                <a:latin typeface="Roboto"/>
                <a:ea typeface="Roboto"/>
                <a:cs typeface="Roboto"/>
                <a:sym typeface="Roboto"/>
              </a:rPr>
              <a:t>Significance</a:t>
            </a:r>
            <a:endParaRPr dirty="0">
              <a:latin typeface="Roboto"/>
              <a:ea typeface="Roboto"/>
              <a:cs typeface="Roboto"/>
              <a:sym typeface="Roboto"/>
            </a:endParaRPr>
          </a:p>
        </p:txBody>
      </p:sp>
      <p:sp>
        <p:nvSpPr>
          <p:cNvPr id="73" name="Google Shape;73;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336550" indent="-171450" algn="just">
              <a:buClr>
                <a:srgbClr val="434343"/>
              </a:buClr>
              <a:buSzPts val="1000"/>
            </a:pPr>
            <a:r>
              <a:rPr lang="en-GB" sz="1400" b="1" dirty="0">
                <a:solidFill>
                  <a:srgbClr val="616161"/>
                </a:solidFill>
                <a:effectLst/>
                <a:latin typeface="Roboto" panose="02000000000000000000" pitchFamily="2" charset="0"/>
                <a:ea typeface="Roboto" panose="02000000000000000000" pitchFamily="2" charset="0"/>
                <a:cs typeface="Roboto" panose="02000000000000000000" pitchFamily="2" charset="0"/>
              </a:rPr>
              <a:t>Due to the rapidly rising amount of air pollution, it has become a must for people to be aware of the quality of air around them. </a:t>
            </a:r>
          </a:p>
          <a:p>
            <a:pPr marL="336550" indent="-171450" algn="just">
              <a:buClr>
                <a:srgbClr val="434343"/>
              </a:buClr>
              <a:buSzPts val="1000"/>
            </a:pPr>
            <a:endParaRPr lang="en-GB" sz="1400" b="1" dirty="0">
              <a:solidFill>
                <a:srgbClr val="616161"/>
              </a:solidFill>
              <a:latin typeface="Roboto" panose="02000000000000000000" pitchFamily="2" charset="0"/>
              <a:ea typeface="Roboto" panose="02000000000000000000" pitchFamily="2" charset="0"/>
              <a:cs typeface="Roboto" panose="02000000000000000000" pitchFamily="2" charset="0"/>
            </a:endParaRPr>
          </a:p>
          <a:p>
            <a:pPr marL="336550" indent="-171450" algn="just">
              <a:buClr>
                <a:srgbClr val="434343"/>
              </a:buClr>
              <a:buSzPts val="1000"/>
            </a:pPr>
            <a:r>
              <a:rPr lang="en-GB" sz="1400" b="1" dirty="0">
                <a:solidFill>
                  <a:srgbClr val="616161"/>
                </a:solidFill>
                <a:effectLst/>
                <a:latin typeface="Roboto" panose="02000000000000000000" pitchFamily="2" charset="0"/>
                <a:ea typeface="Roboto" panose="02000000000000000000" pitchFamily="2" charset="0"/>
                <a:cs typeface="Roboto" panose="02000000000000000000" pitchFamily="2" charset="0"/>
              </a:rPr>
              <a:t>By solving this problem, the beneficiaries will be able to become aware of this and take necessary measures to control the quality of air in their environment. </a:t>
            </a:r>
          </a:p>
          <a:p>
            <a:pPr marL="336550" indent="-171450" algn="just">
              <a:buClr>
                <a:srgbClr val="434343"/>
              </a:buClr>
              <a:buSzPts val="1000"/>
            </a:pPr>
            <a:endParaRPr lang="en-GB" sz="1400" b="1" dirty="0">
              <a:solidFill>
                <a:srgbClr val="616161"/>
              </a:solidFill>
              <a:latin typeface="Roboto" panose="02000000000000000000" pitchFamily="2" charset="0"/>
              <a:ea typeface="Roboto" panose="02000000000000000000" pitchFamily="2" charset="0"/>
              <a:cs typeface="Roboto" panose="02000000000000000000" pitchFamily="2" charset="0"/>
            </a:endParaRPr>
          </a:p>
          <a:p>
            <a:pPr marL="336550" indent="-171450" algn="just">
              <a:buClr>
                <a:srgbClr val="434343"/>
              </a:buClr>
              <a:buSzPts val="1000"/>
            </a:pPr>
            <a:r>
              <a:rPr lang="en-GB" sz="1400" b="1" dirty="0">
                <a:solidFill>
                  <a:srgbClr val="616161"/>
                </a:solidFill>
                <a:effectLst/>
                <a:latin typeface="Roboto" panose="02000000000000000000" pitchFamily="2" charset="0"/>
                <a:ea typeface="Roboto" panose="02000000000000000000" pitchFamily="2" charset="0"/>
                <a:cs typeface="Roboto" panose="02000000000000000000" pitchFamily="2" charset="0"/>
              </a:rPr>
              <a:t>This in turn results in reduced case of diseases mainly respiratory diseases.</a:t>
            </a:r>
            <a:endParaRPr lang="en-US" sz="1400" dirty="0">
              <a:solidFill>
                <a:srgbClr val="616161"/>
              </a:solidFill>
              <a:latin typeface="Lato"/>
              <a:ea typeface="Lato"/>
              <a:cs typeface="Lato"/>
              <a:sym typeface="Lato"/>
            </a:endParaRPr>
          </a:p>
          <a:p>
            <a:pPr marL="457200" lvl="0" indent="-292100" algn="just" rtl="0">
              <a:spcBef>
                <a:spcPts val="0"/>
              </a:spcBef>
              <a:spcAft>
                <a:spcPts val="0"/>
              </a:spcAft>
              <a:buClr>
                <a:srgbClr val="434343"/>
              </a:buClr>
              <a:buSzPts val="1000"/>
              <a:buFont typeface="Roboto"/>
              <a:buChar char="●"/>
            </a:pPr>
            <a:endParaRPr sz="1400"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393925" y="293260"/>
            <a:ext cx="4037100" cy="33580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 sz="3500" b="1" dirty="0">
                <a:solidFill>
                  <a:srgbClr val="B45F06"/>
                </a:solidFill>
                <a:latin typeface="Roboto"/>
                <a:ea typeface="Roboto"/>
                <a:cs typeface="Roboto"/>
                <a:sym typeface="Roboto"/>
              </a:rPr>
              <a:t>Target User</a:t>
            </a:r>
            <a:endParaRPr sz="3500" b="1" dirty="0">
              <a:solidFill>
                <a:srgbClr val="B45F06"/>
              </a:solidFill>
              <a:latin typeface="Roboto"/>
              <a:ea typeface="Roboto"/>
              <a:cs typeface="Roboto"/>
              <a:sym typeface="Roboto"/>
            </a:endParaRPr>
          </a:p>
          <a:p>
            <a:pPr marL="0" lvl="0" indent="0" algn="l" rtl="0">
              <a:spcBef>
                <a:spcPts val="0"/>
              </a:spcBef>
              <a:spcAft>
                <a:spcPts val="0"/>
              </a:spcAft>
              <a:buClr>
                <a:schemeClr val="dk1"/>
              </a:buClr>
              <a:buSzPts val="2800"/>
              <a:buFont typeface="Arial"/>
              <a:buNone/>
            </a:pPr>
            <a:endParaRPr sz="1100" b="1" dirty="0">
              <a:solidFill>
                <a:srgbClr val="B45F06"/>
              </a:solidFill>
              <a:latin typeface="Roboto" panose="02000000000000000000" pitchFamily="2" charset="0"/>
              <a:ea typeface="Roboto" panose="02000000000000000000" pitchFamily="2" charset="0"/>
              <a:cs typeface="Roboto"/>
              <a:sym typeface="Roboto"/>
            </a:endParaRPr>
          </a:p>
          <a:p>
            <a:pPr marL="171450" lvl="0" indent="-171450" algn="just">
              <a:lnSpc>
                <a:spcPct val="115000"/>
              </a:lnSpc>
              <a:buFont typeface="Arial" panose="020B0604020202020204" pitchFamily="34" charset="0"/>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Hospitals due to the need for maintaining proper air quality for the safety of patients.</a:t>
            </a:r>
          </a:p>
          <a:p>
            <a:pPr marL="171450" lvl="0" indent="-171450" algn="just">
              <a:lnSpc>
                <a:spcPct val="115000"/>
              </a:lnSpc>
              <a:buFont typeface="Arial" panose="020B0604020202020204" pitchFamily="34" charset="0"/>
              <a:buChar char="•"/>
            </a:pPr>
            <a:endParaRPr lang="en-GB" sz="1200" dirty="0">
              <a:solidFill>
                <a:srgbClr val="616161"/>
              </a:solidFill>
              <a:effectLst/>
              <a:latin typeface="Roboto" panose="02000000000000000000" pitchFamily="2" charset="0"/>
              <a:ea typeface="Roboto" panose="02000000000000000000" pitchFamily="2" charset="0"/>
            </a:endParaRPr>
          </a:p>
          <a:p>
            <a:pPr marL="171450" lvl="0" indent="-171450" algn="just">
              <a:lnSpc>
                <a:spcPct val="115000"/>
              </a:lnSpc>
              <a:buFont typeface="Arial" panose="020B0604020202020204" pitchFamily="34" charset="0"/>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Public places with high density of people, like malls, theatre, schools and colleges, etc.</a:t>
            </a:r>
          </a:p>
          <a:p>
            <a:pPr marL="171450" lvl="0" indent="-171450" algn="just">
              <a:lnSpc>
                <a:spcPct val="115000"/>
              </a:lnSpc>
              <a:buFont typeface="Arial" panose="020B0604020202020204" pitchFamily="34" charset="0"/>
              <a:buChar char="•"/>
            </a:pPr>
            <a:endParaRPr lang="en-GB" sz="1200" dirty="0">
              <a:solidFill>
                <a:srgbClr val="616161"/>
              </a:solidFill>
              <a:effectLst/>
              <a:latin typeface="Roboto" panose="02000000000000000000" pitchFamily="2" charset="0"/>
              <a:ea typeface="Roboto" panose="02000000000000000000" pitchFamily="2" charset="0"/>
            </a:endParaRPr>
          </a:p>
          <a:p>
            <a:pPr marL="171450" lvl="0" indent="-171450" algn="just">
              <a:lnSpc>
                <a:spcPct val="115000"/>
              </a:lnSpc>
              <a:buFont typeface="Arial" panose="020B0604020202020204" pitchFamily="34" charset="0"/>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Industrial places to monitor the optimum conditions.</a:t>
            </a:r>
          </a:p>
          <a:p>
            <a:pPr marL="171450" lvl="0" indent="-171450" algn="just">
              <a:lnSpc>
                <a:spcPct val="115000"/>
              </a:lnSpc>
              <a:buFont typeface="Arial" panose="020B0604020202020204" pitchFamily="34" charset="0"/>
              <a:buChar char="•"/>
            </a:pPr>
            <a:endParaRPr lang="en-GB" sz="1200" dirty="0">
              <a:solidFill>
                <a:srgbClr val="616161"/>
              </a:solidFill>
              <a:effectLst/>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The current products available on the market are not affordable for most of the beneficiaries despite the air quality being a significant factor that contributes to the health of a person.</a:t>
            </a:r>
            <a:endParaRPr sz="1200" b="1" dirty="0">
              <a:solidFill>
                <a:srgbClr val="616161"/>
              </a:solidFill>
              <a:latin typeface="Roboto" panose="02000000000000000000" pitchFamily="2" charset="0"/>
              <a:ea typeface="Roboto" panose="02000000000000000000" pitchFamily="2" charset="0"/>
              <a:cs typeface="Roboto"/>
              <a:sym typeface="Roboto"/>
            </a:endParaRPr>
          </a:p>
        </p:txBody>
      </p:sp>
      <p:sp>
        <p:nvSpPr>
          <p:cNvPr id="79" name="Google Shape;79;p16"/>
          <p:cNvSpPr txBox="1"/>
          <p:nvPr/>
        </p:nvSpPr>
        <p:spPr>
          <a:xfrm>
            <a:off x="4847825" y="476512"/>
            <a:ext cx="4037100" cy="45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 sz="3500" dirty="0">
                <a:solidFill>
                  <a:srgbClr val="B45F06"/>
                </a:solidFill>
                <a:latin typeface="Roboto Black"/>
                <a:ea typeface="Roboto Black"/>
                <a:cs typeface="Roboto Black"/>
                <a:sym typeface="Roboto Black"/>
              </a:rPr>
              <a:t>Use case</a:t>
            </a:r>
          </a:p>
          <a:p>
            <a:pPr marL="0" lvl="0" indent="0" algn="l" rtl="0">
              <a:spcBef>
                <a:spcPts val="0"/>
              </a:spcBef>
              <a:spcAft>
                <a:spcPts val="0"/>
              </a:spcAft>
              <a:buClr>
                <a:schemeClr val="dk1"/>
              </a:buClr>
              <a:buSzPts val="2800"/>
              <a:buFont typeface="Arial"/>
              <a:buNone/>
            </a:pPr>
            <a:endParaRPr sz="1000" dirty="0">
              <a:solidFill>
                <a:srgbClr val="B45F06"/>
              </a:solidFill>
              <a:latin typeface="Roboto Black"/>
              <a:ea typeface="Roboto Black"/>
              <a:cs typeface="Roboto Black"/>
              <a:sym typeface="Roboto Black"/>
            </a:endParaRPr>
          </a:p>
          <a:p>
            <a:pPr marL="342900" lvl="0" indent="-342900" algn="just">
              <a:lnSpc>
                <a:spcPct val="115000"/>
              </a:lnSpc>
              <a:buFont typeface="Symbol" panose="05050102010706020507" pitchFamily="18" charset="2"/>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The effect of pollution is on the human health, and it therefore affects every person. So, it applie</a:t>
            </a:r>
            <a:r>
              <a:rPr lang="en-GB" sz="1200" b="1" dirty="0">
                <a:solidFill>
                  <a:srgbClr val="616161"/>
                </a:solidFill>
                <a:latin typeface="Roboto" panose="02000000000000000000" pitchFamily="2" charset="0"/>
                <a:ea typeface="Roboto" panose="02000000000000000000" pitchFamily="2" charset="0"/>
                <a:cs typeface="Roboto" panose="02000000000000000000" pitchFamily="2" charset="0"/>
              </a:rPr>
              <a:t>s to most situations.</a:t>
            </a:r>
          </a:p>
          <a:p>
            <a:pPr lvl="0" algn="just">
              <a:lnSpc>
                <a:spcPct val="115000"/>
              </a:lnSpc>
            </a:pPr>
            <a:endParaRPr lang="en-GB" sz="1200" b="1" dirty="0">
              <a:solidFill>
                <a:srgbClr val="616161"/>
              </a:solidFill>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15000"/>
              </a:lnSpc>
              <a:buFont typeface="Symbol" panose="05050102010706020507" pitchFamily="18" charset="2"/>
              <a:buChar char=""/>
            </a:pPr>
            <a:r>
              <a:rPr lang="en-GB" sz="1200" b="1" dirty="0">
                <a:solidFill>
                  <a:srgbClr val="616161"/>
                </a:solidFill>
                <a:effectLst/>
                <a:latin typeface="Roboto" panose="02000000000000000000" pitchFamily="2" charset="0"/>
                <a:ea typeface="Roboto" panose="02000000000000000000" pitchFamily="2" charset="0"/>
              </a:rPr>
              <a:t>Specifically, it w</a:t>
            </a:r>
            <a:r>
              <a:rPr lang="en-GB" sz="1200" b="1" dirty="0">
                <a:solidFill>
                  <a:srgbClr val="616161"/>
                </a:solidFill>
                <a:latin typeface="Roboto" panose="02000000000000000000" pitchFamily="2" charset="0"/>
                <a:ea typeface="Roboto" panose="02000000000000000000" pitchFamily="2" charset="0"/>
              </a:rPr>
              <a:t>ould be very helpful for patients suffering from respiratory diseases.</a:t>
            </a:r>
            <a:endParaRPr lang="en-GB" sz="1200" dirty="0">
              <a:solidFill>
                <a:srgbClr val="616161"/>
              </a:solidFill>
              <a:effectLst/>
              <a:latin typeface="Arial" panose="020B0604020202020204" pitchFamily="34" charset="0"/>
              <a:ea typeface="Arial" panose="020B0604020202020204" pitchFamily="34" charset="0"/>
            </a:endParaRPr>
          </a:p>
          <a:p>
            <a:pPr marL="0" lvl="0" indent="0" algn="l" rtl="0">
              <a:spcBef>
                <a:spcPts val="1600"/>
              </a:spcBef>
              <a:spcAft>
                <a:spcPts val="0"/>
              </a:spcAft>
              <a:buClr>
                <a:schemeClr val="dk1"/>
              </a:buClr>
              <a:buSzPts val="2800"/>
              <a:buFont typeface="Arial"/>
              <a:buNone/>
            </a:pPr>
            <a:endParaRPr sz="3500" dirty="0">
              <a:solidFill>
                <a:srgbClr val="B45F06"/>
              </a:solidFill>
              <a:latin typeface="Roboto Black"/>
              <a:ea typeface="Roboto Black"/>
              <a:cs typeface="Roboto Black"/>
              <a:sym typeface="Roboto Black"/>
            </a:endParaRPr>
          </a:p>
        </p:txBody>
      </p:sp>
      <p:pic>
        <p:nvPicPr>
          <p:cNvPr id="1026" name="Picture 2" descr="Types of Hospitals: Your Go-to Guide for Deciphering the Differences |  Rasmussen University">
            <a:extLst>
              <a:ext uri="{FF2B5EF4-FFF2-40B4-BE49-F238E27FC236}">
                <a16:creationId xmlns:a16="http://schemas.microsoft.com/office/drawing/2014/main" id="{79208CDA-5E38-4EF8-9253-CF79EC9B73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694" t="-33691" r="15275" b="33691"/>
          <a:stretch/>
        </p:blipFill>
        <p:spPr bwMode="auto">
          <a:xfrm>
            <a:off x="545422" y="3038108"/>
            <a:ext cx="1664493" cy="18121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BSE Notes Manufacturing Industries Class 10 PDF, MCQ - Leverage Edu">
            <a:extLst>
              <a:ext uri="{FF2B5EF4-FFF2-40B4-BE49-F238E27FC236}">
                <a16:creationId xmlns:a16="http://schemas.microsoft.com/office/drawing/2014/main" id="{1AD87F46-1822-4B41-BF93-0E23EA1027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8658" y="3651336"/>
            <a:ext cx="1737518" cy="1085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a:solidFill>
                  <a:srgbClr val="B45F06"/>
                </a:solidFill>
                <a:latin typeface="Roboto Black"/>
                <a:ea typeface="Roboto Black"/>
                <a:cs typeface="Roboto Black"/>
                <a:sym typeface="Roboto Black"/>
              </a:rPr>
              <a:t>Existing Solutions</a:t>
            </a:r>
            <a:endParaRPr sz="3500">
              <a:solidFill>
                <a:srgbClr val="B45F06"/>
              </a:solidFill>
              <a:latin typeface="Roboto Black"/>
              <a:ea typeface="Roboto Black"/>
              <a:cs typeface="Roboto Black"/>
              <a:sym typeface="Roboto Black"/>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rgbClr val="434343"/>
              </a:buClr>
              <a:buSzPts val="1000"/>
              <a:buFont typeface="Roboto"/>
              <a:buChar char="●"/>
            </a:pPr>
            <a:r>
              <a:rPr lang="en" sz="1200" b="1" dirty="0">
                <a:solidFill>
                  <a:srgbClr val="616161"/>
                </a:solidFill>
                <a:latin typeface="Roboto"/>
                <a:ea typeface="Roboto"/>
                <a:cs typeface="Roboto" panose="02000000000000000000" pitchFamily="2" charset="0"/>
                <a:sym typeface="Roboto"/>
              </a:rPr>
              <a:t>Similar Air Quality Monitoring Systems are available in market today.</a:t>
            </a:r>
            <a:r>
              <a:rPr lang="en" sz="1200" b="1" i="1" dirty="0">
                <a:solidFill>
                  <a:srgbClr val="616161"/>
                </a:solidFill>
                <a:latin typeface="Roboto"/>
                <a:ea typeface="Roboto"/>
                <a:cs typeface="Roboto" panose="02000000000000000000" pitchFamily="2" charset="0"/>
                <a:sym typeface="Roboto"/>
              </a:rPr>
              <a:t> </a:t>
            </a:r>
            <a:r>
              <a:rPr lang="en" sz="1200" b="1" dirty="0">
                <a:solidFill>
                  <a:srgbClr val="616161"/>
                </a:solidFill>
                <a:latin typeface="Roboto"/>
                <a:ea typeface="Roboto"/>
                <a:cs typeface="Roboto" panose="02000000000000000000" pitchFamily="2" charset="0"/>
                <a:sym typeface="Roboto"/>
              </a:rPr>
              <a:t>It monitors the various air conditions and display air quality index on an LED along with other details.</a:t>
            </a:r>
            <a:endParaRPr lang="en" sz="1200" b="1" i="1" dirty="0">
              <a:solidFill>
                <a:srgbClr val="616161"/>
              </a:solidFill>
              <a:latin typeface="Roboto"/>
              <a:ea typeface="Roboto"/>
              <a:cs typeface="Roboto" panose="02000000000000000000" pitchFamily="2" charset="0"/>
              <a:sym typeface="Roboto"/>
            </a:endParaRPr>
          </a:p>
          <a:p>
            <a:pPr marL="457200" lvl="0" indent="-292100" algn="l" rtl="0">
              <a:spcBef>
                <a:spcPts val="0"/>
              </a:spcBef>
              <a:spcAft>
                <a:spcPts val="0"/>
              </a:spcAft>
              <a:buClr>
                <a:srgbClr val="434343"/>
              </a:buClr>
              <a:buSzPts val="1000"/>
              <a:buFont typeface="Roboto"/>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But these are not affordable for most of the beneficiaries despite the air quality being a significant factor that contributes to the health of a person.</a:t>
            </a:r>
          </a:p>
          <a:p>
            <a:pPr marL="457200" lvl="0" indent="-292100" algn="l" rtl="0">
              <a:spcBef>
                <a:spcPts val="0"/>
              </a:spcBef>
              <a:spcAft>
                <a:spcPts val="0"/>
              </a:spcAft>
              <a:buClr>
                <a:srgbClr val="434343"/>
              </a:buClr>
              <a:buSzPts val="1000"/>
              <a:buFont typeface="Roboto"/>
              <a:buChar char="●"/>
            </a:pPr>
            <a:endParaRPr lang="en-GB" sz="1200" b="1" i="1" dirty="0">
              <a:solidFill>
                <a:schemeClr val="dk1"/>
              </a:solidFill>
              <a:latin typeface="Roboto" panose="02000000000000000000" pitchFamily="2" charset="0"/>
              <a:ea typeface="Roboto" panose="02000000000000000000" pitchFamily="2" charset="0"/>
              <a:cs typeface="Roboto"/>
              <a:sym typeface="Roboto"/>
            </a:endParaRPr>
          </a:p>
          <a:p>
            <a:pPr marL="457200" lvl="0" indent="-292100" algn="l" rtl="0">
              <a:spcBef>
                <a:spcPts val="0"/>
              </a:spcBef>
              <a:spcAft>
                <a:spcPts val="0"/>
              </a:spcAft>
              <a:buClr>
                <a:srgbClr val="434343"/>
              </a:buClr>
              <a:buSzPts val="1000"/>
              <a:buFont typeface="Roboto"/>
              <a:buChar char="●"/>
            </a:pPr>
            <a:endParaRPr sz="1200" i="1"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FE2B7241-8DDF-435F-9085-4A6363B5A9AF}"/>
              </a:ext>
            </a:extLst>
          </p:cNvPr>
          <p:cNvPicPr>
            <a:picLocks noChangeAspect="1"/>
          </p:cNvPicPr>
          <p:nvPr/>
        </p:nvPicPr>
        <p:blipFill rotWithShape="1">
          <a:blip r:embed="rId3"/>
          <a:srcRect t="2686" b="8376"/>
          <a:stretch/>
        </p:blipFill>
        <p:spPr>
          <a:xfrm>
            <a:off x="2068278" y="2135982"/>
            <a:ext cx="5007444" cy="26504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4625" y="1995775"/>
            <a:ext cx="4429800" cy="82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500" b="1">
                <a:solidFill>
                  <a:srgbClr val="B45F06"/>
                </a:solidFill>
                <a:latin typeface="Roboto"/>
                <a:ea typeface="Roboto"/>
                <a:cs typeface="Roboto"/>
                <a:sym typeface="Roboto"/>
              </a:rPr>
              <a:t>Adoption Barriers</a:t>
            </a:r>
            <a:endParaRPr sz="3500" b="1">
              <a:solidFill>
                <a:srgbClr val="B45F06"/>
              </a:solidFill>
              <a:latin typeface="Roboto"/>
              <a:ea typeface="Roboto"/>
              <a:cs typeface="Roboto"/>
              <a:sym typeface="Roboto"/>
            </a:endParaRPr>
          </a:p>
        </p:txBody>
      </p:sp>
      <p:sp>
        <p:nvSpPr>
          <p:cNvPr id="91" name="Google Shape;91;p18"/>
          <p:cNvSpPr txBox="1">
            <a:spLocks noGrp="1"/>
          </p:cNvSpPr>
          <p:nvPr>
            <p:ph type="body" idx="2"/>
          </p:nvPr>
        </p:nvSpPr>
        <p:spPr>
          <a:xfrm>
            <a:off x="5114394" y="364806"/>
            <a:ext cx="3531000" cy="4308300"/>
          </a:xfrm>
          <a:prstGeom prst="rect">
            <a:avLst/>
          </a:prstGeom>
          <a:noFill/>
          <a:ln>
            <a:noFill/>
          </a:ln>
        </p:spPr>
        <p:txBody>
          <a:bodyPr spcFirstLastPara="1" wrap="square" lIns="91425" tIns="91425" rIns="91425" bIns="91425" anchor="ctr" anchorCtr="0">
            <a:noAutofit/>
          </a:bodyPr>
          <a:lstStyle/>
          <a:p>
            <a:pPr marL="171450" indent="-171450" algn="just">
              <a:buSzPct val="100000"/>
            </a:pPr>
            <a:r>
              <a:rPr lang="en-GB" sz="1200" b="1" dirty="0">
                <a:effectLst/>
                <a:latin typeface="Roboto" panose="02000000000000000000" pitchFamily="2" charset="0"/>
                <a:ea typeface="Roboto" panose="02000000000000000000" pitchFamily="2" charset="0"/>
                <a:cs typeface="Roboto" panose="02000000000000000000" pitchFamily="2" charset="0"/>
              </a:rPr>
              <a:t>Since the product is to be used by most people, it should be easy to use and should not involve any complex operations from the side of the beneficiary.</a:t>
            </a:r>
          </a:p>
          <a:p>
            <a:pPr marL="171450" indent="-171450" algn="just">
              <a:buSzPct val="100000"/>
            </a:pPr>
            <a:endParaRPr lang="en-GB" sz="1200" dirty="0">
              <a:effectLst/>
              <a:latin typeface="Arial" panose="020B0604020202020204" pitchFamily="34" charset="0"/>
              <a:ea typeface="Arial" panose="020B0604020202020204" pitchFamily="34" charset="0"/>
            </a:endParaRPr>
          </a:p>
          <a:p>
            <a:pPr marL="171450" indent="-171450" algn="just">
              <a:buSzPct val="100000"/>
            </a:pPr>
            <a:r>
              <a:rPr lang="en-GB" sz="1200" b="1" dirty="0">
                <a:effectLst/>
                <a:latin typeface="Roboto" panose="02000000000000000000" pitchFamily="2" charset="0"/>
                <a:ea typeface="Roboto" panose="02000000000000000000" pitchFamily="2" charset="0"/>
                <a:cs typeface="Roboto" panose="02000000000000000000" pitchFamily="2" charset="0"/>
              </a:rPr>
              <a:t>The product should be small and easily installed.</a:t>
            </a:r>
          </a:p>
          <a:p>
            <a:pPr marL="171450" indent="-171450" algn="just">
              <a:buSzPct val="100000"/>
            </a:pPr>
            <a:endParaRPr lang="en-GB" sz="1200" b="1" dirty="0">
              <a:latin typeface="Roboto" panose="02000000000000000000" pitchFamily="2" charset="0"/>
              <a:ea typeface="Roboto" panose="02000000000000000000" pitchFamily="2" charset="0"/>
              <a:cs typeface="Roboto" panose="02000000000000000000" pitchFamily="2" charset="0"/>
            </a:endParaRPr>
          </a:p>
          <a:p>
            <a:pPr marL="171450" indent="-171450" algn="just">
              <a:buSzPct val="100000"/>
            </a:pPr>
            <a:r>
              <a:rPr lang="en-GB" sz="1200" b="1" dirty="0">
                <a:effectLst/>
                <a:latin typeface="Roboto" panose="02000000000000000000" pitchFamily="2" charset="0"/>
                <a:ea typeface="Roboto" panose="02000000000000000000" pitchFamily="2" charset="0"/>
                <a:cs typeface="Roboto" panose="02000000000000000000" pitchFamily="2" charset="0"/>
              </a:rPr>
              <a:t>The </a:t>
            </a:r>
            <a:r>
              <a:rPr lang="en-GB" sz="1200" b="1">
                <a:effectLst/>
                <a:latin typeface="Roboto" panose="02000000000000000000" pitchFamily="2" charset="0"/>
                <a:ea typeface="Roboto" panose="02000000000000000000" pitchFamily="2" charset="0"/>
                <a:cs typeface="Roboto" panose="02000000000000000000" pitchFamily="2" charset="0"/>
              </a:rPr>
              <a:t>product should </a:t>
            </a:r>
            <a:r>
              <a:rPr lang="en-GB" sz="1200" b="1" dirty="0">
                <a:effectLst/>
                <a:latin typeface="Roboto" panose="02000000000000000000" pitchFamily="2" charset="0"/>
                <a:ea typeface="Roboto" panose="02000000000000000000" pitchFamily="2" charset="0"/>
                <a:cs typeface="Roboto" panose="02000000000000000000" pitchFamily="2" charset="0"/>
              </a:rPr>
              <a:t>be affordable for a significant percentage of the beneficiaries.</a:t>
            </a:r>
            <a:endParaRPr sz="600" i="1" dirty="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b="1">
                <a:solidFill>
                  <a:srgbClr val="B45F06"/>
                </a:solidFill>
                <a:latin typeface="Roboto"/>
                <a:ea typeface="Roboto"/>
                <a:cs typeface="Roboto"/>
                <a:sym typeface="Roboto"/>
              </a:rPr>
              <a:t>Value Proposition</a:t>
            </a:r>
            <a:endParaRPr sz="3500" b="1">
              <a:solidFill>
                <a:srgbClr val="B45F06"/>
              </a:solidFill>
              <a:latin typeface="Roboto"/>
              <a:ea typeface="Roboto"/>
              <a:cs typeface="Roboto"/>
              <a:sym typeface="Roboto"/>
            </a:endParaRPr>
          </a:p>
          <a:p>
            <a:pPr marL="0" lvl="0" indent="0" algn="ctr" rtl="0">
              <a:lnSpc>
                <a:spcPct val="100000"/>
              </a:lnSpc>
              <a:spcBef>
                <a:spcPts val="0"/>
              </a:spcBef>
              <a:spcAft>
                <a:spcPts val="0"/>
              </a:spcAft>
              <a:buSzPts val="2800"/>
              <a:buNone/>
            </a:pPr>
            <a:endParaRPr sz="3500" b="1">
              <a:solidFill>
                <a:srgbClr val="B45F06"/>
              </a:solidFill>
              <a:latin typeface="Playfair Display"/>
              <a:ea typeface="Playfair Display"/>
              <a:cs typeface="Playfair Display"/>
              <a:sym typeface="Playfair Display"/>
            </a:endParaRPr>
          </a:p>
        </p:txBody>
      </p:sp>
      <p:sp>
        <p:nvSpPr>
          <p:cNvPr id="97" name="Google Shape;97;p19"/>
          <p:cNvSpPr txBox="1"/>
          <p:nvPr/>
        </p:nvSpPr>
        <p:spPr>
          <a:xfrm>
            <a:off x="3349200" y="3429875"/>
            <a:ext cx="2445600" cy="71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Lato"/>
              <a:ea typeface="Lato"/>
              <a:cs typeface="Lato"/>
              <a:sym typeface="Lato"/>
            </a:endParaRPr>
          </a:p>
        </p:txBody>
      </p:sp>
      <p:sp>
        <p:nvSpPr>
          <p:cNvPr id="98" name="Google Shape;98;p19"/>
          <p:cNvSpPr txBox="1"/>
          <p:nvPr/>
        </p:nvSpPr>
        <p:spPr>
          <a:xfrm>
            <a:off x="478875" y="1367075"/>
            <a:ext cx="7822163" cy="34923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r>
              <a:rPr lang="en-GB" sz="1800" b="1" dirty="0">
                <a:solidFill>
                  <a:srgbClr val="616161"/>
                </a:solidFill>
                <a:effectLst/>
                <a:latin typeface="Roboto" panose="02000000000000000000" pitchFamily="2" charset="0"/>
                <a:ea typeface="Roboto" panose="02000000000000000000" pitchFamily="2" charset="0"/>
                <a:cs typeface="Roboto" panose="02000000000000000000" pitchFamily="2" charset="0"/>
              </a:rPr>
              <a:t>Our Value Proposition is for Hospitals, Industries, Malls, Schools, Colleges who need to be aware of the air quality in the facility. The Air Quality Monitoring System is an IoT system with moisture, temperature sensors and gas sensor using cloud and webpages. It has an easy-to-use and simple to install design at an affordable price.</a:t>
            </a:r>
            <a:endParaRPr b="1" dirty="0">
              <a:solidFill>
                <a:srgbClr val="61616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b="1">
                <a:solidFill>
                  <a:srgbClr val="B45F06"/>
                </a:solidFill>
                <a:latin typeface="Roboto"/>
                <a:ea typeface="Roboto"/>
                <a:cs typeface="Roboto"/>
                <a:sym typeface="Roboto"/>
              </a:rPr>
              <a:t>Solution Concept (MUP)</a:t>
            </a:r>
            <a:endParaRPr sz="3500" b="1">
              <a:solidFill>
                <a:srgbClr val="B45F06"/>
              </a:solidFill>
              <a:latin typeface="Roboto"/>
              <a:ea typeface="Roboto"/>
              <a:cs typeface="Roboto"/>
              <a:sym typeface="Roboto"/>
            </a:endParaRPr>
          </a:p>
        </p:txBody>
      </p:sp>
      <p:sp>
        <p:nvSpPr>
          <p:cNvPr id="104" name="Google Shape;104;p20"/>
          <p:cNvSpPr txBox="1">
            <a:spLocks noGrp="1"/>
          </p:cNvSpPr>
          <p:nvPr>
            <p:ph type="body" idx="1"/>
          </p:nvPr>
        </p:nvSpPr>
        <p:spPr>
          <a:xfrm>
            <a:off x="311700" y="3568560"/>
            <a:ext cx="8520600" cy="1000315"/>
          </a:xfrm>
          <a:prstGeom prst="rect">
            <a:avLst/>
          </a:prstGeom>
        </p:spPr>
        <p:txBody>
          <a:bodyPr spcFirstLastPara="1" wrap="square" lIns="91425" tIns="91425" rIns="91425" bIns="91425" anchor="ctr" anchorCtr="0">
            <a:noAutofit/>
          </a:bodyPr>
          <a:lstStyle/>
          <a:p>
            <a:pPr marL="457200" lvl="0" indent="-292100" algn="l" rtl="0">
              <a:spcBef>
                <a:spcPts val="1800"/>
              </a:spcBef>
              <a:spcAft>
                <a:spcPts val="0"/>
              </a:spcAft>
              <a:buClr>
                <a:srgbClr val="434343"/>
              </a:buClr>
              <a:buSzPts val="1000"/>
              <a:buFont typeface="Roboto"/>
              <a:buChar char="●"/>
            </a:pPr>
            <a:r>
              <a:rPr lang="en-GB" sz="1200" b="1" dirty="0">
                <a:effectLst/>
                <a:latin typeface="Roboto" panose="02000000000000000000" pitchFamily="2" charset="0"/>
                <a:ea typeface="Roboto" panose="02000000000000000000" pitchFamily="2" charset="0"/>
                <a:cs typeface="Roboto" panose="02000000000000000000" pitchFamily="2" charset="0"/>
              </a:rPr>
              <a:t>The sensors read the data and send signal to the </a:t>
            </a:r>
            <a:r>
              <a:rPr lang="en-GB" sz="1200" b="1" dirty="0" err="1">
                <a:effectLst/>
                <a:latin typeface="Roboto" panose="02000000000000000000" pitchFamily="2" charset="0"/>
                <a:ea typeface="Roboto" panose="02000000000000000000" pitchFamily="2" charset="0"/>
                <a:cs typeface="Roboto" panose="02000000000000000000" pitchFamily="2" charset="0"/>
              </a:rPr>
              <a:t>NodeMCU</a:t>
            </a:r>
            <a:r>
              <a:rPr lang="en-GB" sz="1200" b="1" dirty="0">
                <a:effectLst/>
                <a:latin typeface="Roboto" panose="02000000000000000000" pitchFamily="2" charset="0"/>
                <a:ea typeface="Roboto" panose="02000000000000000000" pitchFamily="2" charset="0"/>
                <a:cs typeface="Roboto" panose="02000000000000000000" pitchFamily="2" charset="0"/>
              </a:rPr>
              <a:t> which in turn sends it to the Cloud. The Cloud then stores this data. The device accesses the </a:t>
            </a:r>
            <a:r>
              <a:rPr lang="en-GB" sz="1200" b="1" dirty="0" err="1">
                <a:effectLst/>
                <a:latin typeface="Roboto" panose="02000000000000000000" pitchFamily="2" charset="0"/>
                <a:ea typeface="Roboto" panose="02000000000000000000" pitchFamily="2" charset="0"/>
                <a:cs typeface="Roboto" panose="02000000000000000000" pitchFamily="2" charset="0"/>
              </a:rPr>
              <a:t>ThingSpeak</a:t>
            </a:r>
            <a:r>
              <a:rPr lang="en-GB" sz="1200" b="1" dirty="0">
                <a:effectLst/>
                <a:latin typeface="Roboto" panose="02000000000000000000" pitchFamily="2" charset="0"/>
                <a:ea typeface="Roboto" panose="02000000000000000000" pitchFamily="2" charset="0"/>
                <a:cs typeface="Roboto" panose="02000000000000000000" pitchFamily="2" charset="0"/>
              </a:rPr>
              <a:t> Cloud using an API and displays the data in an easy-to-understand format on a webpage. The device also displays alerts if the data falls out of the range of safe values.</a:t>
            </a:r>
            <a:endParaRPr sz="1200" i="1" dirty="0">
              <a:solidFill>
                <a:srgbClr val="222222"/>
              </a:solidFill>
              <a:highlight>
                <a:srgbClr val="FFFFFF"/>
              </a:highlight>
              <a:latin typeface="Roboto"/>
              <a:ea typeface="Roboto"/>
              <a:cs typeface="Roboto"/>
              <a:sym typeface="Roboto"/>
            </a:endParaRPr>
          </a:p>
          <a:p>
            <a:pPr marL="457200" lvl="0" indent="0" algn="l" rtl="0">
              <a:spcBef>
                <a:spcPts val="0"/>
              </a:spcBef>
              <a:spcAft>
                <a:spcPts val="1600"/>
              </a:spcAft>
              <a:buNone/>
            </a:pPr>
            <a:endParaRPr sz="1200" dirty="0"/>
          </a:p>
        </p:txBody>
      </p:sp>
      <p:pic>
        <p:nvPicPr>
          <p:cNvPr id="4" name="Picture 3">
            <a:extLst>
              <a:ext uri="{FF2B5EF4-FFF2-40B4-BE49-F238E27FC236}">
                <a16:creationId xmlns:a16="http://schemas.microsoft.com/office/drawing/2014/main" id="{88707AF7-E8FA-41AD-8CD3-AF6A4DB165CF}"/>
              </a:ext>
            </a:extLst>
          </p:cNvPr>
          <p:cNvPicPr/>
          <p:nvPr/>
        </p:nvPicPr>
        <p:blipFill>
          <a:blip r:embed="rId3"/>
          <a:stretch>
            <a:fillRect/>
          </a:stretch>
        </p:blipFill>
        <p:spPr>
          <a:xfrm>
            <a:off x="1806575" y="1153000"/>
            <a:ext cx="5530850" cy="2280285"/>
          </a:xfrm>
          <a:prstGeom prst="rect">
            <a:avLst/>
          </a:prstGeom>
        </p:spPr>
      </p:pic>
      <p:pic>
        <p:nvPicPr>
          <p:cNvPr id="1026" name="Picture 2" descr="IFTTT - automation &amp; workflow on the App Store">
            <a:extLst>
              <a:ext uri="{FF2B5EF4-FFF2-40B4-BE49-F238E27FC236}">
                <a16:creationId xmlns:a16="http://schemas.microsoft.com/office/drawing/2014/main" id="{A9E39653-1B34-4CF3-B861-7B7E156DEE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04" r="25990"/>
          <a:stretch/>
        </p:blipFill>
        <p:spPr bwMode="auto">
          <a:xfrm>
            <a:off x="5514974" y="1088707"/>
            <a:ext cx="778669" cy="84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b="1">
                <a:solidFill>
                  <a:srgbClr val="B45F06"/>
                </a:solidFill>
                <a:latin typeface="Roboto"/>
                <a:ea typeface="Roboto"/>
                <a:cs typeface="Roboto"/>
                <a:sym typeface="Roboto"/>
              </a:rPr>
              <a:t>Solution Concept (MUP)</a:t>
            </a:r>
            <a:endParaRPr sz="3500" b="1">
              <a:solidFill>
                <a:srgbClr val="B45F06"/>
              </a:solidFill>
              <a:latin typeface="Roboto"/>
              <a:ea typeface="Roboto"/>
              <a:cs typeface="Roboto"/>
              <a:sym typeface="Roboto"/>
            </a:endParaRPr>
          </a:p>
        </p:txBody>
      </p:sp>
      <p:pic>
        <p:nvPicPr>
          <p:cNvPr id="10" name="Picture 9" descr="Graphical user interface&#10;&#10;Description automatically generated">
            <a:extLst>
              <a:ext uri="{FF2B5EF4-FFF2-40B4-BE49-F238E27FC236}">
                <a16:creationId xmlns:a16="http://schemas.microsoft.com/office/drawing/2014/main" id="{E618A164-51F9-40D4-9B88-958D12E7683D}"/>
              </a:ext>
            </a:extLst>
          </p:cNvPr>
          <p:cNvPicPr>
            <a:picLocks noChangeAspect="1"/>
          </p:cNvPicPr>
          <p:nvPr/>
        </p:nvPicPr>
        <p:blipFill>
          <a:blip r:embed="rId3"/>
          <a:stretch>
            <a:fillRect/>
          </a:stretch>
        </p:blipFill>
        <p:spPr>
          <a:xfrm>
            <a:off x="521493" y="1505544"/>
            <a:ext cx="3971926" cy="2234209"/>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9A22D667-6D18-4E39-8358-5015C80E70D6}"/>
              </a:ext>
            </a:extLst>
          </p:cNvPr>
          <p:cNvPicPr>
            <a:picLocks noChangeAspect="1"/>
          </p:cNvPicPr>
          <p:nvPr/>
        </p:nvPicPr>
        <p:blipFill>
          <a:blip r:embed="rId4"/>
          <a:stretch>
            <a:fillRect/>
          </a:stretch>
        </p:blipFill>
        <p:spPr>
          <a:xfrm>
            <a:off x="4493419" y="1451967"/>
            <a:ext cx="4067174" cy="2287786"/>
          </a:xfrm>
          <a:prstGeom prst="rect">
            <a:avLst/>
          </a:prstGeom>
        </p:spPr>
      </p:pic>
    </p:spTree>
    <p:extLst>
      <p:ext uri="{BB962C8B-B14F-4D97-AF65-F5344CB8AC3E}">
        <p14:creationId xmlns:p14="http://schemas.microsoft.com/office/powerpoint/2010/main" val="42820465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641</Words>
  <Application>Microsoft Office PowerPoint</Application>
  <PresentationFormat>On-screen Show (16:9)</PresentationFormat>
  <Paragraphs>56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Symbol</vt:lpstr>
      <vt:lpstr>Playfair Display</vt:lpstr>
      <vt:lpstr>Lato</vt:lpstr>
      <vt:lpstr>Roboto Black</vt:lpstr>
      <vt:lpstr>Roboto</vt:lpstr>
      <vt:lpstr>Arial</vt:lpstr>
      <vt:lpstr>Simple Light</vt:lpstr>
      <vt:lpstr>Air Quality Monitoring System</vt:lpstr>
      <vt:lpstr>Challenge</vt:lpstr>
      <vt:lpstr>Significance</vt:lpstr>
      <vt:lpstr>PowerPoint Presentation</vt:lpstr>
      <vt:lpstr>Existing Solutions</vt:lpstr>
      <vt:lpstr>Adoption Barriers</vt:lpstr>
      <vt:lpstr>Value Proposition </vt:lpstr>
      <vt:lpstr>Solution Concept (MUP)</vt:lpstr>
      <vt:lpstr>Solution Concept (MUP)</vt:lpstr>
      <vt:lpstr>Solution Concept (MUP)</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 System</dc:title>
  <cp:lastModifiedBy>Abhay Mohanan . 20BCS001</cp:lastModifiedBy>
  <cp:revision>13</cp:revision>
  <dcterms:modified xsi:type="dcterms:W3CDTF">2022-07-02T04:20:32Z</dcterms:modified>
</cp:coreProperties>
</file>