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2" r:id="rId4"/>
    <p:sldId id="263" r:id="rId5"/>
    <p:sldId id="257" r:id="rId6"/>
    <p:sldId id="258" r:id="rId7"/>
    <p:sldId id="260" r:id="rId8"/>
    <p:sldId id="259"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6" d="100"/>
          <a:sy n="116" d="100"/>
        </p:scale>
        <p:origin x="-360" y="-11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2A54C80-263E-416B-A8E0-580EDEADCBDC}" type="datetimeFigureOut">
              <a:rPr lang="en-US" dirty="0"/>
              <a:pPr/>
              <a:t>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2/6/2016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hyperlink" Target="https://docs.oracle.com/javase/8/docs/api/java/awt/FlowLayout.html" TargetMode="Externa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ocs.oracle.com/javase/8/docs/api/java/awt/GridLayout.html" TargetMode="Externa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hyperlink" Target="https://docs.oracle.com/javase/tutorial/uiswing/layout/visual.html" TargetMode="Externa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hyperlink" Target="https://docs.oracle.com/javase/8/docs/api/java/awt/BorderLayout.html" TargetMode="Externa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SWING</a:t>
            </a:r>
            <a:endParaRPr lang="ru-RU" dirty="0"/>
          </a:p>
        </p:txBody>
      </p:sp>
      <p:sp>
        <p:nvSpPr>
          <p:cNvPr id="3" name="Подзаголовок 2"/>
          <p:cNvSpPr>
            <a:spLocks noGrp="1"/>
          </p:cNvSpPr>
          <p:nvPr>
            <p:ph type="subTitle" idx="1"/>
          </p:nvPr>
        </p:nvSpPr>
        <p:spPr/>
        <p:txBody>
          <a:bodyPr/>
          <a:lstStyle/>
          <a:p>
            <a:r>
              <a:rPr lang="ru-RU" dirty="0" smtClean="0"/>
              <a:t>Курс </a:t>
            </a:r>
            <a:r>
              <a:rPr lang="en-US" dirty="0" smtClean="0"/>
              <a:t>Java2. </a:t>
            </a:r>
            <a:r>
              <a:rPr lang="ru-RU" dirty="0" smtClean="0"/>
              <a:t>Лавринов Сергей</a:t>
            </a:r>
            <a:endParaRPr lang="ru-RU" dirty="0"/>
          </a:p>
        </p:txBody>
      </p:sp>
    </p:spTree>
    <p:extLst>
      <p:ext uri="{BB962C8B-B14F-4D97-AF65-F5344CB8AC3E}">
        <p14:creationId xmlns="" xmlns:p14="http://schemas.microsoft.com/office/powerpoint/2010/main" val="4239620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5" y="609600"/>
            <a:ext cx="8596668" cy="914400"/>
          </a:xfrm>
        </p:spPr>
        <p:txBody>
          <a:bodyPr/>
          <a:lstStyle/>
          <a:p>
            <a:r>
              <a:rPr lang="en-US" dirty="0" err="1" smtClean="0"/>
              <a:t>BoxLayout</a:t>
            </a:r>
            <a:endParaRPr lang="ru-RU" dirty="0"/>
          </a:p>
        </p:txBody>
      </p:sp>
      <p:pic>
        <p:nvPicPr>
          <p:cNvPr id="4" name="Picture 2" descr="A snapshot of BoxLayoutDemo"/>
          <p:cNvPicPr>
            <a:picLocks noChangeAspect="1" noChangeArrowheads="1"/>
          </p:cNvPicPr>
          <p:nvPr/>
        </p:nvPicPr>
        <p:blipFill>
          <a:blip r:embed="rId2"/>
          <a:srcRect/>
          <a:stretch>
            <a:fillRect/>
          </a:stretch>
        </p:blipFill>
        <p:spPr bwMode="auto">
          <a:xfrm>
            <a:off x="3160032" y="2280102"/>
            <a:ext cx="3384880" cy="2734583"/>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5" y="609600"/>
            <a:ext cx="8596668" cy="798286"/>
          </a:xfrm>
        </p:spPr>
        <p:txBody>
          <a:bodyPr/>
          <a:lstStyle/>
          <a:p>
            <a:r>
              <a:rPr lang="en-US" dirty="0" err="1" smtClean="0"/>
              <a:t>FlowLayout</a:t>
            </a:r>
            <a:endParaRPr lang="ru-RU" dirty="0"/>
          </a:p>
        </p:txBody>
      </p:sp>
      <p:pic>
        <p:nvPicPr>
          <p:cNvPr id="27650" name="Picture 2" descr="A snapshot of FlowLayoutDemo"/>
          <p:cNvPicPr>
            <a:picLocks noChangeAspect="1" noChangeArrowheads="1"/>
          </p:cNvPicPr>
          <p:nvPr/>
        </p:nvPicPr>
        <p:blipFill>
          <a:blip r:embed="rId2"/>
          <a:srcRect/>
          <a:stretch>
            <a:fillRect/>
          </a:stretch>
        </p:blipFill>
        <p:spPr bwMode="auto">
          <a:xfrm>
            <a:off x="750661" y="3004004"/>
            <a:ext cx="7870126" cy="1771196"/>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5" y="609600"/>
            <a:ext cx="8596668" cy="957943"/>
          </a:xfrm>
        </p:spPr>
        <p:txBody>
          <a:bodyPr/>
          <a:lstStyle/>
          <a:p>
            <a:r>
              <a:rPr lang="en-US" dirty="0" smtClean="0"/>
              <a:t>Flow layout</a:t>
            </a:r>
            <a:endParaRPr lang="ru-RU" dirty="0"/>
          </a:p>
        </p:txBody>
      </p:sp>
      <p:sp>
        <p:nvSpPr>
          <p:cNvPr id="3" name="Текст 2"/>
          <p:cNvSpPr>
            <a:spLocks noGrp="1"/>
          </p:cNvSpPr>
          <p:nvPr>
            <p:ph type="body" idx="1"/>
          </p:nvPr>
        </p:nvSpPr>
        <p:spPr>
          <a:xfrm>
            <a:off x="677335" y="1582058"/>
            <a:ext cx="8596668" cy="4180114"/>
          </a:xfrm>
        </p:spPr>
        <p:txBody>
          <a:bodyPr>
            <a:normAutofit fontScale="92500" lnSpcReduction="20000"/>
          </a:bodyPr>
          <a:lstStyle/>
          <a:p>
            <a:r>
              <a:rPr lang="en-US" dirty="0" smtClean="0"/>
              <a:t>The following table lists constructors of the </a:t>
            </a:r>
            <a:r>
              <a:rPr lang="en-US" dirty="0" err="1" smtClean="0"/>
              <a:t>FlowLayout</a:t>
            </a:r>
            <a:r>
              <a:rPr lang="en-US" dirty="0" smtClean="0"/>
              <a:t> class.</a:t>
            </a:r>
          </a:p>
          <a:p>
            <a:r>
              <a:rPr lang="en-US" dirty="0" smtClean="0"/>
              <a:t>Constructor </a:t>
            </a:r>
            <a:r>
              <a:rPr lang="en-US" dirty="0" err="1" smtClean="0">
                <a:hlinkClick r:id="rId2"/>
              </a:rPr>
              <a:t>FlowLayout</a:t>
            </a:r>
            <a:r>
              <a:rPr lang="en-US" dirty="0" smtClean="0">
                <a:hlinkClick r:id="rId2"/>
              </a:rPr>
              <a:t>()</a:t>
            </a:r>
            <a:r>
              <a:rPr lang="en-US" dirty="0" smtClean="0"/>
              <a:t> </a:t>
            </a:r>
            <a:endParaRPr lang="en-US" dirty="0" smtClean="0"/>
          </a:p>
          <a:p>
            <a:r>
              <a:rPr lang="en-US" dirty="0" smtClean="0"/>
              <a:t>Constructs </a:t>
            </a:r>
            <a:r>
              <a:rPr lang="en-US" dirty="0" smtClean="0"/>
              <a:t>a new </a:t>
            </a:r>
            <a:r>
              <a:rPr lang="en-US" dirty="0" err="1" smtClean="0"/>
              <a:t>FlowLayout</a:t>
            </a:r>
            <a:r>
              <a:rPr lang="en-US" dirty="0" smtClean="0"/>
              <a:t> object with a centered alignment and horizontal and vertical gaps with the default size of 5 pixels</a:t>
            </a:r>
            <a:r>
              <a:rPr lang="en-US" dirty="0" smtClean="0"/>
              <a:t>.</a:t>
            </a:r>
          </a:p>
          <a:p>
            <a:r>
              <a:rPr lang="en-US" dirty="0" smtClean="0"/>
              <a:t> </a:t>
            </a:r>
            <a:r>
              <a:rPr lang="en-US" dirty="0" err="1" smtClean="0">
                <a:hlinkClick r:id="rId2"/>
              </a:rPr>
              <a:t>FlowLayout</a:t>
            </a:r>
            <a:r>
              <a:rPr lang="en-US" dirty="0" smtClean="0">
                <a:hlinkClick r:id="rId2"/>
              </a:rPr>
              <a:t>(</a:t>
            </a:r>
            <a:r>
              <a:rPr lang="en-US" dirty="0" err="1" smtClean="0">
                <a:hlinkClick r:id="rId2"/>
              </a:rPr>
              <a:t>int</a:t>
            </a:r>
            <a:r>
              <a:rPr lang="en-US" dirty="0" smtClean="0">
                <a:hlinkClick r:id="rId2"/>
              </a:rPr>
              <a:t> </a:t>
            </a:r>
            <a:r>
              <a:rPr lang="en-US" i="1" dirty="0" smtClean="0">
                <a:hlinkClick r:id="rId2"/>
              </a:rPr>
              <a:t>align</a:t>
            </a:r>
            <a:r>
              <a:rPr lang="en-US" dirty="0" smtClean="0">
                <a:hlinkClick r:id="rId2"/>
              </a:rPr>
              <a:t>)</a:t>
            </a:r>
            <a:endParaRPr lang="en-US" dirty="0" smtClean="0"/>
          </a:p>
          <a:p>
            <a:r>
              <a:rPr lang="en-US" dirty="0" smtClean="0"/>
              <a:t> </a:t>
            </a:r>
            <a:r>
              <a:rPr lang="en-US" dirty="0" smtClean="0"/>
              <a:t>Creates a new flow layout manager with the indicated alignment and horizontal and vertical gaps with the default size of 5 pixels. The alignment argument can be </a:t>
            </a:r>
            <a:r>
              <a:rPr lang="en-US" dirty="0" err="1" smtClean="0"/>
              <a:t>FlowLayout.LEADING</a:t>
            </a:r>
            <a:r>
              <a:rPr lang="en-US" dirty="0" smtClean="0"/>
              <a:t>, </a:t>
            </a:r>
            <a:r>
              <a:rPr lang="en-US" dirty="0" err="1" smtClean="0"/>
              <a:t>FlowLayout.CENTER</a:t>
            </a:r>
            <a:r>
              <a:rPr lang="en-US" dirty="0" smtClean="0"/>
              <a:t>, or </a:t>
            </a:r>
            <a:r>
              <a:rPr lang="en-US" dirty="0" err="1" smtClean="0"/>
              <a:t>FlowLayout.TRAILING</a:t>
            </a:r>
            <a:r>
              <a:rPr lang="en-US" dirty="0" smtClean="0"/>
              <a:t>. When the </a:t>
            </a:r>
            <a:r>
              <a:rPr lang="en-US" dirty="0" err="1" smtClean="0"/>
              <a:t>FlowLayout</a:t>
            </a:r>
            <a:r>
              <a:rPr lang="en-US" dirty="0" smtClean="0"/>
              <a:t> object controls a container with a left-to right component orientation (the default), the LEADING value specifies the components to be left-aligned and the TRAILING value specifies the components to be right-aligned. </a:t>
            </a:r>
            <a:endParaRPr lang="en-US" dirty="0" smtClean="0"/>
          </a:p>
          <a:p>
            <a:r>
              <a:rPr lang="en-US" dirty="0" err="1" smtClean="0">
                <a:hlinkClick r:id="rId2"/>
              </a:rPr>
              <a:t>FlowLayout</a:t>
            </a:r>
            <a:r>
              <a:rPr lang="en-US" dirty="0" smtClean="0">
                <a:hlinkClick r:id="rId2"/>
              </a:rPr>
              <a:t> </a:t>
            </a:r>
            <a:r>
              <a:rPr lang="en-US" dirty="0" smtClean="0">
                <a:hlinkClick r:id="rId2"/>
              </a:rPr>
              <a:t>(</a:t>
            </a:r>
            <a:r>
              <a:rPr lang="en-US" dirty="0" err="1" smtClean="0">
                <a:hlinkClick r:id="rId2"/>
              </a:rPr>
              <a:t>int</a:t>
            </a:r>
            <a:r>
              <a:rPr lang="en-US" dirty="0" smtClean="0">
                <a:hlinkClick r:id="rId2"/>
              </a:rPr>
              <a:t> </a:t>
            </a:r>
            <a:r>
              <a:rPr lang="en-US" i="1" dirty="0" smtClean="0">
                <a:hlinkClick r:id="rId2"/>
              </a:rPr>
              <a:t>align</a:t>
            </a:r>
            <a:r>
              <a:rPr lang="en-US" dirty="0" smtClean="0">
                <a:hlinkClick r:id="rId2"/>
              </a:rPr>
              <a:t>, </a:t>
            </a:r>
            <a:r>
              <a:rPr lang="en-US" dirty="0" err="1" smtClean="0">
                <a:hlinkClick r:id="rId2"/>
              </a:rPr>
              <a:t>int</a:t>
            </a:r>
            <a:r>
              <a:rPr lang="en-US" dirty="0" smtClean="0">
                <a:hlinkClick r:id="rId2"/>
              </a:rPr>
              <a:t> </a:t>
            </a:r>
            <a:r>
              <a:rPr lang="en-US" i="1" dirty="0" err="1" smtClean="0">
                <a:hlinkClick r:id="rId2"/>
              </a:rPr>
              <a:t>hgap</a:t>
            </a:r>
            <a:r>
              <a:rPr lang="en-US" dirty="0" smtClean="0">
                <a:hlinkClick r:id="rId2"/>
              </a:rPr>
              <a:t>, </a:t>
            </a:r>
            <a:r>
              <a:rPr lang="en-US" dirty="0" err="1" smtClean="0">
                <a:hlinkClick r:id="rId2"/>
              </a:rPr>
              <a:t>int</a:t>
            </a:r>
            <a:r>
              <a:rPr lang="en-US" dirty="0" smtClean="0">
                <a:hlinkClick r:id="rId2"/>
              </a:rPr>
              <a:t> </a:t>
            </a:r>
            <a:r>
              <a:rPr lang="en-US" i="1" dirty="0" err="1" smtClean="0">
                <a:hlinkClick r:id="rId2"/>
              </a:rPr>
              <a:t>vgap</a:t>
            </a:r>
            <a:r>
              <a:rPr lang="en-US" dirty="0" smtClean="0">
                <a:hlinkClick r:id="rId2"/>
              </a:rPr>
              <a:t>)</a:t>
            </a:r>
            <a:r>
              <a:rPr lang="en-US" dirty="0" smtClean="0"/>
              <a:t> </a:t>
            </a:r>
            <a:endParaRPr lang="en-US" dirty="0" smtClean="0"/>
          </a:p>
          <a:p>
            <a:r>
              <a:rPr lang="en-US" dirty="0" smtClean="0"/>
              <a:t>Creates </a:t>
            </a:r>
            <a:r>
              <a:rPr lang="en-US" dirty="0" smtClean="0"/>
              <a:t>a new flow layout manager with the indicated alignment and the indicated horizontal and vertical gaps. The </a:t>
            </a:r>
            <a:r>
              <a:rPr lang="en-US" dirty="0" err="1" smtClean="0"/>
              <a:t>hgap</a:t>
            </a:r>
            <a:r>
              <a:rPr lang="en-US" dirty="0" smtClean="0"/>
              <a:t> and </a:t>
            </a:r>
            <a:r>
              <a:rPr lang="en-US" dirty="0" err="1" smtClean="0"/>
              <a:t>vgap</a:t>
            </a:r>
            <a:r>
              <a:rPr lang="en-US" dirty="0" smtClean="0"/>
              <a:t> arguments specify the number of pixels to put between components.</a:t>
            </a:r>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5" y="609600"/>
            <a:ext cx="8596668" cy="986971"/>
          </a:xfrm>
        </p:spPr>
        <p:txBody>
          <a:bodyPr/>
          <a:lstStyle/>
          <a:p>
            <a:r>
              <a:rPr lang="en-US" b="1" dirty="0" err="1" smtClean="0"/>
              <a:t>GridBagLayout</a:t>
            </a:r>
            <a:endParaRPr lang="en-US" b="1" dirty="0"/>
          </a:p>
        </p:txBody>
      </p:sp>
      <p:sp>
        <p:nvSpPr>
          <p:cNvPr id="3" name="Текст 2"/>
          <p:cNvSpPr>
            <a:spLocks noGrp="1"/>
          </p:cNvSpPr>
          <p:nvPr>
            <p:ph type="body" idx="1"/>
          </p:nvPr>
        </p:nvSpPr>
        <p:spPr/>
        <p:txBody>
          <a:bodyPr/>
          <a:lstStyle/>
          <a:p>
            <a:endParaRPr lang="ru-RU"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5" y="609600"/>
            <a:ext cx="8596668" cy="812800"/>
          </a:xfrm>
        </p:spPr>
        <p:txBody>
          <a:bodyPr/>
          <a:lstStyle/>
          <a:p>
            <a:r>
              <a:rPr lang="en-US" dirty="0" err="1" smtClean="0"/>
              <a:t>GridBagLayout</a:t>
            </a:r>
            <a:endParaRPr lang="ru-RU" dirty="0"/>
          </a:p>
        </p:txBody>
      </p:sp>
      <p:sp>
        <p:nvSpPr>
          <p:cNvPr id="3" name="Текст 2"/>
          <p:cNvSpPr>
            <a:spLocks noGrp="1"/>
          </p:cNvSpPr>
          <p:nvPr>
            <p:ph type="body" idx="1"/>
          </p:nvPr>
        </p:nvSpPr>
        <p:spPr/>
        <p:txBody>
          <a:bodyPr/>
          <a:lstStyle/>
          <a:p>
            <a:endParaRPr lang="ru-RU" dirty="0"/>
          </a:p>
        </p:txBody>
      </p:sp>
      <p:pic>
        <p:nvPicPr>
          <p:cNvPr id="32770" name="Picture 2" descr="A snapshot of GridBagLayoutDemo with its grid"/>
          <p:cNvPicPr>
            <a:picLocks noChangeAspect="1" noChangeArrowheads="1"/>
          </p:cNvPicPr>
          <p:nvPr/>
        </p:nvPicPr>
        <p:blipFill>
          <a:blip r:embed="rId2"/>
          <a:srcRect/>
          <a:stretch>
            <a:fillRect/>
          </a:stretch>
        </p:blipFill>
        <p:spPr bwMode="auto">
          <a:xfrm>
            <a:off x="2579460" y="1460045"/>
            <a:ext cx="4566828" cy="2995839"/>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5" y="609600"/>
            <a:ext cx="8596668" cy="740229"/>
          </a:xfrm>
        </p:spPr>
        <p:txBody>
          <a:bodyPr>
            <a:normAutofit fontScale="90000"/>
          </a:bodyPr>
          <a:lstStyle/>
          <a:p>
            <a:r>
              <a:rPr lang="en-US" dirty="0" err="1" smtClean="0"/>
              <a:t>GridBag</a:t>
            </a:r>
            <a:r>
              <a:rPr lang="en-US" dirty="0" smtClean="0"/>
              <a:t> Layout</a:t>
            </a:r>
            <a:endParaRPr lang="ru-RU" dirty="0"/>
          </a:p>
        </p:txBody>
      </p:sp>
      <p:pic>
        <p:nvPicPr>
          <p:cNvPr id="29698" name="Picture 2" descr="A snapshot of GridBagLayoutDemo"/>
          <p:cNvPicPr>
            <a:picLocks noChangeAspect="1" noChangeArrowheads="1"/>
          </p:cNvPicPr>
          <p:nvPr/>
        </p:nvPicPr>
        <p:blipFill>
          <a:blip r:embed="rId2"/>
          <a:srcRect/>
          <a:stretch>
            <a:fillRect/>
          </a:stretch>
        </p:blipFill>
        <p:spPr bwMode="auto">
          <a:xfrm>
            <a:off x="1694090" y="1997074"/>
            <a:ext cx="5011510" cy="3287551"/>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5" y="609600"/>
            <a:ext cx="8596668" cy="609600"/>
          </a:xfrm>
        </p:spPr>
        <p:txBody>
          <a:bodyPr>
            <a:normAutofit fontScale="90000"/>
          </a:bodyPr>
          <a:lstStyle/>
          <a:p>
            <a:r>
              <a:rPr lang="en-US" dirty="0" err="1" smtClean="0"/>
              <a:t>GridLayout</a:t>
            </a:r>
            <a:endParaRPr lang="ru-RU" dirty="0"/>
          </a:p>
        </p:txBody>
      </p:sp>
      <p:sp>
        <p:nvSpPr>
          <p:cNvPr id="3" name="Текст 2"/>
          <p:cNvSpPr>
            <a:spLocks noGrp="1"/>
          </p:cNvSpPr>
          <p:nvPr>
            <p:ph type="body" idx="1"/>
          </p:nvPr>
        </p:nvSpPr>
        <p:spPr>
          <a:xfrm>
            <a:off x="677335" y="3937686"/>
            <a:ext cx="8596668" cy="2103676"/>
          </a:xfrm>
        </p:spPr>
        <p:txBody>
          <a:bodyPr>
            <a:normAutofit fontScale="92500" lnSpcReduction="20000"/>
          </a:bodyPr>
          <a:lstStyle/>
          <a:p>
            <a:r>
              <a:rPr lang="en-US" dirty="0" smtClean="0"/>
              <a:t>Constructor </a:t>
            </a:r>
            <a:r>
              <a:rPr lang="en-US" dirty="0" err="1" smtClean="0">
                <a:hlinkClick r:id="rId2"/>
              </a:rPr>
              <a:t>GridLayout</a:t>
            </a:r>
            <a:r>
              <a:rPr lang="en-US" dirty="0" smtClean="0">
                <a:hlinkClick r:id="rId2"/>
              </a:rPr>
              <a:t>(</a:t>
            </a:r>
            <a:r>
              <a:rPr lang="en-US" dirty="0" err="1" smtClean="0">
                <a:hlinkClick r:id="rId2"/>
              </a:rPr>
              <a:t>int</a:t>
            </a:r>
            <a:r>
              <a:rPr lang="en-US" dirty="0" smtClean="0">
                <a:hlinkClick r:id="rId2"/>
              </a:rPr>
              <a:t> </a:t>
            </a:r>
            <a:r>
              <a:rPr lang="en-US" i="1" dirty="0" smtClean="0">
                <a:hlinkClick r:id="rId2"/>
              </a:rPr>
              <a:t>rows</a:t>
            </a:r>
            <a:r>
              <a:rPr lang="en-US" dirty="0" smtClean="0">
                <a:hlinkClick r:id="rId2"/>
              </a:rPr>
              <a:t>, </a:t>
            </a:r>
            <a:r>
              <a:rPr lang="en-US" dirty="0" err="1" smtClean="0">
                <a:hlinkClick r:id="rId2"/>
              </a:rPr>
              <a:t>int</a:t>
            </a:r>
            <a:r>
              <a:rPr lang="en-US" dirty="0" smtClean="0">
                <a:hlinkClick r:id="rId2"/>
              </a:rPr>
              <a:t> </a:t>
            </a:r>
            <a:r>
              <a:rPr lang="en-US" i="1" dirty="0" smtClean="0">
                <a:hlinkClick r:id="rId2"/>
              </a:rPr>
              <a:t>cols</a:t>
            </a:r>
            <a:r>
              <a:rPr lang="en-US" dirty="0" smtClean="0">
                <a:hlinkClick r:id="rId2"/>
              </a:rPr>
              <a:t>)</a:t>
            </a:r>
            <a:r>
              <a:rPr lang="en-US" dirty="0" smtClean="0"/>
              <a:t> </a:t>
            </a:r>
            <a:endParaRPr lang="en-US" dirty="0" smtClean="0"/>
          </a:p>
          <a:p>
            <a:r>
              <a:rPr lang="en-US" dirty="0" err="1" smtClean="0"/>
              <a:t>reates</a:t>
            </a:r>
            <a:r>
              <a:rPr lang="en-US" dirty="0" smtClean="0"/>
              <a:t> </a:t>
            </a:r>
            <a:r>
              <a:rPr lang="en-US" dirty="0" smtClean="0"/>
              <a:t>a grid layout with the specified number of rows and columns. All components in the layout are given equal size. One, but not both, of rows and cols can be zero, which means that any number of objects can be placed in a row or in a column</a:t>
            </a:r>
            <a:r>
              <a:rPr lang="en-US" dirty="0" smtClean="0"/>
              <a:t>.</a:t>
            </a:r>
          </a:p>
          <a:p>
            <a:r>
              <a:rPr lang="en-US" dirty="0" err="1" smtClean="0">
                <a:hlinkClick r:id="rId2"/>
              </a:rPr>
              <a:t>GridLayout</a:t>
            </a:r>
            <a:r>
              <a:rPr lang="en-US" dirty="0" smtClean="0">
                <a:hlinkClick r:id="rId2"/>
              </a:rPr>
              <a:t>(</a:t>
            </a:r>
            <a:r>
              <a:rPr lang="en-US" dirty="0" err="1" smtClean="0">
                <a:hlinkClick r:id="rId2"/>
              </a:rPr>
              <a:t>int</a:t>
            </a:r>
            <a:r>
              <a:rPr lang="en-US" dirty="0" smtClean="0">
                <a:hlinkClick r:id="rId2"/>
              </a:rPr>
              <a:t> </a:t>
            </a:r>
            <a:r>
              <a:rPr lang="en-US" i="1" dirty="0" smtClean="0">
                <a:hlinkClick r:id="rId2"/>
              </a:rPr>
              <a:t>rows</a:t>
            </a:r>
            <a:r>
              <a:rPr lang="en-US" dirty="0" smtClean="0">
                <a:hlinkClick r:id="rId2"/>
              </a:rPr>
              <a:t>, </a:t>
            </a:r>
            <a:r>
              <a:rPr lang="en-US" dirty="0" err="1" smtClean="0">
                <a:hlinkClick r:id="rId2"/>
              </a:rPr>
              <a:t>int</a:t>
            </a:r>
            <a:r>
              <a:rPr lang="en-US" dirty="0" smtClean="0">
                <a:hlinkClick r:id="rId2"/>
              </a:rPr>
              <a:t> </a:t>
            </a:r>
            <a:r>
              <a:rPr lang="en-US" i="1" dirty="0" smtClean="0">
                <a:hlinkClick r:id="rId2"/>
              </a:rPr>
              <a:t>cols</a:t>
            </a:r>
            <a:r>
              <a:rPr lang="en-US" dirty="0" smtClean="0">
                <a:hlinkClick r:id="rId2"/>
              </a:rPr>
              <a:t>, </a:t>
            </a:r>
            <a:r>
              <a:rPr lang="en-US" dirty="0" err="1" smtClean="0">
                <a:hlinkClick r:id="rId2"/>
              </a:rPr>
              <a:t>int</a:t>
            </a:r>
            <a:r>
              <a:rPr lang="en-US" dirty="0" smtClean="0">
                <a:hlinkClick r:id="rId2"/>
              </a:rPr>
              <a:t> </a:t>
            </a:r>
            <a:r>
              <a:rPr lang="en-US" i="1" dirty="0" err="1" smtClean="0">
                <a:hlinkClick r:id="rId2"/>
              </a:rPr>
              <a:t>hgap</a:t>
            </a:r>
            <a:r>
              <a:rPr lang="en-US" dirty="0" smtClean="0">
                <a:hlinkClick r:id="rId2"/>
              </a:rPr>
              <a:t>, </a:t>
            </a:r>
            <a:r>
              <a:rPr lang="en-US" dirty="0" err="1" smtClean="0">
                <a:hlinkClick r:id="rId2"/>
              </a:rPr>
              <a:t>int</a:t>
            </a:r>
            <a:r>
              <a:rPr lang="en-US" dirty="0" smtClean="0">
                <a:hlinkClick r:id="rId2"/>
              </a:rPr>
              <a:t> </a:t>
            </a:r>
            <a:r>
              <a:rPr lang="en-US" i="1" dirty="0" err="1" smtClean="0">
                <a:hlinkClick r:id="rId2"/>
              </a:rPr>
              <a:t>vgap</a:t>
            </a:r>
            <a:r>
              <a:rPr lang="en-US" dirty="0" smtClean="0">
                <a:hlinkClick r:id="rId2"/>
              </a:rPr>
              <a:t>)</a:t>
            </a:r>
            <a:r>
              <a:rPr lang="en-US" dirty="0" smtClean="0"/>
              <a:t> Creates a grid layout with the specified number of rows and columns. In addition, the horizontal and vertical gaps are set to the specified values. Horizontal gaps are places between each of columns. Vertical gaps are placed between each of the rows.</a:t>
            </a:r>
            <a:endParaRPr lang="en-US" b="1" dirty="0" smtClean="0"/>
          </a:p>
          <a:p>
            <a:endParaRPr lang="ru-RU" dirty="0"/>
          </a:p>
        </p:txBody>
      </p:sp>
      <p:pic>
        <p:nvPicPr>
          <p:cNvPr id="33794" name="Picture 2" descr="A snapshot of GridLayoutDemo"/>
          <p:cNvPicPr>
            <a:picLocks noChangeAspect="1" noChangeArrowheads="1"/>
          </p:cNvPicPr>
          <p:nvPr/>
        </p:nvPicPr>
        <p:blipFill>
          <a:blip r:embed="rId3"/>
          <a:srcRect/>
          <a:stretch>
            <a:fillRect/>
          </a:stretch>
        </p:blipFill>
        <p:spPr bwMode="auto">
          <a:xfrm>
            <a:off x="2432357" y="1332863"/>
            <a:ext cx="3795448" cy="2526418"/>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5" y="609600"/>
            <a:ext cx="8596668" cy="617838"/>
          </a:xfrm>
        </p:spPr>
        <p:txBody>
          <a:bodyPr>
            <a:normAutofit fontScale="90000"/>
          </a:bodyPr>
          <a:lstStyle/>
          <a:p>
            <a:r>
              <a:rPr lang="en-US" dirty="0" smtClean="0"/>
              <a:t>Group Layout</a:t>
            </a:r>
            <a:endParaRPr lang="ru-RU" dirty="0"/>
          </a:p>
        </p:txBody>
      </p:sp>
      <p:pic>
        <p:nvPicPr>
          <p:cNvPr id="34819" name="Picture 3"/>
          <p:cNvPicPr>
            <a:picLocks noChangeAspect="1" noChangeArrowheads="1"/>
          </p:cNvPicPr>
          <p:nvPr/>
        </p:nvPicPr>
        <p:blipFill>
          <a:blip r:embed="rId2"/>
          <a:srcRect/>
          <a:stretch>
            <a:fillRect/>
          </a:stretch>
        </p:blipFill>
        <p:spPr bwMode="auto">
          <a:xfrm>
            <a:off x="411892" y="1351288"/>
            <a:ext cx="8204886" cy="504771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5" y="609600"/>
            <a:ext cx="8596668" cy="741405"/>
          </a:xfrm>
        </p:spPr>
        <p:txBody>
          <a:bodyPr>
            <a:normAutofit fontScale="90000"/>
          </a:bodyPr>
          <a:lstStyle/>
          <a:p>
            <a:r>
              <a:rPr lang="en-US" dirty="0" smtClean="0"/>
              <a:t>Group Layout</a:t>
            </a:r>
            <a:endParaRPr lang="ru-RU" dirty="0"/>
          </a:p>
        </p:txBody>
      </p:sp>
      <p:pic>
        <p:nvPicPr>
          <p:cNvPr id="6" name="Рисунок 5" descr="2233.png"/>
          <p:cNvPicPr>
            <a:picLocks noChangeAspect="1"/>
          </p:cNvPicPr>
          <p:nvPr/>
        </p:nvPicPr>
        <p:blipFill>
          <a:blip r:embed="rId2"/>
          <a:stretch>
            <a:fillRect/>
          </a:stretch>
        </p:blipFill>
        <p:spPr>
          <a:xfrm>
            <a:off x="140043" y="2136641"/>
            <a:ext cx="9885405" cy="160144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5" y="609600"/>
            <a:ext cx="8596668" cy="321276"/>
          </a:xfrm>
        </p:spPr>
        <p:txBody>
          <a:bodyPr>
            <a:normAutofit fontScale="90000"/>
          </a:bodyPr>
          <a:lstStyle/>
          <a:p>
            <a:r>
              <a:rPr lang="en-US" dirty="0" smtClean="0"/>
              <a:t>Spring Layout</a:t>
            </a:r>
            <a:endParaRPr lang="ru-RU" dirty="0"/>
          </a:p>
        </p:txBody>
      </p:sp>
      <p:pic>
        <p:nvPicPr>
          <p:cNvPr id="36866" name="Picture 2" descr="The SpringBox application uses a SpringLayout to produce something similar to what a BoxLayout would produce."/>
          <p:cNvPicPr>
            <a:picLocks noChangeAspect="1" noChangeArrowheads="1"/>
          </p:cNvPicPr>
          <p:nvPr/>
        </p:nvPicPr>
        <p:blipFill>
          <a:blip r:embed="rId2"/>
          <a:srcRect/>
          <a:stretch>
            <a:fillRect/>
          </a:stretch>
        </p:blipFill>
        <p:spPr bwMode="auto">
          <a:xfrm>
            <a:off x="658083" y="1477061"/>
            <a:ext cx="4543425" cy="685800"/>
          </a:xfrm>
          <a:prstGeom prst="rect">
            <a:avLst/>
          </a:prstGeom>
          <a:noFill/>
        </p:spPr>
      </p:pic>
      <p:pic>
        <p:nvPicPr>
          <p:cNvPr id="36868" name="Picture 4" descr="The SpringForm application has 5 rows of label-textfield pairs."/>
          <p:cNvPicPr>
            <a:picLocks noChangeAspect="1" noChangeArrowheads="1"/>
          </p:cNvPicPr>
          <p:nvPr/>
        </p:nvPicPr>
        <p:blipFill>
          <a:blip r:embed="rId3"/>
          <a:srcRect/>
          <a:stretch>
            <a:fillRect/>
          </a:stretch>
        </p:blipFill>
        <p:spPr bwMode="auto">
          <a:xfrm>
            <a:off x="5551358" y="1453248"/>
            <a:ext cx="1828800" cy="1371601"/>
          </a:xfrm>
          <a:prstGeom prst="rect">
            <a:avLst/>
          </a:prstGeom>
          <a:noFill/>
        </p:spPr>
      </p:pic>
      <p:pic>
        <p:nvPicPr>
          <p:cNvPr id="36870" name="Picture 6" descr="The SpringCompactGrid application presents components in a grid without forcing all components to be the same size.."/>
          <p:cNvPicPr>
            <a:picLocks noChangeAspect="1" noChangeArrowheads="1"/>
          </p:cNvPicPr>
          <p:nvPr/>
        </p:nvPicPr>
        <p:blipFill>
          <a:blip r:embed="rId4"/>
          <a:srcRect/>
          <a:stretch>
            <a:fillRect/>
          </a:stretch>
        </p:blipFill>
        <p:spPr bwMode="auto">
          <a:xfrm>
            <a:off x="864029" y="2677298"/>
            <a:ext cx="3838575" cy="2543175"/>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5" y="609600"/>
            <a:ext cx="8596668" cy="827314"/>
          </a:xfrm>
        </p:spPr>
        <p:txBody>
          <a:bodyPr/>
          <a:lstStyle/>
          <a:p>
            <a:r>
              <a:rPr lang="en-US" dirty="0" smtClean="0"/>
              <a:t>SWING, AWT</a:t>
            </a:r>
            <a:endParaRPr lang="ru-RU" dirty="0"/>
          </a:p>
        </p:txBody>
      </p:sp>
      <p:sp>
        <p:nvSpPr>
          <p:cNvPr id="3" name="Текст 2"/>
          <p:cNvSpPr>
            <a:spLocks noGrp="1"/>
          </p:cNvSpPr>
          <p:nvPr>
            <p:ph type="body" idx="1"/>
          </p:nvPr>
        </p:nvSpPr>
        <p:spPr>
          <a:xfrm>
            <a:off x="677335" y="1770743"/>
            <a:ext cx="8596668" cy="4270619"/>
          </a:xfrm>
        </p:spPr>
        <p:txBody>
          <a:bodyPr/>
          <a:lstStyle/>
          <a:p>
            <a:r>
              <a:rPr lang="en-US" dirty="0" smtClean="0"/>
              <a:t>AWT</a:t>
            </a:r>
          </a:p>
          <a:p>
            <a:pPr>
              <a:buFontTx/>
              <a:buChar char="-"/>
            </a:pPr>
            <a:r>
              <a:rPr lang="ru-RU" dirty="0" smtClean="0"/>
              <a:t>Каждому графическому компоненту ставится в соответствие компонент ОС.</a:t>
            </a:r>
          </a:p>
          <a:p>
            <a:endParaRPr lang="en-US" dirty="0" smtClean="0"/>
          </a:p>
          <a:p>
            <a:r>
              <a:rPr lang="en-US" dirty="0" smtClean="0"/>
              <a:t>SWING</a:t>
            </a:r>
          </a:p>
          <a:p>
            <a:r>
              <a:rPr lang="ru-RU" dirty="0" smtClean="0"/>
              <a:t>Компоненты рисуют сами себя. Выглядят одинаково под разными ОС.</a:t>
            </a:r>
          </a:p>
          <a:p>
            <a:pPr>
              <a:buFontTx/>
              <a:buChar char="-"/>
            </a:pPr>
            <a:endParaRPr lang="ru-RU"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5" y="609600"/>
            <a:ext cx="8596668" cy="766119"/>
          </a:xfrm>
        </p:spPr>
        <p:txBody>
          <a:bodyPr/>
          <a:lstStyle/>
          <a:p>
            <a:r>
              <a:rPr lang="en-US" dirty="0" smtClean="0"/>
              <a:t>Spring Layout</a:t>
            </a:r>
            <a:endParaRPr lang="ru-RU" dirty="0"/>
          </a:p>
        </p:txBody>
      </p:sp>
      <p:pic>
        <p:nvPicPr>
          <p:cNvPr id="5" name="Рисунок 4" descr="spring33.png"/>
          <p:cNvPicPr>
            <a:picLocks noChangeAspect="1"/>
          </p:cNvPicPr>
          <p:nvPr/>
        </p:nvPicPr>
        <p:blipFill>
          <a:blip r:embed="rId2"/>
          <a:stretch>
            <a:fillRect/>
          </a:stretch>
        </p:blipFill>
        <p:spPr>
          <a:xfrm>
            <a:off x="164757" y="1416747"/>
            <a:ext cx="9898649" cy="483577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5" y="609600"/>
            <a:ext cx="8596668" cy="593124"/>
          </a:xfrm>
        </p:spPr>
        <p:txBody>
          <a:bodyPr>
            <a:normAutofit fontScale="90000"/>
          </a:bodyPr>
          <a:lstStyle/>
          <a:p>
            <a:r>
              <a:rPr lang="en-US" dirty="0" smtClean="0"/>
              <a:t>Custom Layout </a:t>
            </a:r>
            <a:endParaRPr lang="ru-RU" dirty="0"/>
          </a:p>
        </p:txBody>
      </p:sp>
      <p:sp>
        <p:nvSpPr>
          <p:cNvPr id="3" name="Текст 2"/>
          <p:cNvSpPr>
            <a:spLocks noGrp="1"/>
          </p:cNvSpPr>
          <p:nvPr>
            <p:ph type="body" idx="1"/>
          </p:nvPr>
        </p:nvSpPr>
        <p:spPr>
          <a:xfrm>
            <a:off x="792664" y="4198550"/>
            <a:ext cx="8596668" cy="1570962"/>
          </a:xfrm>
        </p:spPr>
        <p:txBody>
          <a:bodyPr/>
          <a:lstStyle/>
          <a:p>
            <a:r>
              <a:rPr lang="ru-RU" dirty="0" smtClean="0"/>
              <a:t>Пример: </a:t>
            </a:r>
            <a:r>
              <a:rPr lang="en-US" dirty="0" smtClean="0"/>
              <a:t>Diagonal Layout</a:t>
            </a:r>
            <a:endParaRPr lang="ru-RU" dirty="0"/>
          </a:p>
        </p:txBody>
      </p:sp>
      <p:pic>
        <p:nvPicPr>
          <p:cNvPr id="38914" name="Picture 2" descr="A snapshot of CustomLayoutDemo"/>
          <p:cNvPicPr>
            <a:picLocks noChangeAspect="1" noChangeArrowheads="1"/>
          </p:cNvPicPr>
          <p:nvPr/>
        </p:nvPicPr>
        <p:blipFill>
          <a:blip r:embed="rId2"/>
          <a:srcRect/>
          <a:stretch>
            <a:fillRect/>
          </a:stretch>
        </p:blipFill>
        <p:spPr bwMode="auto">
          <a:xfrm>
            <a:off x="814602" y="1962665"/>
            <a:ext cx="3032468" cy="229619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5" y="609600"/>
            <a:ext cx="8596668" cy="769257"/>
          </a:xfrm>
        </p:spPr>
        <p:txBody>
          <a:bodyPr/>
          <a:lstStyle/>
          <a:p>
            <a:r>
              <a:rPr lang="ru-RU" dirty="0" smtClean="0"/>
              <a:t>Основные компоненты:</a:t>
            </a:r>
            <a:endParaRPr lang="ru-RU" dirty="0"/>
          </a:p>
        </p:txBody>
      </p:sp>
      <p:sp>
        <p:nvSpPr>
          <p:cNvPr id="3" name="Текст 2"/>
          <p:cNvSpPr>
            <a:spLocks noGrp="1"/>
          </p:cNvSpPr>
          <p:nvPr>
            <p:ph type="body" idx="1"/>
          </p:nvPr>
        </p:nvSpPr>
        <p:spPr>
          <a:xfrm>
            <a:off x="677335" y="1930400"/>
            <a:ext cx="8596668" cy="4110962"/>
          </a:xfrm>
        </p:spPr>
        <p:txBody>
          <a:bodyPr>
            <a:normAutofit fontScale="70000" lnSpcReduction="20000"/>
          </a:bodyPr>
          <a:lstStyle/>
          <a:p>
            <a:r>
              <a:rPr lang="en-US" dirty="0" smtClean="0"/>
              <a:t> </a:t>
            </a:r>
            <a:r>
              <a:rPr lang="en-US" dirty="0" smtClean="0"/>
              <a:t>public class A extends </a:t>
            </a:r>
            <a:r>
              <a:rPr lang="en-US" dirty="0" err="1" smtClean="0"/>
              <a:t>Jframe</a:t>
            </a:r>
            <a:r>
              <a:rPr lang="en-US" dirty="0" smtClean="0"/>
              <a:t> (</a:t>
            </a:r>
            <a:r>
              <a:rPr lang="en-US" dirty="0" err="1" smtClean="0"/>
              <a:t>JPanel</a:t>
            </a:r>
            <a:r>
              <a:rPr lang="en-US" dirty="0" smtClean="0"/>
              <a:t>) {</a:t>
            </a:r>
            <a:endParaRPr lang="ru-RU" dirty="0" smtClean="0"/>
          </a:p>
          <a:p>
            <a:endParaRPr lang="ru-RU" dirty="0" smtClean="0"/>
          </a:p>
          <a:p>
            <a:r>
              <a:rPr lang="en-US" dirty="0" err="1" smtClean="0"/>
              <a:t>JFrame</a:t>
            </a:r>
            <a:r>
              <a:rPr lang="en-US" dirty="0" smtClean="0"/>
              <a:t> </a:t>
            </a:r>
            <a:r>
              <a:rPr lang="en-US" dirty="0" smtClean="0"/>
              <a:t>frame = new </a:t>
            </a:r>
            <a:r>
              <a:rPr lang="en-US" dirty="0" err="1" smtClean="0"/>
              <a:t>JFrame</a:t>
            </a:r>
            <a:r>
              <a:rPr lang="en-US" dirty="0" smtClean="0"/>
              <a:t>("Demo</a:t>
            </a:r>
            <a:r>
              <a:rPr lang="en-US" dirty="0" smtClean="0"/>
              <a:t>");</a:t>
            </a:r>
          </a:p>
          <a:p>
            <a:r>
              <a:rPr lang="en-US" dirty="0" smtClean="0"/>
              <a:t>        </a:t>
            </a:r>
            <a:r>
              <a:rPr lang="en-US" dirty="0" err="1" smtClean="0"/>
              <a:t>frame.setDefaultCloseOperation</a:t>
            </a:r>
            <a:r>
              <a:rPr lang="en-US" dirty="0" smtClean="0"/>
              <a:t>(</a:t>
            </a:r>
            <a:r>
              <a:rPr lang="en-US" dirty="0" err="1" smtClean="0"/>
              <a:t>JFrame.EXIT_ON_CLOSE</a:t>
            </a:r>
            <a:r>
              <a:rPr lang="en-US" dirty="0" smtClean="0"/>
              <a:t>);</a:t>
            </a:r>
          </a:p>
          <a:p>
            <a:endParaRPr lang="en-US" dirty="0" smtClean="0"/>
          </a:p>
          <a:p>
            <a:r>
              <a:rPr lang="en-US" dirty="0" smtClean="0"/>
              <a:t>        //Create and set up the content pane.</a:t>
            </a:r>
          </a:p>
          <a:p>
            <a:r>
              <a:rPr lang="en-US" dirty="0" smtClean="0"/>
              <a:t>        </a:t>
            </a:r>
            <a:r>
              <a:rPr lang="en-US" dirty="0" err="1" smtClean="0"/>
              <a:t>BoxAlignmentDemo</a:t>
            </a:r>
            <a:r>
              <a:rPr lang="en-US" dirty="0" smtClean="0"/>
              <a:t> </a:t>
            </a:r>
            <a:r>
              <a:rPr lang="en-US" dirty="0" err="1" smtClean="0"/>
              <a:t>newContentPane</a:t>
            </a:r>
            <a:r>
              <a:rPr lang="en-US" dirty="0" smtClean="0"/>
              <a:t> = new </a:t>
            </a:r>
            <a:r>
              <a:rPr lang="en-US" dirty="0" err="1" smtClean="0"/>
              <a:t>BoxAlignmentDemo</a:t>
            </a:r>
            <a:r>
              <a:rPr lang="en-US" dirty="0" smtClean="0"/>
              <a:t>();</a:t>
            </a:r>
          </a:p>
          <a:p>
            <a:r>
              <a:rPr lang="en-US" dirty="0" smtClean="0"/>
              <a:t>        </a:t>
            </a:r>
            <a:r>
              <a:rPr lang="en-US" dirty="0" err="1" smtClean="0"/>
              <a:t>newContentPane.setOpaque</a:t>
            </a:r>
            <a:r>
              <a:rPr lang="en-US" dirty="0" smtClean="0"/>
              <a:t>(true); //content panes must be opaque</a:t>
            </a:r>
          </a:p>
          <a:p>
            <a:r>
              <a:rPr lang="en-US" dirty="0" smtClean="0"/>
              <a:t>        </a:t>
            </a:r>
            <a:r>
              <a:rPr lang="en-US" dirty="0" err="1" smtClean="0"/>
              <a:t>frame.setContentPane</a:t>
            </a:r>
            <a:r>
              <a:rPr lang="en-US" dirty="0" smtClean="0"/>
              <a:t>(</a:t>
            </a:r>
            <a:r>
              <a:rPr lang="en-US" dirty="0" err="1" smtClean="0"/>
              <a:t>newContentPane</a:t>
            </a:r>
            <a:r>
              <a:rPr lang="en-US" dirty="0" smtClean="0"/>
              <a:t>);</a:t>
            </a:r>
          </a:p>
          <a:p>
            <a:endParaRPr lang="en-US" dirty="0" smtClean="0"/>
          </a:p>
          <a:p>
            <a:r>
              <a:rPr lang="en-US" dirty="0" smtClean="0"/>
              <a:t>        //Display the window.</a:t>
            </a:r>
          </a:p>
          <a:p>
            <a:r>
              <a:rPr lang="en-US" dirty="0" smtClean="0"/>
              <a:t>        </a:t>
            </a:r>
            <a:r>
              <a:rPr lang="en-US" dirty="0" err="1" smtClean="0"/>
              <a:t>frame.pack</a:t>
            </a:r>
            <a:r>
              <a:rPr lang="en-US" dirty="0" smtClean="0"/>
              <a:t>();</a:t>
            </a:r>
          </a:p>
          <a:p>
            <a:r>
              <a:rPr lang="en-US" dirty="0" smtClean="0"/>
              <a:t>        </a:t>
            </a:r>
            <a:r>
              <a:rPr lang="en-US" dirty="0" err="1" smtClean="0"/>
              <a:t>frame.setVisible</a:t>
            </a:r>
            <a:r>
              <a:rPr lang="en-US" dirty="0" smtClean="0"/>
              <a:t>(true</a:t>
            </a:r>
            <a:r>
              <a:rPr lang="en-US" dirty="0" smtClean="0"/>
              <a:t>);</a:t>
            </a:r>
          </a:p>
          <a:p>
            <a:r>
              <a:rPr lang="en-US" dirty="0" smtClean="0"/>
              <a:t>}</a:t>
            </a:r>
            <a:endParaRPr lang="en-US" dirty="0" smtClean="0"/>
          </a:p>
          <a:p>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5" y="609600"/>
            <a:ext cx="8596668" cy="914400"/>
          </a:xfrm>
        </p:spPr>
        <p:txBody>
          <a:bodyPr/>
          <a:lstStyle/>
          <a:p>
            <a:endParaRPr lang="ru-RU" dirty="0"/>
          </a:p>
        </p:txBody>
      </p:sp>
      <p:sp>
        <p:nvSpPr>
          <p:cNvPr id="3" name="Текст 2"/>
          <p:cNvSpPr>
            <a:spLocks noGrp="1"/>
          </p:cNvSpPr>
          <p:nvPr>
            <p:ph type="body" idx="1"/>
          </p:nvPr>
        </p:nvSpPr>
        <p:spPr>
          <a:xfrm>
            <a:off x="677335" y="2017486"/>
            <a:ext cx="8596668" cy="4023876"/>
          </a:xfrm>
        </p:spPr>
        <p:txBody>
          <a:bodyPr>
            <a:normAutofit fontScale="47500" lnSpcReduction="20000"/>
          </a:bodyPr>
          <a:lstStyle/>
          <a:p>
            <a:r>
              <a:rPr lang="en-US" dirty="0" smtClean="0"/>
              <a:t> try {</a:t>
            </a:r>
          </a:p>
          <a:p>
            <a:r>
              <a:rPr lang="en-US" sz="3200" dirty="0" smtClean="0"/>
              <a:t>            //</a:t>
            </a:r>
            <a:r>
              <a:rPr lang="en-US" sz="3200" dirty="0" err="1" smtClean="0"/>
              <a:t>UIManager.setLookAndFeel</a:t>
            </a:r>
            <a:r>
              <a:rPr lang="en-US" sz="3200" dirty="0" smtClean="0"/>
              <a:t>("</a:t>
            </a:r>
            <a:r>
              <a:rPr lang="en-US" sz="3200" dirty="0" err="1" smtClean="0"/>
              <a:t>com.sun.java.swing.plaf.windows.WindowsLookAndFeel</a:t>
            </a:r>
            <a:r>
              <a:rPr lang="en-US" sz="3200" dirty="0" smtClean="0"/>
              <a:t>");</a:t>
            </a:r>
          </a:p>
          <a:p>
            <a:r>
              <a:rPr lang="en-US" sz="3200" dirty="0" smtClean="0"/>
              <a:t>            </a:t>
            </a:r>
            <a:r>
              <a:rPr lang="en-US" sz="3200" dirty="0" err="1" smtClean="0"/>
              <a:t>UIManager.setLookAndFeel</a:t>
            </a:r>
            <a:r>
              <a:rPr lang="en-US" sz="3200" dirty="0" smtClean="0"/>
              <a:t>("</a:t>
            </a:r>
            <a:r>
              <a:rPr lang="en-US" sz="3200" dirty="0" err="1" smtClean="0"/>
              <a:t>javax.swing.plaf.metal.MetalLookAndFeel</a:t>
            </a:r>
            <a:r>
              <a:rPr lang="en-US" sz="3200" dirty="0" smtClean="0"/>
              <a:t>");</a:t>
            </a:r>
          </a:p>
          <a:p>
            <a:r>
              <a:rPr lang="en-US" sz="3200" dirty="0" smtClean="0"/>
              <a:t>        } catch (</a:t>
            </a:r>
            <a:r>
              <a:rPr lang="en-US" sz="3200" dirty="0" err="1" smtClean="0"/>
              <a:t>UnsupportedLookAndFeelException</a:t>
            </a:r>
            <a:r>
              <a:rPr lang="en-US" sz="3200" dirty="0" smtClean="0"/>
              <a:t> ex) {</a:t>
            </a:r>
          </a:p>
          <a:p>
            <a:r>
              <a:rPr lang="en-US" sz="3200" dirty="0" smtClean="0"/>
              <a:t>            </a:t>
            </a:r>
            <a:r>
              <a:rPr lang="en-US" sz="3200" dirty="0" err="1" smtClean="0"/>
              <a:t>ex.printStackTrace</a:t>
            </a:r>
            <a:r>
              <a:rPr lang="en-US" sz="3200" dirty="0" smtClean="0"/>
              <a:t>();</a:t>
            </a:r>
          </a:p>
          <a:p>
            <a:r>
              <a:rPr lang="en-US" sz="3200" dirty="0" smtClean="0"/>
              <a:t>        } catch (</a:t>
            </a:r>
            <a:r>
              <a:rPr lang="en-US" sz="3200" dirty="0" err="1" smtClean="0"/>
              <a:t>IllegalAccessException</a:t>
            </a:r>
            <a:r>
              <a:rPr lang="en-US" sz="3200" dirty="0" smtClean="0"/>
              <a:t> </a:t>
            </a:r>
            <a:r>
              <a:rPr lang="en-US" sz="4400" dirty="0" smtClean="0"/>
              <a:t>ex</a:t>
            </a:r>
            <a:r>
              <a:rPr lang="en-US" sz="3200" dirty="0" smtClean="0"/>
              <a:t>) {</a:t>
            </a:r>
          </a:p>
          <a:p>
            <a:r>
              <a:rPr lang="en-US" sz="3200" dirty="0" smtClean="0"/>
              <a:t>            </a:t>
            </a:r>
            <a:r>
              <a:rPr lang="en-US" sz="3200" dirty="0" err="1" smtClean="0"/>
              <a:t>ex.printStackTrace</a:t>
            </a:r>
            <a:r>
              <a:rPr lang="en-US" sz="3200" dirty="0" smtClean="0"/>
              <a:t>();</a:t>
            </a:r>
          </a:p>
          <a:p>
            <a:r>
              <a:rPr lang="en-US" sz="3200" dirty="0" smtClean="0"/>
              <a:t>        } catch (</a:t>
            </a:r>
            <a:r>
              <a:rPr lang="en-US" sz="3200" dirty="0" err="1" smtClean="0"/>
              <a:t>InstantiationException</a:t>
            </a:r>
            <a:r>
              <a:rPr lang="en-US" sz="3200" dirty="0" smtClean="0"/>
              <a:t> ex) {</a:t>
            </a:r>
          </a:p>
          <a:p>
            <a:r>
              <a:rPr lang="en-US" sz="3200" dirty="0" smtClean="0"/>
              <a:t>            </a:t>
            </a:r>
            <a:r>
              <a:rPr lang="en-US" sz="3200" dirty="0" err="1" smtClean="0"/>
              <a:t>ex.printStackTrace</a:t>
            </a:r>
            <a:r>
              <a:rPr lang="en-US" sz="3200" dirty="0" smtClean="0"/>
              <a:t>();</a:t>
            </a:r>
          </a:p>
          <a:p>
            <a:r>
              <a:rPr lang="en-US" sz="3200" dirty="0" smtClean="0"/>
              <a:t>        } catch (</a:t>
            </a:r>
            <a:r>
              <a:rPr lang="en-US" sz="3200" dirty="0" err="1" smtClean="0"/>
              <a:t>ClassNotFoundException</a:t>
            </a:r>
            <a:r>
              <a:rPr lang="en-US" sz="3200" dirty="0" smtClean="0"/>
              <a:t> ex) {</a:t>
            </a:r>
          </a:p>
          <a:p>
            <a:r>
              <a:rPr lang="en-US" sz="3200" dirty="0" smtClean="0"/>
              <a:t>            </a:t>
            </a:r>
            <a:r>
              <a:rPr lang="en-US" sz="3200" dirty="0" err="1" smtClean="0"/>
              <a:t>ex.printStackTrace</a:t>
            </a:r>
            <a:r>
              <a:rPr lang="en-US" sz="3200" dirty="0" smtClean="0"/>
              <a:t>();</a:t>
            </a:r>
          </a:p>
          <a:p>
            <a:r>
              <a:rPr lang="en-US" sz="3200" dirty="0" smtClean="0"/>
              <a:t>        }</a:t>
            </a:r>
          </a:p>
          <a:p>
            <a:r>
              <a:rPr lang="en-US" sz="3200" dirty="0" smtClean="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a:xfrm>
            <a:off x="677335" y="609600"/>
            <a:ext cx="8596668" cy="682171"/>
          </a:xfrm>
        </p:spPr>
        <p:txBody>
          <a:bodyPr>
            <a:normAutofit fontScale="90000"/>
          </a:bodyPr>
          <a:lstStyle/>
          <a:p>
            <a:r>
              <a:rPr lang="en-US" dirty="0" smtClean="0"/>
              <a:t>Java layouts:</a:t>
            </a:r>
            <a:endParaRPr lang="ru-RU" dirty="0"/>
          </a:p>
        </p:txBody>
      </p:sp>
      <p:sp>
        <p:nvSpPr>
          <p:cNvPr id="3" name="Текст 2"/>
          <p:cNvSpPr>
            <a:spLocks noGrp="1"/>
          </p:cNvSpPr>
          <p:nvPr>
            <p:ph type="body" idx="1"/>
          </p:nvPr>
        </p:nvSpPr>
        <p:spPr>
          <a:xfrm>
            <a:off x="677335" y="1422400"/>
            <a:ext cx="8596668" cy="4618962"/>
          </a:xfrm>
        </p:spPr>
        <p:txBody>
          <a:bodyPr>
            <a:normAutofit/>
          </a:bodyPr>
          <a:lstStyle/>
          <a:p>
            <a:pPr algn="r"/>
            <a:r>
              <a:rPr lang="en-US" dirty="0" err="1" smtClean="0">
                <a:hlinkClick r:id="rId2"/>
              </a:rPr>
              <a:t>BorderLayout</a:t>
            </a:r>
            <a:endParaRPr lang="en-US" dirty="0" smtClean="0"/>
          </a:p>
          <a:p>
            <a:pPr algn="r"/>
            <a:r>
              <a:rPr lang="en-US" dirty="0" err="1" smtClean="0">
                <a:hlinkClick r:id="rId2"/>
              </a:rPr>
              <a:t>BoxLayout</a:t>
            </a:r>
            <a:endParaRPr lang="en-US" dirty="0" smtClean="0"/>
          </a:p>
          <a:p>
            <a:pPr algn="r"/>
            <a:r>
              <a:rPr lang="en-US" dirty="0" err="1" smtClean="0">
                <a:hlinkClick r:id="rId2"/>
              </a:rPr>
              <a:t>CardLayout</a:t>
            </a:r>
            <a:endParaRPr lang="en-US" dirty="0" smtClean="0"/>
          </a:p>
          <a:p>
            <a:pPr algn="r"/>
            <a:r>
              <a:rPr lang="en-US" dirty="0" err="1" smtClean="0">
                <a:hlinkClick r:id="rId2"/>
              </a:rPr>
              <a:t>FlowLayout</a:t>
            </a:r>
            <a:endParaRPr lang="en-US" dirty="0" smtClean="0"/>
          </a:p>
          <a:p>
            <a:pPr algn="r"/>
            <a:r>
              <a:rPr lang="en-US" dirty="0" err="1" smtClean="0">
                <a:hlinkClick r:id="rId2"/>
              </a:rPr>
              <a:t>GridBagLayout</a:t>
            </a:r>
            <a:endParaRPr lang="en-US" dirty="0" smtClean="0"/>
          </a:p>
          <a:p>
            <a:pPr algn="r"/>
            <a:r>
              <a:rPr lang="en-US" dirty="0" err="1" smtClean="0">
                <a:hlinkClick r:id="rId2"/>
              </a:rPr>
              <a:t>GridLayout</a:t>
            </a:r>
            <a:endParaRPr lang="en-US" dirty="0" smtClean="0"/>
          </a:p>
          <a:p>
            <a:pPr algn="r"/>
            <a:r>
              <a:rPr lang="en-US" dirty="0" err="1" smtClean="0">
                <a:hlinkClick r:id="rId2"/>
              </a:rPr>
              <a:t>GroupLayout</a:t>
            </a:r>
            <a:endParaRPr lang="en-US" dirty="0" smtClean="0"/>
          </a:p>
          <a:p>
            <a:pPr algn="r"/>
            <a:r>
              <a:rPr lang="en-US" dirty="0" err="1" smtClean="0">
                <a:hlinkClick r:id="rId2"/>
              </a:rPr>
              <a:t>SpringLayout</a:t>
            </a:r>
            <a:endParaRPr lang="en-US" dirty="0" smtClean="0"/>
          </a:p>
          <a:p>
            <a:endParaRPr lang="ru-R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5" y="609600"/>
            <a:ext cx="8596668" cy="769257"/>
          </a:xfrm>
        </p:spPr>
        <p:txBody>
          <a:bodyPr/>
          <a:lstStyle/>
          <a:p>
            <a:r>
              <a:rPr lang="en-US" dirty="0" err="1" smtClean="0"/>
              <a:t>BorderLayout</a:t>
            </a:r>
            <a:endParaRPr lang="ru-RU" dirty="0"/>
          </a:p>
        </p:txBody>
      </p:sp>
      <p:sp>
        <p:nvSpPr>
          <p:cNvPr id="3" name="Текст 2"/>
          <p:cNvSpPr>
            <a:spLocks noGrp="1"/>
          </p:cNvSpPr>
          <p:nvPr>
            <p:ph type="body" idx="1"/>
          </p:nvPr>
        </p:nvSpPr>
        <p:spPr>
          <a:xfrm>
            <a:off x="677335" y="1582057"/>
            <a:ext cx="8596668" cy="4459305"/>
          </a:xfrm>
        </p:spPr>
        <p:txBody>
          <a:bodyPr>
            <a:normAutofit fontScale="92500" lnSpcReduction="10000"/>
          </a:bodyPr>
          <a:lstStyle/>
          <a:p>
            <a:r>
              <a:rPr lang="ru-RU" dirty="0" smtClean="0"/>
              <a:t>Только 5 </a:t>
            </a:r>
            <a:r>
              <a:rPr lang="ru-RU" dirty="0" err="1" smtClean="0"/>
              <a:t>компонетов</a:t>
            </a:r>
            <a:r>
              <a:rPr lang="ru-RU" dirty="0" smtClean="0"/>
              <a:t>: </a:t>
            </a:r>
          </a:p>
          <a:p>
            <a:r>
              <a:rPr lang="en-US" dirty="0" smtClean="0"/>
              <a:t>...</a:t>
            </a:r>
            <a:r>
              <a:rPr lang="en-US" i="1" dirty="0" smtClean="0"/>
              <a:t>//Container pane = </a:t>
            </a:r>
            <a:r>
              <a:rPr lang="en-US" i="1" dirty="0" err="1" smtClean="0"/>
              <a:t>aFrame.getContentPane</a:t>
            </a:r>
            <a:r>
              <a:rPr lang="en-US" i="1" dirty="0" smtClean="0"/>
              <a:t>()</a:t>
            </a:r>
            <a:r>
              <a:rPr lang="en-US" dirty="0" smtClean="0"/>
              <a:t>... </a:t>
            </a:r>
            <a:endParaRPr lang="ru-RU" dirty="0" smtClean="0"/>
          </a:p>
          <a:p>
            <a:r>
              <a:rPr lang="en-US" dirty="0" err="1" smtClean="0"/>
              <a:t>JButton</a:t>
            </a:r>
            <a:r>
              <a:rPr lang="en-US" dirty="0" smtClean="0"/>
              <a:t> </a:t>
            </a:r>
            <a:r>
              <a:rPr lang="en-US" dirty="0" smtClean="0"/>
              <a:t>button = new </a:t>
            </a:r>
            <a:r>
              <a:rPr lang="en-US" dirty="0" err="1" smtClean="0"/>
              <a:t>JButton</a:t>
            </a:r>
            <a:r>
              <a:rPr lang="en-US" dirty="0" smtClean="0"/>
              <a:t>("Button 1 (PAGE_START)"); </a:t>
            </a:r>
            <a:endParaRPr lang="ru-RU" dirty="0" smtClean="0"/>
          </a:p>
          <a:p>
            <a:r>
              <a:rPr lang="en-US" dirty="0" err="1" smtClean="0"/>
              <a:t>pane.add</a:t>
            </a:r>
            <a:r>
              <a:rPr lang="en-US" dirty="0" smtClean="0"/>
              <a:t>(button</a:t>
            </a:r>
            <a:r>
              <a:rPr lang="en-US" dirty="0" smtClean="0"/>
              <a:t>, </a:t>
            </a:r>
            <a:r>
              <a:rPr lang="en-US" dirty="0" err="1" smtClean="0"/>
              <a:t>BorderLayout.PAGE_START</a:t>
            </a:r>
            <a:r>
              <a:rPr lang="en-US" dirty="0" smtClean="0"/>
              <a:t>); </a:t>
            </a:r>
            <a:endParaRPr lang="ru-RU" dirty="0" smtClean="0"/>
          </a:p>
          <a:p>
            <a:r>
              <a:rPr lang="en-US" dirty="0" smtClean="0"/>
              <a:t>//</a:t>
            </a:r>
            <a:r>
              <a:rPr lang="en-US" dirty="0" smtClean="0"/>
              <a:t>Make the center component big, since that's the //typical usage of </a:t>
            </a:r>
            <a:r>
              <a:rPr lang="en-US" dirty="0" err="1" smtClean="0"/>
              <a:t>BorderLayout</a:t>
            </a:r>
            <a:r>
              <a:rPr lang="en-US" dirty="0" smtClean="0"/>
              <a:t>. button = new </a:t>
            </a:r>
            <a:r>
              <a:rPr lang="en-US" dirty="0" err="1" smtClean="0"/>
              <a:t>JButton</a:t>
            </a:r>
            <a:r>
              <a:rPr lang="en-US" dirty="0" smtClean="0"/>
              <a:t>("Button 2 (CENTER)"); </a:t>
            </a:r>
            <a:r>
              <a:rPr lang="en-US" dirty="0" err="1" smtClean="0"/>
              <a:t>button.setPreferredSize</a:t>
            </a:r>
            <a:r>
              <a:rPr lang="en-US" dirty="0" smtClean="0"/>
              <a:t>(new Dimension(200, 100</a:t>
            </a:r>
            <a:r>
              <a:rPr lang="en-US" dirty="0" smtClean="0"/>
              <a:t>));</a:t>
            </a:r>
            <a:endParaRPr lang="ru-RU" dirty="0" smtClean="0"/>
          </a:p>
          <a:p>
            <a:r>
              <a:rPr lang="en-US" dirty="0" smtClean="0"/>
              <a:t> </a:t>
            </a:r>
            <a:r>
              <a:rPr lang="en-US" dirty="0" err="1" smtClean="0"/>
              <a:t>pane.add</a:t>
            </a:r>
            <a:r>
              <a:rPr lang="en-US" dirty="0" smtClean="0"/>
              <a:t>(button, </a:t>
            </a:r>
            <a:r>
              <a:rPr lang="en-US" dirty="0" err="1" smtClean="0"/>
              <a:t>BorderLayout.CENTER</a:t>
            </a:r>
            <a:r>
              <a:rPr lang="en-US" dirty="0" smtClean="0"/>
              <a:t>); </a:t>
            </a:r>
            <a:endParaRPr lang="ru-RU" dirty="0" smtClean="0"/>
          </a:p>
          <a:p>
            <a:r>
              <a:rPr lang="en-US" dirty="0" smtClean="0"/>
              <a:t>button </a:t>
            </a:r>
            <a:r>
              <a:rPr lang="en-US" dirty="0" smtClean="0"/>
              <a:t>= new </a:t>
            </a:r>
            <a:r>
              <a:rPr lang="en-US" dirty="0" err="1" smtClean="0"/>
              <a:t>JButton</a:t>
            </a:r>
            <a:r>
              <a:rPr lang="en-US" dirty="0" smtClean="0"/>
              <a:t>("Button 3 (LINE_START</a:t>
            </a:r>
            <a:r>
              <a:rPr lang="en-US" dirty="0" smtClean="0"/>
              <a:t>)");</a:t>
            </a:r>
            <a:endParaRPr lang="ru-RU" dirty="0" smtClean="0"/>
          </a:p>
          <a:p>
            <a:r>
              <a:rPr lang="en-US" dirty="0" smtClean="0"/>
              <a:t> </a:t>
            </a:r>
            <a:r>
              <a:rPr lang="en-US" dirty="0" err="1" smtClean="0"/>
              <a:t>pane.add</a:t>
            </a:r>
            <a:r>
              <a:rPr lang="en-US" dirty="0" smtClean="0"/>
              <a:t>(button, </a:t>
            </a:r>
            <a:r>
              <a:rPr lang="en-US" dirty="0" err="1" smtClean="0"/>
              <a:t>BorderLayout.LINE_START</a:t>
            </a:r>
            <a:r>
              <a:rPr lang="en-US" dirty="0" smtClean="0"/>
              <a:t>);</a:t>
            </a:r>
            <a:endParaRPr lang="ru-RU" dirty="0" smtClean="0"/>
          </a:p>
          <a:p>
            <a:r>
              <a:rPr lang="en-US" dirty="0" smtClean="0"/>
              <a:t> </a:t>
            </a:r>
            <a:r>
              <a:rPr lang="en-US" dirty="0" smtClean="0"/>
              <a:t>button = new </a:t>
            </a:r>
            <a:r>
              <a:rPr lang="en-US" dirty="0" err="1" smtClean="0"/>
              <a:t>JButton</a:t>
            </a:r>
            <a:r>
              <a:rPr lang="en-US" dirty="0" smtClean="0"/>
              <a:t>("Long-Named Button 4 (PAGE_END)"); </a:t>
            </a:r>
            <a:r>
              <a:rPr lang="en-US" dirty="0" err="1" smtClean="0"/>
              <a:t>pane.add</a:t>
            </a:r>
            <a:r>
              <a:rPr lang="en-US" dirty="0" smtClean="0"/>
              <a:t>(button, </a:t>
            </a:r>
            <a:r>
              <a:rPr lang="en-US" dirty="0" err="1" smtClean="0"/>
              <a:t>BorderLayout.PAGE_END</a:t>
            </a:r>
            <a:r>
              <a:rPr lang="en-US" dirty="0" smtClean="0"/>
              <a:t>);</a:t>
            </a:r>
            <a:endParaRPr lang="ru-RU" dirty="0" smtClean="0"/>
          </a:p>
          <a:p>
            <a:r>
              <a:rPr lang="en-US" dirty="0" smtClean="0"/>
              <a:t> </a:t>
            </a:r>
            <a:r>
              <a:rPr lang="en-US" dirty="0" smtClean="0"/>
              <a:t>button = new </a:t>
            </a:r>
            <a:r>
              <a:rPr lang="en-US" dirty="0" err="1" smtClean="0"/>
              <a:t>JButton</a:t>
            </a:r>
            <a:r>
              <a:rPr lang="en-US" dirty="0" smtClean="0"/>
              <a:t>("5 (LINE_END)"); </a:t>
            </a:r>
            <a:r>
              <a:rPr lang="en-US" dirty="0" err="1" smtClean="0"/>
              <a:t>pane.add</a:t>
            </a:r>
            <a:r>
              <a:rPr lang="en-US" dirty="0" smtClean="0"/>
              <a:t>(button, </a:t>
            </a:r>
            <a:r>
              <a:rPr lang="en-US" dirty="0" err="1" smtClean="0"/>
              <a:t>BorderLayout.LINE_END</a:t>
            </a:r>
            <a:r>
              <a:rPr lang="en-US" dirty="0" smtClean="0"/>
              <a:t>);</a:t>
            </a:r>
            <a:endParaRPr lang="ru-RU" dirty="0" smtClean="0"/>
          </a:p>
          <a:p>
            <a:endParaRPr lang="ru-R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5" y="609600"/>
            <a:ext cx="8596668" cy="957943"/>
          </a:xfrm>
        </p:spPr>
        <p:txBody>
          <a:bodyPr/>
          <a:lstStyle/>
          <a:p>
            <a:r>
              <a:rPr lang="en-US" dirty="0" err="1" smtClean="0"/>
              <a:t>BorderLayout</a:t>
            </a:r>
            <a:endParaRPr lang="ru-RU" dirty="0"/>
          </a:p>
        </p:txBody>
      </p:sp>
      <p:sp>
        <p:nvSpPr>
          <p:cNvPr id="3" name="Текст 2"/>
          <p:cNvSpPr>
            <a:spLocks noGrp="1"/>
          </p:cNvSpPr>
          <p:nvPr>
            <p:ph type="body" idx="1"/>
          </p:nvPr>
        </p:nvSpPr>
        <p:spPr>
          <a:xfrm>
            <a:off x="677335" y="1857829"/>
            <a:ext cx="8596668" cy="4183533"/>
          </a:xfrm>
        </p:spPr>
        <p:txBody>
          <a:bodyPr/>
          <a:lstStyle/>
          <a:p>
            <a:r>
              <a:rPr lang="ru-RU" dirty="0" smtClean="0"/>
              <a:t>Конструктор:</a:t>
            </a:r>
            <a:endParaRPr lang="en-US" dirty="0" smtClean="0"/>
          </a:p>
          <a:p>
            <a:endParaRPr lang="en-US" dirty="0" smtClean="0"/>
          </a:p>
          <a:p>
            <a:r>
              <a:rPr lang="en-US" dirty="0" smtClean="0"/>
              <a:t>Constructor </a:t>
            </a:r>
            <a:r>
              <a:rPr lang="en-US" dirty="0" err="1" smtClean="0">
                <a:hlinkClick r:id="rId2"/>
              </a:rPr>
              <a:t>BorderLayout</a:t>
            </a:r>
            <a:r>
              <a:rPr lang="en-US" dirty="0" smtClean="0">
                <a:hlinkClick r:id="rId2"/>
              </a:rPr>
              <a:t>(</a:t>
            </a:r>
            <a:r>
              <a:rPr lang="en-US" dirty="0" err="1" smtClean="0">
                <a:hlinkClick r:id="rId2"/>
              </a:rPr>
              <a:t>int</a:t>
            </a:r>
            <a:r>
              <a:rPr lang="en-US" dirty="0" smtClean="0">
                <a:hlinkClick r:id="rId2"/>
              </a:rPr>
              <a:t> </a:t>
            </a:r>
            <a:r>
              <a:rPr lang="en-US" i="1" dirty="0" err="1" smtClean="0">
                <a:hlinkClick r:id="rId2"/>
              </a:rPr>
              <a:t>horizontalGap</a:t>
            </a:r>
            <a:r>
              <a:rPr lang="en-US" dirty="0" smtClean="0">
                <a:hlinkClick r:id="rId2"/>
              </a:rPr>
              <a:t>, </a:t>
            </a:r>
            <a:r>
              <a:rPr lang="en-US" dirty="0" err="1" smtClean="0">
                <a:hlinkClick r:id="rId2"/>
              </a:rPr>
              <a:t>int</a:t>
            </a:r>
            <a:r>
              <a:rPr lang="en-US" dirty="0" smtClean="0">
                <a:hlinkClick r:id="rId2"/>
              </a:rPr>
              <a:t> </a:t>
            </a:r>
            <a:r>
              <a:rPr lang="en-US" i="1" dirty="0" err="1" smtClean="0">
                <a:hlinkClick r:id="rId2"/>
              </a:rPr>
              <a:t>verticalGap</a:t>
            </a:r>
            <a:r>
              <a:rPr lang="en-US" dirty="0" smtClean="0">
                <a:hlinkClick r:id="rId2"/>
              </a:rPr>
              <a:t>)</a:t>
            </a:r>
            <a:endParaRPr lang="ru-RU" dirty="0" smtClean="0"/>
          </a:p>
          <a:p>
            <a:endParaRPr lang="ru-RU" dirty="0" smtClean="0"/>
          </a:p>
          <a:p>
            <a:r>
              <a:rPr lang="en-US" dirty="0" smtClean="0"/>
              <a:t> </a:t>
            </a:r>
            <a:endParaRPr lang="ru-RU" dirty="0" smtClean="0"/>
          </a:p>
          <a:p>
            <a:endParaRPr lang="ru-R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5" y="609600"/>
            <a:ext cx="8596668" cy="885371"/>
          </a:xfrm>
        </p:spPr>
        <p:txBody>
          <a:bodyPr/>
          <a:lstStyle/>
          <a:p>
            <a:r>
              <a:rPr lang="en-US" dirty="0" err="1" smtClean="0"/>
              <a:t>BoxLayout</a:t>
            </a:r>
            <a:endParaRPr lang="ru-RU" dirty="0"/>
          </a:p>
        </p:txBody>
      </p:sp>
      <p:pic>
        <p:nvPicPr>
          <p:cNvPr id="4" name="Рисунок 3" descr="BorderLayout.png"/>
          <p:cNvPicPr>
            <a:picLocks noChangeAspect="1"/>
          </p:cNvPicPr>
          <p:nvPr/>
        </p:nvPicPr>
        <p:blipFill>
          <a:blip r:embed="rId2"/>
          <a:stretch>
            <a:fillRect/>
          </a:stretch>
        </p:blipFill>
        <p:spPr>
          <a:xfrm>
            <a:off x="798286" y="1609598"/>
            <a:ext cx="7474857" cy="442084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5" y="609600"/>
            <a:ext cx="8596668" cy="1045029"/>
          </a:xfrm>
        </p:spPr>
        <p:txBody>
          <a:bodyPr/>
          <a:lstStyle/>
          <a:p>
            <a:r>
              <a:rPr lang="en-US" dirty="0" err="1" smtClean="0"/>
              <a:t>BoxLayout</a:t>
            </a:r>
            <a:endParaRPr lang="ru-RU" dirty="0"/>
          </a:p>
        </p:txBody>
      </p:sp>
      <p:sp>
        <p:nvSpPr>
          <p:cNvPr id="3" name="Текст 2"/>
          <p:cNvSpPr>
            <a:spLocks noGrp="1"/>
          </p:cNvSpPr>
          <p:nvPr>
            <p:ph type="body" idx="1"/>
          </p:nvPr>
        </p:nvSpPr>
        <p:spPr>
          <a:xfrm>
            <a:off x="677335" y="1712686"/>
            <a:ext cx="8596668" cy="4513943"/>
          </a:xfrm>
        </p:spPr>
        <p:txBody>
          <a:bodyPr>
            <a:normAutofit/>
          </a:bodyPr>
          <a:lstStyle/>
          <a:p>
            <a:r>
              <a:rPr lang="en-US" dirty="0" smtClean="0"/>
              <a:t>Creating </a:t>
            </a:r>
            <a:r>
              <a:rPr lang="en-US" dirty="0" err="1" smtClean="0"/>
              <a:t>BoxLayout</a:t>
            </a:r>
            <a:r>
              <a:rPr lang="en-US" dirty="0" smtClean="0"/>
              <a:t> Objects Constructor </a:t>
            </a:r>
            <a:r>
              <a:rPr lang="en-US" dirty="0" err="1" smtClean="0"/>
              <a:t>BoxLayout</a:t>
            </a:r>
            <a:r>
              <a:rPr lang="en-US" dirty="0" smtClean="0"/>
              <a:t>(Container</a:t>
            </a:r>
            <a:r>
              <a:rPr lang="en-US" dirty="0" smtClean="0"/>
              <a:t>, </a:t>
            </a:r>
            <a:r>
              <a:rPr lang="en-US" dirty="0" err="1" smtClean="0"/>
              <a:t>int</a:t>
            </a:r>
            <a:r>
              <a:rPr lang="en-US" dirty="0" smtClean="0"/>
              <a:t>) </a:t>
            </a:r>
            <a:endParaRPr lang="en-US" dirty="0" smtClean="0"/>
          </a:p>
          <a:p>
            <a:r>
              <a:rPr lang="en-US" dirty="0" smtClean="0"/>
              <a:t>Creates </a:t>
            </a:r>
            <a:r>
              <a:rPr lang="en-US" dirty="0" smtClean="0"/>
              <a:t>a </a:t>
            </a:r>
            <a:r>
              <a:rPr lang="en-US" dirty="0" err="1" smtClean="0"/>
              <a:t>BoxLayout</a:t>
            </a:r>
            <a:r>
              <a:rPr lang="en-US" dirty="0" smtClean="0"/>
              <a:t> instance that controls the specified Container. The integer argument specifies the axis along which the container's components should be laid out. When the container has the default component orientation, </a:t>
            </a:r>
            <a:r>
              <a:rPr lang="en-US" dirty="0" err="1" smtClean="0"/>
              <a:t>BoxLayout.LINE_AXIS</a:t>
            </a:r>
            <a:r>
              <a:rPr lang="en-US" dirty="0" smtClean="0"/>
              <a:t> specifies that the components be laid out from left to right, and </a:t>
            </a:r>
            <a:r>
              <a:rPr lang="en-US" dirty="0" err="1" smtClean="0"/>
              <a:t>BoxLayout.PAGE_AXIS</a:t>
            </a:r>
            <a:r>
              <a:rPr lang="en-US" dirty="0" smtClean="0"/>
              <a:t> specifies that the components be laid out from top to bottom. </a:t>
            </a:r>
            <a:endParaRPr lang="en-US" dirty="0" smtClean="0"/>
          </a:p>
          <a:p>
            <a:r>
              <a:rPr lang="en-US" dirty="0" smtClean="0"/>
              <a:t>Box(</a:t>
            </a:r>
            <a:r>
              <a:rPr lang="en-US" dirty="0" err="1" smtClean="0"/>
              <a:t>int</a:t>
            </a:r>
            <a:r>
              <a:rPr lang="en-US" dirty="0" smtClean="0"/>
              <a:t>) Creates a Box — a container that uses a </a:t>
            </a:r>
            <a:r>
              <a:rPr lang="en-US" dirty="0" err="1" smtClean="0"/>
              <a:t>BoxLayout</a:t>
            </a:r>
            <a:r>
              <a:rPr lang="en-US" dirty="0" smtClean="0"/>
              <a:t> with the specified axis. static Box </a:t>
            </a:r>
            <a:r>
              <a:rPr lang="en-US" dirty="0" err="1" smtClean="0"/>
              <a:t>createHorizontalBox</a:t>
            </a:r>
            <a:r>
              <a:rPr lang="en-US" dirty="0" smtClean="0"/>
              <a:t>()</a:t>
            </a:r>
            <a:br>
              <a:rPr lang="en-US" dirty="0" smtClean="0"/>
            </a:br>
            <a:r>
              <a:rPr lang="en-US" i="1" dirty="0" smtClean="0"/>
              <a:t>(in Box)</a:t>
            </a:r>
            <a:r>
              <a:rPr lang="en-US" dirty="0" smtClean="0"/>
              <a:t> Creates a Box that lays out its components from left to right. static Box </a:t>
            </a:r>
            <a:r>
              <a:rPr lang="en-US" dirty="0" err="1" smtClean="0"/>
              <a:t>createVerticalBox</a:t>
            </a:r>
            <a:r>
              <a:rPr lang="en-US" dirty="0" smtClean="0"/>
              <a:t>()</a:t>
            </a:r>
            <a:br>
              <a:rPr lang="en-US" dirty="0" smtClean="0"/>
            </a:br>
            <a:r>
              <a:rPr lang="en-US" i="1" dirty="0" smtClean="0"/>
              <a:t>(in Box)</a:t>
            </a:r>
            <a:r>
              <a:rPr lang="en-US" dirty="0" smtClean="0"/>
              <a:t> Creates a Box that lays out its components from top to bottom.</a:t>
            </a:r>
            <a:endParaRPr lang="ru-RU" dirty="0"/>
          </a:p>
        </p:txBody>
      </p:sp>
    </p:spTree>
  </p:cSld>
  <p:clrMapOvr>
    <a:masterClrMapping/>
  </p:clrMapOvr>
</p:sld>
</file>

<file path=ppt/theme/theme1.xml><?xml version="1.0" encoding="utf-8"?>
<a:theme xmlns:a="http://schemas.openxmlformats.org/drawingml/2006/main" name="Аспект">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2849</TotalTime>
  <Words>680</Words>
  <Application>Microsoft Office PowerPoint</Application>
  <PresentationFormat>Произвольный</PresentationFormat>
  <Paragraphs>90</Paragraphs>
  <Slides>21</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21</vt:i4>
      </vt:variant>
    </vt:vector>
  </HeadingPairs>
  <TitlesOfParts>
    <vt:vector size="22" baseType="lpstr">
      <vt:lpstr>Аспект</vt:lpstr>
      <vt:lpstr>SWING</vt:lpstr>
      <vt:lpstr>SWING, AWT</vt:lpstr>
      <vt:lpstr>Основные компоненты:</vt:lpstr>
      <vt:lpstr>Слайд 4</vt:lpstr>
      <vt:lpstr>Java layouts:</vt:lpstr>
      <vt:lpstr>BorderLayout</vt:lpstr>
      <vt:lpstr>BorderLayout</vt:lpstr>
      <vt:lpstr>BoxLayout</vt:lpstr>
      <vt:lpstr>BoxLayout</vt:lpstr>
      <vt:lpstr>BoxLayout</vt:lpstr>
      <vt:lpstr>FlowLayout</vt:lpstr>
      <vt:lpstr>Flow layout</vt:lpstr>
      <vt:lpstr>GridBagLayout</vt:lpstr>
      <vt:lpstr>GridBagLayout</vt:lpstr>
      <vt:lpstr>GridBag Layout</vt:lpstr>
      <vt:lpstr>GridLayout</vt:lpstr>
      <vt:lpstr>Group Layout</vt:lpstr>
      <vt:lpstr>Group Layout</vt:lpstr>
      <vt:lpstr>Spring Layout</vt:lpstr>
      <vt:lpstr>Spring Layout</vt:lpstr>
      <vt:lpstr>Custom Layout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Параметризованные и обобщенные типы</dc:title>
  <dc:creator>Administrator</dc:creator>
  <cp:lastModifiedBy>Сергей</cp:lastModifiedBy>
  <cp:revision>94</cp:revision>
  <dcterms:created xsi:type="dcterms:W3CDTF">2016-01-18T20:23:31Z</dcterms:created>
  <dcterms:modified xsi:type="dcterms:W3CDTF">2016-02-07T08:24:17Z</dcterms:modified>
</cp:coreProperties>
</file>