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26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variables.html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и обобщенные типы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Курс </a:t>
            </a:r>
            <a:r>
              <a:rPr lang="en-US" dirty="0" smtClean="0"/>
              <a:t>Java2. </a:t>
            </a:r>
            <a:r>
              <a:rPr lang="ru-RU" dirty="0" smtClean="0"/>
              <a:t>Лавринов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962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81050"/>
          </a:xfrm>
        </p:spPr>
        <p:txBody>
          <a:bodyPr/>
          <a:lstStyle/>
          <a:p>
            <a:r>
              <a:rPr lang="ru-RU" dirty="0" err="1" smtClean="0"/>
              <a:t>Нематериализуемые</a:t>
            </a:r>
            <a:r>
              <a:rPr lang="ru-RU" dirty="0" smtClean="0"/>
              <a:t> типы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8285" y="1638300"/>
            <a:ext cx="8596668" cy="2879062"/>
          </a:xfrm>
        </p:spPr>
        <p:txBody>
          <a:bodyPr/>
          <a:lstStyle/>
          <a:p>
            <a:r>
              <a:rPr lang="en-US" dirty="0" smtClean="0"/>
              <a:t>public static &lt;E&gt; void append(List&lt;E&gt; list) </a:t>
            </a:r>
          </a:p>
          <a:p>
            <a:r>
              <a:rPr lang="en-US" dirty="0" smtClean="0"/>
              <a:t>{ E </a:t>
            </a:r>
            <a:r>
              <a:rPr lang="en-US" dirty="0" err="1" smtClean="0"/>
              <a:t>elem</a:t>
            </a:r>
            <a:r>
              <a:rPr lang="en-US" dirty="0" smtClean="0"/>
              <a:t> = new E(); // compile-time error </a:t>
            </a:r>
            <a:r>
              <a:rPr lang="en-US" dirty="0" err="1" smtClean="0"/>
              <a:t>list.add</a:t>
            </a:r>
            <a:r>
              <a:rPr lang="en-US" dirty="0" smtClean="0"/>
              <a:t>(</a:t>
            </a:r>
            <a:r>
              <a:rPr lang="en-US" dirty="0" err="1" smtClean="0"/>
              <a:t>elem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28700"/>
          </a:xfrm>
        </p:spPr>
        <p:txBody>
          <a:bodyPr/>
          <a:lstStyle/>
          <a:p>
            <a:r>
              <a:rPr lang="ru-RU" dirty="0" smtClean="0"/>
              <a:t>Загрязнение кучи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9235" y="1905000"/>
            <a:ext cx="8596668" cy="3505200"/>
          </a:xfrm>
        </p:spPr>
        <p:txBody>
          <a:bodyPr>
            <a:normAutofit fontScale="92500" lnSpcReduction="10000"/>
          </a:bodyPr>
          <a:lstStyle/>
          <a:p>
            <a:endParaRPr lang="en-US" sz="3200" dirty="0" smtClean="0"/>
          </a:p>
          <a:p>
            <a:r>
              <a:rPr lang="ru-RU" sz="3200" dirty="0" smtClean="0"/>
              <a:t>Возможно когда при компиляции возникает предупреждение </a:t>
            </a:r>
            <a:r>
              <a:rPr lang="en-US" sz="3200" dirty="0" smtClean="0"/>
              <a:t>unchecked assignment</a:t>
            </a:r>
          </a:p>
          <a:p>
            <a:endParaRPr lang="en-US" sz="3200" dirty="0" smtClean="0"/>
          </a:p>
          <a:p>
            <a:r>
              <a:rPr lang="en-US" sz="2600" dirty="0" smtClean="0"/>
              <a:t>Ex1&lt;Integer&gt; </a:t>
            </a:r>
            <a:r>
              <a:rPr lang="en-US" sz="2600" dirty="0" err="1" smtClean="0"/>
              <a:t>intBox</a:t>
            </a:r>
            <a:r>
              <a:rPr lang="en-US" sz="2600" dirty="0" smtClean="0"/>
              <a:t> = new Ex1&lt;&gt;();</a:t>
            </a:r>
          </a:p>
          <a:p>
            <a:r>
              <a:rPr lang="en-US" sz="2600" dirty="0" smtClean="0"/>
              <a:t>Ex1 </a:t>
            </a:r>
            <a:r>
              <a:rPr lang="en-US" sz="2600" dirty="0" err="1" smtClean="0"/>
              <a:t>rawBox</a:t>
            </a:r>
            <a:r>
              <a:rPr lang="en-US" sz="2600" dirty="0" smtClean="0"/>
              <a:t> = new Ex1();</a:t>
            </a:r>
          </a:p>
          <a:p>
            <a:r>
              <a:rPr lang="en-US" sz="2600" dirty="0" err="1" smtClean="0"/>
              <a:t>intBox</a:t>
            </a:r>
            <a:r>
              <a:rPr lang="en-US" sz="2600" dirty="0" smtClean="0"/>
              <a:t> = </a:t>
            </a:r>
            <a:r>
              <a:rPr lang="en-US" sz="2600" dirty="0" err="1" smtClean="0"/>
              <a:t>rawBox</a:t>
            </a:r>
            <a:r>
              <a:rPr lang="en-US" sz="2600" dirty="0" smtClean="0"/>
              <a:t>;</a:t>
            </a:r>
          </a:p>
          <a:p>
            <a:endParaRPr lang="ru-RU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38250"/>
          </a:xfrm>
        </p:spPr>
        <p:txBody>
          <a:bodyPr/>
          <a:lstStyle/>
          <a:p>
            <a:r>
              <a:rPr lang="ru-RU" dirty="0" smtClean="0"/>
              <a:t>Ограничения: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8285" y="2495550"/>
            <a:ext cx="8596668" cy="2095500"/>
          </a:xfrm>
        </p:spPr>
        <p:txBody>
          <a:bodyPr/>
          <a:lstStyle/>
          <a:p>
            <a:r>
              <a:rPr lang="ru-RU" dirty="0" smtClean="0"/>
              <a:t>Нельзя создать</a:t>
            </a:r>
            <a:r>
              <a:rPr lang="en-US" dirty="0" smtClean="0"/>
              <a:t> </a:t>
            </a:r>
            <a:r>
              <a:rPr lang="ru-RU" dirty="0" smtClean="0"/>
              <a:t>массив параметризованных типов:</a:t>
            </a:r>
          </a:p>
          <a:p>
            <a:r>
              <a:rPr lang="en-US" dirty="0" smtClean="0"/>
              <a:t>List&lt;Integer&gt;[] </a:t>
            </a:r>
            <a:r>
              <a:rPr lang="en-US" dirty="0" err="1" smtClean="0"/>
              <a:t>arrayOfLists</a:t>
            </a:r>
            <a:r>
              <a:rPr lang="en-US" dirty="0" smtClean="0"/>
              <a:t> = new List&lt;Integer&gt;[2]; // compile-time error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43000"/>
          </a:xfrm>
        </p:spPr>
        <p:txBody>
          <a:bodyPr/>
          <a:lstStyle/>
          <a:p>
            <a:r>
              <a:rPr lang="en-US" dirty="0" err="1" smtClean="0"/>
              <a:t>Throwable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228850"/>
            <a:ext cx="8596668" cy="4381500"/>
          </a:xfrm>
        </p:spPr>
        <p:txBody>
          <a:bodyPr>
            <a:normAutofit/>
          </a:bodyPr>
          <a:lstStyle/>
          <a:p>
            <a:r>
              <a:rPr lang="en-US" dirty="0" smtClean="0"/>
              <a:t>2.  // Extends </a:t>
            </a:r>
            <a:r>
              <a:rPr lang="en-US" dirty="0" err="1" smtClean="0"/>
              <a:t>Throwable</a:t>
            </a:r>
            <a:r>
              <a:rPr lang="en-US" dirty="0" smtClean="0"/>
              <a:t> indirectly class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MathException</a:t>
            </a:r>
            <a:r>
              <a:rPr lang="en-US" dirty="0" smtClean="0"/>
              <a:t>&lt;T&gt; extends Exception { /* ... */ } // compile-time error </a:t>
            </a:r>
          </a:p>
          <a:p>
            <a:r>
              <a:rPr lang="en-US" dirty="0" smtClean="0"/>
              <a:t>// Extends </a:t>
            </a:r>
            <a:r>
              <a:rPr lang="en-US" dirty="0" err="1" smtClean="0"/>
              <a:t>Throwable</a:t>
            </a:r>
            <a:r>
              <a:rPr lang="en-US" dirty="0" smtClean="0"/>
              <a:t> directly</a:t>
            </a:r>
          </a:p>
          <a:p>
            <a:r>
              <a:rPr lang="en-US" dirty="0" smtClean="0"/>
              <a:t> class </a:t>
            </a:r>
            <a:r>
              <a:rPr lang="en-US" dirty="0" err="1" smtClean="0"/>
              <a:t>QueueFullException</a:t>
            </a:r>
            <a:r>
              <a:rPr lang="en-US" dirty="0" smtClean="0"/>
              <a:t>&lt;T&gt; extends </a:t>
            </a:r>
            <a:r>
              <a:rPr lang="en-US" dirty="0" err="1" smtClean="0"/>
              <a:t>Throwable</a:t>
            </a:r>
            <a:r>
              <a:rPr lang="en-US" dirty="0" smtClean="0"/>
              <a:t> { /* ... */ // compile-time error</a:t>
            </a:r>
          </a:p>
          <a:p>
            <a:endParaRPr lang="ru-RU" dirty="0" smtClean="0"/>
          </a:p>
          <a:p>
            <a:r>
              <a:rPr lang="ru-RU" sz="2400" b="1" dirty="0" smtClean="0"/>
              <a:t>А также:</a:t>
            </a:r>
            <a:endParaRPr lang="en-US" sz="2400" b="1" dirty="0" smtClean="0"/>
          </a:p>
          <a:p>
            <a:r>
              <a:rPr lang="en-US" dirty="0" smtClean="0"/>
              <a:t>} catch (T e) { // compile-time error</a:t>
            </a:r>
          </a:p>
          <a:p>
            <a:endParaRPr lang="en-US" dirty="0" smtClean="0"/>
          </a:p>
          <a:p>
            <a:r>
              <a:rPr lang="ru-RU" sz="2400" b="1" dirty="0" smtClean="0"/>
              <a:t>Но:</a:t>
            </a:r>
          </a:p>
          <a:p>
            <a:r>
              <a:rPr lang="en-US" dirty="0" smtClean="0"/>
              <a:t>public void parse(File </a:t>
            </a:r>
            <a:r>
              <a:rPr lang="en-US" dirty="0" err="1" smtClean="0"/>
              <a:t>file</a:t>
            </a:r>
            <a:r>
              <a:rPr lang="en-US" dirty="0" smtClean="0"/>
              <a:t>) throws T { // OK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90600"/>
          </a:xfrm>
        </p:spPr>
        <p:txBody>
          <a:bodyPr/>
          <a:lstStyle/>
          <a:p>
            <a:r>
              <a:rPr lang="ru-RU" dirty="0" smtClean="0"/>
              <a:t>Перегрузка методов: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3535" y="2298700"/>
            <a:ext cx="8596668" cy="202565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Нельзя перегрузить метод с параметризованным типом аргументом:</a:t>
            </a:r>
          </a:p>
          <a:p>
            <a:endParaRPr lang="ru-RU" sz="2000" b="1" dirty="0" smtClean="0"/>
          </a:p>
          <a:p>
            <a:r>
              <a:rPr lang="en-US" dirty="0" smtClean="0"/>
              <a:t>public class Example { public void print(Set&lt;String&gt; </a:t>
            </a:r>
            <a:r>
              <a:rPr lang="en-US" dirty="0" err="1" smtClean="0"/>
              <a:t>strSet</a:t>
            </a:r>
            <a:r>
              <a:rPr lang="en-US" dirty="0" smtClean="0"/>
              <a:t>) { } public void print(Set&lt;Integer&gt; </a:t>
            </a:r>
            <a:r>
              <a:rPr lang="en-US" dirty="0" err="1" smtClean="0"/>
              <a:t>intSet</a:t>
            </a:r>
            <a:r>
              <a:rPr lang="en-US" dirty="0" smtClean="0"/>
              <a:t>) { } }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085" y="2266950"/>
            <a:ext cx="8596668" cy="1104900"/>
          </a:xfrm>
        </p:spPr>
        <p:txBody>
          <a:bodyPr/>
          <a:lstStyle/>
          <a:p>
            <a:pPr algn="ctr"/>
            <a:r>
              <a:rPr lang="ru-RU" dirty="0" smtClean="0"/>
              <a:t>Спасибо!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0"/>
            <a:ext cx="8596668" cy="1570962"/>
          </a:xfrm>
        </p:spPr>
        <p:txBody>
          <a:bodyPr/>
          <a:lstStyle/>
          <a:p>
            <a:r>
              <a:rPr lang="ru-RU" dirty="0" smtClean="0"/>
              <a:t>Определение: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7335" y="1767814"/>
            <a:ext cx="943219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 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generic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class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defined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with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format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&lt;T1, T2, ...,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{ /* ... */ }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/>
            </a:r>
            <a:b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parameter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section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delimited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by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angle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brackets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&lt;&gt;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),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follows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class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name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specifies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ru-RU" sz="3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altLang="ru-RU" sz="3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parameters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also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called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variables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 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T1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T2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...,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and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Tn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889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98418"/>
          </a:xfrm>
        </p:spPr>
        <p:txBody>
          <a:bodyPr/>
          <a:lstStyle/>
          <a:p>
            <a:r>
              <a:rPr lang="en-US" dirty="0" smtClean="0"/>
              <a:t>Naming convention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808018"/>
            <a:ext cx="8596668" cy="4233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convention, type parameter names are single, uppercase letters. This stands in sharp contrast to the variable </a:t>
            </a:r>
            <a:r>
              <a:rPr lang="en-US" dirty="0">
                <a:hlinkClick r:id="rId2"/>
              </a:rPr>
              <a:t>naming</a:t>
            </a:r>
            <a:r>
              <a:rPr lang="en-US" dirty="0"/>
              <a:t> conventions that you already know about, and with good reason: Without this convention, it would be difficult to tell the difference between a type variable and an ordinary class or interface name.</a:t>
            </a:r>
          </a:p>
          <a:p>
            <a:r>
              <a:rPr lang="en-US" dirty="0"/>
              <a:t>The most commonly used type parameter names are:</a:t>
            </a:r>
          </a:p>
          <a:p>
            <a:r>
              <a:rPr lang="en-US" dirty="0"/>
              <a:t>E - Element (used extensively by the Java Collections Framework)</a:t>
            </a:r>
          </a:p>
          <a:p>
            <a:r>
              <a:rPr lang="en-US" dirty="0"/>
              <a:t>K - Key</a:t>
            </a:r>
          </a:p>
          <a:p>
            <a:r>
              <a:rPr lang="en-US" dirty="0"/>
              <a:t>N - Number</a:t>
            </a:r>
          </a:p>
          <a:p>
            <a:r>
              <a:rPr lang="en-US" dirty="0"/>
              <a:t>T - Type</a:t>
            </a:r>
          </a:p>
          <a:p>
            <a:r>
              <a:rPr lang="en-US" dirty="0"/>
              <a:t>V - Value</a:t>
            </a:r>
          </a:p>
          <a:p>
            <a:r>
              <a:rPr lang="en-US" dirty="0"/>
              <a:t>S,U,V etc. - 2nd, 3rd, 4th types</a:t>
            </a:r>
          </a:p>
        </p:txBody>
      </p:sp>
    </p:spTree>
    <p:extLst>
      <p:ext uri="{BB962C8B-B14F-4D97-AF65-F5344CB8AC3E}">
        <p14:creationId xmlns:p14="http://schemas.microsoft.com/office/powerpoint/2010/main" xmlns="" val="328092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530927"/>
          </a:xfrm>
        </p:spPr>
        <p:txBody>
          <a:bodyPr/>
          <a:lstStyle/>
          <a:p>
            <a:r>
              <a:rPr lang="en-US" dirty="0" smtClean="0"/>
              <a:t>Diamonds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5" y="2376551"/>
            <a:ext cx="86982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Box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Integer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integerBox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new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Box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&lt;&gt;();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22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Foo&lt;T&gt; -</a:t>
            </a:r>
            <a:r>
              <a:rPr lang="ru-RU" dirty="0" smtClean="0"/>
              <a:t>параметризованный тип, где</a:t>
            </a:r>
            <a:r>
              <a:rPr lang="en-US" dirty="0" smtClean="0"/>
              <a:t> T</a:t>
            </a:r>
            <a:r>
              <a:rPr lang="ru-RU" dirty="0" smtClean="0"/>
              <a:t> –тип параметр</a:t>
            </a:r>
            <a:br>
              <a:rPr lang="ru-RU" dirty="0" smtClean="0"/>
            </a:br>
            <a:r>
              <a:rPr lang="en-US" dirty="0" smtClean="0"/>
              <a:t>List&lt;String&gt; -</a:t>
            </a:r>
            <a:r>
              <a:rPr lang="ru-RU" dirty="0" smtClean="0"/>
              <a:t>параметризованный </a:t>
            </a:r>
            <a:r>
              <a:rPr lang="ru-RU" dirty="0" err="1" smtClean="0"/>
              <a:t>тип,где</a:t>
            </a:r>
            <a:r>
              <a:rPr lang="ru-RU" dirty="0" smtClean="0"/>
              <a:t> </a:t>
            </a:r>
            <a:r>
              <a:rPr lang="en-US" dirty="0" smtClean="0"/>
              <a:t>String</a:t>
            </a:r>
            <a:r>
              <a:rPr lang="ru-RU" dirty="0" smtClean="0"/>
              <a:t> –тип аргумент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989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6073"/>
          </a:xfrm>
        </p:spPr>
        <p:txBody>
          <a:bodyPr/>
          <a:lstStyle/>
          <a:p>
            <a:r>
              <a:rPr lang="en-US" dirty="0" smtClean="0"/>
              <a:t>Raw types: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5" y="1662960"/>
            <a:ext cx="907223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show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legacy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code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because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lots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API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classes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Collections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classes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were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generic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prior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JDK 5.0.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using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you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essentially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pre-generics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behavior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—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Box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gives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you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Object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backward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compatibility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assigning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parameterized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allowed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ru-RU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7335" y="4998422"/>
            <a:ext cx="39789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public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Box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&lt;T&gt;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7335" y="5624761"/>
            <a:ext cx="4913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Box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rawBox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new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Box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111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579" y="609600"/>
            <a:ext cx="8591423" cy="10388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Box&lt;Integer&gt; </a:t>
            </a:r>
            <a:r>
              <a:rPr lang="ru-RU" dirty="0" smtClean="0"/>
              <a:t>не является подтипом </a:t>
            </a:r>
            <a:r>
              <a:rPr lang="en-US" dirty="0" smtClean="0"/>
              <a:t> Box&lt;Number&gt;</a:t>
            </a:r>
            <a:endParaRPr lang="ru-RU" dirty="0"/>
          </a:p>
        </p:txBody>
      </p:sp>
      <p:pic>
        <p:nvPicPr>
          <p:cNvPr id="5" name="Рисунок 4" descr="generics-subtypeRelationshi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90" y="1868040"/>
            <a:ext cx="5145377" cy="342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499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750" y="609600"/>
            <a:ext cx="8607253" cy="838200"/>
          </a:xfrm>
        </p:spPr>
        <p:txBody>
          <a:bodyPr/>
          <a:lstStyle/>
          <a:p>
            <a:r>
              <a:rPr lang="en-US" dirty="0" err="1" smtClean="0"/>
              <a:t>Wildcarts</a:t>
            </a:r>
            <a:endParaRPr lang="ru-RU" dirty="0"/>
          </a:p>
        </p:txBody>
      </p:sp>
      <p:pic>
        <p:nvPicPr>
          <p:cNvPr id="5" name="Picture 2" descr="diagram showing that the common parent of List&lt;Number&gt; and List&lt;Integer&gt; is the list of unknown ty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25" y="2354262"/>
            <a:ext cx="7033475" cy="2141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90600"/>
          </a:xfrm>
        </p:spPr>
        <p:txBody>
          <a:bodyPr/>
          <a:lstStyle/>
          <a:p>
            <a:r>
              <a:rPr lang="en-US" dirty="0" err="1" smtClean="0"/>
              <a:t>Wildcarts</a:t>
            </a:r>
            <a:endParaRPr lang="ru-RU" dirty="0"/>
          </a:p>
        </p:txBody>
      </p:sp>
      <p:pic>
        <p:nvPicPr>
          <p:cNvPr id="5" name="Picture 2" descr="diagram showing that List&lt;Integer&gt; is a subtype of both List&lt;? extends Integer&gt; and List&lt;?super Integer&gt;. List&lt;? extends Integer&gt; is a subtype of List&lt;? extends Number&gt; which is a subtype of List&lt;?&gt;. List&lt;Number&gt; is a subtype of List&lt;? super Number&gt; and List&gt;? extends Number&gt;. List&lt;? super Number&gt; is a subtype of List&lt;? super Integer&gt; which is a subtype of List&lt;?&gt;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825" y="1873366"/>
            <a:ext cx="7843349" cy="4565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1936</TotalTime>
  <Words>262</Words>
  <Application>Microsoft Office PowerPoint</Application>
  <PresentationFormat>Произвольный</PresentationFormat>
  <Paragraphs>59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Аспект</vt:lpstr>
      <vt:lpstr>Параметризованные и обобщенные типы</vt:lpstr>
      <vt:lpstr>A generic class is defined with the following format: class name&lt;T1, T2, ..., Tn&gt; { /* ... */ }  The type parameter section, delimited  by angle brackets (&lt;&gt;),  follows the class name. It specifies the type  parameters  (also called type variables) T1, T2, ..., and Tn.</vt:lpstr>
      <vt:lpstr>Naming convention</vt:lpstr>
      <vt:lpstr>Diamonds</vt:lpstr>
      <vt:lpstr>Foo&lt;T&gt; -параметризованный тип, где T –тип параметр List&lt;String&gt; -параметризованный тип,где String –тип аргумент</vt:lpstr>
      <vt:lpstr>Raw types:</vt:lpstr>
      <vt:lpstr>Box&lt;Integer&gt; не является подтипом  Box&lt;Number&gt;</vt:lpstr>
      <vt:lpstr>Wildcarts</vt:lpstr>
      <vt:lpstr>Wildcarts</vt:lpstr>
      <vt:lpstr>Нематериализуемые типы</vt:lpstr>
      <vt:lpstr>Загрязнение кучи</vt:lpstr>
      <vt:lpstr>Ограничения:</vt:lpstr>
      <vt:lpstr>Throwable</vt:lpstr>
      <vt:lpstr>Перегрузка методов:</vt:lpstr>
      <vt:lpstr>Спасибо!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Параметризованные и обобщенные типы</dc:title>
  <dc:creator>Administrator</dc:creator>
  <cp:lastModifiedBy>Сергей</cp:lastModifiedBy>
  <cp:revision>69</cp:revision>
  <dcterms:created xsi:type="dcterms:W3CDTF">2016-01-18T20:23:31Z</dcterms:created>
  <dcterms:modified xsi:type="dcterms:W3CDTF">2016-01-28T18:18:29Z</dcterms:modified>
</cp:coreProperties>
</file>