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6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tutorial/java/IandI/defaultmethods.html" TargetMode="External"/><Relationship Id="rId2" Type="http://schemas.openxmlformats.org/officeDocument/2006/relationships/hyperlink" Target="https://docs.oracle.com/javase/tutorial/java/IandI/abstract.html"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 TargetMode="External"/><Relationship Id="rId2" Type="http://schemas.openxmlformats.org/officeDocument/2006/relationships/hyperlink" Target="https://docs.oracle.com/javase/tutorial/java/generics/index.html"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tutorial/java/javaOO/lambdaexpressions.html"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tutorial/java/javaOO/nested.html" TargetMode="External"/><Relationship Id="rId2" Type="http://schemas.openxmlformats.org/officeDocument/2006/relationships/hyperlink" Target="https://docs.oracle.com/javase/tutorial/java/javaOO/localclasses.html"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tutorial/java/javaOO/lambdaexpressions.htm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Внутренние классы</a:t>
            </a:r>
            <a:endParaRPr lang="ru-RU" dirty="0"/>
          </a:p>
        </p:txBody>
      </p:sp>
      <p:sp>
        <p:nvSpPr>
          <p:cNvPr id="3" name="Подзаголовок 2"/>
          <p:cNvSpPr>
            <a:spLocks noGrp="1"/>
          </p:cNvSpPr>
          <p:nvPr>
            <p:ph type="subTitle" idx="1"/>
          </p:nvPr>
        </p:nvSpPr>
        <p:spPr/>
        <p:txBody>
          <a:bodyPr/>
          <a:lstStyle/>
          <a:p>
            <a:r>
              <a:rPr lang="ru-RU" dirty="0" smtClean="0"/>
              <a:t>Курс </a:t>
            </a:r>
            <a:r>
              <a:rPr lang="en-US" dirty="0" smtClean="0"/>
              <a:t>Java2. </a:t>
            </a:r>
            <a:r>
              <a:rPr lang="ru-RU" dirty="0" smtClean="0"/>
              <a:t>Лавринов Сергей</a:t>
            </a:r>
            <a:endParaRPr lang="ru-RU" dirty="0"/>
          </a:p>
        </p:txBody>
      </p:sp>
    </p:spTree>
    <p:extLst>
      <p:ext uri="{BB962C8B-B14F-4D97-AF65-F5344CB8AC3E}">
        <p14:creationId xmlns:p14="http://schemas.microsoft.com/office/powerpoint/2010/main" xmlns="" val="42396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823784"/>
          </a:xfrm>
        </p:spPr>
        <p:txBody>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85573" y="1606378"/>
            <a:ext cx="8596668" cy="4550314"/>
          </a:xfrm>
        </p:spPr>
        <p:txBody>
          <a:bodyPr>
            <a:normAutofit/>
          </a:bodyPr>
          <a:lstStyle/>
          <a:p>
            <a:r>
              <a:rPr lang="en-US" b="1" dirty="0" smtClean="0"/>
              <a:t>Approach 5: Specify Search Criteria Code with a Lambda Expression</a:t>
            </a:r>
          </a:p>
          <a:p>
            <a:r>
              <a:rPr lang="en-US" dirty="0" smtClean="0"/>
              <a:t>The </a:t>
            </a:r>
            <a:r>
              <a:rPr lang="en-US" dirty="0" err="1" smtClean="0"/>
              <a:t>CheckPerson</a:t>
            </a:r>
            <a:r>
              <a:rPr lang="en-US" dirty="0" smtClean="0"/>
              <a:t> interface is a </a:t>
            </a:r>
            <a:r>
              <a:rPr lang="en-US" i="1" dirty="0" smtClean="0"/>
              <a:t>functional interface</a:t>
            </a:r>
            <a:r>
              <a:rPr lang="en-US" dirty="0" smtClean="0"/>
              <a:t>. A functional interface is any interface that contains only one </a:t>
            </a:r>
            <a:r>
              <a:rPr lang="en-US" dirty="0" smtClean="0">
                <a:hlinkClick r:id="rId2"/>
              </a:rPr>
              <a:t>abstract method</a:t>
            </a:r>
            <a:r>
              <a:rPr lang="en-US" dirty="0" smtClean="0"/>
              <a:t>. (A functional interface may contain one or more </a:t>
            </a:r>
            <a:r>
              <a:rPr lang="en-US" dirty="0" smtClean="0">
                <a:hlinkClick r:id="rId3"/>
              </a:rPr>
              <a:t>default methods</a:t>
            </a:r>
            <a:r>
              <a:rPr lang="en-US" dirty="0" smtClean="0"/>
              <a:t> or </a:t>
            </a:r>
            <a:r>
              <a:rPr lang="en-US" dirty="0" smtClean="0">
                <a:hlinkClick r:id="rId3"/>
              </a:rPr>
              <a:t>static methods</a:t>
            </a:r>
            <a:r>
              <a:rPr lang="en-US" dirty="0" smtClean="0"/>
              <a:t>.) Because a functional interface contains only one abstract method, you can omit the name of that method when you implement it. To do this, instead of using an anonymous class expression, you use a </a:t>
            </a:r>
            <a:r>
              <a:rPr lang="en-US" i="1" dirty="0" smtClean="0"/>
              <a:t>lambda expression</a:t>
            </a:r>
            <a:r>
              <a:rPr lang="en-US" dirty="0" smtClean="0"/>
              <a:t>, which is highlighted in the following method invocation:</a:t>
            </a:r>
          </a:p>
          <a:p>
            <a:r>
              <a:rPr lang="en-US" dirty="0" err="1" smtClean="0"/>
              <a:t>printPersons</a:t>
            </a:r>
            <a:r>
              <a:rPr lang="en-US" dirty="0" smtClean="0"/>
              <a:t>( roster, </a:t>
            </a:r>
            <a:r>
              <a:rPr lang="en-US" b="1" dirty="0" smtClean="0"/>
              <a:t>(Person p) -&gt; </a:t>
            </a:r>
            <a:r>
              <a:rPr lang="en-US" b="1" dirty="0" err="1" smtClean="0"/>
              <a:t>p.getGender</a:t>
            </a:r>
            <a:r>
              <a:rPr lang="en-US" b="1" dirty="0" smtClean="0"/>
              <a:t>() == </a:t>
            </a:r>
            <a:r>
              <a:rPr lang="en-US" b="1" dirty="0" err="1" smtClean="0"/>
              <a:t>Person.Sex.MALE</a:t>
            </a:r>
            <a:r>
              <a:rPr lang="en-US" b="1" dirty="0" smtClean="0"/>
              <a:t> &amp;&amp; </a:t>
            </a:r>
            <a:r>
              <a:rPr lang="en-US" b="1" dirty="0" err="1" smtClean="0"/>
              <a:t>p.getAge</a:t>
            </a:r>
            <a:r>
              <a:rPr lang="en-US" b="1" dirty="0" smtClean="0"/>
              <a:t>() &gt;= 18 &amp;&amp; </a:t>
            </a:r>
            <a:r>
              <a:rPr lang="en-US" b="1" dirty="0" err="1" smtClean="0"/>
              <a:t>p.getAge</a:t>
            </a:r>
            <a:r>
              <a:rPr lang="en-US" b="1" dirty="0" smtClean="0"/>
              <a:t>() &lt;= 25</a:t>
            </a:r>
            <a:r>
              <a:rPr lang="en-US" dirty="0" smtClean="0"/>
              <a:t> );</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08454"/>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532238"/>
            <a:ext cx="8596668" cy="4509124"/>
          </a:xfrm>
        </p:spPr>
        <p:txBody>
          <a:bodyPr>
            <a:normAutofit fontScale="55000" lnSpcReduction="20000"/>
          </a:bodyPr>
          <a:lstStyle/>
          <a:p>
            <a:r>
              <a:rPr lang="en-US" b="1" dirty="0" smtClean="0"/>
              <a:t>Approach 6: Use Standard Functional Interfaces with Lambda Expressions</a:t>
            </a:r>
          </a:p>
          <a:p>
            <a:r>
              <a:rPr lang="en-US" dirty="0" smtClean="0"/>
              <a:t>Reconsider the </a:t>
            </a:r>
            <a:r>
              <a:rPr lang="en-US" dirty="0" err="1" smtClean="0"/>
              <a:t>CheckPerson</a:t>
            </a:r>
            <a:r>
              <a:rPr lang="en-US" dirty="0" smtClean="0"/>
              <a:t> interface:</a:t>
            </a:r>
          </a:p>
          <a:p>
            <a:r>
              <a:rPr lang="en-US" dirty="0" smtClean="0"/>
              <a:t>interface </a:t>
            </a:r>
            <a:r>
              <a:rPr lang="en-US" dirty="0" err="1" smtClean="0"/>
              <a:t>CheckPerson</a:t>
            </a:r>
            <a:r>
              <a:rPr lang="en-US" dirty="0" smtClean="0"/>
              <a:t> { </a:t>
            </a:r>
            <a:r>
              <a:rPr lang="en-US" dirty="0" err="1" smtClean="0"/>
              <a:t>boolean</a:t>
            </a:r>
            <a:r>
              <a:rPr lang="en-US" dirty="0" smtClean="0"/>
              <a:t> test(Person p); </a:t>
            </a:r>
            <a:r>
              <a:rPr lang="en-US" dirty="0" smtClean="0"/>
              <a:t>}</a:t>
            </a:r>
            <a:endParaRPr lang="ru-RU" dirty="0" smtClean="0"/>
          </a:p>
          <a:p>
            <a:r>
              <a:rPr lang="en-US" dirty="0" smtClean="0"/>
              <a:t> </a:t>
            </a:r>
            <a:r>
              <a:rPr lang="en-US" dirty="0" smtClean="0"/>
              <a:t>This is a very simple interface. It's a functional interface because it contains only one abstract method. This method takes one parameter and returns a </a:t>
            </a:r>
            <a:r>
              <a:rPr lang="en-US" dirty="0" err="1" smtClean="0"/>
              <a:t>boolean</a:t>
            </a:r>
            <a:r>
              <a:rPr lang="en-US" dirty="0" smtClean="0"/>
              <a:t> value. The method is so simple that it might not be worth it to define one in your application. Consequently, the JDK defines several standard functional interfaces, which you can find in the package </a:t>
            </a:r>
            <a:r>
              <a:rPr lang="en-US" dirty="0" err="1" smtClean="0"/>
              <a:t>java.util.function</a:t>
            </a:r>
            <a:r>
              <a:rPr lang="en-US" dirty="0" smtClean="0"/>
              <a:t>.</a:t>
            </a:r>
          </a:p>
          <a:p>
            <a:r>
              <a:rPr lang="en-US" dirty="0" smtClean="0"/>
              <a:t>For example, you can use the Predicate&lt;T&gt; interface in place of </a:t>
            </a:r>
            <a:r>
              <a:rPr lang="en-US" dirty="0" err="1" smtClean="0"/>
              <a:t>CheckPerson</a:t>
            </a:r>
            <a:r>
              <a:rPr lang="en-US" dirty="0" smtClean="0"/>
              <a:t>. This interface contains the method </a:t>
            </a:r>
            <a:r>
              <a:rPr lang="en-US" dirty="0" err="1" smtClean="0"/>
              <a:t>boolean</a:t>
            </a:r>
            <a:r>
              <a:rPr lang="en-US" dirty="0" smtClean="0"/>
              <a:t> test(T </a:t>
            </a:r>
            <a:r>
              <a:rPr lang="en-US" dirty="0" err="1" smtClean="0"/>
              <a:t>t</a:t>
            </a:r>
            <a:r>
              <a:rPr lang="en-US" dirty="0" smtClean="0"/>
              <a:t>):</a:t>
            </a:r>
          </a:p>
          <a:p>
            <a:r>
              <a:rPr lang="en-US" dirty="0" smtClean="0"/>
              <a:t>interface Predicate&lt;T&gt; { </a:t>
            </a:r>
            <a:r>
              <a:rPr lang="en-US" dirty="0" err="1" smtClean="0"/>
              <a:t>boolean</a:t>
            </a:r>
            <a:r>
              <a:rPr lang="en-US" dirty="0" smtClean="0"/>
              <a:t> test(T </a:t>
            </a:r>
            <a:r>
              <a:rPr lang="en-US" dirty="0" err="1" smtClean="0"/>
              <a:t>t</a:t>
            </a:r>
            <a:r>
              <a:rPr lang="en-US" dirty="0" smtClean="0"/>
              <a:t>); } </a:t>
            </a:r>
            <a:endParaRPr lang="ru-RU" dirty="0" smtClean="0"/>
          </a:p>
          <a:p>
            <a:r>
              <a:rPr lang="en-US" dirty="0" smtClean="0"/>
              <a:t>The </a:t>
            </a:r>
            <a:r>
              <a:rPr lang="en-US" dirty="0" smtClean="0"/>
              <a:t>interface Predicate&lt;T&gt; is an example of a generic interface. (For more information about generics, see the </a:t>
            </a:r>
            <a:r>
              <a:rPr lang="en-US" dirty="0" smtClean="0">
                <a:hlinkClick r:id="rId2"/>
              </a:rPr>
              <a:t>Generics (Updated)</a:t>
            </a:r>
            <a:r>
              <a:rPr lang="en-US" dirty="0" smtClean="0"/>
              <a:t> lesson.) Generic types (such as generic interfaces) specify one or more type parameters within angle brackets (&lt;&gt;). This interface contains only one type parameter, T. When you declare or instantiate a generic type with actual type arguments, you have a parameterized type. For example, the parameterized type Predicate&lt;Person&gt; is the following:</a:t>
            </a:r>
          </a:p>
          <a:p>
            <a:r>
              <a:rPr lang="en-US" dirty="0" smtClean="0"/>
              <a:t>interface Predicate&lt;Person&gt; { </a:t>
            </a:r>
            <a:r>
              <a:rPr lang="en-US" dirty="0" err="1" smtClean="0"/>
              <a:t>boolean</a:t>
            </a:r>
            <a:r>
              <a:rPr lang="en-US" dirty="0" smtClean="0"/>
              <a:t> test(Person t); </a:t>
            </a:r>
            <a:r>
              <a:rPr lang="en-US" dirty="0" smtClean="0"/>
              <a:t>}</a:t>
            </a:r>
            <a:endParaRPr lang="ru-RU" dirty="0" smtClean="0"/>
          </a:p>
          <a:p>
            <a:r>
              <a:rPr lang="en-US" dirty="0" smtClean="0"/>
              <a:t> </a:t>
            </a:r>
            <a:r>
              <a:rPr lang="en-US" dirty="0" smtClean="0"/>
              <a:t>This parameterized type contains a method that has the same return type and parameters as </a:t>
            </a:r>
            <a:r>
              <a:rPr lang="en-US" dirty="0" err="1" smtClean="0"/>
              <a:t>CheckPerson.boolean</a:t>
            </a:r>
            <a:r>
              <a:rPr lang="en-US" dirty="0" smtClean="0"/>
              <a:t> test(Person p). Consequently, you can use Predicate&lt;T&gt; in place of </a:t>
            </a:r>
            <a:r>
              <a:rPr lang="en-US" dirty="0" err="1" smtClean="0"/>
              <a:t>CheckPerson</a:t>
            </a:r>
            <a:r>
              <a:rPr lang="en-US" dirty="0" smtClean="0"/>
              <a:t> as the following method demonstrates:</a:t>
            </a:r>
          </a:p>
          <a:p>
            <a:r>
              <a:rPr lang="en-US" dirty="0" smtClean="0"/>
              <a:t>public static void </a:t>
            </a:r>
            <a:r>
              <a:rPr lang="en-US" dirty="0" err="1" smtClean="0"/>
              <a:t>printPersonsWithPredicate</a:t>
            </a:r>
            <a:r>
              <a:rPr lang="en-US" dirty="0" smtClean="0"/>
              <a:t>( List&lt;Person&gt; roster, Predicate&lt;Person&gt; tester) </a:t>
            </a:r>
            <a:r>
              <a:rPr lang="en-US" dirty="0" smtClean="0"/>
              <a:t>{</a:t>
            </a:r>
            <a:endParaRPr lang="ru-RU" dirty="0" smtClean="0"/>
          </a:p>
          <a:p>
            <a:r>
              <a:rPr lang="en-US" dirty="0" smtClean="0"/>
              <a:t> </a:t>
            </a:r>
            <a:r>
              <a:rPr lang="en-US" dirty="0" smtClean="0"/>
              <a:t>for (Person p : roster) </a:t>
            </a:r>
            <a:r>
              <a:rPr lang="en-US" dirty="0" smtClean="0"/>
              <a:t>{</a:t>
            </a:r>
            <a:endParaRPr lang="ru-RU" dirty="0" smtClean="0"/>
          </a:p>
          <a:p>
            <a:r>
              <a:rPr lang="en-US" dirty="0" smtClean="0"/>
              <a:t> </a:t>
            </a:r>
            <a:r>
              <a:rPr lang="en-US" dirty="0" smtClean="0"/>
              <a:t>if (</a:t>
            </a:r>
            <a:r>
              <a:rPr lang="en-US" dirty="0" err="1" smtClean="0"/>
              <a:t>tester.test</a:t>
            </a:r>
            <a:r>
              <a:rPr lang="en-US" dirty="0" smtClean="0"/>
              <a:t>(p)) { </a:t>
            </a:r>
            <a:r>
              <a:rPr lang="en-US" dirty="0" err="1" smtClean="0"/>
              <a:t>p.printPerson</a:t>
            </a:r>
            <a:r>
              <a:rPr lang="en-US" dirty="0" smtClean="0"/>
              <a:t>(); } } </a:t>
            </a:r>
            <a:r>
              <a:rPr lang="en-US" dirty="0" smtClean="0"/>
              <a:t>}</a:t>
            </a:r>
            <a:endParaRPr lang="ru-RU" dirty="0" smtClean="0"/>
          </a:p>
          <a:p>
            <a:r>
              <a:rPr lang="en-US" dirty="0" smtClean="0"/>
              <a:t> </a:t>
            </a:r>
            <a:r>
              <a:rPr lang="en-US" dirty="0" smtClean="0"/>
              <a:t>As a result, the following method invocation is the same as when you invoked </a:t>
            </a:r>
            <a:r>
              <a:rPr lang="en-US" dirty="0" err="1" smtClean="0"/>
              <a:t>printPersons</a:t>
            </a:r>
            <a:r>
              <a:rPr lang="en-US" dirty="0" smtClean="0"/>
              <a:t> in </a:t>
            </a:r>
            <a:r>
              <a:rPr lang="en-US" dirty="0" smtClean="0">
                <a:hlinkClick r:id="rId3"/>
              </a:rPr>
              <a:t>Approach 3: Specify Search Criteria Code in a Local Class</a:t>
            </a:r>
            <a:r>
              <a:rPr lang="en-US" dirty="0" smtClean="0"/>
              <a:t> to obtain members who are eligible for Selective Service:</a:t>
            </a:r>
          </a:p>
          <a:p>
            <a:r>
              <a:rPr lang="en-US" dirty="0" err="1" smtClean="0"/>
              <a:t>printPersonsWithPredicate</a:t>
            </a:r>
            <a:r>
              <a:rPr lang="en-US" dirty="0" smtClean="0"/>
              <a:t>( roster, p -&gt; </a:t>
            </a:r>
            <a:r>
              <a:rPr lang="en-US" dirty="0" err="1" smtClean="0"/>
              <a:t>p.getGender</a:t>
            </a:r>
            <a:r>
              <a:rPr lang="en-US" dirty="0" smtClean="0"/>
              <a:t>() == </a:t>
            </a:r>
            <a:r>
              <a:rPr lang="en-US" dirty="0" err="1" smtClean="0"/>
              <a:t>Person.Sex.MALE</a:t>
            </a:r>
            <a:r>
              <a:rPr lang="en-US" dirty="0" smtClean="0"/>
              <a:t> &amp;&amp; </a:t>
            </a:r>
            <a:r>
              <a:rPr lang="en-US" dirty="0" err="1" smtClean="0"/>
              <a:t>p.getAge</a:t>
            </a:r>
            <a:r>
              <a:rPr lang="en-US" dirty="0" smtClean="0"/>
              <a:t>() &gt;= 18 &amp;&amp; </a:t>
            </a:r>
            <a:r>
              <a:rPr lang="en-US" dirty="0" err="1" smtClean="0"/>
              <a:t>p.getAge</a:t>
            </a:r>
            <a:r>
              <a:rPr lang="en-US" dirty="0" smtClean="0"/>
              <a:t>() &lt;= 25 );</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469557"/>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672281"/>
            <a:ext cx="8596668" cy="4369081"/>
          </a:xfrm>
        </p:spPr>
        <p:txBody>
          <a:bodyPr>
            <a:normAutofit fontScale="70000" lnSpcReduction="20000"/>
          </a:bodyPr>
          <a:lstStyle/>
          <a:p>
            <a:r>
              <a:rPr lang="en-US" b="1" dirty="0" smtClean="0"/>
              <a:t>Approach 7: Use Lambda Expressions Throughout Your Application</a:t>
            </a:r>
          </a:p>
          <a:p>
            <a:r>
              <a:rPr lang="en-US" dirty="0" smtClean="0"/>
              <a:t>Reconsider the method </a:t>
            </a:r>
            <a:r>
              <a:rPr lang="en-US" dirty="0" err="1" smtClean="0"/>
              <a:t>printPersonsWithPredicate</a:t>
            </a:r>
            <a:r>
              <a:rPr lang="en-US" dirty="0" smtClean="0"/>
              <a:t> to see where else you could use lambda expressions:</a:t>
            </a:r>
          </a:p>
          <a:p>
            <a:r>
              <a:rPr lang="en-US" dirty="0" smtClean="0"/>
              <a:t>public static void </a:t>
            </a:r>
            <a:r>
              <a:rPr lang="en-US" dirty="0" err="1" smtClean="0"/>
              <a:t>printPersonsWithPredicate</a:t>
            </a:r>
            <a:r>
              <a:rPr lang="en-US" dirty="0" smtClean="0"/>
              <a:t>( List&lt;Person&gt; roster, Predicate&lt;Person&gt; tester) { for (Person p : roster) { if (</a:t>
            </a:r>
            <a:r>
              <a:rPr lang="en-US" dirty="0" err="1" smtClean="0"/>
              <a:t>tester.test</a:t>
            </a:r>
            <a:r>
              <a:rPr lang="en-US" dirty="0" smtClean="0"/>
              <a:t>(p)) { </a:t>
            </a:r>
            <a:r>
              <a:rPr lang="en-US" dirty="0" err="1" smtClean="0"/>
              <a:t>p.printPerson</a:t>
            </a:r>
            <a:r>
              <a:rPr lang="en-US" dirty="0" smtClean="0"/>
              <a:t>(); } } } This method checks each Person instance contained in the List parameter roster whether it satisfies the criteria specified in the Predicate parameter tester. If the Person instance does satisfy the criteria specified by tester, the method </a:t>
            </a:r>
            <a:r>
              <a:rPr lang="en-US" dirty="0" err="1" smtClean="0"/>
              <a:t>printPersron</a:t>
            </a:r>
            <a:r>
              <a:rPr lang="en-US" dirty="0" smtClean="0"/>
              <a:t> is invoked on the Person instance.</a:t>
            </a:r>
          </a:p>
          <a:p>
            <a:r>
              <a:rPr lang="en-US" dirty="0" smtClean="0"/>
              <a:t>Instead of invoking the method </a:t>
            </a:r>
            <a:r>
              <a:rPr lang="en-US" dirty="0" err="1" smtClean="0"/>
              <a:t>printPerson</a:t>
            </a:r>
            <a:r>
              <a:rPr lang="en-US" dirty="0" smtClean="0"/>
              <a:t>, you can specify a different action to perform on those Person instances that satisfy the criteria specified by tester. You can specify this action with a lambda expression. Suppose you want a lambda expression similar to </a:t>
            </a:r>
            <a:r>
              <a:rPr lang="en-US" dirty="0" err="1" smtClean="0"/>
              <a:t>printPerson</a:t>
            </a:r>
            <a:r>
              <a:rPr lang="en-US" dirty="0" smtClean="0"/>
              <a:t>, one that takes one argument (an object of type Person) and returns void. Remember, to use a lambda expression, you need to implement a functional interface. In this case, you need a functional interface that contains an abstract method that can take one argument of type Person and returns void. The Consumer&lt;T&gt; interface contains the method void accept(T </a:t>
            </a:r>
            <a:r>
              <a:rPr lang="en-US" dirty="0" err="1" smtClean="0"/>
              <a:t>t</a:t>
            </a:r>
            <a:r>
              <a:rPr lang="en-US" dirty="0" smtClean="0"/>
              <a:t>), which has these characteristics. The following method replaces the invocation </a:t>
            </a:r>
            <a:r>
              <a:rPr lang="en-US" dirty="0" err="1" smtClean="0"/>
              <a:t>p.printPerson</a:t>
            </a:r>
            <a:r>
              <a:rPr lang="en-US" dirty="0" smtClean="0"/>
              <a:t>() with an instance of Consumer&lt;Person&gt; that invokes the method accept:</a:t>
            </a:r>
          </a:p>
          <a:p>
            <a:r>
              <a:rPr lang="en-US" dirty="0" smtClean="0"/>
              <a:t>public static void </a:t>
            </a:r>
            <a:r>
              <a:rPr lang="en-US" dirty="0" err="1" smtClean="0"/>
              <a:t>processPersons</a:t>
            </a:r>
            <a:r>
              <a:rPr lang="en-US" dirty="0" smtClean="0"/>
              <a:t>( List&lt;Person&gt; roster, Predicate&lt;Person&gt; tester, </a:t>
            </a:r>
            <a:r>
              <a:rPr lang="en-US" b="1" dirty="0" smtClean="0"/>
              <a:t>Consumer&lt;Person&gt; block</a:t>
            </a:r>
            <a:r>
              <a:rPr lang="en-US" dirty="0" smtClean="0"/>
              <a:t>) { for (Person p : roster) { if (</a:t>
            </a:r>
            <a:r>
              <a:rPr lang="en-US" dirty="0" err="1" smtClean="0"/>
              <a:t>tester.test</a:t>
            </a:r>
            <a:r>
              <a:rPr lang="en-US" dirty="0" smtClean="0"/>
              <a:t>(p)) { </a:t>
            </a:r>
            <a:r>
              <a:rPr lang="en-US" b="1" dirty="0" err="1" smtClean="0"/>
              <a:t>block.accept</a:t>
            </a:r>
            <a:r>
              <a:rPr lang="en-US" b="1" dirty="0" smtClean="0"/>
              <a:t>(p);</a:t>
            </a:r>
            <a:r>
              <a:rPr lang="en-US" dirty="0" smtClean="0"/>
              <a:t> } } } As a result, the following method invocation is the same as when you invoked </a:t>
            </a:r>
            <a:r>
              <a:rPr lang="en-US" dirty="0" err="1" smtClean="0"/>
              <a:t>printPersons</a:t>
            </a:r>
            <a:r>
              <a:rPr lang="en-US" dirty="0" smtClean="0"/>
              <a:t> in </a:t>
            </a:r>
            <a:r>
              <a:rPr lang="en-US" dirty="0" smtClean="0">
                <a:hlinkClick r:id="rId2"/>
              </a:rPr>
              <a:t>Approach 3: Specify Search Criteria Code in a Local Class</a:t>
            </a:r>
            <a:r>
              <a:rPr lang="en-US" dirty="0" smtClean="0"/>
              <a:t> to obtain members who are eligible for Selective Service. The lambda expression used to print members is highlighted:</a:t>
            </a:r>
          </a:p>
          <a:p>
            <a:r>
              <a:rPr lang="en-US" dirty="0" err="1" smtClean="0"/>
              <a:t>processPersons</a:t>
            </a:r>
            <a:r>
              <a:rPr lang="en-US" dirty="0" smtClean="0"/>
              <a:t>( roster, p -&gt; </a:t>
            </a:r>
            <a:r>
              <a:rPr lang="en-US" dirty="0" err="1" smtClean="0"/>
              <a:t>p.getGender</a:t>
            </a:r>
            <a:r>
              <a:rPr lang="en-US" dirty="0" smtClean="0"/>
              <a:t>() == </a:t>
            </a:r>
            <a:r>
              <a:rPr lang="en-US" dirty="0" err="1" smtClean="0"/>
              <a:t>Person.Sex.MALE</a:t>
            </a:r>
            <a:r>
              <a:rPr lang="en-US" dirty="0" smtClean="0"/>
              <a:t> &amp;&amp; </a:t>
            </a:r>
            <a:r>
              <a:rPr lang="en-US" dirty="0" err="1" smtClean="0"/>
              <a:t>p.getAge</a:t>
            </a:r>
            <a:r>
              <a:rPr lang="en-US" dirty="0" smtClean="0"/>
              <a:t>() &gt;= 18 &amp;&amp; </a:t>
            </a:r>
            <a:r>
              <a:rPr lang="en-US" dirty="0" err="1" smtClean="0"/>
              <a:t>p.getAge</a:t>
            </a:r>
            <a:r>
              <a:rPr lang="en-US" dirty="0" smtClean="0"/>
              <a:t>() &lt;= 25, </a:t>
            </a:r>
            <a:r>
              <a:rPr lang="en-US" b="1" dirty="0" smtClean="0"/>
              <a:t>p -&gt; </a:t>
            </a:r>
            <a:r>
              <a:rPr lang="en-US" b="1" dirty="0" err="1" smtClean="0"/>
              <a:t>p.printPerson</a:t>
            </a:r>
            <a:r>
              <a:rPr lang="en-US" b="1" dirty="0" smtClean="0"/>
              <a:t>()</a:t>
            </a:r>
            <a:r>
              <a:rPr lang="en-US" dirty="0" smtClean="0"/>
              <a:t> );</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634314"/>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499286"/>
            <a:ext cx="8596668" cy="4542076"/>
          </a:xfrm>
        </p:spPr>
        <p:txBody>
          <a:bodyPr>
            <a:normAutofit fontScale="70000" lnSpcReduction="20000"/>
          </a:bodyPr>
          <a:lstStyle/>
          <a:p>
            <a:r>
              <a:rPr lang="en-US" b="1" dirty="0" smtClean="0"/>
              <a:t>Approach 8: Use Generics More Extensively</a:t>
            </a:r>
          </a:p>
          <a:p>
            <a:r>
              <a:rPr lang="en-US" dirty="0" smtClean="0"/>
              <a:t>Reconsider the method </a:t>
            </a:r>
            <a:r>
              <a:rPr lang="en-US" dirty="0" err="1" smtClean="0"/>
              <a:t>processPersonsWithFunction</a:t>
            </a:r>
            <a:r>
              <a:rPr lang="en-US" dirty="0" smtClean="0"/>
              <a:t>. The following is a generic version of it that accepts, as a parameter, a collection that contains elements of any data type:</a:t>
            </a:r>
          </a:p>
          <a:p>
            <a:r>
              <a:rPr lang="en-US" dirty="0" smtClean="0"/>
              <a:t>public static &lt;X, Y&gt; void </a:t>
            </a:r>
            <a:r>
              <a:rPr lang="en-US" dirty="0" err="1" smtClean="0"/>
              <a:t>processElements</a:t>
            </a:r>
            <a:r>
              <a:rPr lang="en-US" dirty="0" smtClean="0"/>
              <a:t>( </a:t>
            </a:r>
            <a:r>
              <a:rPr lang="en-US" dirty="0" err="1" smtClean="0"/>
              <a:t>Iterable</a:t>
            </a:r>
            <a:r>
              <a:rPr lang="en-US" dirty="0" smtClean="0"/>
              <a:t>&lt;X&gt; source, Predicate&lt;X&gt; tester, Function &lt;X, Y&gt; </a:t>
            </a:r>
            <a:r>
              <a:rPr lang="en-US" dirty="0" err="1" smtClean="0"/>
              <a:t>mapper</a:t>
            </a:r>
            <a:r>
              <a:rPr lang="en-US" dirty="0" smtClean="0"/>
              <a:t>, Consumer&lt;Y&gt; block) { for (X p : source) { if (</a:t>
            </a:r>
            <a:r>
              <a:rPr lang="en-US" dirty="0" err="1" smtClean="0"/>
              <a:t>tester.test</a:t>
            </a:r>
            <a:r>
              <a:rPr lang="en-US" dirty="0" smtClean="0"/>
              <a:t>(p)) { Y data = </a:t>
            </a:r>
            <a:r>
              <a:rPr lang="en-US" dirty="0" err="1" smtClean="0"/>
              <a:t>mapper.apply</a:t>
            </a:r>
            <a:r>
              <a:rPr lang="en-US" dirty="0" smtClean="0"/>
              <a:t>(p); </a:t>
            </a:r>
            <a:r>
              <a:rPr lang="en-US" dirty="0" err="1" smtClean="0"/>
              <a:t>block.accept</a:t>
            </a:r>
            <a:r>
              <a:rPr lang="en-US" dirty="0" smtClean="0"/>
              <a:t>(data); } } } To print the e-mail address of members who are eligible for Selective Service, invoke the </a:t>
            </a:r>
            <a:r>
              <a:rPr lang="en-US" dirty="0" err="1" smtClean="0"/>
              <a:t>processElements</a:t>
            </a:r>
            <a:r>
              <a:rPr lang="en-US" dirty="0" smtClean="0"/>
              <a:t> method as follows:</a:t>
            </a:r>
          </a:p>
          <a:p>
            <a:r>
              <a:rPr lang="en-US" dirty="0" err="1" smtClean="0"/>
              <a:t>processElements</a:t>
            </a:r>
            <a:r>
              <a:rPr lang="en-US" dirty="0" smtClean="0"/>
              <a:t>( roster, p -&gt; </a:t>
            </a:r>
            <a:r>
              <a:rPr lang="en-US" dirty="0" err="1" smtClean="0"/>
              <a:t>p.getGender</a:t>
            </a:r>
            <a:r>
              <a:rPr lang="en-US" dirty="0" smtClean="0"/>
              <a:t>() == </a:t>
            </a:r>
            <a:r>
              <a:rPr lang="en-US" dirty="0" err="1" smtClean="0"/>
              <a:t>Person.Sex.MALE</a:t>
            </a:r>
            <a:r>
              <a:rPr lang="en-US" dirty="0" smtClean="0"/>
              <a:t> &amp;&amp; </a:t>
            </a:r>
            <a:r>
              <a:rPr lang="en-US" dirty="0" err="1" smtClean="0"/>
              <a:t>p.getAge</a:t>
            </a:r>
            <a:r>
              <a:rPr lang="en-US" dirty="0" smtClean="0"/>
              <a:t>() &gt;= 18 &amp;&amp; </a:t>
            </a:r>
            <a:r>
              <a:rPr lang="en-US" dirty="0" err="1" smtClean="0"/>
              <a:t>p.getAge</a:t>
            </a:r>
            <a:r>
              <a:rPr lang="en-US" dirty="0" smtClean="0"/>
              <a:t>() &lt;= 25, p -&gt; </a:t>
            </a:r>
            <a:r>
              <a:rPr lang="en-US" dirty="0" err="1" smtClean="0"/>
              <a:t>p.getEmailAddress</a:t>
            </a:r>
            <a:r>
              <a:rPr lang="en-US" dirty="0" smtClean="0"/>
              <a:t>(), email -&gt; </a:t>
            </a:r>
            <a:r>
              <a:rPr lang="en-US" dirty="0" err="1" smtClean="0"/>
              <a:t>System.out.println</a:t>
            </a:r>
            <a:r>
              <a:rPr lang="en-US" dirty="0" smtClean="0"/>
              <a:t>(email) ); This method invocation performs the following actions:</a:t>
            </a:r>
          </a:p>
          <a:p>
            <a:r>
              <a:rPr lang="en-US" dirty="0" smtClean="0"/>
              <a:t>Obtains a source of objects from the collection source. In this example, it obtains a source of Person objects from the collection roster. Notice that the collection roster, which is a collection of type List, is also an object of type </a:t>
            </a:r>
            <a:r>
              <a:rPr lang="en-US" dirty="0" err="1" smtClean="0"/>
              <a:t>Iterable</a:t>
            </a:r>
            <a:r>
              <a:rPr lang="en-US" dirty="0" smtClean="0"/>
              <a:t>.</a:t>
            </a:r>
          </a:p>
          <a:p>
            <a:r>
              <a:rPr lang="en-US" dirty="0" smtClean="0"/>
              <a:t>Filters objects that match the Predicate object tester. In this example, the Predicate object is a lambda expression that specifies which members would be eligible for Selective Service.</a:t>
            </a:r>
          </a:p>
          <a:p>
            <a:r>
              <a:rPr lang="en-US" dirty="0" smtClean="0"/>
              <a:t>Maps each filtered object to a value as specified by the Function object </a:t>
            </a:r>
            <a:r>
              <a:rPr lang="en-US" dirty="0" err="1" smtClean="0"/>
              <a:t>mapper</a:t>
            </a:r>
            <a:r>
              <a:rPr lang="en-US" dirty="0" smtClean="0"/>
              <a:t>. In this example, the Function object is a lambda expression that returns the e-mail address of a member.</a:t>
            </a:r>
          </a:p>
          <a:p>
            <a:r>
              <a:rPr lang="en-US" dirty="0" smtClean="0"/>
              <a:t>Performs an action on each mapped object as specified by the Consumer object block. In this example, the Consumer object is a lambda expression that prints a string, which is the e-mail address returned by the Function object.</a:t>
            </a:r>
          </a:p>
          <a:p>
            <a:r>
              <a:rPr lang="en-US" dirty="0" smtClean="0"/>
              <a:t>You can replace each of these actions with an aggregate operation.</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49643"/>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919416"/>
            <a:ext cx="8596668" cy="4121946"/>
          </a:xfrm>
        </p:spPr>
        <p:txBody>
          <a:bodyPr>
            <a:normAutofit/>
          </a:bodyPr>
          <a:lstStyle/>
          <a:p>
            <a:r>
              <a:rPr lang="en-US" b="1" dirty="0" smtClean="0"/>
              <a:t>Approach 9: Use Aggregate Operations That Accept Lambda Expressions as Parameters</a:t>
            </a:r>
          </a:p>
          <a:p>
            <a:r>
              <a:rPr lang="en-US" dirty="0" smtClean="0"/>
              <a:t>The following example uses aggregate operations to print the e-mail addresses of those members contained in the collection roster who are eligible for Selective Service:</a:t>
            </a:r>
          </a:p>
          <a:p>
            <a:r>
              <a:rPr lang="en-US" dirty="0" smtClean="0"/>
              <a:t>roster .stream() .filter( p -&gt; </a:t>
            </a:r>
            <a:r>
              <a:rPr lang="en-US" dirty="0" err="1" smtClean="0"/>
              <a:t>p.getGender</a:t>
            </a:r>
            <a:r>
              <a:rPr lang="en-US" dirty="0" smtClean="0"/>
              <a:t>() == </a:t>
            </a:r>
            <a:r>
              <a:rPr lang="en-US" dirty="0" err="1" smtClean="0"/>
              <a:t>Person.Sex.MALE</a:t>
            </a:r>
            <a:r>
              <a:rPr lang="en-US" dirty="0" smtClean="0"/>
              <a:t> &amp;&amp; </a:t>
            </a:r>
            <a:r>
              <a:rPr lang="en-US" dirty="0" err="1" smtClean="0"/>
              <a:t>p.getAge</a:t>
            </a:r>
            <a:r>
              <a:rPr lang="en-US" dirty="0" smtClean="0"/>
              <a:t>() &gt;= 18 &amp;&amp; </a:t>
            </a:r>
            <a:r>
              <a:rPr lang="en-US" dirty="0" err="1" smtClean="0"/>
              <a:t>p.getAge</a:t>
            </a:r>
            <a:r>
              <a:rPr lang="en-US" dirty="0" smtClean="0"/>
              <a:t>() &lt;= 25) .map(p -&gt; </a:t>
            </a:r>
            <a:r>
              <a:rPr lang="en-US" dirty="0" err="1" smtClean="0"/>
              <a:t>p.getEmailAddress</a:t>
            </a:r>
            <a:r>
              <a:rPr lang="en-US" dirty="0" smtClean="0"/>
              <a:t>()) .</a:t>
            </a:r>
            <a:r>
              <a:rPr lang="en-US" dirty="0" err="1" smtClean="0"/>
              <a:t>forEach</a:t>
            </a:r>
            <a:r>
              <a:rPr lang="en-US" dirty="0" smtClean="0"/>
              <a:t>(email -&gt; </a:t>
            </a:r>
            <a:r>
              <a:rPr lang="en-US" dirty="0" err="1" smtClean="0"/>
              <a:t>System.out.println</a:t>
            </a:r>
            <a:r>
              <a:rPr lang="en-US" dirty="0" smtClean="0"/>
              <a:t>(email));</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543697"/>
          </a:xfrm>
        </p:spPr>
        <p:txBody>
          <a:bodyPr>
            <a:normAutofit fontScale="90000"/>
          </a:bodyPr>
          <a:lstStyle/>
          <a:p>
            <a:r>
              <a:rPr lang="ru-RU" dirty="0" smtClean="0"/>
              <a:t>Анонимный класс:</a:t>
            </a:r>
            <a:endParaRPr lang="ru-RU" dirty="0"/>
          </a:p>
        </p:txBody>
      </p:sp>
      <p:sp>
        <p:nvSpPr>
          <p:cNvPr id="3" name="Текст 2"/>
          <p:cNvSpPr>
            <a:spLocks noGrp="1"/>
          </p:cNvSpPr>
          <p:nvPr>
            <p:ph type="body" idx="1"/>
          </p:nvPr>
        </p:nvSpPr>
        <p:spPr>
          <a:xfrm>
            <a:off x="677335" y="2240692"/>
            <a:ext cx="8596668" cy="3800670"/>
          </a:xfrm>
        </p:spPr>
        <p:txBody>
          <a:bodyPr>
            <a:normAutofit/>
          </a:bodyPr>
          <a:lstStyle/>
          <a:p>
            <a:r>
              <a:rPr lang="en-US" dirty="0" smtClean="0"/>
              <a:t>The anonymous class expression consists of the following:</a:t>
            </a:r>
          </a:p>
          <a:p>
            <a:r>
              <a:rPr lang="en-US" dirty="0" smtClean="0"/>
              <a:t>The new operator</a:t>
            </a:r>
          </a:p>
          <a:p>
            <a:r>
              <a:rPr lang="en-US" dirty="0" smtClean="0"/>
              <a:t>The name of an interface to implement or a class to extend. In this example, the anonymous class is implementing the interface </a:t>
            </a:r>
            <a:r>
              <a:rPr lang="en-US" dirty="0" err="1" smtClean="0"/>
              <a:t>HelloWorld</a:t>
            </a:r>
            <a:r>
              <a:rPr lang="en-US" dirty="0" smtClean="0"/>
              <a:t>.</a:t>
            </a:r>
          </a:p>
          <a:p>
            <a:r>
              <a:rPr lang="en-US" dirty="0" smtClean="0"/>
              <a:t>Parentheses that contain the arguments to a constructor, just like a normal class instance creation expression. </a:t>
            </a:r>
            <a:r>
              <a:rPr lang="en-US" b="1" dirty="0" smtClean="0"/>
              <a:t>Note</a:t>
            </a:r>
            <a:r>
              <a:rPr lang="en-US" dirty="0" smtClean="0"/>
              <a:t>: When you implement an interface, there is no constructor, so you use an empty pair of parentheses, as in this example.</a:t>
            </a:r>
          </a:p>
          <a:p>
            <a:r>
              <a:rPr lang="en-US" dirty="0" smtClean="0"/>
              <a:t>A body, which is a class declaration body. More specifically, in the body, method declarations are allowed but statements are not.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527222"/>
          </a:xfrm>
        </p:spPr>
        <p:txBody>
          <a:bodyPr>
            <a:normAutofit fontScale="90000"/>
          </a:bodyPr>
          <a:lstStyle/>
          <a:p>
            <a:r>
              <a:rPr lang="ru-RU" dirty="0" smtClean="0"/>
              <a:t>Доступ к локальным переменным:</a:t>
            </a:r>
            <a:endParaRPr lang="ru-RU" dirty="0"/>
          </a:p>
        </p:txBody>
      </p:sp>
      <p:sp>
        <p:nvSpPr>
          <p:cNvPr id="3" name="Текст 2"/>
          <p:cNvSpPr>
            <a:spLocks noGrp="1"/>
          </p:cNvSpPr>
          <p:nvPr>
            <p:ph type="body" idx="1"/>
          </p:nvPr>
        </p:nvSpPr>
        <p:spPr>
          <a:xfrm>
            <a:off x="858567" y="1762896"/>
            <a:ext cx="8596668" cy="3311612"/>
          </a:xfrm>
        </p:spPr>
        <p:txBody>
          <a:bodyPr>
            <a:normAutofit lnSpcReduction="10000"/>
          </a:bodyPr>
          <a:lstStyle/>
          <a:p>
            <a:r>
              <a:rPr lang="en-US" b="1" dirty="0" smtClean="0"/>
              <a:t>Accessing Local Variables of the Enclosing Scope, and Declaring and Accessing Members of the Anonymous Class</a:t>
            </a:r>
          </a:p>
          <a:p>
            <a:r>
              <a:rPr lang="en-US" dirty="0" smtClean="0"/>
              <a:t>Like local classes, anonymous classes can </a:t>
            </a:r>
            <a:r>
              <a:rPr lang="en-US" dirty="0" smtClean="0">
                <a:hlinkClick r:id="rId2"/>
              </a:rPr>
              <a:t>capture variables</a:t>
            </a:r>
            <a:r>
              <a:rPr lang="en-US" dirty="0" smtClean="0"/>
              <a:t>; they have the same access to local variables of the enclosing scope:</a:t>
            </a:r>
          </a:p>
          <a:p>
            <a:r>
              <a:rPr lang="en-US" dirty="0" smtClean="0"/>
              <a:t>An anonymous class has access to the members of its enclosing class.</a:t>
            </a:r>
          </a:p>
          <a:p>
            <a:r>
              <a:rPr lang="en-US" dirty="0" smtClean="0"/>
              <a:t>An anonymous class cannot access local variables in its enclosing scope that are not declared as final or effectively final.</a:t>
            </a:r>
          </a:p>
          <a:p>
            <a:r>
              <a:rPr lang="en-US" dirty="0" smtClean="0"/>
              <a:t>Like a nested class, a declaration of a type (such as a variable) in an anonymous class shadows any other declarations in the enclosing scope that have the same name. See </a:t>
            </a:r>
            <a:r>
              <a:rPr lang="en-US" dirty="0" smtClean="0">
                <a:hlinkClick r:id="rId3"/>
              </a:rPr>
              <a:t>Shadowing</a:t>
            </a:r>
            <a:r>
              <a:rPr lang="en-US" dirty="0" smtClean="0"/>
              <a:t> for more information.</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24930"/>
          </a:xfrm>
        </p:spPr>
        <p:txBody>
          <a:bodyPr>
            <a:normAutofit fontScale="90000"/>
          </a:bodyPr>
          <a:lstStyle/>
          <a:p>
            <a:r>
              <a:rPr lang="ru-RU" dirty="0" smtClean="0"/>
              <a:t>Ограничения:</a:t>
            </a:r>
            <a:endParaRPr lang="ru-RU" dirty="0"/>
          </a:p>
        </p:txBody>
      </p:sp>
      <p:sp>
        <p:nvSpPr>
          <p:cNvPr id="3" name="Текст 2"/>
          <p:cNvSpPr>
            <a:spLocks noGrp="1"/>
          </p:cNvSpPr>
          <p:nvPr>
            <p:ph type="body" idx="1"/>
          </p:nvPr>
        </p:nvSpPr>
        <p:spPr>
          <a:xfrm>
            <a:off x="677335" y="1828800"/>
            <a:ext cx="8596668" cy="4212562"/>
          </a:xfrm>
        </p:spPr>
        <p:txBody>
          <a:bodyPr>
            <a:normAutofit lnSpcReduction="10000"/>
          </a:bodyPr>
          <a:lstStyle/>
          <a:p>
            <a:r>
              <a:rPr lang="en-US" dirty="0" smtClean="0"/>
              <a:t>Anonymous classes also have the same restrictions as local classes with respect to their members:</a:t>
            </a:r>
          </a:p>
          <a:p>
            <a:r>
              <a:rPr lang="en-US" dirty="0" smtClean="0"/>
              <a:t>You cannot declare static </a:t>
            </a:r>
            <a:r>
              <a:rPr lang="en-US" dirty="0" err="1" smtClean="0"/>
              <a:t>initializers</a:t>
            </a:r>
            <a:r>
              <a:rPr lang="en-US" dirty="0" smtClean="0"/>
              <a:t> or member interfaces in an anonymous class.</a:t>
            </a:r>
          </a:p>
          <a:p>
            <a:r>
              <a:rPr lang="en-US" dirty="0" smtClean="0"/>
              <a:t>An anonymous class can have static members provided that they are constant variables.</a:t>
            </a:r>
          </a:p>
          <a:p>
            <a:r>
              <a:rPr lang="en-US" dirty="0" smtClean="0"/>
              <a:t>Note that you can declare the following in anonymous classes:</a:t>
            </a:r>
          </a:p>
          <a:p>
            <a:r>
              <a:rPr lang="en-US" dirty="0" smtClean="0"/>
              <a:t>Fields</a:t>
            </a:r>
          </a:p>
          <a:p>
            <a:r>
              <a:rPr lang="en-US" dirty="0" smtClean="0"/>
              <a:t>Extra methods (even if they do not implement any methods of the </a:t>
            </a:r>
            <a:r>
              <a:rPr lang="en-US" dirty="0" err="1" smtClean="0"/>
              <a:t>supertype</a:t>
            </a:r>
            <a:r>
              <a:rPr lang="en-US" dirty="0" smtClean="0"/>
              <a:t>)</a:t>
            </a:r>
          </a:p>
          <a:p>
            <a:r>
              <a:rPr lang="en-US" dirty="0" smtClean="0"/>
              <a:t>Instance </a:t>
            </a:r>
            <a:r>
              <a:rPr lang="en-US" dirty="0" err="1" smtClean="0"/>
              <a:t>initializers</a:t>
            </a:r>
            <a:endParaRPr lang="en-US" dirty="0" smtClean="0"/>
          </a:p>
          <a:p>
            <a:r>
              <a:rPr lang="en-US" dirty="0" smtClean="0"/>
              <a:t>Local classes</a:t>
            </a:r>
          </a:p>
          <a:p>
            <a:r>
              <a:rPr lang="en-US" dirty="0" smtClean="0"/>
              <a:t>However, you cannot declare constructors in an anonymous class.</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815546"/>
          </a:xfrm>
        </p:spPr>
        <p:txBody>
          <a:bodyPr>
            <a:normAutofit fontScale="90000"/>
          </a:bodyPr>
          <a:lstStyle/>
          <a:p>
            <a:r>
              <a:rPr lang="en-US" b="1" dirty="0" smtClean="0"/>
              <a:t>Lambda Expressions</a:t>
            </a:r>
            <a:br>
              <a:rPr lang="en-US" b="1" dirty="0" smtClean="0"/>
            </a:br>
            <a:endParaRPr lang="ru-RU" dirty="0"/>
          </a:p>
        </p:txBody>
      </p:sp>
      <p:sp>
        <p:nvSpPr>
          <p:cNvPr id="3" name="Текст 2"/>
          <p:cNvSpPr>
            <a:spLocks noGrp="1"/>
          </p:cNvSpPr>
          <p:nvPr>
            <p:ph type="body" idx="1"/>
          </p:nvPr>
        </p:nvSpPr>
        <p:spPr>
          <a:xfrm>
            <a:off x="677335" y="1301578"/>
            <a:ext cx="8596668" cy="4739784"/>
          </a:xfrm>
        </p:spPr>
        <p:txBody>
          <a:bodyPr>
            <a:normAutofit fontScale="77500" lnSpcReduction="20000"/>
          </a:bodyPr>
          <a:lstStyle/>
          <a:p>
            <a:r>
              <a:rPr lang="en-US" dirty="0" smtClean="0">
                <a:hlinkClick r:id="rId2"/>
              </a:rPr>
              <a:t>Ideal Use Case for Lambda Expressions</a:t>
            </a:r>
            <a:r>
              <a:rPr lang="en-US" dirty="0" smtClean="0"/>
              <a:t> </a:t>
            </a:r>
          </a:p>
          <a:p>
            <a:pPr lvl="1"/>
            <a:r>
              <a:rPr lang="en-US" dirty="0" smtClean="0">
                <a:hlinkClick r:id="rId2"/>
              </a:rPr>
              <a:t>Approach 1: Create Methods That Search for Members That Match One Characteristic</a:t>
            </a:r>
            <a:endParaRPr lang="en-US" dirty="0" smtClean="0"/>
          </a:p>
          <a:p>
            <a:pPr lvl="1"/>
            <a:r>
              <a:rPr lang="en-US" dirty="0" smtClean="0">
                <a:hlinkClick r:id="rId2"/>
              </a:rPr>
              <a:t>Approach 2: Create More Generalized Search Methods</a:t>
            </a:r>
            <a:endParaRPr lang="en-US" dirty="0" smtClean="0"/>
          </a:p>
          <a:p>
            <a:pPr lvl="1"/>
            <a:r>
              <a:rPr lang="en-US" dirty="0" smtClean="0">
                <a:hlinkClick r:id="rId2"/>
              </a:rPr>
              <a:t>Approach 3: Specify Search Criteria Code in a Local Class</a:t>
            </a:r>
            <a:endParaRPr lang="en-US" dirty="0" smtClean="0"/>
          </a:p>
          <a:p>
            <a:pPr lvl="1"/>
            <a:r>
              <a:rPr lang="en-US" dirty="0" smtClean="0">
                <a:hlinkClick r:id="rId2"/>
              </a:rPr>
              <a:t>Approach 4: Specify Search Criteria Code in an Anonymous Class</a:t>
            </a:r>
            <a:endParaRPr lang="en-US" dirty="0" smtClean="0"/>
          </a:p>
          <a:p>
            <a:pPr lvl="1"/>
            <a:r>
              <a:rPr lang="en-US" dirty="0" smtClean="0">
                <a:hlinkClick r:id="rId2"/>
              </a:rPr>
              <a:t>Approach 5: Specify Search Criteria Code with a Lambda Expression</a:t>
            </a:r>
            <a:endParaRPr lang="en-US" dirty="0" smtClean="0"/>
          </a:p>
          <a:p>
            <a:pPr lvl="1"/>
            <a:r>
              <a:rPr lang="en-US" dirty="0" smtClean="0">
                <a:hlinkClick r:id="rId2"/>
              </a:rPr>
              <a:t>Approach 6: Use Standard Functional Interfaces with Lambda Expressions</a:t>
            </a:r>
            <a:endParaRPr lang="en-US" dirty="0" smtClean="0"/>
          </a:p>
          <a:p>
            <a:pPr lvl="1"/>
            <a:r>
              <a:rPr lang="en-US" dirty="0" smtClean="0">
                <a:hlinkClick r:id="rId2"/>
              </a:rPr>
              <a:t>Approach 7: Use Lambda Expressions Throughout Your Application</a:t>
            </a:r>
            <a:endParaRPr lang="en-US" dirty="0" smtClean="0"/>
          </a:p>
          <a:p>
            <a:pPr lvl="1"/>
            <a:r>
              <a:rPr lang="en-US" dirty="0" smtClean="0">
                <a:hlinkClick r:id="rId2"/>
              </a:rPr>
              <a:t>Approach 8: Use Generics More Extensively</a:t>
            </a:r>
            <a:endParaRPr lang="en-US" dirty="0" smtClean="0"/>
          </a:p>
          <a:p>
            <a:pPr lvl="1"/>
            <a:r>
              <a:rPr lang="en-US" dirty="0" smtClean="0">
                <a:hlinkClick r:id="rId2"/>
              </a:rPr>
              <a:t>Approach 9: Use Aggregate Operations That Accept Lambda Expressions as Parameters</a:t>
            </a:r>
            <a:endParaRPr lang="en-US" dirty="0" smtClean="0"/>
          </a:p>
          <a:p>
            <a:r>
              <a:rPr lang="en-US" dirty="0" smtClean="0">
                <a:hlinkClick r:id="rId2"/>
              </a:rPr>
              <a:t>Lambda Expressions in GUI Applications</a:t>
            </a:r>
            <a:endParaRPr lang="en-US" dirty="0" smtClean="0"/>
          </a:p>
          <a:p>
            <a:r>
              <a:rPr lang="en-US" dirty="0" smtClean="0">
                <a:hlinkClick r:id="rId2"/>
              </a:rPr>
              <a:t>Syntax of Lambda Expressions</a:t>
            </a:r>
            <a:endParaRPr lang="en-US" dirty="0" smtClean="0"/>
          </a:p>
          <a:p>
            <a:r>
              <a:rPr lang="en-US" dirty="0" smtClean="0">
                <a:hlinkClick r:id="rId2"/>
              </a:rPr>
              <a:t>Accessing Local Variables of the Enclosing Scope</a:t>
            </a:r>
            <a:endParaRPr lang="en-US" dirty="0" smtClean="0"/>
          </a:p>
          <a:p>
            <a:r>
              <a:rPr lang="en-US" dirty="0" smtClean="0">
                <a:hlinkClick r:id="rId2"/>
              </a:rPr>
              <a:t>Target Typing</a:t>
            </a:r>
            <a:r>
              <a:rPr lang="en-US" dirty="0" smtClean="0"/>
              <a:t> </a:t>
            </a:r>
          </a:p>
          <a:p>
            <a:pPr lvl="1"/>
            <a:r>
              <a:rPr lang="en-US" dirty="0" smtClean="0">
                <a:hlinkClick r:id="rId2"/>
              </a:rPr>
              <a:t>Target Types and Method Arguments</a:t>
            </a:r>
            <a:endParaRPr lang="en-US" dirty="0" smtClean="0"/>
          </a:p>
          <a:p>
            <a:r>
              <a:rPr lang="en-US" dirty="0" smtClean="0">
                <a:hlinkClick r:id="rId2"/>
              </a:rPr>
              <a:t>Serialization</a:t>
            </a:r>
            <a:endParaRPr lang="en-US" dirty="0" smtClean="0"/>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626076"/>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738184"/>
            <a:ext cx="8596668" cy="4303178"/>
          </a:xfrm>
        </p:spPr>
        <p:txBody>
          <a:bodyPr>
            <a:normAutofit/>
          </a:bodyPr>
          <a:lstStyle/>
          <a:p>
            <a:r>
              <a:rPr lang="en-US" b="1" dirty="0" smtClean="0"/>
              <a:t>Approach 1: Create Methods That Search for Members That Match One Characteristic</a:t>
            </a:r>
          </a:p>
          <a:p>
            <a:r>
              <a:rPr lang="en-US" dirty="0" smtClean="0"/>
              <a:t>One simplistic approach is to create several methods; each method searches for members that match one characteristic, such as gender or age. The following method prints members that are older than a specified age:</a:t>
            </a:r>
          </a:p>
          <a:p>
            <a:r>
              <a:rPr lang="en-US" dirty="0" smtClean="0"/>
              <a:t>public static void </a:t>
            </a:r>
            <a:r>
              <a:rPr lang="en-US" dirty="0" err="1" smtClean="0"/>
              <a:t>printPersonsOlderThan</a:t>
            </a:r>
            <a:r>
              <a:rPr lang="en-US" dirty="0" smtClean="0"/>
              <a:t>(List&lt;Person&gt; roster, </a:t>
            </a:r>
            <a:r>
              <a:rPr lang="en-US" dirty="0" err="1" smtClean="0"/>
              <a:t>int</a:t>
            </a:r>
            <a:r>
              <a:rPr lang="en-US" dirty="0" smtClean="0"/>
              <a:t> age) { for (Person p : roster) { if (</a:t>
            </a:r>
            <a:r>
              <a:rPr lang="en-US" dirty="0" err="1" smtClean="0"/>
              <a:t>p.getAge</a:t>
            </a:r>
            <a:r>
              <a:rPr lang="en-US" dirty="0" smtClean="0"/>
              <a:t>() &gt;= age) { </a:t>
            </a:r>
            <a:r>
              <a:rPr lang="en-US" dirty="0" err="1" smtClean="0"/>
              <a:t>p.printPerson</a:t>
            </a:r>
            <a:r>
              <a:rPr lang="en-US" dirty="0" smtClean="0"/>
              <a:t>(); } } }</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41405"/>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664043"/>
            <a:ext cx="8596668" cy="4377319"/>
          </a:xfrm>
        </p:spPr>
        <p:txBody>
          <a:bodyPr>
            <a:normAutofit/>
          </a:bodyPr>
          <a:lstStyle/>
          <a:p>
            <a:r>
              <a:rPr lang="en-US" b="1" dirty="0" smtClean="0"/>
              <a:t>Approach 2: Create More Generalized Search Methods</a:t>
            </a:r>
          </a:p>
          <a:p>
            <a:r>
              <a:rPr lang="en-US" dirty="0" smtClean="0"/>
              <a:t>The following method is more generic than </a:t>
            </a:r>
            <a:r>
              <a:rPr lang="en-US" dirty="0" err="1" smtClean="0"/>
              <a:t>printPersonsOlderThan</a:t>
            </a:r>
            <a:r>
              <a:rPr lang="en-US" dirty="0" smtClean="0"/>
              <a:t>; it prints members within a specified range of ages:</a:t>
            </a:r>
          </a:p>
          <a:p>
            <a:r>
              <a:rPr lang="en-US" dirty="0" smtClean="0"/>
              <a:t>public static void </a:t>
            </a:r>
            <a:r>
              <a:rPr lang="en-US" dirty="0" err="1" smtClean="0"/>
              <a:t>printPersonsWithinAgeRange</a:t>
            </a:r>
            <a:r>
              <a:rPr lang="en-US" dirty="0" smtClean="0"/>
              <a:t>( List&lt;Person&gt; roster, </a:t>
            </a:r>
            <a:r>
              <a:rPr lang="en-US" dirty="0" err="1" smtClean="0"/>
              <a:t>int</a:t>
            </a:r>
            <a:r>
              <a:rPr lang="en-US" dirty="0" smtClean="0"/>
              <a:t> low, </a:t>
            </a:r>
            <a:r>
              <a:rPr lang="en-US" dirty="0" err="1" smtClean="0"/>
              <a:t>int</a:t>
            </a:r>
            <a:r>
              <a:rPr lang="en-US" dirty="0" smtClean="0"/>
              <a:t> high) { for (Person p : roster) { if (low &lt;= </a:t>
            </a:r>
            <a:r>
              <a:rPr lang="en-US" dirty="0" err="1" smtClean="0"/>
              <a:t>p.getAge</a:t>
            </a:r>
            <a:r>
              <a:rPr lang="en-US" dirty="0" smtClean="0"/>
              <a:t>() &amp;&amp; </a:t>
            </a:r>
            <a:r>
              <a:rPr lang="en-US" dirty="0" err="1" smtClean="0"/>
              <a:t>p.getAge</a:t>
            </a:r>
            <a:r>
              <a:rPr lang="en-US" dirty="0" smtClean="0"/>
              <a:t>() &lt; high) { </a:t>
            </a:r>
            <a:r>
              <a:rPr lang="en-US" dirty="0" err="1" smtClean="0"/>
              <a:t>p.printPerson</a:t>
            </a:r>
            <a:r>
              <a:rPr lang="en-US" dirty="0" smtClean="0"/>
              <a:t>(); } } }</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74357"/>
          </a:xfrm>
        </p:spPr>
        <p:txBody>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589903"/>
            <a:ext cx="8596668" cy="4451459"/>
          </a:xfrm>
        </p:spPr>
        <p:txBody>
          <a:bodyPr>
            <a:normAutofit/>
          </a:bodyPr>
          <a:lstStyle/>
          <a:p>
            <a:r>
              <a:rPr lang="en-US" b="1" dirty="0" smtClean="0"/>
              <a:t>Approach 3: Specify Search Criteria Code in a Local Class</a:t>
            </a:r>
          </a:p>
          <a:p>
            <a:r>
              <a:rPr lang="en-US" dirty="0" smtClean="0"/>
              <a:t>The following method prints members that match search criteria that you specify:</a:t>
            </a:r>
          </a:p>
          <a:p>
            <a:r>
              <a:rPr lang="en-US" dirty="0" smtClean="0"/>
              <a:t>public static void </a:t>
            </a:r>
            <a:r>
              <a:rPr lang="en-US" dirty="0" err="1" smtClean="0"/>
              <a:t>printPersons</a:t>
            </a:r>
            <a:r>
              <a:rPr lang="en-US" dirty="0" smtClean="0"/>
              <a:t>( List&lt;Person&gt; roster, </a:t>
            </a:r>
            <a:r>
              <a:rPr lang="en-US" dirty="0" err="1" smtClean="0"/>
              <a:t>CheckPerson</a:t>
            </a:r>
            <a:r>
              <a:rPr lang="en-US" dirty="0" smtClean="0"/>
              <a:t> tester) { for (Person p : roster) { if (</a:t>
            </a:r>
            <a:r>
              <a:rPr lang="en-US" dirty="0" err="1" smtClean="0"/>
              <a:t>tester.test</a:t>
            </a:r>
            <a:r>
              <a:rPr lang="en-US" dirty="0" smtClean="0"/>
              <a:t>(p)) { </a:t>
            </a:r>
            <a:r>
              <a:rPr lang="en-US" dirty="0" err="1" smtClean="0"/>
              <a:t>p.printPerson</a:t>
            </a:r>
            <a:r>
              <a:rPr lang="en-US" dirty="0" smtClean="0"/>
              <a:t>(); } } }</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683741"/>
          </a:xfrm>
        </p:spPr>
        <p:txBody>
          <a:bodyPr>
            <a:normAutofit fontScale="90000"/>
          </a:bodyPr>
          <a:lstStyle/>
          <a:p>
            <a:r>
              <a:rPr lang="ru-RU" dirty="0" smtClean="0"/>
              <a:t>Варианты использования:</a:t>
            </a:r>
            <a:endParaRPr lang="ru-RU" dirty="0"/>
          </a:p>
        </p:txBody>
      </p:sp>
      <p:sp>
        <p:nvSpPr>
          <p:cNvPr id="3" name="Текст 2"/>
          <p:cNvSpPr>
            <a:spLocks noGrp="1"/>
          </p:cNvSpPr>
          <p:nvPr>
            <p:ph type="body" idx="1"/>
          </p:nvPr>
        </p:nvSpPr>
        <p:spPr>
          <a:xfrm>
            <a:off x="677335" y="1828800"/>
            <a:ext cx="8596668" cy="4212562"/>
          </a:xfrm>
        </p:spPr>
        <p:txBody>
          <a:bodyPr>
            <a:normAutofit/>
          </a:bodyPr>
          <a:lstStyle/>
          <a:p>
            <a:r>
              <a:rPr lang="en-US" b="1" dirty="0" smtClean="0"/>
              <a:t>Approach 4: Specify Search Criteria Code in an Anonymous Class</a:t>
            </a:r>
          </a:p>
          <a:p>
            <a:r>
              <a:rPr lang="en-US" dirty="0" smtClean="0"/>
              <a:t>One of the arguments of the following invocation of the method </a:t>
            </a:r>
            <a:r>
              <a:rPr lang="en-US" dirty="0" err="1" smtClean="0"/>
              <a:t>printPersons</a:t>
            </a:r>
            <a:r>
              <a:rPr lang="en-US" dirty="0" smtClean="0"/>
              <a:t> is an anonymous class that filters members that are eligible for Selective Service in the United States: those who are male and between the ages of 18 and 25:</a:t>
            </a:r>
          </a:p>
          <a:p>
            <a:r>
              <a:rPr lang="en-US" dirty="0" err="1" smtClean="0"/>
              <a:t>printPersons</a:t>
            </a:r>
            <a:r>
              <a:rPr lang="en-US" dirty="0" smtClean="0"/>
              <a:t>( roster, new </a:t>
            </a:r>
            <a:r>
              <a:rPr lang="en-US" dirty="0" err="1" smtClean="0"/>
              <a:t>CheckPerson</a:t>
            </a:r>
            <a:r>
              <a:rPr lang="en-US" dirty="0" smtClean="0"/>
              <a:t>() { public </a:t>
            </a:r>
            <a:r>
              <a:rPr lang="en-US" dirty="0" err="1" smtClean="0"/>
              <a:t>boolean</a:t>
            </a:r>
            <a:r>
              <a:rPr lang="en-US" dirty="0" smtClean="0"/>
              <a:t> test(Person p) { return </a:t>
            </a:r>
            <a:r>
              <a:rPr lang="en-US" dirty="0" err="1" smtClean="0"/>
              <a:t>p.getGender</a:t>
            </a:r>
            <a:r>
              <a:rPr lang="en-US" dirty="0" smtClean="0"/>
              <a:t>() == </a:t>
            </a:r>
            <a:r>
              <a:rPr lang="en-US" dirty="0" err="1" smtClean="0"/>
              <a:t>Person.Sex.MALE</a:t>
            </a:r>
            <a:r>
              <a:rPr lang="en-US" dirty="0" smtClean="0"/>
              <a:t> &amp;&amp; </a:t>
            </a:r>
            <a:r>
              <a:rPr lang="en-US" dirty="0" err="1" smtClean="0"/>
              <a:t>p.getAge</a:t>
            </a:r>
            <a:r>
              <a:rPr lang="en-US" dirty="0" smtClean="0"/>
              <a:t>() &gt;= 18 &amp;&amp; </a:t>
            </a:r>
            <a:r>
              <a:rPr lang="en-US" dirty="0" err="1" smtClean="0"/>
              <a:t>p.getAge</a:t>
            </a:r>
            <a:r>
              <a:rPr lang="en-US" dirty="0" smtClean="0"/>
              <a:t>() &lt;= 25; } } );</a:t>
            </a:r>
            <a:endParaRPr lang="ru-RU" dirty="0"/>
          </a:p>
        </p:txBody>
      </p:sp>
    </p:spTree>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2865</TotalTime>
  <Words>1984</Words>
  <Application>Microsoft Office PowerPoint</Application>
  <PresentationFormat>Произвольный</PresentationFormat>
  <Paragraphs>97</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Аспект</vt:lpstr>
      <vt:lpstr>Внутренние классы</vt:lpstr>
      <vt:lpstr>Анонимный класс:</vt:lpstr>
      <vt:lpstr>Доступ к локальным переменным:</vt:lpstr>
      <vt:lpstr>Ограничения:</vt:lpstr>
      <vt:lpstr>Lambda Expressions </vt:lpstr>
      <vt:lpstr>Варианты использования:</vt:lpstr>
      <vt:lpstr>Варианты использования:</vt:lpstr>
      <vt:lpstr>Варианты использования:</vt:lpstr>
      <vt:lpstr>Варианты использования:</vt:lpstr>
      <vt:lpstr>Варианты использования:</vt:lpstr>
      <vt:lpstr>Варианты использования:</vt:lpstr>
      <vt:lpstr>Варианты использования:</vt:lpstr>
      <vt:lpstr>Варианты использования:</vt:lpstr>
      <vt:lpstr>Варианты использования: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Параметризованные и обобщенные типы</dc:title>
  <dc:creator>Administrator</dc:creator>
  <cp:lastModifiedBy>Сергей</cp:lastModifiedBy>
  <cp:revision>97</cp:revision>
  <dcterms:created xsi:type="dcterms:W3CDTF">2016-01-18T20:23:31Z</dcterms:created>
  <dcterms:modified xsi:type="dcterms:W3CDTF">2016-02-13T17:59:25Z</dcterms:modified>
</cp:coreProperties>
</file>