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4056-4821-450D-9F96-72DBC497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11292840" cy="19103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C4CF-E7B4-4A94-8846-1393259C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221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925F-CF25-4720-BC56-8D0011D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236017"/>
            <a:ext cx="975360" cy="365125"/>
          </a:xfrm>
        </p:spPr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B5195CC-2751-4045-919D-4312246931AA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E87E829-2227-448C-BDCD-3F0990E62F0D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818-21C1-431B-8035-9C41FA2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B5C92-1EB1-4DC7-8A68-BA2D1401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448-19E2-48EE-9F36-7120DF1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3F9A-1BCE-413B-B55A-5613AB14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4D03-0F40-4BC8-BEA1-291FB743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99C4-CD06-403F-AE74-082BB68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4284-A36F-4CC6-9824-6E6A1C99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80D-A608-462F-AFB7-2185C9A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27BF5-D7E0-463F-A613-68E21D8A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0AD-8360-485B-B3D3-751C08B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0BC-EBA6-4397-89CC-1774D360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10515600" cy="518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EFF-42CF-46F3-8032-C0E7D96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6320"/>
            <a:ext cx="10515600" cy="16363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134D-D4D4-466D-ABE2-FBABE55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55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F50-7DF2-40B1-9565-6E87F0D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0236D2-9418-4203-B09A-76AA48D37ADB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FF1EB91-2C80-4F08-9BA6-93E4F491BE3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CB12-10FA-46ED-8779-E31564F5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0A0E-DE47-4C44-B0A3-E782BDB2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04C73-BC65-42F6-86AF-9B0B3F8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7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555-BEF9-4507-8A1A-707D77B0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59EB-F2F2-4D59-8C7D-FEF35390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6198-DC65-4346-8839-368B0C9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8928-0FEE-4EEA-9E14-BA927F47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FF33-0175-4C89-8777-1F9CC0BE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A3E11-2987-47B9-8465-12C86B73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EF8-DE02-4B76-A7D6-38E328D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0366-DE86-4A6E-9C60-1CCBF52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2F1BEF8-9163-4BFD-A586-9BF18264F53E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76D1E58-1C62-4140-AE3F-0BFAE42539D7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5FD05-6D08-4CB6-B4AF-8D8619D3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BC47C4-4424-47CE-9B1D-5FA545C9F416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722DA6-D941-4374-930E-2FD23FE0D0C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94B-ED09-4EAB-8F7D-2DAB34E9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6280"/>
            <a:ext cx="3932237" cy="1341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6945-7CAF-4900-AFB4-F1D50EB1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4161-F0FD-4552-A814-327A01DE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0965-D62C-4E9F-8689-C5641756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13B-7DFA-4464-8266-17B4828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1234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ED0F0-AA00-496A-8E82-BC0B2005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F368-65BD-4BBD-9DBB-2C6FD9EC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E2-F267-457C-90A2-C546F6C9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47AC3-8963-4AD4-B05D-FB194DB3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515600" cy="102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0A15-38D9-4397-968C-20F3A15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0865"/>
            <a:ext cx="105156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B60A-C6E7-4D79-8D64-B9D261E46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F1784D-4249-404F-A25E-5D9FF5E4AA98}"/>
              </a:ext>
            </a:extLst>
          </p:cNvPr>
          <p:cNvSpPr/>
          <p:nvPr userDrawn="1"/>
        </p:nvSpPr>
        <p:spPr>
          <a:xfrm flipV="1">
            <a:off x="0" y="0"/>
            <a:ext cx="6583680" cy="66579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4989F97-93B8-4DA4-8421-686245E6E147}"/>
              </a:ext>
            </a:extLst>
          </p:cNvPr>
          <p:cNvSpPr/>
          <p:nvPr userDrawn="1"/>
        </p:nvSpPr>
        <p:spPr>
          <a:xfrm flipV="1">
            <a:off x="-15240" y="-15240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6B-0C5E-4E0E-9BC2-05C4E59A7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6BE6-C785-4B2D-A4F7-813B01AC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Frito Lay Employee Attrition Analysis </a:t>
            </a:r>
          </a:p>
          <a:p>
            <a:r>
              <a:rPr lang="en-US" sz="1600" dirty="0"/>
              <a:t>By: Ryan Herrin</a:t>
            </a:r>
          </a:p>
        </p:txBody>
      </p:sp>
    </p:spTree>
    <p:extLst>
      <p:ext uri="{BB962C8B-B14F-4D97-AF65-F5344CB8AC3E}">
        <p14:creationId xmlns:p14="http://schemas.microsoft.com/office/powerpoint/2010/main" val="28414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83%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1.243e-10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0.8373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/>
              <a:t>0.7895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Random Forest, I was able to achieve an accuracy of 83%</a:t>
            </a:r>
          </a:p>
          <a:p>
            <a:pPr lvl="1"/>
            <a:r>
              <a:rPr lang="en-US" sz="1600" dirty="0"/>
              <a:t>May be slightly lower than KNN, but it is more consistent </a:t>
            </a:r>
          </a:p>
          <a:p>
            <a:pPr lvl="1"/>
            <a:endParaRPr lang="en-US" sz="1600" dirty="0"/>
          </a:p>
          <a:p>
            <a:r>
              <a:rPr lang="en-US" sz="2000" dirty="0"/>
              <a:t>The specificity only achieved a value of 0.7895</a:t>
            </a:r>
          </a:p>
          <a:p>
            <a:endParaRPr lang="en-US" sz="2000" dirty="0"/>
          </a:p>
          <a:p>
            <a:r>
              <a:rPr lang="en-US" sz="2000" dirty="0"/>
              <a:t>After using the same formula as KNN the random forest model was able to achieve a more consistent and reliable prediction model 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="1" dirty="0"/>
              <a:t> recommend </a:t>
            </a:r>
            <a:r>
              <a:rPr lang="en-US" sz="2000" dirty="0"/>
              <a:t>using the Random Forest Model as the method of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667-FB82-4695-B009-9016F440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with Possible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8FB4-4317-46BC-A10C-D9145219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6" y="1462669"/>
            <a:ext cx="6235140" cy="39326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 they have in common?</a:t>
            </a:r>
          </a:p>
          <a:p>
            <a:pPr lvl="1"/>
            <a:r>
              <a:rPr lang="en-US" b="1" dirty="0"/>
              <a:t>Low Job Level </a:t>
            </a:r>
            <a:endParaRPr lang="en-US" dirty="0"/>
          </a:p>
          <a:p>
            <a:pPr lvl="1"/>
            <a:r>
              <a:rPr lang="en-US" b="1" dirty="0"/>
              <a:t>No Stock Option</a:t>
            </a:r>
          </a:p>
          <a:p>
            <a:pPr lvl="1"/>
            <a:r>
              <a:rPr lang="en-US" b="1" dirty="0"/>
              <a:t>All have Overtime</a:t>
            </a:r>
          </a:p>
          <a:p>
            <a:pPr lvl="1"/>
            <a:r>
              <a:rPr lang="en-US" dirty="0"/>
              <a:t>Low Job Satisfaction </a:t>
            </a:r>
          </a:p>
          <a:p>
            <a:pPr lvl="1"/>
            <a:r>
              <a:rPr lang="en-US" dirty="0"/>
              <a:t>Low Monthly Income </a:t>
            </a:r>
          </a:p>
          <a:p>
            <a:pPr lvl="1"/>
            <a:r>
              <a:rPr lang="en-US" dirty="0"/>
              <a:t>Same Department</a:t>
            </a:r>
          </a:p>
          <a:p>
            <a:pPr lvl="1"/>
            <a:r>
              <a:rPr lang="en-US" dirty="0"/>
              <a:t>Low Job Involvement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69414-7F21-4D47-BC4B-DB7CE0125C55}"/>
              </a:ext>
            </a:extLst>
          </p:cNvPr>
          <p:cNvSpPr txBox="1">
            <a:spLocks/>
          </p:cNvSpPr>
          <p:nvPr/>
        </p:nvSpPr>
        <p:spPr>
          <a:xfrm>
            <a:off x="758042" y="1462669"/>
            <a:ext cx="4965864" cy="41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Employee by Number:</a:t>
            </a:r>
          </a:p>
          <a:p>
            <a:pPr lvl="1"/>
            <a:r>
              <a:rPr lang="en-US" dirty="0"/>
              <a:t>1079</a:t>
            </a:r>
          </a:p>
          <a:p>
            <a:pPr lvl="1"/>
            <a:r>
              <a:rPr lang="en-US" dirty="0"/>
              <a:t>1016</a:t>
            </a:r>
          </a:p>
          <a:p>
            <a:pPr lvl="1"/>
            <a:r>
              <a:rPr lang="en-US" dirty="0"/>
              <a:t>1108</a:t>
            </a:r>
          </a:p>
          <a:p>
            <a:pPr lvl="1"/>
            <a:r>
              <a:rPr lang="en-US" dirty="0"/>
              <a:t>1458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608CBE-4A74-416A-A348-78C6F35DBEB0}"/>
              </a:ext>
            </a:extLst>
          </p:cNvPr>
          <p:cNvCxnSpPr/>
          <p:nvPr/>
        </p:nvCxnSpPr>
        <p:spPr>
          <a:xfrm>
            <a:off x="5213267" y="822961"/>
            <a:ext cx="0" cy="5197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E37-F4A4-4A24-A16E-E9B31B04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A297-7D79-4EB1-965D-1B45D195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Work Life Balance by Role</a:t>
            </a:r>
          </a:p>
          <a:p>
            <a:pPr lvl="1"/>
            <a:r>
              <a:rPr lang="en-US" sz="2000" b="1" dirty="0"/>
              <a:t>Sales Representatives </a:t>
            </a:r>
            <a:r>
              <a:rPr lang="en-US" sz="2000" dirty="0"/>
              <a:t>have the </a:t>
            </a:r>
            <a:r>
              <a:rPr lang="en-US" sz="2000" b="1" dirty="0"/>
              <a:t>highest</a:t>
            </a:r>
            <a:r>
              <a:rPr lang="en-US" sz="2000" dirty="0"/>
              <a:t> Work Life Balance </a:t>
            </a:r>
          </a:p>
          <a:p>
            <a:pPr lvl="1"/>
            <a:r>
              <a:rPr lang="en-US" sz="2000" b="1" dirty="0"/>
              <a:t>Research Scientist </a:t>
            </a:r>
            <a:r>
              <a:rPr lang="en-US" sz="2000" dirty="0"/>
              <a:t>have the </a:t>
            </a:r>
            <a:r>
              <a:rPr lang="en-US" sz="2000" b="1" dirty="0"/>
              <a:t>lowest </a:t>
            </a:r>
            <a:r>
              <a:rPr lang="en-US" sz="2000" dirty="0"/>
              <a:t>Work Life Balance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8DAD2-A99A-4E06-9548-174A82C6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9" y="2742397"/>
            <a:ext cx="4652778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2812DA-18D1-408C-AA6D-00603097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6" y="2742397"/>
            <a:ext cx="468589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278-B211-478B-B3EC-52DB9D4C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063B-5013-4165-A902-02E13DEE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96" y="1024891"/>
            <a:ext cx="10724408" cy="5184716"/>
          </a:xfrm>
        </p:spPr>
        <p:txBody>
          <a:bodyPr>
            <a:normAutofit/>
          </a:bodyPr>
          <a:lstStyle/>
          <a:p>
            <a:r>
              <a:rPr lang="en-US" sz="2400" dirty="0"/>
              <a:t>Missing salary data was generated using a linear regression model</a:t>
            </a:r>
          </a:p>
          <a:p>
            <a:endParaRPr lang="en-US" sz="2400" dirty="0"/>
          </a:p>
          <a:p>
            <a:r>
              <a:rPr lang="en-US" sz="2400" dirty="0"/>
              <a:t>Common profile with attrition is young, early career, single with overtime</a:t>
            </a:r>
          </a:p>
          <a:p>
            <a:endParaRPr lang="en-US" sz="2400" dirty="0"/>
          </a:p>
          <a:p>
            <a:r>
              <a:rPr lang="en-US" sz="2400" dirty="0"/>
              <a:t>Three attributes to focus on: Job Level, Overtime, Stock Options </a:t>
            </a:r>
          </a:p>
          <a:p>
            <a:endParaRPr lang="en-US" sz="2400" dirty="0"/>
          </a:p>
          <a:p>
            <a:r>
              <a:rPr lang="en-US" sz="2400" dirty="0"/>
              <a:t>Random Forest was the optimal Model for predicting Attrition</a:t>
            </a:r>
          </a:p>
          <a:p>
            <a:endParaRPr lang="en-US" sz="2400" dirty="0"/>
          </a:p>
          <a:p>
            <a:r>
              <a:rPr lang="en-US" sz="2400" dirty="0"/>
              <a:t>Identified 4 employees that are predicted to have attrition </a:t>
            </a:r>
          </a:p>
        </p:txBody>
      </p:sp>
    </p:spTree>
    <p:extLst>
      <p:ext uri="{BB962C8B-B14F-4D97-AF65-F5344CB8AC3E}">
        <p14:creationId xmlns:p14="http://schemas.microsoft.com/office/powerpoint/2010/main" val="23816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EE30-10BE-401E-A58E-CEAFD8E7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8FCF-AC7B-488F-8796-F91BC30D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6050280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Missing Data</a:t>
            </a:r>
          </a:p>
          <a:p>
            <a:r>
              <a:rPr lang="en-US" sz="1800" dirty="0"/>
              <a:t>Part of the data set provided had </a:t>
            </a:r>
            <a:r>
              <a:rPr lang="en-US" sz="1800" b="1" dirty="0"/>
              <a:t>no salary information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1800" dirty="0"/>
              <a:t>Used </a:t>
            </a:r>
            <a:r>
              <a:rPr lang="en-US" sz="1800" b="1" dirty="0"/>
              <a:t>Linear Regression </a:t>
            </a:r>
            <a:r>
              <a:rPr lang="en-US" sz="1800" dirty="0"/>
              <a:t>to fill in the missing data </a:t>
            </a:r>
          </a:p>
          <a:p>
            <a:r>
              <a:rPr lang="en-US" sz="1800" dirty="0"/>
              <a:t>Used the highest correlating variables to define my function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Results</a:t>
            </a:r>
          </a:p>
          <a:p>
            <a:r>
              <a:rPr lang="en-US" sz="1800" b="1" dirty="0"/>
              <a:t>7% Median </a:t>
            </a:r>
            <a:r>
              <a:rPr lang="en-US" sz="1800" dirty="0"/>
              <a:t>and </a:t>
            </a:r>
            <a:r>
              <a:rPr lang="en-US" sz="1800" b="1" dirty="0"/>
              <a:t>9.8% Mean </a:t>
            </a:r>
            <a:r>
              <a:rPr lang="en-US" sz="1800" dirty="0"/>
              <a:t>difference of generated salary data as compared to the test data</a:t>
            </a:r>
          </a:p>
          <a:p>
            <a:r>
              <a:rPr lang="en-US" sz="1800" b="1" dirty="0"/>
              <a:t>RMSE</a:t>
            </a:r>
            <a:r>
              <a:rPr lang="en-US" sz="1800" dirty="0"/>
              <a:t> of $</a:t>
            </a:r>
            <a:r>
              <a:rPr lang="en-US" sz="1800" b="1" dirty="0"/>
              <a:t>1,376.95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3D118-9E8D-4AA5-996F-05B1ED40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4" y="1192876"/>
            <a:ext cx="4572033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" y="1039368"/>
            <a:ext cx="3766185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1039368"/>
            <a:ext cx="376618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393" y="1039368"/>
            <a:ext cx="435736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33.79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Attrition: 37.34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employees with attrition is noticeably lower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Level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the highest attrition are level 1 with 26.3% of all level 1’s having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isn’t until level 3 with 13.4%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with the highest attrition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Rep: 41.6%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Tech: 22.5%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 20.45%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Scientist: 17.3%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Executive: 15.9%</a:t>
            </a:r>
          </a:p>
        </p:txBody>
      </p:sp>
    </p:spTree>
    <p:extLst>
      <p:ext uri="{BB962C8B-B14F-4D97-AF65-F5344CB8AC3E}">
        <p14:creationId xmlns:p14="http://schemas.microsoft.com/office/powerpoint/2010/main" val="244486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06" y="1039368"/>
            <a:ext cx="3670530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73" y="1039368"/>
            <a:ext cx="366925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6528" y="1039368"/>
            <a:ext cx="419709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10.1%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Yes: 32.3%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increase in attrition from employees who work overtime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Working Years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8.49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11.46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their early career are likely to have more attrition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$4,844.37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$6,630.38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monthly incomes seems to learn more towards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22667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5B3-039C-4C7C-9FBE-8484200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Profile of 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281E-DF20-475A-9330-8EAB53D8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Employees with attrition have this most in common</a:t>
            </a:r>
          </a:p>
          <a:p>
            <a:pPr lvl="1"/>
            <a:r>
              <a:rPr lang="en-US" dirty="0"/>
              <a:t>Young/Early Career </a:t>
            </a:r>
          </a:p>
          <a:p>
            <a:pPr lvl="1"/>
            <a:r>
              <a:rPr lang="en-US" dirty="0"/>
              <a:t>Single (possibly have no family “tie” them in one location)</a:t>
            </a:r>
          </a:p>
          <a:p>
            <a:pPr lvl="1"/>
            <a:r>
              <a:rPr lang="en-US" dirty="0"/>
              <a:t>Tend to have longer commutes </a:t>
            </a:r>
          </a:p>
          <a:p>
            <a:pPr lvl="1"/>
            <a:r>
              <a:rPr lang="en-US" dirty="0"/>
              <a:t>Low Environment Satisfaction </a:t>
            </a:r>
          </a:p>
          <a:p>
            <a:pPr lvl="1"/>
            <a:r>
              <a:rPr lang="en-US" dirty="0"/>
              <a:t>Low Job Involvement </a:t>
            </a:r>
          </a:p>
          <a:p>
            <a:pPr lvl="1"/>
            <a:r>
              <a:rPr lang="en-US" dirty="0"/>
              <a:t>Most come from in Sales, HR, Lab Tech, or Research Scientist </a:t>
            </a:r>
          </a:p>
          <a:p>
            <a:pPr lvl="1"/>
            <a:r>
              <a:rPr lang="en-US" dirty="0"/>
              <a:t>Work Overtime</a:t>
            </a:r>
          </a:p>
          <a:p>
            <a:pPr lvl="1"/>
            <a:r>
              <a:rPr lang="en-US" dirty="0"/>
              <a:t>No stock option</a:t>
            </a:r>
          </a:p>
          <a:p>
            <a:pPr lvl="1"/>
            <a:r>
              <a:rPr lang="en-US" dirty="0"/>
              <a:t>Low Work Life Balance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800" dirty="0"/>
              <a:t>Of course, this is just what is in common and not a conclusion that if an employees has all these, they will have attrition or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1E4B-799F-4D8C-A06E-96C1AD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Predicting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31A3-08CC-494D-AA82-8D4A272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15" y="956051"/>
            <a:ext cx="4358736" cy="4335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178A8-2008-4AEA-A119-C69AB820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4" y="822962"/>
            <a:ext cx="4429845" cy="44683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6DB23-EDED-4EF0-A8C2-E6999A0E4B03}"/>
              </a:ext>
            </a:extLst>
          </p:cNvPr>
          <p:cNvCxnSpPr/>
          <p:nvPr/>
        </p:nvCxnSpPr>
        <p:spPr>
          <a:xfrm>
            <a:off x="341376" y="5437632"/>
            <a:ext cx="1133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DE2802-3211-4472-A146-CCF874B5AA79}"/>
              </a:ext>
            </a:extLst>
          </p:cNvPr>
          <p:cNvSpPr txBox="1"/>
          <p:nvPr/>
        </p:nvSpPr>
        <p:spPr>
          <a:xfrm>
            <a:off x="1024128" y="5449824"/>
            <a:ext cx="975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factors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Monthly Income, Total Working Years, Years at Company, Years in Current Role, Years With Current Manager, Job Level, Job Role, Marital Status, Over Time, Stock Option Level</a:t>
            </a:r>
          </a:p>
        </p:txBody>
      </p:sp>
    </p:spTree>
    <p:extLst>
      <p:ext uri="{BB962C8B-B14F-4D97-AF65-F5344CB8AC3E}">
        <p14:creationId xmlns:p14="http://schemas.microsoft.com/office/powerpoint/2010/main" val="112881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D42-30DE-480B-B5C4-DCD580D7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 leading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022-2888-47C3-8B8D-CDBA94A2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653143"/>
            <a:ext cx="11281557" cy="6204857"/>
          </a:xfrm>
        </p:spPr>
        <p:txBody>
          <a:bodyPr>
            <a:normAutofit/>
          </a:bodyPr>
          <a:lstStyle/>
          <a:p>
            <a:r>
              <a:rPr lang="en-US" b="1" dirty="0"/>
              <a:t>Job Level</a:t>
            </a:r>
          </a:p>
          <a:p>
            <a:pPr lvl="1"/>
            <a:r>
              <a:rPr lang="en-US" dirty="0"/>
              <a:t>Attrition happens early in the career </a:t>
            </a:r>
          </a:p>
          <a:p>
            <a:pPr lvl="1"/>
            <a:endParaRPr lang="en-US" dirty="0"/>
          </a:p>
          <a:p>
            <a:r>
              <a:rPr lang="en-US" b="1" dirty="0"/>
              <a:t>Overtime</a:t>
            </a:r>
          </a:p>
          <a:p>
            <a:pPr lvl="1"/>
            <a:r>
              <a:rPr lang="en-US" dirty="0"/>
              <a:t>Reduce Overtime where possible</a:t>
            </a:r>
          </a:p>
          <a:p>
            <a:pPr lvl="1"/>
            <a:endParaRPr lang="en-US" dirty="0"/>
          </a:p>
          <a:p>
            <a:r>
              <a:rPr lang="en-US" b="1" dirty="0"/>
              <a:t>Stock Option Level</a:t>
            </a:r>
          </a:p>
          <a:p>
            <a:pPr lvl="1"/>
            <a:r>
              <a:rPr lang="en-US" dirty="0"/>
              <a:t>Offer some sort of stock option for new employees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Note: </a:t>
            </a:r>
            <a:r>
              <a:rPr lang="en-US" dirty="0"/>
              <a:t>Most attributes correlate around an employee in the early years of their career. Focus should be on keeping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i="1" dirty="0"/>
              <a:t>Determined by value on correlation table cross checked by the charts generated for attrition vs non-attrition </a:t>
            </a:r>
          </a:p>
        </p:txBody>
      </p:sp>
    </p:spTree>
    <p:extLst>
      <p:ext uri="{BB962C8B-B14F-4D97-AF65-F5344CB8AC3E}">
        <p14:creationId xmlns:p14="http://schemas.microsoft.com/office/powerpoint/2010/main" val="217826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86%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0.0001491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0.9664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>
                <a:highlight>
                  <a:srgbClr val="FFFF00"/>
                </a:highlight>
              </a:rPr>
              <a:t>0.3019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KNN classifier I was able to achieve an accuracy of 86%</a:t>
            </a:r>
          </a:p>
          <a:p>
            <a:endParaRPr lang="en-US" sz="2000" dirty="0"/>
          </a:p>
          <a:p>
            <a:r>
              <a:rPr lang="en-US" sz="2000" dirty="0"/>
              <a:t>Unfortunately, the specificity only achieved a value of 0.3019 </a:t>
            </a:r>
          </a:p>
          <a:p>
            <a:endParaRPr lang="en-US" sz="2000" dirty="0"/>
          </a:p>
          <a:p>
            <a:r>
              <a:rPr lang="en-US" sz="2000" dirty="0"/>
              <a:t>After many attempts at optimizing the formula and changing the K value, the highest I could get the specificity was ~.4</a:t>
            </a:r>
          </a:p>
          <a:p>
            <a:endParaRPr lang="en-US" sz="2000" dirty="0"/>
          </a:p>
          <a:p>
            <a:r>
              <a:rPr lang="en-US" sz="2000" dirty="0"/>
              <a:t>KNN suffered from </a:t>
            </a:r>
            <a:r>
              <a:rPr lang="en-US" sz="2000" b="1" dirty="0"/>
              <a:t>Overfitting</a:t>
            </a:r>
            <a:r>
              <a:rPr lang="en-US" sz="2000" dirty="0"/>
              <a:t> and do not recommend for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704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DDSAnalytics </vt:lpstr>
      <vt:lpstr>Executive Summary </vt:lpstr>
      <vt:lpstr>Calculating Salary</vt:lpstr>
      <vt:lpstr>Initial Discovery / Common Trends (1/2)</vt:lpstr>
      <vt:lpstr>Initial Discovery / Common Trends (2/2)</vt:lpstr>
      <vt:lpstr>Quick Profile of Employee Attrition</vt:lpstr>
      <vt:lpstr>Correlation for Predicting Attrition</vt:lpstr>
      <vt:lpstr>Top 3 Factors leading to Attrition</vt:lpstr>
      <vt:lpstr>KNN Model</vt:lpstr>
      <vt:lpstr>Random Forest Model</vt:lpstr>
      <vt:lpstr>Employees with Possible Attrition</vt:lpstr>
      <vt:lpstr>Other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Herrin</dc:creator>
  <cp:lastModifiedBy>Ryan Herrin</cp:lastModifiedBy>
  <cp:revision>16</cp:revision>
  <dcterms:created xsi:type="dcterms:W3CDTF">2021-08-21T21:47:58Z</dcterms:created>
  <dcterms:modified xsi:type="dcterms:W3CDTF">2021-12-04T00:11:52Z</dcterms:modified>
</cp:coreProperties>
</file>