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5" r:id="rId10"/>
    <p:sldId id="263" r:id="rId11"/>
    <p:sldId id="266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1C60B-A4EF-447F-B961-491383EE1F21}" v="9" dt="2021-10-11T13:47:0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1" d="100"/>
          <a:sy n="101" d="100"/>
        </p:scale>
        <p:origin x="10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3285-C3F5-4C65-BBD0-35F828732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8680-BA2E-4CC9-ABB5-A7F7D010A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4909-6194-46DF-9871-727EBA6B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F051-5FD7-4A76-9AEB-8AF40A6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1F541-CE28-4796-B277-F2CC6FA8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378C-E3D0-4252-AEFE-70F3C959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EF5BB-AF18-453F-9EC9-4033A4CFE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2998-1324-400C-9BD8-5B68D728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586D-11F7-4C1C-A537-2870BCC0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CD26-CC40-4C07-8403-8A3B51CC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E8BA1-9C2B-449D-9EAB-73B068E82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97933-66BD-4C60-9FA0-5E29A5FF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07E3-F722-4026-AB37-92A2C35D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07E7-7CC9-4385-B311-2879DD59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1D20-E362-4C9E-B7FD-14DEA4A4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481C-5689-4131-B925-738A5E3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B394-571F-49C1-9C9E-C3035542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1439-D61A-4140-BB38-841F6052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746-FD04-4B87-8CE9-655199B7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DF3D-5C48-4DE0-9171-9C5E012F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9FA3-135D-46CF-B956-426EDB24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A37BE-C7D3-4F75-AC47-4E0C3D4D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4CA9-5D9E-486B-98AC-47792BA9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A0B59-663B-46E4-B389-3F4815D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D8B-56A3-4978-A719-41B8F645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CCD9-EF75-486C-BD8C-586D369B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0F51-1312-447F-96AD-AEFF5E0C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544E7-B656-4AFA-94D8-A212386A9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D7847-6C78-45F0-A9B6-41D0A763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B6232-1DEE-4650-8123-C89783A1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ACDFB-E0E6-40E9-A932-D0FBB0CC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5CB4-8A13-4067-AD4B-43866A3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18709-F01A-4242-8056-F71FD4C9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E1EE3-C061-4654-97C2-4F4E2C4F4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B7697-C7B4-4E71-BECA-5A28E50AF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D03E-23C0-4585-A50C-3D811742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887AC-EABC-41C5-A794-6FC756BD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63CF9-0C24-40FB-AC7F-AA4A04A3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738D7-E32C-467E-87F8-2F2A9CB4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5EF3-D5A9-48E1-B8DB-D3BC789F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6FBF3-618D-421E-934B-B12EC031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F0090-77C5-42E1-BD3B-FB7A49DF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753ED-41E7-46DF-B4B0-3AC3DEC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E23AF-A377-4A51-B173-9A4E657F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8FB2B-50BF-4BBD-A021-7425242C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D1C07-98E2-408F-8142-8F519DD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20BB-3E19-4DB5-BB29-9AFA8364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601B-7F78-428A-B3B8-052DA2E9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95DBA-0DCF-4E8A-A023-3B4A93E2A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FD7A-40A3-47A9-923A-95E10F40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97BF-09FE-4728-98D9-384D9F5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F63A4-14A7-4F2A-9DB2-10A5FEB2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5EE-05BB-4C71-9CBF-CA7BC3FB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8F452-8B70-4E6B-B67F-69EEFB49F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F0D12-F24E-47CC-847E-56F4F0E15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CB1A1-69F0-4C16-9348-222E463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DCEC5-74A9-42D6-8D9D-3F594354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E198-2553-44D8-B506-B567D6A6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CE728-95E5-4576-8DB2-0BEA7784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F1E6E-369C-4ACC-B929-3993CC8B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90A-5554-4175-8F93-30F5F6F6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A699-2150-478B-8DE9-C41B5A041D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C063-180D-419F-AB42-51FFF1E0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7F27-340C-4CC8-B992-4E35DF43D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548DA-FD41-4F6F-BE7F-6F363407F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9905" b="-1"/>
          <a:stretch/>
        </p:blipFill>
        <p:spPr>
          <a:xfrm>
            <a:off x="4979319" y="10"/>
            <a:ext cx="7212680" cy="6396272"/>
          </a:xfrm>
          <a:prstGeom prst="rect">
            <a:avLst/>
          </a:prstGeom>
        </p:spPr>
      </p:pic>
      <p:sp>
        <p:nvSpPr>
          <p:cNvPr id="26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4CE1-6C2E-4F8E-9A87-2227F43EC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5B10C-1DE7-4CEB-8088-76B71052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Data Analysis Team 4</a:t>
            </a:r>
          </a:p>
          <a:p>
            <a:pPr algn="r">
              <a:spcBef>
                <a:spcPts val="0"/>
              </a:spcBef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Celia Banks</a:t>
            </a:r>
          </a:p>
          <a:p>
            <a:pPr algn="r">
              <a:spcBef>
                <a:spcPts val="0"/>
              </a:spcBef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Ryan Herrin</a:t>
            </a:r>
          </a:p>
          <a:p>
            <a:pPr algn="r">
              <a:spcBef>
                <a:spcPts val="0"/>
              </a:spcBef>
            </a:pPr>
            <a:r>
              <a:rPr lang="en-US" sz="2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Akib</a:t>
            </a: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Hossain</a:t>
            </a:r>
          </a:p>
          <a:p>
            <a:pPr algn="l"/>
            <a:endParaRPr lang="en-US" sz="2000" dirty="0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A28DC-7CF3-460C-9080-D19D2C5622DC}"/>
              </a:ext>
            </a:extLst>
          </p:cNvPr>
          <p:cNvSpPr txBox="1"/>
          <p:nvPr/>
        </p:nvSpPr>
        <p:spPr>
          <a:xfrm>
            <a:off x="7591585" y="6442475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Budweiser® Products</a:t>
            </a:r>
          </a:p>
        </p:txBody>
      </p:sp>
    </p:spTree>
    <p:extLst>
      <p:ext uri="{BB962C8B-B14F-4D97-AF65-F5344CB8AC3E}">
        <p14:creationId xmlns:p14="http://schemas.microsoft.com/office/powerpoint/2010/main" val="32708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2" y="518336"/>
            <a:ext cx="6605847" cy="1298448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[Closing slide – Summation]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F63D1-F1E2-CF40-BFED-3BE9387CBB72}"/>
              </a:ext>
            </a:extLst>
          </p:cNvPr>
          <p:cNvSpPr txBox="1"/>
          <p:nvPr/>
        </p:nvSpPr>
        <p:spPr>
          <a:xfrm>
            <a:off x="747132" y="2564780"/>
            <a:ext cx="96591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Western region with states like California , Colorado and Michigan lead the country with </a:t>
            </a:r>
          </a:p>
          <a:p>
            <a:r>
              <a:rPr lang="en-US" dirty="0"/>
              <a:t>     highest number of Breweries.  This is possibly due to a better climate in the western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states like Utah where ABV is regulated to 5%, we can utilize western states to manufacture</a:t>
            </a:r>
          </a:p>
          <a:p>
            <a:r>
              <a:rPr lang="en-US" dirty="0"/>
              <a:t>      a product with a higher ABV.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would be the most optimum possibility for us in deciding a product with a high ABV and </a:t>
            </a:r>
          </a:p>
          <a:p>
            <a:r>
              <a:rPr lang="en-US" dirty="0"/>
              <a:t>     most suitable climate.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IBU is not as high in California in consideration to states like Maine.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3931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2" y="518336"/>
            <a:ext cx="6605847" cy="1298448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Appendix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9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E379-589D-418E-8206-B7B963A4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D2A16-5D07-4CA8-9F25-C9EF1667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6" y="1295400"/>
            <a:ext cx="11936507" cy="406614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0E79C80-1C99-4F8F-9A3B-9FF36DC9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5537706"/>
            <a:ext cx="1876425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table(is.na(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df$ABV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FALSE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2348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A7CB0-50A7-4EB7-9EF2-F45C2862DB6B}"/>
              </a:ext>
            </a:extLst>
          </p:cNvPr>
          <p:cNvSpPr txBox="1"/>
          <p:nvPr/>
        </p:nvSpPr>
        <p:spPr>
          <a:xfrm>
            <a:off x="4219573" y="5476150"/>
            <a:ext cx="1876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table(is.na(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df$IBU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FALSE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1405     1005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817C0-8DCD-41C0-B8C0-BC9F478681D6}"/>
              </a:ext>
            </a:extLst>
          </p:cNvPr>
          <p:cNvSpPr txBox="1"/>
          <p:nvPr/>
        </p:nvSpPr>
        <p:spPr>
          <a:xfrm>
            <a:off x="6391275" y="5445373"/>
            <a:ext cx="19621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table(is.na(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df$Style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FALSE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2405      5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0084BD-B1E8-4B59-883C-56A9DA1D63C8}"/>
              </a:ext>
            </a:extLst>
          </p:cNvPr>
          <p:cNvCxnSpPr/>
          <p:nvPr/>
        </p:nvCxnSpPr>
        <p:spPr>
          <a:xfrm>
            <a:off x="4048125" y="5537706"/>
            <a:ext cx="0" cy="84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53692B-5EE3-4F91-8218-33065CD8DF89}"/>
              </a:ext>
            </a:extLst>
          </p:cNvPr>
          <p:cNvCxnSpPr/>
          <p:nvPr/>
        </p:nvCxnSpPr>
        <p:spPr>
          <a:xfrm>
            <a:off x="6210300" y="5537706"/>
            <a:ext cx="0" cy="84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37FE7-B338-48EF-BA08-1F5E08D2C14E}"/>
              </a:ext>
            </a:extLst>
          </p:cNvPr>
          <p:cNvSpPr txBox="1"/>
          <p:nvPr/>
        </p:nvSpPr>
        <p:spPr>
          <a:xfrm>
            <a:off x="2095500" y="5068565"/>
            <a:ext cx="24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Count of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83874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286-90EA-4A18-9672-56FCDC95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Beers with Missing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DD3F43-3C73-476A-A308-0E6E00DD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2229447"/>
            <a:ext cx="105156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Brewery_id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Beer_Name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Beer_ID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ABV IBU Style    Ounces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227        30 Special Release                           2210        NA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&lt;NA&gt;   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455        67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OktoberFiesta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2527     0.053     27   &lt;NA&gt;  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946      161 Kilt Lifter Scottish-Style Ale 1635      0.060     21   &lt;NA&gt;  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992      167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CROWLERâ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„¢                 1796        NA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&lt;NA&gt;    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993      167 CAN'D AID Foundation       1790         NA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&lt;NA&gt;     12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8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3BA311-359E-43A8-95C7-9355CE26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6" y="781051"/>
            <a:ext cx="11936507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E2BE-11FC-45C6-A504-F3FC1ADF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17500"/>
            <a:ext cx="10515600" cy="1325563"/>
          </a:xfrm>
        </p:spPr>
        <p:txBody>
          <a:bodyPr/>
          <a:lstStyle/>
          <a:p>
            <a:r>
              <a:rPr lang="en-US" dirty="0"/>
              <a:t>ABV by Beer Classification (Style)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11F4A-BD2A-41AE-B0E6-3C234BE1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6" y="1343025"/>
            <a:ext cx="11936507" cy="49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5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25A4-E941-4E4A-8893-F8CCDA06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by Beer Classification (Style)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0E0D3-7A38-4980-83DD-9FD0135FD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" y="1571625"/>
            <a:ext cx="11552608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2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DC2-0F00-4304-AB6F-DBB715A9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8640"/>
            <a:ext cx="9367204" cy="494792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 exploratory analysis of Budweiser brand beers focused on the Alcohol by Volume (ABV) and the International Bitterness Unit scale (IBU). Namely, ABV and IBU content were explored across a number of variables. Summarized statistics are provided that may be helpful in identifying prediction indicators.  Analysis highlights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There is a mild positive correlation between ABV and IBU (0.379)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DC consumes the highest median ABV (.0625), and WV consumes the highest median IBU (57.5)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Barleywine</a:t>
            </a: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and Malt Liquor products contain the highest amount of ABV (&gt; .09), while Mild Ale products contain the lowest amount (&lt;.045)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Russian Imperial Stout contains the highest IBU count (&gt;75.0)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 average, more products with higher ABV are consumed in the Midwest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 average, more products with higher IBU are consumed in the West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West region accounts for a majority of brewery locations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5791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Assumptions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DC2-0F00-4304-AB6F-DBB715A9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8640"/>
            <a:ext cx="10009902" cy="4947920"/>
          </a:xfrm>
        </p:spPr>
        <p:txBody>
          <a:bodyPr anchor="t">
            <a:normAutofit/>
          </a:bodyPr>
          <a:lstStyle/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Multiple data sets were created to address specific questions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Only data that required the comparison of ABV to IBU had observations with the value of &lt;NA&gt; for those values were dropped 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Considers the beer created by the breweries and not by sales data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Considers only beer created inside of the 51 states (and DC)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No historical data was provided</a:t>
            </a:r>
          </a:p>
          <a:p>
            <a:pPr marL="0" indent="0">
              <a:buNone/>
            </a:pPr>
            <a:endParaRPr lang="en-US" sz="2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8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Distribution of Breweries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DC2-0F00-4304-AB6F-DBB715A9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40369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[Top] Distribution by state</a:t>
            </a:r>
          </a:p>
          <a:p>
            <a:pPr lvl="1"/>
            <a:r>
              <a:rPr lang="en-US" sz="1600" dirty="0"/>
              <a:t>Most Breweries are in California, Colorado and Michigan 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[Bottom] Distribution by Region</a:t>
            </a:r>
          </a:p>
          <a:p>
            <a:pPr lvl="1"/>
            <a:r>
              <a:rPr lang="en-US" sz="1600" dirty="0"/>
              <a:t>Majority are in the West</a:t>
            </a:r>
          </a:p>
          <a:p>
            <a:pPr lvl="1"/>
            <a:r>
              <a:rPr lang="en-US" sz="1600" dirty="0"/>
              <a:t>Only a fraction are in the Southwest </a:t>
            </a:r>
          </a:p>
          <a:p>
            <a:pPr lvl="2"/>
            <a:r>
              <a:rPr lang="en-US" sz="1200" dirty="0"/>
              <a:t>This can be due to the growing climate of hops for breweries. Hops grow better in temperate climate and do not acclimate as well to hot and dry climates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DF6C6-D5FE-46D0-88FF-3D6CEFC47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1" r="4863" b="3"/>
          <a:stretch/>
        </p:blipFill>
        <p:spPr>
          <a:xfrm>
            <a:off x="6458528" y="244589"/>
            <a:ext cx="5494849" cy="3148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5C052-FB07-4970-9740-5455ECF80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0" r="5337" b="3"/>
          <a:stretch/>
        </p:blipFill>
        <p:spPr>
          <a:xfrm>
            <a:off x="6462559" y="3479035"/>
            <a:ext cx="5490817" cy="3142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93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82" y="386930"/>
            <a:ext cx="6605847" cy="1298448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Median ABV by State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68960" y="2478336"/>
            <a:ext cx="3892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Kentucky has the highest ABV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state where a majority of the world's bourbon is created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Utah has the lowest ABV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State law limits ABV to %5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Has some of the strictest liquor laws in the USA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6731B-0932-4A43-B67E-D8A4F278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32" y="2203079"/>
            <a:ext cx="7262330" cy="4236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36846F-4E62-474E-9893-C35670255925}"/>
              </a:ext>
            </a:extLst>
          </p:cNvPr>
          <p:cNvSpPr txBox="1"/>
          <p:nvPr/>
        </p:nvSpPr>
        <p:spPr>
          <a:xfrm>
            <a:off x="68960" y="6224588"/>
            <a:ext cx="405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https://utah.com/state-liquor-laws</a:t>
            </a:r>
          </a:p>
        </p:txBody>
      </p:sp>
    </p:spTree>
    <p:extLst>
      <p:ext uri="{BB962C8B-B14F-4D97-AF65-F5344CB8AC3E}">
        <p14:creationId xmlns:p14="http://schemas.microsoft.com/office/powerpoint/2010/main" val="355063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82" y="386930"/>
            <a:ext cx="6605847" cy="1298448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Median IBU by State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68960" y="2478336"/>
            <a:ext cx="38927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Maine has the highest IBU of any state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</a:rPr>
              <a:t>Today, more Maine farmers are growing hops (used for bittering and aroma) and grains (used for flavor 'backbone', color, mouthfeel, and body) to supply Maine brewers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414D8-27F2-432B-A0EE-CE212D23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8" y="2224460"/>
            <a:ext cx="7254274" cy="42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2" y="518336"/>
            <a:ext cx="6605847" cy="1298448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States with Highest </a:t>
            </a:r>
            <a:r>
              <a:rPr lang="en-US" sz="3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ABV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and </a:t>
            </a:r>
            <a:r>
              <a:rPr lang="en-US" sz="3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IBU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4B077-8B1F-4D57-A9FF-FBD06996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73" y="2915564"/>
            <a:ext cx="2966940" cy="197796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56DF7C4-A4C2-4FA2-BDCA-B25C5EB2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95" y="2915564"/>
            <a:ext cx="3296600" cy="197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B2FC59-0ACC-470E-A613-123490C4C7D7}"/>
              </a:ext>
            </a:extLst>
          </p:cNvPr>
          <p:cNvSpPr txBox="1"/>
          <p:nvPr/>
        </p:nvSpPr>
        <p:spPr>
          <a:xfrm>
            <a:off x="6988212" y="5126811"/>
            <a:ext cx="2882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Oregon</a:t>
            </a:r>
          </a:p>
          <a:p>
            <a:pPr algn="ctr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IBU: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134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1D8BD-B952-4EE1-8FA1-43918F037DBE}"/>
              </a:ext>
            </a:extLst>
          </p:cNvPr>
          <p:cNvSpPr txBox="1"/>
          <p:nvPr/>
        </p:nvSpPr>
        <p:spPr>
          <a:xfrm>
            <a:off x="1105872" y="2413337"/>
            <a:ext cx="296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ABV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A1EC-F17F-4CD0-8C15-38C08B253DEF}"/>
              </a:ext>
            </a:extLst>
          </p:cNvPr>
          <p:cNvSpPr txBox="1"/>
          <p:nvPr/>
        </p:nvSpPr>
        <p:spPr>
          <a:xfrm>
            <a:off x="6946225" y="2447944"/>
            <a:ext cx="296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IBU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7F4B7-7A74-4566-A3EA-7F32E1876CA3}"/>
              </a:ext>
            </a:extLst>
          </p:cNvPr>
          <p:cNvSpPr txBox="1"/>
          <p:nvPr/>
        </p:nvSpPr>
        <p:spPr>
          <a:xfrm>
            <a:off x="1300259" y="5126811"/>
            <a:ext cx="2882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Colorado</a:t>
            </a:r>
          </a:p>
          <a:p>
            <a:pPr algn="ctr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ABV: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12.8%</a:t>
            </a:r>
          </a:p>
        </p:txBody>
      </p:sp>
    </p:spTree>
    <p:extLst>
      <p:ext uri="{BB962C8B-B14F-4D97-AF65-F5344CB8AC3E}">
        <p14:creationId xmlns:p14="http://schemas.microsoft.com/office/powerpoint/2010/main" val="11045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2" y="518336"/>
            <a:ext cx="6605847" cy="1298448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Summary of AVB Distribution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169495" y="2886065"/>
            <a:ext cx="56610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Majority of Beer ABV fall in between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5% - 6.7%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Lowest ABV (of alcoholic beer):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0.1%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Highest ABV: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12.8%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Median ABV: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5.6%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244FE-4F51-4C0F-BEB3-693F3EED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24" y="2921055"/>
            <a:ext cx="5752338" cy="3550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05EC3F-A5D9-4FB5-A480-23973FFF1437}"/>
              </a:ext>
            </a:extLst>
          </p:cNvPr>
          <p:cNvSpPr txBox="1"/>
          <p:nvPr/>
        </p:nvSpPr>
        <p:spPr>
          <a:xfrm>
            <a:off x="7866661" y="2582501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AVB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2273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</a:rPr>
              <a:t>IBU vs. ABV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shown in the charts there is a positive correlation between the IBU relative to ABV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1A6F3-5B7D-4731-B7E0-91380121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91" y="2963805"/>
            <a:ext cx="5481509" cy="3384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DA691-1A63-40A4-8794-ECDB960A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7" y="2925356"/>
            <a:ext cx="5523082" cy="34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4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729</Words>
  <Application>Microsoft Macintosh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Devanagari</vt:lpstr>
      <vt:lpstr>Arial</vt:lpstr>
      <vt:lpstr>Calibri</vt:lpstr>
      <vt:lpstr>Calibri Light</vt:lpstr>
      <vt:lpstr>Wingdings</vt:lpstr>
      <vt:lpstr>Office Theme</vt:lpstr>
      <vt:lpstr>Exploratory Data Analysis</vt:lpstr>
      <vt:lpstr>Executive Summary</vt:lpstr>
      <vt:lpstr>Data Assumptions</vt:lpstr>
      <vt:lpstr>Distribution of Breweries</vt:lpstr>
      <vt:lpstr>Median ABV by State </vt:lpstr>
      <vt:lpstr>Median IBU by State </vt:lpstr>
      <vt:lpstr>States with Highest ABV and IBU  </vt:lpstr>
      <vt:lpstr>Summary of AVB Distribution </vt:lpstr>
      <vt:lpstr>IBU vs. ABV</vt:lpstr>
      <vt:lpstr>[Closing slide – Summation]</vt:lpstr>
      <vt:lpstr>Appendix</vt:lpstr>
      <vt:lpstr>Missing Values</vt:lpstr>
      <vt:lpstr>Beers with Missing Styles</vt:lpstr>
      <vt:lpstr>PowerPoint Presentation</vt:lpstr>
      <vt:lpstr>ABV by Beer Classification (Style)</vt:lpstr>
      <vt:lpstr>IBU by Beer Classification (Style)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Ryan Herrin</dc:creator>
  <cp:lastModifiedBy>Akib Hossain</cp:lastModifiedBy>
  <cp:revision>6</cp:revision>
  <dcterms:created xsi:type="dcterms:W3CDTF">2021-10-12T03:05:14Z</dcterms:created>
  <dcterms:modified xsi:type="dcterms:W3CDTF">2021-10-12T22:34:31Z</dcterms:modified>
</cp:coreProperties>
</file>