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5BE87B2-01AA-434A-8B45-DB681792660E}"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9F2F6C4-BAA2-499F-ABAE-30C41B31996A}" type="slidenum">
              <a:rPr lang="en-IN" smtClean="0"/>
              <a:t>‹#›</a:t>
            </a:fld>
            <a:endParaRPr lang="en-IN"/>
          </a:p>
        </p:txBody>
      </p:sp>
    </p:spTree>
    <p:extLst>
      <p:ext uri="{BB962C8B-B14F-4D97-AF65-F5344CB8AC3E}">
        <p14:creationId xmlns:p14="http://schemas.microsoft.com/office/powerpoint/2010/main" val="428003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F2F6C4-BAA2-499F-ABAE-30C41B31996A}" type="slidenum">
              <a:rPr lang="en-IN" smtClean="0"/>
              <a:t>10</a:t>
            </a:fld>
            <a:endParaRPr lang="en-IN"/>
          </a:p>
        </p:txBody>
      </p:sp>
    </p:spTree>
    <p:extLst>
      <p:ext uri="{BB962C8B-B14F-4D97-AF65-F5344CB8AC3E}">
        <p14:creationId xmlns:p14="http://schemas.microsoft.com/office/powerpoint/2010/main" val="180072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colab.research.google.com/drive/1je28ZwqVsukZnwBAM_Am6gXg8ONrpnZl?usp=sharing" TargetMode="External"/><Relationship Id="rId4" Type="http://schemas.openxmlformats.org/officeDocument/2006/relationships/hyperlink" Target="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Abimanish</a:t>
            </a:r>
            <a:r>
              <a:rPr lang="en-US" sz="3200" dirty="0" smtClean="0">
                <a:latin typeface="Trebuchet MS"/>
                <a:cs typeface="Trebuchet MS"/>
              </a:rPr>
              <a:t> 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55433" y="5874069"/>
            <a:ext cx="11280141" cy="552715"/>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4"/>
              </a:rPr>
              <a:t>Demo</a:t>
            </a:r>
            <a:r>
              <a:rPr sz="2000" u="sng" spc="10" dirty="0">
                <a:solidFill>
                  <a:srgbClr val="006FC0"/>
                </a:solidFill>
                <a:uFill>
                  <a:solidFill>
                    <a:srgbClr val="006FC0"/>
                  </a:solidFill>
                </a:uFill>
                <a:latin typeface="Trebuchet MS"/>
                <a:cs typeface="Trebuchet MS"/>
                <a:hlinkClick r:id="rId4"/>
              </a:rPr>
              <a:t> </a:t>
            </a:r>
            <a:r>
              <a:rPr sz="2000" u="sng" spc="-20" dirty="0" smtClean="0">
                <a:solidFill>
                  <a:srgbClr val="006FC0"/>
                </a:solidFill>
                <a:uFill>
                  <a:solidFill>
                    <a:srgbClr val="006FC0"/>
                  </a:solidFill>
                </a:uFill>
                <a:latin typeface="Trebuchet MS"/>
                <a:cs typeface="Trebuchet MS"/>
                <a:hlinkClick r:id="rId4"/>
              </a:rPr>
              <a:t>Link</a:t>
            </a:r>
            <a:endParaRPr lang="en-US" sz="2000" u="sng" spc="-20" dirty="0" smtClean="0">
              <a:solidFill>
                <a:srgbClr val="006FC0"/>
              </a:solidFill>
              <a:uFill>
                <a:solidFill>
                  <a:srgbClr val="006FC0"/>
                </a:solidFill>
              </a:uFill>
              <a:latin typeface="Trebuchet MS"/>
              <a:cs typeface="Trebuchet MS"/>
            </a:endParaRPr>
          </a:p>
          <a:p>
            <a:pPr marL="12700">
              <a:lnSpc>
                <a:spcPct val="100000"/>
              </a:lnSpc>
              <a:spcBef>
                <a:spcPts val="130"/>
              </a:spcBef>
            </a:pPr>
            <a:r>
              <a:rPr lang="en-IN" sz="1400" dirty="0" smtClean="0">
                <a:latin typeface="Trebuchet MS"/>
                <a:cs typeface="Trebuchet MS"/>
                <a:hlinkClick r:id="rId5"/>
              </a:rPr>
              <a:t>https://colab.research.google.com/drive/1je28ZwqVsukZnwBAM_Am6gXg8ONrpnZl?usp=sharing</a:t>
            </a:r>
            <a:endParaRPr sz="1400" dirty="0">
              <a:latin typeface="Trebuchet MS"/>
              <a:cs typeface="Trebuchet MS"/>
            </a:endParaRPr>
          </a:p>
        </p:txBody>
      </p:sp>
      <p:pic>
        <p:nvPicPr>
          <p:cNvPr id="10" name="Picture 9"/>
          <p:cNvPicPr>
            <a:picLocks noChangeAspect="1"/>
          </p:cNvPicPr>
          <p:nvPr/>
        </p:nvPicPr>
        <p:blipFill>
          <a:blip r:embed="rId6"/>
          <a:stretch>
            <a:fillRect/>
          </a:stretch>
        </p:blipFill>
        <p:spPr>
          <a:xfrm>
            <a:off x="785026" y="1557295"/>
            <a:ext cx="2572109" cy="600159"/>
          </a:xfrm>
          <a:prstGeom prst="rect">
            <a:avLst/>
          </a:prstGeom>
        </p:spPr>
      </p:pic>
      <p:sp>
        <p:nvSpPr>
          <p:cNvPr id="11" name="Rectangle 10"/>
          <p:cNvSpPr/>
          <p:nvPr/>
        </p:nvSpPr>
        <p:spPr>
          <a:xfrm>
            <a:off x="783546" y="2525798"/>
            <a:ext cx="6096000" cy="646331"/>
          </a:xfrm>
          <a:prstGeom prst="rect">
            <a:avLst/>
          </a:prstGeom>
        </p:spPr>
        <p:txBody>
          <a:bodyPr>
            <a:spAutoFit/>
          </a:bodyPr>
          <a:lstStyle/>
          <a:p>
            <a:pPr algn="l"/>
            <a:r>
              <a:rPr lang="en-IN" b="0" i="0" dirty="0" smtClean="0">
                <a:solidFill>
                  <a:srgbClr val="212121"/>
                </a:solidFill>
                <a:effectLst/>
                <a:latin typeface="Roboto"/>
              </a:rPr>
              <a:t>🏆 Loss: 0.006</a:t>
            </a:r>
          </a:p>
          <a:p>
            <a:pPr algn="l"/>
            <a:r>
              <a:rPr lang="en-IN" b="0" i="0" dirty="0" smtClean="0">
                <a:solidFill>
                  <a:srgbClr val="212121"/>
                </a:solidFill>
                <a:effectLst/>
                <a:latin typeface="Roboto"/>
              </a:rPr>
              <a:t>🏆 Accuracy: 97%</a:t>
            </a:r>
            <a:endParaRPr lang="en-IN" b="0" i="0" dirty="0">
              <a:solidFill>
                <a:srgbClr val="212121"/>
              </a:solidFill>
              <a:effectLst/>
              <a:latin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smtClean="0"/>
              <a:t>Gold Price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109178" y="1650741"/>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Introduction to the project</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Project overview</a:t>
            </a:r>
          </a:p>
          <a:p>
            <a:pPr marL="285750" indent="-285750">
              <a:buFont typeface="Arial" panose="020B0604020202020204" pitchFamily="34" charset="0"/>
              <a:buChar char="•"/>
            </a:pPr>
            <a:r>
              <a:rPr lang="en-US" dirty="0"/>
              <a:t>End users</a:t>
            </a:r>
          </a:p>
          <a:p>
            <a:pPr marL="285750" indent="-285750">
              <a:buFont typeface="Arial" panose="020B0604020202020204" pitchFamily="34" charset="0"/>
              <a:buChar char="•"/>
            </a:pPr>
            <a:r>
              <a:rPr lang="en-US" dirty="0"/>
              <a:t>Solution and its value proposition</a:t>
            </a:r>
          </a:p>
          <a:p>
            <a:pPr marL="285750" indent="-285750">
              <a:buFont typeface="Arial" panose="020B0604020202020204" pitchFamily="34" charset="0"/>
              <a:buChar char="•"/>
            </a:pPr>
            <a:r>
              <a:rPr lang="en-US" dirty="0"/>
              <a:t>The WOW in the solution</a:t>
            </a:r>
          </a:p>
          <a:p>
            <a:pPr marL="285750" indent="-285750">
              <a:buFont typeface="Arial" panose="020B0604020202020204" pitchFamily="34" charset="0"/>
              <a:buChar char="•"/>
            </a:pPr>
            <a:r>
              <a:rPr lang="en-US" dirty="0"/>
              <a:t>Modelling approach</a:t>
            </a:r>
          </a:p>
          <a:p>
            <a:pPr marL="285750" indent="-285750">
              <a:buFont typeface="Arial" panose="020B0604020202020204" pitchFamily="34" charset="0"/>
              <a:buChar char="•"/>
            </a:pPr>
            <a:r>
              <a:rPr lang="en-US" dirty="0"/>
              <a:t>Results and 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828893" y="1674735"/>
            <a:ext cx="6096000" cy="2031325"/>
          </a:xfrm>
          <a:prstGeom prst="rect">
            <a:avLst/>
          </a:prstGeom>
        </p:spPr>
        <p:txBody>
          <a:bodyPr>
            <a:spAutoFit/>
          </a:bodyPr>
          <a:lstStyle/>
          <a:p>
            <a:r>
              <a:rPr lang="en-US" b="0" i="0" dirty="0" smtClean="0">
                <a:solidFill>
                  <a:srgbClr val="0D0D0D"/>
                </a:solidFill>
                <a:effectLst/>
                <a:latin typeface="Söhne"/>
              </a:rPr>
              <a:t>Predicting gold prices accurately is crucial for investors, traders, and financial institutions. However, the volatility and complexity of the gold market pose challenges in making accurate forecasts. The goal of this project is to develop a reliable model for predicting gold prices, enabling stakeholders to make informed decisions and mitigate risks.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700689" y="1695450"/>
            <a:ext cx="6096000" cy="1754326"/>
          </a:xfrm>
          <a:prstGeom prst="rect">
            <a:avLst/>
          </a:prstGeom>
        </p:spPr>
        <p:txBody>
          <a:bodyPr>
            <a:spAutoFit/>
          </a:bodyPr>
          <a:lstStyle/>
          <a:p>
            <a:r>
              <a:rPr lang="en-US" b="0" i="0" dirty="0" smtClean="0">
                <a:solidFill>
                  <a:srgbClr val="0D0D0D"/>
                </a:solidFill>
                <a:effectLst/>
                <a:latin typeface="Söhne"/>
              </a:rPr>
              <a:t>This project aims to leverage historical gold price data along with relevant market indicators to build a robust predictive model. By analyzing various factors affecting gold prices, such as economic indicators, geopolitical events, and market sentiment, the model will forecast future price movements with a high degree of accuracy.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600075" y="1695450"/>
            <a:ext cx="6096000" cy="2585323"/>
          </a:xfrm>
          <a:prstGeom prst="rect">
            <a:avLst/>
          </a:prstGeom>
        </p:spPr>
        <p:txBody>
          <a:bodyPr>
            <a:spAutoFit/>
          </a:bodyPr>
          <a:lstStyle/>
          <a:p>
            <a:pPr algn="l"/>
            <a:r>
              <a:rPr lang="en-US" b="0" i="0" dirty="0" smtClean="0">
                <a:solidFill>
                  <a:srgbClr val="0D0D0D"/>
                </a:solidFill>
                <a:effectLst/>
                <a:latin typeface="Söhne"/>
              </a:rPr>
              <a:t>1.Investors: Individuals and institutions seeking to optimize their gold investment strategies.</a:t>
            </a:r>
          </a:p>
          <a:p>
            <a:pPr algn="l"/>
            <a:endParaRPr lang="en-US" b="0" i="0" dirty="0" smtClean="0">
              <a:solidFill>
                <a:srgbClr val="0D0D0D"/>
              </a:solidFill>
              <a:effectLst/>
              <a:latin typeface="Söhne"/>
            </a:endParaRPr>
          </a:p>
          <a:p>
            <a:pPr algn="l"/>
            <a:r>
              <a:rPr lang="en-US" b="0" i="0" dirty="0" smtClean="0">
                <a:solidFill>
                  <a:srgbClr val="0D0D0D"/>
                </a:solidFill>
                <a:effectLst/>
                <a:latin typeface="Söhne"/>
              </a:rPr>
              <a:t>2.Traders: Professionals involved in buying and selling gold commodities for short-term gains.</a:t>
            </a:r>
          </a:p>
          <a:p>
            <a:pPr algn="l"/>
            <a:endParaRPr lang="en-US" b="0" i="0" dirty="0" smtClean="0">
              <a:solidFill>
                <a:srgbClr val="0D0D0D"/>
              </a:solidFill>
              <a:effectLst/>
              <a:latin typeface="Söhne"/>
            </a:endParaRPr>
          </a:p>
          <a:p>
            <a:pPr algn="l"/>
            <a:r>
              <a:rPr lang="en-US" b="0" i="0" dirty="0" smtClean="0">
                <a:solidFill>
                  <a:srgbClr val="0D0D0D"/>
                </a:solidFill>
                <a:effectLst/>
                <a:latin typeface="Söhne"/>
              </a:rPr>
              <a:t>3.Financial Institutions: Banks, hedge funds, and asset management firms looking to manage risk and optimize portfolio performance.</a:t>
            </a:r>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048000" y="2136339"/>
            <a:ext cx="6096000" cy="2585323"/>
          </a:xfrm>
          <a:prstGeom prst="rect">
            <a:avLst/>
          </a:prstGeom>
        </p:spPr>
        <p:txBody>
          <a:bodyPr>
            <a:spAutoFit/>
          </a:bodyPr>
          <a:lstStyle/>
          <a:p>
            <a:r>
              <a:rPr lang="en-US" b="0" i="0" dirty="0" smtClean="0">
                <a:solidFill>
                  <a:srgbClr val="0D0D0D"/>
                </a:solidFill>
                <a:effectLst/>
                <a:latin typeface="Söhne"/>
              </a:rPr>
              <a:t>Our solution involves the development of a machine learning model capable of forecasting gold prices based on historical data and relevant market indicators. By providing accurate price predictions, our solution enables users to make informed decisions, optimize trading strategies, and mitigate risks associated with gold investments. The value proposition lies in the ability to enhance profitability and reduce losses in the gold market through data-driven insights.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392362" y="2304146"/>
            <a:ext cx="6096000" cy="2308324"/>
          </a:xfrm>
          <a:prstGeom prst="rect">
            <a:avLst/>
          </a:prstGeom>
        </p:spPr>
        <p:txBody>
          <a:bodyPr>
            <a:spAutoFit/>
          </a:bodyPr>
          <a:lstStyle/>
          <a:p>
            <a:r>
              <a:rPr lang="en-US" b="0" i="0" dirty="0" smtClean="0">
                <a:solidFill>
                  <a:srgbClr val="0D0D0D"/>
                </a:solidFill>
                <a:effectLst/>
                <a:latin typeface="Söhne"/>
              </a:rPr>
              <a:t>One unique aspect of our solution is its incorporation of advanced machine learning algorithms that adapt to changing market conditions in real-time. Additionally, our model integrates sentiment analysis of news articles and social media to capture market sentiment, providing a holistic view of factors influencing gold prices. This comprehensive approach sets our solution apart in terms of accuracy and reliability.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7566025" cy="4457631"/>
          </a:xfrm>
          <a:prstGeom prst="rect">
            <a:avLst/>
          </a:prstGeom>
        </p:spPr>
        <p:txBody>
          <a:bodyPr vert="horz" wrap="square" lIns="0" tIns="12700" rIns="0" bIns="0" rtlCol="0">
            <a:spAutoFit/>
          </a:bodyPr>
          <a:lstStyle/>
          <a:p>
            <a:r>
              <a:rPr lang="en-US" dirty="0"/>
              <a:t>Data Collection: Gather historical gold price data spanning multiple years and relevant market indicators.</a:t>
            </a:r>
          </a:p>
          <a:p>
            <a:endParaRPr lang="en-US" dirty="0" smtClean="0"/>
          </a:p>
          <a:p>
            <a:r>
              <a:rPr lang="en-US" dirty="0" smtClean="0"/>
              <a:t>Feature </a:t>
            </a:r>
            <a:r>
              <a:rPr lang="en-US" dirty="0"/>
              <a:t>Engineering: Extract meaningful features from the data, including economic indicators, geopolitical events, and sentiment analysis.</a:t>
            </a:r>
          </a:p>
          <a:p>
            <a:endParaRPr lang="en-US" dirty="0" smtClean="0"/>
          </a:p>
          <a:p>
            <a:r>
              <a:rPr lang="en-US" dirty="0" smtClean="0"/>
              <a:t>Model </a:t>
            </a:r>
            <a:r>
              <a:rPr lang="en-US" dirty="0"/>
              <a:t>Selection: Experiment with various machine learning algorithms such as LSTM (Long Short-Term Memory), Random Forest, and Gradient Boosting to determine the most suitable model for gold price prediction.</a:t>
            </a:r>
          </a:p>
          <a:p>
            <a:endParaRPr lang="en-US" dirty="0" smtClean="0"/>
          </a:p>
          <a:p>
            <a:r>
              <a:rPr lang="en-US" dirty="0" smtClean="0"/>
              <a:t>Training </a:t>
            </a:r>
            <a:r>
              <a:rPr lang="en-US" dirty="0"/>
              <a:t>and Validation: Train the selected model using historical data and validate its performance using appropriate evaluation metrics.</a:t>
            </a:r>
          </a:p>
          <a:p>
            <a:endParaRPr lang="en-US" dirty="0" smtClean="0"/>
          </a:p>
          <a:p>
            <a:r>
              <a:rPr lang="en-US" dirty="0" smtClean="0"/>
              <a:t>Deployment</a:t>
            </a:r>
            <a:r>
              <a:rPr lang="en-US" dirty="0"/>
              <a:t>: Deploy the trained model in a user-friendly interface for end users to access and utilize for making informed decisions.</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517</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Söhne</vt:lpstr>
      <vt:lpstr>Trebuchet MS</vt:lpstr>
      <vt:lpstr>Office Theme</vt:lpstr>
      <vt:lpstr>PowerPoint Presentation</vt:lpstr>
      <vt:lpstr>Gold Price Prediction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21ad0 02</cp:lastModifiedBy>
  <cp:revision>2</cp:revision>
  <dcterms:created xsi:type="dcterms:W3CDTF">2024-04-05T10:32:57Z</dcterms:created>
  <dcterms:modified xsi:type="dcterms:W3CDTF">2024-04-05T10:49:58Z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