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7"/>
  </p:notesMasterIdLst>
  <p:sldIdLst>
    <p:sldId id="256" r:id="rId2"/>
    <p:sldId id="257" r:id="rId3"/>
    <p:sldId id="258" r:id="rId4"/>
    <p:sldId id="259" r:id="rId5"/>
    <p:sldId id="260" r:id="rId6"/>
    <p:sldId id="261" r:id="rId7"/>
    <p:sldId id="269" r:id="rId8"/>
    <p:sldId id="270"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87725"/>
  </p:normalViewPr>
  <p:slideViewPr>
    <p:cSldViewPr snapToGrid="0" snapToObjects="1">
      <p:cViewPr>
        <p:scale>
          <a:sx n="110" d="100"/>
          <a:sy n="110" d="100"/>
        </p:scale>
        <p:origin x="1920"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FAE96-6C35-9547-A379-5E63189DB35B}" type="datetimeFigureOut">
              <a:rPr lang="en-US" smtClean="0"/>
              <a:t>6/3/25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A3964-FC5C-8F4A-9776-5F477E676A51}" type="slidenum">
              <a:rPr lang="en-US" smtClean="0"/>
              <a:t>‹#›</a:t>
            </a:fld>
            <a:endParaRPr lang="en-US"/>
          </a:p>
        </p:txBody>
      </p:sp>
    </p:spTree>
    <p:extLst>
      <p:ext uri="{BB962C8B-B14F-4D97-AF65-F5344CB8AC3E}">
        <p14:creationId xmlns:p14="http://schemas.microsoft.com/office/powerpoint/2010/main" val="331347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4A3964-FC5C-8F4A-9776-5F477E676A51}" type="slidenum">
              <a:rPr lang="en-US" smtClean="0"/>
              <a:t>1</a:t>
            </a:fld>
            <a:endParaRPr lang="en-US"/>
          </a:p>
        </p:txBody>
      </p:sp>
    </p:spTree>
    <p:extLst>
      <p:ext uri="{BB962C8B-B14F-4D97-AF65-F5344CB8AC3E}">
        <p14:creationId xmlns:p14="http://schemas.microsoft.com/office/powerpoint/2010/main" val="3303281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I decomposed the time series and found a strong upward trend with minimal seasonal influence. The dominant trend component increases the reliability of forecasting. Stakeholders can use this insight to support long term strategic planning.</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Calibri" panose="020F0502020204030204" pitchFamily="34" charset="0"/>
                <a:cs typeface="Calibri" panose="020F0502020204030204" pitchFamily="34" charset="0"/>
              </a:rPr>
              <a:t>Note: I tested multiple models and found Gradient Boosting to be the most accurate with an R² of 0.98. This demonstrates that complex models better capture the pricing patterns in housing data. I recommend using ensemble models like Gradient Boosting for pricing forecasts.</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Calibri" panose="020F0502020204030204" pitchFamily="34" charset="0"/>
                <a:cs typeface="Calibri" panose="020F0502020204030204" pitchFamily="34" charset="0"/>
              </a:rPr>
              <a:t>Note: I applied ARIMA after transformation and found it projected stable price growth. This supports the trends seen in my machine learning models. ARIMA can be used as a reliable tool for short-term forecasting and validation of ensemble models.</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I’ve summarised the main findings from this analysis, covering pricing trends, buyer behaviors, and predictive accuracy. These insights help stakeholders understand what drives price movement and how to respond. The data and models provide a foundation for smarter policy, pricing, and investment 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latin typeface="Calibri" panose="020F0502020204030204" pitchFamily="34" charset="0"/>
                <a:cs typeface="Calibri" panose="020F0502020204030204" pitchFamily="34" charset="0"/>
              </a:rPr>
              <a:t>Notes: Through this project, I developed my ability to work with real-world housing data and present clear, actionable insights. It gave me the opportunity to apply time series forecasting and interpret market behaviour in a practical way. Sharing this analysis helps demonstrate both my technical and communication skills.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Calibri" panose="020F0502020204030204" pitchFamily="34" charset="0"/>
                <a:cs typeface="Calibri" panose="020F0502020204030204" pitchFamily="34" charset="0"/>
              </a:rPr>
              <a:t>Note: This project is designed to explore the UK housing market trends using government released data. I used Python libraries to clean the data, engineer features, visualize key metrics, and build predictive models. The goal was to derive clear, actionable insights for stakeholders across real estate, policy, and investment sectors.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Calibri" panose="020F0502020204030204" pitchFamily="34" charset="0"/>
                <a:cs typeface="Calibri" panose="020F0502020204030204" pitchFamily="34" charset="0"/>
              </a:rPr>
              <a:t>Note: The data was preprocessed to handle missing values using mean imputation and forward fill. I engineered several features such as annualized growth, lag variables, and buyer ratios to help analyze temporal patterns and build better models.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Calibri" panose="020F0502020204030204" pitchFamily="34" charset="0"/>
                <a:cs typeface="Calibri" panose="020F0502020204030204" pitchFamily="34" charset="0"/>
              </a:rPr>
              <a:t>Note: What: I observed that average property prices rose consistently across 2024, while sales volumes fluctuated seasonally. This pattern reflects a resilient housing market that maintains buyer interest throughout the year, adapting to seasonal cycles. I advise stakeholders to align pricing and marketing strategies with these seasonal patterns to maximise impact.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GB" dirty="0"/>
              <a:t>Note: I identified a widening price premium for new builds and a sharp mid-year spike in price growth. These trends highlight periods of increased market activity and developer pricing power. Developers should consider launching properties during growth peaks to optimise profitability.</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Calibri" panose="020F0502020204030204" pitchFamily="34" charset="0"/>
                <a:cs typeface="Calibri" panose="020F0502020204030204" pitchFamily="34" charset="0"/>
              </a:rPr>
              <a:t>Note: I found a wide price spread among detached properties, while flats remained more uniformly priced. This variation influences both affordability and buyer segmentation. Policy makers and housing planners can prioritise more accessible property types to support affordability goals.</a:t>
            </a:r>
          </a:p>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Note: </a:t>
            </a:r>
            <a:r>
              <a:rPr lang="en-GB" dirty="0">
                <a:latin typeface="Calibri" panose="020F0502020204030204" pitchFamily="34" charset="0"/>
                <a:cs typeface="Calibri" panose="020F0502020204030204" pitchFamily="34" charset="0"/>
              </a:rPr>
              <a:t>From my analysis, I noticed a clear difference in how property and buyer types affect prices.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Property type had a major impact detached homes commanded the highest prices, while flats were the most affordable.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However, buyer type had little influence prices remained fairly consistent whether the buyer was a first timer, cash buyer, or mortgage holder.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latin typeface="Calibri" panose="020F0502020204030204" pitchFamily="34" charset="0"/>
                <a:cs typeface="Calibri" panose="020F0502020204030204" pitchFamily="34" charset="0"/>
              </a:rPr>
              <a:t>This suggests that the </a:t>
            </a:r>
            <a:r>
              <a:rPr lang="en-GB" i="0" dirty="0">
                <a:latin typeface="Calibri" panose="020F0502020204030204" pitchFamily="34" charset="0"/>
                <a:cs typeface="Calibri" panose="020F0502020204030204" pitchFamily="34" charset="0"/>
              </a:rPr>
              <a:t>type of property </a:t>
            </a:r>
            <a:r>
              <a:rPr lang="en-GB" dirty="0">
                <a:latin typeface="Calibri" panose="020F0502020204030204" pitchFamily="34" charset="0"/>
                <a:cs typeface="Calibri" panose="020F0502020204030204" pitchFamily="34" charset="0"/>
              </a:rPr>
              <a:t>is the real driver of price, not </a:t>
            </a:r>
            <a:r>
              <a:rPr lang="en-GB" i="0" dirty="0">
                <a:latin typeface="Calibri" panose="020F0502020204030204" pitchFamily="34" charset="0"/>
                <a:cs typeface="Calibri" panose="020F0502020204030204" pitchFamily="34" charset="0"/>
              </a:rPr>
              <a:t>who is buying</a:t>
            </a:r>
            <a:r>
              <a:rPr lang="en-GB" dirty="0">
                <a:latin typeface="Calibri" panose="020F0502020204030204" pitchFamily="34" charset="0"/>
                <a:cs typeface="Calibri" panose="020F0502020204030204" pitchFamily="34" charset="0"/>
              </a:rPr>
              <a:t>. That means pricing, marketing, and inventory decisions should be based on property attributes rather than assumptions about buyer behavior. I recommend stakeholders prioritise a balanced property portfolio to meet affordability needs and demand, especially in high growth markets. Pricing strategies should focus on product type, not buyer segmentation.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E94A3964-FC5C-8F4A-9776-5F477E676A51}" type="slidenum">
              <a:rPr lang="en-US" smtClean="0"/>
              <a:t>7</a:t>
            </a:fld>
            <a:endParaRPr lang="en-US"/>
          </a:p>
        </p:txBody>
      </p:sp>
    </p:spTree>
    <p:extLst>
      <p:ext uri="{BB962C8B-B14F-4D97-AF65-F5344CB8AC3E}">
        <p14:creationId xmlns:p14="http://schemas.microsoft.com/office/powerpoint/2010/main" val="1338754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Note: I discovered that pricing remained consistent across buyer categories. This suggests fair access across buyer groups and a well-balanced market. There may be no need for heavy buyer specific pricing segmentation in current conditions.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94A3964-FC5C-8F4A-9776-5F477E676A51}" type="slidenum">
              <a:rPr lang="en-US" smtClean="0"/>
              <a:t>8</a:t>
            </a:fld>
            <a:endParaRPr lang="en-US"/>
          </a:p>
        </p:txBody>
      </p:sp>
    </p:spTree>
    <p:extLst>
      <p:ext uri="{BB962C8B-B14F-4D97-AF65-F5344CB8AC3E}">
        <p14:creationId xmlns:p14="http://schemas.microsoft.com/office/powerpoint/2010/main" val="251050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Calibri" panose="020F0502020204030204" pitchFamily="34" charset="0"/>
                <a:cs typeface="Calibri" panose="020F0502020204030204" pitchFamily="34" charset="0"/>
              </a:rPr>
              <a:t>Note: My findings show that higher prices tend to align with higher sales volumes. This contradicts the traditional view that rising prices reduce demand. Stakeholders can remain confident in moderate price increases without fear of reducing sales.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941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003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4507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6625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5303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0839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844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4737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8548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GB"/>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6/3/25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3842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128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1828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315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4273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333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6/3/25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546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418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270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BCAD085-E8A6-8845-BD4E-CB4CCA059FC4}" type="datetimeFigureOut">
              <a:rPr lang="en-US" smtClean="0"/>
              <a:t>6/3/25</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7385774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dirty="0">
                <a:latin typeface="Calibri" panose="020F0502020204030204" pitchFamily="34" charset="0"/>
                <a:cs typeface="Calibri" panose="020F0502020204030204" pitchFamily="34" charset="0"/>
              </a:rPr>
              <a:t>UK Housing Market Analysis (2024–2025)</a:t>
            </a:r>
          </a:p>
        </p:txBody>
      </p:sp>
      <p:sp>
        <p:nvSpPr>
          <p:cNvPr id="3" name="Subtitle 2"/>
          <p:cNvSpPr>
            <a:spLocks noGrp="1"/>
          </p:cNvSpPr>
          <p:nvPr>
            <p:ph type="subTitle" idx="1"/>
          </p:nvPr>
        </p:nvSpPr>
        <p:spPr/>
        <p:txBody>
          <a:bodyPr/>
          <a:lstStyle/>
          <a:p>
            <a:r>
              <a:rPr dirty="0">
                <a:latin typeface="Calibri" panose="020F0502020204030204" pitchFamily="34" charset="0"/>
                <a:cs typeface="Calibri" panose="020F0502020204030204" pitchFamily="34" charset="0"/>
              </a:rPr>
              <a:t>Data-Driven Insights Using Python</a:t>
            </a:r>
          </a:p>
          <a:p>
            <a:r>
              <a:rPr dirty="0">
                <a:latin typeface="Calibri" panose="020F0502020204030204" pitchFamily="34" charset="0"/>
                <a:cs typeface="Calibri" panose="020F0502020204030204" pitchFamily="34" charset="0"/>
              </a:rPr>
              <a:t>Presented by: Abimbola Asala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0"/>
            <a:ext cx="7429499" cy="469503"/>
          </a:xfrm>
        </p:spPr>
        <p:txBody>
          <a:bodyPr>
            <a:normAutofit/>
          </a:bodyPr>
          <a:lstStyle/>
          <a:p>
            <a:r>
              <a:rPr sz="2400" dirty="0">
                <a:latin typeface="Calibri" panose="020F0502020204030204" pitchFamily="34" charset="0"/>
                <a:cs typeface="Calibri" panose="020F0502020204030204" pitchFamily="34" charset="0"/>
              </a:rPr>
              <a:t>Time Series Decomposition</a:t>
            </a:r>
          </a:p>
        </p:txBody>
      </p:sp>
      <p:sp>
        <p:nvSpPr>
          <p:cNvPr id="3" name="Content Placeholder 2"/>
          <p:cNvSpPr>
            <a:spLocks noGrp="1"/>
          </p:cNvSpPr>
          <p:nvPr>
            <p:ph idx="1"/>
          </p:nvPr>
        </p:nvSpPr>
        <p:spPr>
          <a:xfrm>
            <a:off x="0" y="5428525"/>
            <a:ext cx="7429499" cy="891251"/>
          </a:xfrm>
        </p:spPr>
        <p:txBody>
          <a:bodyPr>
            <a:normAutofit fontScale="25000" lnSpcReduction="20000"/>
          </a:bodyPr>
          <a:lstStyle/>
          <a:p>
            <a:endParaRPr dirty="0"/>
          </a:p>
          <a:p>
            <a:r>
              <a:rPr lang="en-GB" sz="5600" cap="none" dirty="0">
                <a:latin typeface="Calibri" panose="020F0502020204030204" pitchFamily="34" charset="0"/>
                <a:cs typeface="Calibri" panose="020F0502020204030204" pitchFamily="34" charset="0"/>
              </a:rPr>
              <a:t>Strong upward trend</a:t>
            </a:r>
          </a:p>
          <a:p>
            <a:r>
              <a:rPr lang="en-GB" sz="5600" cap="none" dirty="0">
                <a:latin typeface="Calibri" panose="020F0502020204030204" pitchFamily="34" charset="0"/>
                <a:cs typeface="Calibri" panose="020F0502020204030204" pitchFamily="34" charset="0"/>
              </a:rPr>
              <a:t>Minimal seasonality</a:t>
            </a:r>
          </a:p>
        </p:txBody>
      </p:sp>
      <p:pic>
        <p:nvPicPr>
          <p:cNvPr id="5" name="Picture 4" descr="A graph with a line&#10;&#10;AI-generated content may be incorrect.">
            <a:extLst>
              <a:ext uri="{FF2B5EF4-FFF2-40B4-BE49-F238E27FC236}">
                <a16:creationId xmlns:a16="http://schemas.microsoft.com/office/drawing/2014/main" id="{315172E8-40D4-18FD-153E-D16E047C2AAA}"/>
              </a:ext>
            </a:extLst>
          </p:cNvPr>
          <p:cNvPicPr>
            <a:picLocks noChangeAspect="1"/>
          </p:cNvPicPr>
          <p:nvPr/>
        </p:nvPicPr>
        <p:blipFill>
          <a:blip r:embed="rId3"/>
          <a:stretch>
            <a:fillRect/>
          </a:stretch>
        </p:blipFill>
        <p:spPr>
          <a:xfrm>
            <a:off x="179407" y="860172"/>
            <a:ext cx="8785186" cy="33993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738" y="618518"/>
            <a:ext cx="7429499" cy="1478570"/>
          </a:xfrm>
        </p:spPr>
        <p:txBody>
          <a:bodyPr>
            <a:normAutofit/>
          </a:bodyPr>
          <a:lstStyle/>
          <a:p>
            <a:r>
              <a:rPr sz="2800" dirty="0">
                <a:latin typeface="Calibri" panose="020F0502020204030204" pitchFamily="34" charset="0"/>
                <a:cs typeface="Calibri" panose="020F0502020204030204" pitchFamily="34" charset="0"/>
              </a:rPr>
              <a:t>Predictive Modeling Summary</a:t>
            </a:r>
          </a:p>
        </p:txBody>
      </p:sp>
      <p:sp>
        <p:nvSpPr>
          <p:cNvPr id="3" name="Content Placeholder 2"/>
          <p:cNvSpPr>
            <a:spLocks noGrp="1"/>
          </p:cNvSpPr>
          <p:nvPr>
            <p:ph idx="1"/>
          </p:nvPr>
        </p:nvSpPr>
        <p:spPr/>
        <p:txBody>
          <a:bodyPr/>
          <a:lstStyle/>
          <a:p>
            <a:endParaRPr dirty="0"/>
          </a:p>
          <a:p>
            <a:r>
              <a:rPr lang="en-GB" cap="none" dirty="0">
                <a:latin typeface="Calibri" panose="020F0502020204030204" pitchFamily="34" charset="0"/>
                <a:cs typeface="Calibri" panose="020F0502020204030204" pitchFamily="34" charset="0"/>
              </a:rPr>
              <a:t>Linear regression: R² = 0.62</a:t>
            </a:r>
          </a:p>
          <a:p>
            <a:r>
              <a:rPr lang="en-GB" cap="none" dirty="0">
                <a:latin typeface="Calibri" panose="020F0502020204030204" pitchFamily="34" charset="0"/>
                <a:cs typeface="Calibri" panose="020F0502020204030204" pitchFamily="34" charset="0"/>
              </a:rPr>
              <a:t>Random forest: R² = 0.93</a:t>
            </a:r>
          </a:p>
          <a:p>
            <a:r>
              <a:rPr lang="en-GB" cap="none" dirty="0" err="1">
                <a:latin typeface="Calibri" panose="020F0502020204030204" pitchFamily="34" charset="0"/>
                <a:cs typeface="Calibri" panose="020F0502020204030204" pitchFamily="34" charset="0"/>
              </a:rPr>
              <a:t>Xgboost</a:t>
            </a:r>
            <a:r>
              <a:rPr lang="en-GB" cap="none" dirty="0">
                <a:latin typeface="Calibri" panose="020F0502020204030204" pitchFamily="34" charset="0"/>
                <a:cs typeface="Calibri" panose="020F0502020204030204" pitchFamily="34" charset="0"/>
              </a:rPr>
              <a:t>: R² = 0.69</a:t>
            </a:r>
          </a:p>
          <a:p>
            <a:r>
              <a:rPr lang="en-GB" cap="none" dirty="0">
                <a:latin typeface="Calibri" panose="020F0502020204030204" pitchFamily="34" charset="0"/>
                <a:cs typeface="Calibri" panose="020F0502020204030204" pitchFamily="34" charset="0"/>
              </a:rPr>
              <a:t>Gradient boosting: R² = 0.98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59" y="327514"/>
            <a:ext cx="7429499" cy="1478570"/>
          </a:xfrm>
        </p:spPr>
        <p:txBody>
          <a:bodyPr>
            <a:normAutofit/>
          </a:bodyPr>
          <a:lstStyle/>
          <a:p>
            <a:r>
              <a:rPr sz="2800" dirty="0">
                <a:latin typeface="Calibri" panose="020F0502020204030204" pitchFamily="34" charset="0"/>
                <a:cs typeface="Calibri" panose="020F0502020204030204" pitchFamily="34" charset="0"/>
              </a:rPr>
              <a:t>Forecasting with ARIMA</a:t>
            </a:r>
          </a:p>
        </p:txBody>
      </p:sp>
      <p:sp>
        <p:nvSpPr>
          <p:cNvPr id="3" name="Content Placeholder 2"/>
          <p:cNvSpPr>
            <a:spLocks noGrp="1"/>
          </p:cNvSpPr>
          <p:nvPr>
            <p:ph idx="1"/>
          </p:nvPr>
        </p:nvSpPr>
        <p:spPr/>
        <p:txBody>
          <a:bodyPr/>
          <a:lstStyle/>
          <a:p>
            <a:endParaRPr dirty="0"/>
          </a:p>
          <a:p>
            <a:r>
              <a:rPr lang="en-GB" cap="none" dirty="0">
                <a:latin typeface="Calibri" panose="020F0502020204030204" pitchFamily="34" charset="0"/>
                <a:cs typeface="Calibri" panose="020F0502020204030204" pitchFamily="34" charset="0"/>
              </a:rPr>
              <a:t>ARIMA(1,1,0) used after log-transform</a:t>
            </a:r>
          </a:p>
          <a:p>
            <a:r>
              <a:rPr lang="en-GB" cap="none" dirty="0">
                <a:latin typeface="Calibri" panose="020F0502020204030204" pitchFamily="34" charset="0"/>
                <a:cs typeface="Calibri" panose="020F0502020204030204" pitchFamily="34" charset="0"/>
              </a:rPr>
              <a:t>Forecasts </a:t>
            </a:r>
            <a:r>
              <a:rPr lang="en-GB" cap="none" dirty="0" err="1">
                <a:latin typeface="Calibri" panose="020F0502020204030204" pitchFamily="34" charset="0"/>
                <a:cs typeface="Calibri" panose="020F0502020204030204" pitchFamily="34" charset="0"/>
              </a:rPr>
              <a:t>feb</a:t>
            </a:r>
            <a:r>
              <a:rPr lang="en-GB" cap="none" dirty="0">
                <a:latin typeface="Calibri" panose="020F0502020204030204" pitchFamily="34" charset="0"/>
                <a:cs typeface="Calibri" panose="020F0502020204030204" pitchFamily="34" charset="0"/>
              </a:rPr>
              <a:t>–may 2025 prices ~£268,944 → £269,448 (steady growth)</a:t>
            </a:r>
          </a:p>
          <a:p>
            <a:pPr marL="0" indent="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Calibri" panose="020F0502020204030204" pitchFamily="34" charset="0"/>
                <a:cs typeface="Calibri" panose="020F0502020204030204" pitchFamily="34" charset="0"/>
              </a:rPr>
              <a:t>Summary of Insights</a:t>
            </a:r>
          </a:p>
        </p:txBody>
      </p:sp>
      <p:sp>
        <p:nvSpPr>
          <p:cNvPr id="3" name="Content Placeholder 2"/>
          <p:cNvSpPr>
            <a:spLocks noGrp="1"/>
          </p:cNvSpPr>
          <p:nvPr>
            <p:ph idx="1"/>
          </p:nvPr>
        </p:nvSpPr>
        <p:spPr/>
        <p:txBody>
          <a:bodyPr/>
          <a:lstStyle/>
          <a:p>
            <a:endParaRPr dirty="0"/>
          </a:p>
          <a:p>
            <a:r>
              <a:rPr lang="en-GB" cap="none" dirty="0">
                <a:latin typeface="Calibri" panose="020F0502020204030204" pitchFamily="34" charset="0"/>
                <a:cs typeface="Calibri" panose="020F0502020204030204" pitchFamily="34" charset="0"/>
              </a:rPr>
              <a:t>Steady price growth in 2024–25</a:t>
            </a:r>
          </a:p>
          <a:p>
            <a:r>
              <a:rPr lang="en-GB" cap="none" dirty="0">
                <a:latin typeface="Calibri" panose="020F0502020204030204" pitchFamily="34" charset="0"/>
                <a:cs typeface="Calibri" panose="020F0502020204030204" pitchFamily="34" charset="0"/>
              </a:rPr>
              <a:t>New build premium is widening</a:t>
            </a:r>
          </a:p>
          <a:p>
            <a:r>
              <a:rPr lang="en-GB" cap="none" dirty="0">
                <a:latin typeface="Calibri" panose="020F0502020204030204" pitchFamily="34" charset="0"/>
                <a:cs typeface="Calibri" panose="020F0502020204030204" pitchFamily="34" charset="0"/>
              </a:rPr>
              <a:t>Buyer type has little pricing effect</a:t>
            </a:r>
          </a:p>
          <a:p>
            <a:r>
              <a:rPr lang="en-GB" cap="none" dirty="0">
                <a:latin typeface="Calibri" panose="020F0502020204030204" pitchFamily="34" charset="0"/>
                <a:cs typeface="Calibri" panose="020F0502020204030204" pitchFamily="34" charset="0"/>
              </a:rPr>
              <a:t>Gradient boosting model is most accurate</a:t>
            </a:r>
          </a:p>
          <a:p>
            <a:r>
              <a:rPr lang="en-GB" cap="none" dirty="0">
                <a:latin typeface="Calibri" panose="020F0502020204030204" pitchFamily="34" charset="0"/>
                <a:cs typeface="Calibri" panose="020F0502020204030204" pitchFamily="34" charset="0"/>
              </a:rPr>
              <a:t>Forecast shows continued growth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59" y="327514"/>
            <a:ext cx="7429499" cy="1084597"/>
          </a:xfrm>
        </p:spPr>
        <p:txBody>
          <a:bodyPr/>
          <a:lstStyle/>
          <a:p>
            <a:r>
              <a:rPr dirty="0">
                <a:latin typeface="Calibri" panose="020F0502020204030204" pitchFamily="34" charset="0"/>
                <a:cs typeface="Calibri" panose="020F0502020204030204" pitchFamily="34" charset="0"/>
              </a:rPr>
              <a:t>Recommendations</a:t>
            </a:r>
          </a:p>
        </p:txBody>
      </p:sp>
      <p:sp>
        <p:nvSpPr>
          <p:cNvPr id="3" name="Content Placeholder 2"/>
          <p:cNvSpPr>
            <a:spLocks noGrp="1"/>
          </p:cNvSpPr>
          <p:nvPr>
            <p:ph idx="1"/>
          </p:nvPr>
        </p:nvSpPr>
        <p:spPr>
          <a:xfrm>
            <a:off x="856060" y="1736203"/>
            <a:ext cx="7429499" cy="2916820"/>
          </a:xfrm>
        </p:spPr>
        <p:txBody>
          <a:bodyPr>
            <a:normAutofit/>
          </a:bodyPr>
          <a:lstStyle/>
          <a:p>
            <a:endParaRPr dirty="0"/>
          </a:p>
          <a:p>
            <a:r>
              <a:rPr lang="en-GB" cap="none" dirty="0">
                <a:latin typeface="Arial" panose="020B0604020202020204" pitchFamily="34" charset="0"/>
                <a:cs typeface="Arial" panose="020B0604020202020204" pitchFamily="34" charset="0"/>
              </a:rPr>
              <a:t>This is a personal project I worked on to explore UK housing trends from 2024 to early 2025. I’ve applied data wrangling, exploratory analysis, </a:t>
            </a:r>
            <a:r>
              <a:rPr lang="en-GB" cap="none" dirty="0">
                <a:latin typeface="Calibri" panose="020F0502020204030204" pitchFamily="34" charset="0"/>
                <a:cs typeface="Calibri" panose="020F0502020204030204" pitchFamily="34" charset="0"/>
              </a:rPr>
              <a:t>Predictive modeling, </a:t>
            </a:r>
            <a:r>
              <a:rPr lang="en-GB" cap="none" dirty="0">
                <a:latin typeface="Arial" panose="020B0604020202020204" pitchFamily="34" charset="0"/>
                <a:cs typeface="Arial" panose="020B0604020202020204" pitchFamily="34" charset="0"/>
              </a:rPr>
              <a:t>visualization, and forecasting techniques to uncover patterns in pricing, buyer behavior, and market movement.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Calibri" panose="020F0502020204030204" pitchFamily="34" charset="0"/>
                <a:cs typeface="Calibri" panose="020F0502020204030204" pitchFamily="34" charset="0"/>
              </a:rPr>
              <a:t>Thank You</a:t>
            </a:r>
          </a:p>
        </p:txBody>
      </p:sp>
      <p:sp>
        <p:nvSpPr>
          <p:cNvPr id="3" name="Content Placeholder 2"/>
          <p:cNvSpPr>
            <a:spLocks noGrp="1"/>
          </p:cNvSpPr>
          <p:nvPr>
            <p:ph idx="1"/>
          </p:nvPr>
        </p:nvSpPr>
        <p:spPr/>
        <p:txBody>
          <a:bodyPr/>
          <a:lstStyle/>
          <a:p>
            <a:endParaRPr dirty="0"/>
          </a:p>
          <a:p>
            <a:pPr marL="0" indent="0" algn="ctr">
              <a:buNone/>
            </a:pPr>
            <a:r>
              <a:rPr dirty="0">
                <a:latin typeface="Calibri" panose="020F0502020204030204" pitchFamily="34" charset="0"/>
                <a:cs typeface="Calibri" panose="020F0502020204030204" pitchFamily="34" charset="0"/>
              </a:rPr>
              <a:t>Questions welcome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latin typeface="Calibri" panose="020F0502020204030204" pitchFamily="34" charset="0"/>
                <a:cs typeface="Calibri" panose="020F0502020204030204" pitchFamily="34" charset="0"/>
              </a:rPr>
              <a:t>Project Overview</a:t>
            </a:r>
          </a:p>
        </p:txBody>
      </p:sp>
      <p:sp>
        <p:nvSpPr>
          <p:cNvPr id="3" name="Content Placeholder 2"/>
          <p:cNvSpPr>
            <a:spLocks noGrp="1"/>
          </p:cNvSpPr>
          <p:nvPr>
            <p:ph idx="1"/>
          </p:nvPr>
        </p:nvSpPr>
        <p:spPr>
          <a:xfrm>
            <a:off x="856060" y="2249487"/>
            <a:ext cx="7429499" cy="2997427"/>
          </a:xfrm>
        </p:spPr>
        <p:txBody>
          <a:bodyPr/>
          <a:lstStyle/>
          <a:p>
            <a:endParaRPr dirty="0"/>
          </a:p>
          <a:p>
            <a:r>
              <a:rPr dirty="0">
                <a:latin typeface="Calibri" panose="020F0502020204030204" pitchFamily="34" charset="0"/>
                <a:cs typeface="Calibri" panose="020F0502020204030204" pitchFamily="34" charset="0"/>
              </a:rPr>
              <a:t>Objective: Analyze trends in housing prices, sales volume, buyer behavior.</a:t>
            </a:r>
          </a:p>
          <a:p>
            <a:r>
              <a:rPr dirty="0">
                <a:latin typeface="Calibri" panose="020F0502020204030204" pitchFamily="34" charset="0"/>
                <a:cs typeface="Calibri" panose="020F0502020204030204" pitchFamily="34" charset="0"/>
              </a:rPr>
              <a:t>Dataset: UK monthly housing data (Feb 2024 – Feb 2025)</a:t>
            </a:r>
          </a:p>
          <a:p>
            <a:r>
              <a:rPr dirty="0">
                <a:latin typeface="Calibri" panose="020F0502020204030204" pitchFamily="34" charset="0"/>
                <a:cs typeface="Calibri" panose="020F0502020204030204" pitchFamily="34" charset="0"/>
              </a:rPr>
              <a:t>Tools: Python (Pandas, Plotly, Seaborn, Statsmodels, Scikit-learn)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Calibri" panose="020F0502020204030204" pitchFamily="34" charset="0"/>
                <a:cs typeface="Calibri" panose="020F0502020204030204" pitchFamily="34" charset="0"/>
              </a:rPr>
              <a:t>Data Preparation</a:t>
            </a:r>
          </a:p>
        </p:txBody>
      </p:sp>
      <p:sp>
        <p:nvSpPr>
          <p:cNvPr id="3" name="Content Placeholder 2"/>
          <p:cNvSpPr>
            <a:spLocks noGrp="1"/>
          </p:cNvSpPr>
          <p:nvPr>
            <p:ph idx="1"/>
          </p:nvPr>
        </p:nvSpPr>
        <p:spPr>
          <a:xfrm>
            <a:off x="856060" y="2249487"/>
            <a:ext cx="7429499" cy="3030084"/>
          </a:xfrm>
        </p:spPr>
        <p:txBody>
          <a:bodyPr>
            <a:normAutofit fontScale="92500" lnSpcReduction="10000"/>
          </a:bodyPr>
          <a:lstStyle/>
          <a:p>
            <a:endParaRPr dirty="0"/>
          </a:p>
          <a:p>
            <a:r>
              <a:rPr dirty="0">
                <a:latin typeface="Calibri" panose="020F0502020204030204" pitchFamily="34" charset="0"/>
                <a:cs typeface="Calibri" panose="020F0502020204030204" pitchFamily="34" charset="0"/>
              </a:rPr>
              <a:t>Handled missing values (prices, volumes, buyer profiles)</a:t>
            </a:r>
          </a:p>
          <a:p>
            <a:r>
              <a:rPr dirty="0">
                <a:latin typeface="Calibri" panose="020F0502020204030204" pitchFamily="34" charset="0"/>
                <a:cs typeface="Calibri" panose="020F0502020204030204" pitchFamily="34" charset="0"/>
              </a:rPr>
              <a:t>Removed outliers and duplicates</a:t>
            </a: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Exploratory data analysis</a:t>
            </a:r>
            <a:endParaRPr dirty="0">
              <a:latin typeface="Calibri" panose="020F0502020204030204" pitchFamily="34" charset="0"/>
              <a:cs typeface="Calibri" panose="020F0502020204030204" pitchFamily="34" charset="0"/>
            </a:endParaRPr>
          </a:p>
          <a:p>
            <a:r>
              <a:rPr dirty="0">
                <a:latin typeface="Calibri" panose="020F0502020204030204" pitchFamily="34" charset="0"/>
                <a:cs typeface="Calibri" panose="020F0502020204030204" pitchFamily="34" charset="0"/>
              </a:rPr>
              <a:t>Engineered features: growth rates, lag variables, buyer ratios</a:t>
            </a:r>
            <a:endParaRPr lang="en-GB" dirty="0">
              <a:latin typeface="Calibri" panose="020F0502020204030204" pitchFamily="34" charset="0"/>
              <a:cs typeface="Calibri" panose="020F0502020204030204" pitchFamily="34" charset="0"/>
            </a:endParaRPr>
          </a:p>
          <a:p>
            <a:pPr marL="0" indent="0">
              <a:buNone/>
            </a:pPr>
            <a:r>
              <a:rPr lang="en-GB"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52400"/>
            <a:ext cx="7429499" cy="598714"/>
          </a:xfrm>
        </p:spPr>
        <p:txBody>
          <a:bodyPr>
            <a:normAutofit/>
          </a:bodyPr>
          <a:lstStyle/>
          <a:p>
            <a:r>
              <a:rPr sz="2000" dirty="0">
                <a:latin typeface="Calibri" panose="020F0502020204030204" pitchFamily="34" charset="0"/>
                <a:cs typeface="Calibri" panose="020F0502020204030204" pitchFamily="34" charset="0"/>
              </a:rPr>
              <a:t>Average Price and Sales Volume Trends</a:t>
            </a:r>
          </a:p>
        </p:txBody>
      </p:sp>
      <p:sp>
        <p:nvSpPr>
          <p:cNvPr id="3" name="Content Placeholder 2"/>
          <p:cNvSpPr>
            <a:spLocks noGrp="1"/>
          </p:cNvSpPr>
          <p:nvPr>
            <p:ph idx="1"/>
          </p:nvPr>
        </p:nvSpPr>
        <p:spPr>
          <a:xfrm>
            <a:off x="83175" y="5508172"/>
            <a:ext cx="7429499" cy="1164771"/>
          </a:xfrm>
        </p:spPr>
        <p:txBody>
          <a:bodyPr/>
          <a:lstStyle/>
          <a:p>
            <a:r>
              <a:rPr lang="en-GB" cap="none" dirty="0">
                <a:latin typeface="Calibri" panose="020F0502020204030204" pitchFamily="34" charset="0"/>
                <a:cs typeface="Calibri" panose="020F0502020204030204" pitchFamily="34" charset="0"/>
              </a:rPr>
              <a:t>Prices increased from ~£255k to ~£269k</a:t>
            </a:r>
          </a:p>
          <a:p>
            <a:r>
              <a:rPr lang="en-GB" cap="none" dirty="0">
                <a:latin typeface="Calibri" panose="020F0502020204030204" pitchFamily="34" charset="0"/>
                <a:cs typeface="Calibri" panose="020F0502020204030204" pitchFamily="34" charset="0"/>
              </a:rPr>
              <a:t>Sales volumes show seasonal dips and peaks</a:t>
            </a:r>
          </a:p>
        </p:txBody>
      </p:sp>
      <p:pic>
        <p:nvPicPr>
          <p:cNvPr id="7" name="Picture 6" descr="A graph with a line&#10;&#10;AI-generated content may be incorrect.">
            <a:extLst>
              <a:ext uri="{FF2B5EF4-FFF2-40B4-BE49-F238E27FC236}">
                <a16:creationId xmlns:a16="http://schemas.microsoft.com/office/drawing/2014/main" id="{E4660497-8F2A-1B35-492C-61588E4B504E}"/>
              </a:ext>
            </a:extLst>
          </p:cNvPr>
          <p:cNvPicPr>
            <a:picLocks noChangeAspect="1"/>
          </p:cNvPicPr>
          <p:nvPr/>
        </p:nvPicPr>
        <p:blipFill>
          <a:blip r:embed="rId3"/>
          <a:stretch>
            <a:fillRect/>
          </a:stretch>
        </p:blipFill>
        <p:spPr>
          <a:xfrm>
            <a:off x="1" y="892627"/>
            <a:ext cx="4471648" cy="4332515"/>
          </a:xfrm>
          <a:prstGeom prst="rect">
            <a:avLst/>
          </a:prstGeom>
        </p:spPr>
      </p:pic>
      <p:pic>
        <p:nvPicPr>
          <p:cNvPr id="9" name="Picture 8" descr="A graph showing the growth of a company&#10;&#10;AI-generated content may be incorrect.">
            <a:extLst>
              <a:ext uri="{FF2B5EF4-FFF2-40B4-BE49-F238E27FC236}">
                <a16:creationId xmlns:a16="http://schemas.microsoft.com/office/drawing/2014/main" id="{C4CC307C-635D-4F0D-00EB-6AB034DE9851}"/>
              </a:ext>
            </a:extLst>
          </p:cNvPr>
          <p:cNvPicPr>
            <a:picLocks noChangeAspect="1"/>
          </p:cNvPicPr>
          <p:nvPr/>
        </p:nvPicPr>
        <p:blipFill>
          <a:blip r:embed="rId4"/>
          <a:stretch>
            <a:fillRect/>
          </a:stretch>
        </p:blipFill>
        <p:spPr>
          <a:xfrm>
            <a:off x="4572000" y="892628"/>
            <a:ext cx="4572000" cy="43325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97970"/>
            <a:ext cx="7429499" cy="707573"/>
          </a:xfrm>
        </p:spPr>
        <p:txBody>
          <a:bodyPr>
            <a:normAutofit/>
          </a:bodyPr>
          <a:lstStyle/>
          <a:p>
            <a:r>
              <a:rPr sz="2400" dirty="0">
                <a:latin typeface="Calibri" panose="020F0502020204030204" pitchFamily="34" charset="0"/>
                <a:cs typeface="Calibri" panose="020F0502020204030204" pitchFamily="34" charset="0"/>
              </a:rPr>
              <a:t>Price Premium &amp; Growth Patterns</a:t>
            </a:r>
          </a:p>
        </p:txBody>
      </p:sp>
      <p:sp>
        <p:nvSpPr>
          <p:cNvPr id="3" name="Content Placeholder 2"/>
          <p:cNvSpPr>
            <a:spLocks noGrp="1"/>
          </p:cNvSpPr>
          <p:nvPr>
            <p:ph idx="1"/>
          </p:nvPr>
        </p:nvSpPr>
        <p:spPr>
          <a:xfrm>
            <a:off x="104945" y="5533914"/>
            <a:ext cx="7429499" cy="1141015"/>
          </a:xfrm>
        </p:spPr>
        <p:txBody>
          <a:bodyPr>
            <a:normAutofit fontScale="85000" lnSpcReduction="20000"/>
          </a:bodyPr>
          <a:lstStyle/>
          <a:p>
            <a:endParaRPr dirty="0"/>
          </a:p>
          <a:p>
            <a:r>
              <a:rPr lang="en-GB" cap="none" dirty="0">
                <a:latin typeface="Calibri" panose="020F0502020204030204" pitchFamily="34" charset="0"/>
                <a:cs typeface="Calibri" panose="020F0502020204030204" pitchFamily="34" charset="0"/>
              </a:rPr>
              <a:t>New build premium reached up to £117k</a:t>
            </a:r>
          </a:p>
          <a:p>
            <a:r>
              <a:rPr lang="en-GB" cap="none" dirty="0">
                <a:latin typeface="Calibri" panose="020F0502020204030204" pitchFamily="34" charset="0"/>
                <a:cs typeface="Calibri" panose="020F0502020204030204" pitchFamily="34" charset="0"/>
              </a:rPr>
              <a:t>Annualized growth peaked at ~19% mid-2024</a:t>
            </a:r>
          </a:p>
        </p:txBody>
      </p:sp>
      <p:pic>
        <p:nvPicPr>
          <p:cNvPr id="5" name="Picture 4" descr="A graph showing the growth of the company&#10;&#10;AI-generated content may be incorrect.">
            <a:extLst>
              <a:ext uri="{FF2B5EF4-FFF2-40B4-BE49-F238E27FC236}">
                <a16:creationId xmlns:a16="http://schemas.microsoft.com/office/drawing/2014/main" id="{AA111A27-6DE1-B5A2-7C82-A05573D95667}"/>
              </a:ext>
            </a:extLst>
          </p:cNvPr>
          <p:cNvPicPr>
            <a:picLocks noChangeAspect="1"/>
          </p:cNvPicPr>
          <p:nvPr/>
        </p:nvPicPr>
        <p:blipFill>
          <a:blip r:embed="rId3"/>
          <a:stretch>
            <a:fillRect/>
          </a:stretch>
        </p:blipFill>
        <p:spPr>
          <a:xfrm>
            <a:off x="0" y="1036129"/>
            <a:ext cx="4452257" cy="4267199"/>
          </a:xfrm>
          <a:prstGeom prst="rect">
            <a:avLst/>
          </a:prstGeom>
        </p:spPr>
      </p:pic>
      <p:pic>
        <p:nvPicPr>
          <p:cNvPr id="7" name="Picture 6" descr="A graph showing a line&#10;&#10;AI-generated content may be incorrect.">
            <a:extLst>
              <a:ext uri="{FF2B5EF4-FFF2-40B4-BE49-F238E27FC236}">
                <a16:creationId xmlns:a16="http://schemas.microsoft.com/office/drawing/2014/main" id="{A05D0FB5-6969-C881-4944-7F982F763F33}"/>
              </a:ext>
            </a:extLst>
          </p:cNvPr>
          <p:cNvPicPr>
            <a:picLocks noChangeAspect="1"/>
          </p:cNvPicPr>
          <p:nvPr/>
        </p:nvPicPr>
        <p:blipFill>
          <a:blip r:embed="rId4"/>
          <a:stretch>
            <a:fillRect/>
          </a:stretch>
        </p:blipFill>
        <p:spPr>
          <a:xfrm>
            <a:off x="4452257" y="1036129"/>
            <a:ext cx="4691743" cy="42671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0"/>
            <a:ext cx="7429499" cy="707571"/>
          </a:xfrm>
        </p:spPr>
        <p:txBody>
          <a:bodyPr>
            <a:normAutofit/>
          </a:bodyPr>
          <a:lstStyle/>
          <a:p>
            <a:r>
              <a:rPr sz="2400" dirty="0">
                <a:latin typeface="Calibri" panose="020F0502020204030204" pitchFamily="34" charset="0"/>
                <a:cs typeface="Calibri" panose="020F0502020204030204" pitchFamily="34" charset="0"/>
              </a:rPr>
              <a:t>Buyer &amp; Property Type Analysis</a:t>
            </a:r>
          </a:p>
        </p:txBody>
      </p:sp>
      <p:sp>
        <p:nvSpPr>
          <p:cNvPr id="3" name="Content Placeholder 2"/>
          <p:cNvSpPr>
            <a:spLocks noGrp="1"/>
          </p:cNvSpPr>
          <p:nvPr>
            <p:ph idx="1"/>
          </p:nvPr>
        </p:nvSpPr>
        <p:spPr>
          <a:xfrm>
            <a:off x="144355" y="5694603"/>
            <a:ext cx="7429499" cy="937691"/>
          </a:xfrm>
        </p:spPr>
        <p:txBody>
          <a:bodyPr>
            <a:normAutofit fontScale="40000" lnSpcReduction="20000"/>
          </a:bodyPr>
          <a:lstStyle/>
          <a:p>
            <a:endParaRPr dirty="0"/>
          </a:p>
          <a:p>
            <a:r>
              <a:rPr lang="en-GB" sz="3600" cap="none" dirty="0">
                <a:latin typeface="Calibri" panose="020F0502020204030204" pitchFamily="34" charset="0"/>
                <a:cs typeface="Calibri" panose="020F0502020204030204" pitchFamily="34" charset="0"/>
              </a:rPr>
              <a:t>Minimal price difference between buyer types</a:t>
            </a:r>
          </a:p>
          <a:p>
            <a:r>
              <a:rPr lang="en-GB" sz="3600" cap="none" dirty="0">
                <a:latin typeface="Calibri" panose="020F0502020204030204" pitchFamily="34" charset="0"/>
                <a:cs typeface="Calibri" panose="020F0502020204030204" pitchFamily="34" charset="0"/>
              </a:rPr>
              <a:t>Detached homes most expensive, flats most affordable</a:t>
            </a:r>
          </a:p>
        </p:txBody>
      </p:sp>
      <p:pic>
        <p:nvPicPr>
          <p:cNvPr id="5" name="Picture 4" descr="A screenshot of a computer&#10;&#10;AI-generated content may be incorrect.">
            <a:extLst>
              <a:ext uri="{FF2B5EF4-FFF2-40B4-BE49-F238E27FC236}">
                <a16:creationId xmlns:a16="http://schemas.microsoft.com/office/drawing/2014/main" id="{2788AA5C-5FD3-C614-AD37-149904948B44}"/>
              </a:ext>
            </a:extLst>
          </p:cNvPr>
          <p:cNvPicPr>
            <a:picLocks noChangeAspect="1"/>
          </p:cNvPicPr>
          <p:nvPr/>
        </p:nvPicPr>
        <p:blipFill>
          <a:blip r:embed="rId3"/>
          <a:stretch>
            <a:fillRect/>
          </a:stretch>
        </p:blipFill>
        <p:spPr>
          <a:xfrm>
            <a:off x="-2381" y="522191"/>
            <a:ext cx="4939676" cy="2411021"/>
          </a:xfrm>
          <a:prstGeom prst="rect">
            <a:avLst/>
          </a:prstGeom>
        </p:spPr>
      </p:pic>
      <p:pic>
        <p:nvPicPr>
          <p:cNvPr id="7" name="Picture 6" descr="A graph with a bar and a number of text&#10;&#10;AI-generated content may be incorrect.">
            <a:extLst>
              <a:ext uri="{FF2B5EF4-FFF2-40B4-BE49-F238E27FC236}">
                <a16:creationId xmlns:a16="http://schemas.microsoft.com/office/drawing/2014/main" id="{85632DDE-A132-AC3B-8F5D-EA1FAFAD65A3}"/>
              </a:ext>
            </a:extLst>
          </p:cNvPr>
          <p:cNvPicPr>
            <a:picLocks noChangeAspect="1"/>
          </p:cNvPicPr>
          <p:nvPr/>
        </p:nvPicPr>
        <p:blipFill>
          <a:blip r:embed="rId4"/>
          <a:stretch>
            <a:fillRect/>
          </a:stretch>
        </p:blipFill>
        <p:spPr>
          <a:xfrm>
            <a:off x="4826000" y="566222"/>
            <a:ext cx="4318000" cy="2357732"/>
          </a:xfrm>
          <a:prstGeom prst="rect">
            <a:avLst/>
          </a:prstGeom>
        </p:spPr>
      </p:pic>
      <p:pic>
        <p:nvPicPr>
          <p:cNvPr id="9" name="Picture 8" descr="A graph with blue and purple squares&#10;&#10;AI-generated content may be incorrect.">
            <a:extLst>
              <a:ext uri="{FF2B5EF4-FFF2-40B4-BE49-F238E27FC236}">
                <a16:creationId xmlns:a16="http://schemas.microsoft.com/office/drawing/2014/main" id="{EF7D9AAD-1838-E555-2A1B-AD97A4FFDF9F}"/>
              </a:ext>
            </a:extLst>
          </p:cNvPr>
          <p:cNvPicPr>
            <a:picLocks noChangeAspect="1"/>
          </p:cNvPicPr>
          <p:nvPr/>
        </p:nvPicPr>
        <p:blipFill>
          <a:blip r:embed="rId5"/>
          <a:stretch>
            <a:fillRect/>
          </a:stretch>
        </p:blipFill>
        <p:spPr>
          <a:xfrm>
            <a:off x="0" y="2977242"/>
            <a:ext cx="4939676" cy="2664073"/>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F490CF5C-8584-CB2B-4E05-04455728628D}"/>
              </a:ext>
            </a:extLst>
          </p:cNvPr>
          <p:cNvPicPr>
            <a:picLocks noChangeAspect="1"/>
          </p:cNvPicPr>
          <p:nvPr/>
        </p:nvPicPr>
        <p:blipFill>
          <a:blip r:embed="rId6"/>
          <a:stretch>
            <a:fillRect/>
          </a:stretch>
        </p:blipFill>
        <p:spPr>
          <a:xfrm>
            <a:off x="4881648" y="2923954"/>
            <a:ext cx="4262352" cy="27173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C771-11ED-F8D9-DA78-6B814CBB99B7}"/>
              </a:ext>
            </a:extLst>
          </p:cNvPr>
          <p:cNvSpPr>
            <a:spLocks noGrp="1"/>
          </p:cNvSpPr>
          <p:nvPr>
            <p:ph type="title"/>
          </p:nvPr>
        </p:nvSpPr>
        <p:spPr>
          <a:xfrm>
            <a:off x="856059" y="0"/>
            <a:ext cx="7429499" cy="448281"/>
          </a:xfrm>
        </p:spPr>
        <p:txBody>
          <a:bodyPr>
            <a:normAutofit/>
          </a:bodyPr>
          <a:lstStyle/>
          <a:p>
            <a:r>
              <a:rPr lang="en-GB" sz="2400" b="1" dirty="0">
                <a:latin typeface="Calibri" panose="020F0502020204030204" pitchFamily="34" charset="0"/>
                <a:cs typeface="Calibri" panose="020F0502020204030204" pitchFamily="34" charset="0"/>
              </a:rPr>
              <a:t>Buyer Type and Property Type Analysis</a:t>
            </a:r>
            <a:r>
              <a:rPr lang="en-GB" sz="2400" dirty="0">
                <a:latin typeface="Calibri" panose="020F0502020204030204" pitchFamily="34" charset="0"/>
                <a:cs typeface="Calibri" panose="020F0502020204030204" pitchFamily="34" charset="0"/>
              </a:rPr>
              <a:t> </a:t>
            </a:r>
          </a:p>
        </p:txBody>
      </p:sp>
      <p:sp>
        <p:nvSpPr>
          <p:cNvPr id="3" name="Content Placeholder 2">
            <a:extLst>
              <a:ext uri="{FF2B5EF4-FFF2-40B4-BE49-F238E27FC236}">
                <a16:creationId xmlns:a16="http://schemas.microsoft.com/office/drawing/2014/main" id="{16B424EB-9BF9-EF60-7218-5F5FC5B03573}"/>
              </a:ext>
            </a:extLst>
          </p:cNvPr>
          <p:cNvSpPr>
            <a:spLocks noGrp="1"/>
          </p:cNvSpPr>
          <p:nvPr>
            <p:ph idx="1"/>
          </p:nvPr>
        </p:nvSpPr>
        <p:spPr>
          <a:xfrm>
            <a:off x="103706" y="5949387"/>
            <a:ext cx="7429499" cy="825662"/>
          </a:xfrm>
        </p:spPr>
        <p:txBody>
          <a:bodyPr/>
          <a:lstStyle/>
          <a:p>
            <a:r>
              <a:rPr lang="en-GB" sz="1400" cap="none" dirty="0">
                <a:latin typeface="Calibri" panose="020F0502020204030204" pitchFamily="34" charset="0"/>
                <a:cs typeface="Calibri" panose="020F0502020204030204" pitchFamily="34" charset="0"/>
              </a:rPr>
              <a:t>Detached homes most expensive; flats most affordable</a:t>
            </a:r>
          </a:p>
          <a:p>
            <a:r>
              <a:rPr lang="en-GB" sz="1400" cap="none" dirty="0">
                <a:latin typeface="Calibri" panose="020F0502020204030204" pitchFamily="34" charset="0"/>
                <a:cs typeface="Calibri" panose="020F0502020204030204" pitchFamily="34" charset="0"/>
              </a:rPr>
              <a:t>Distribution is similar across buyer types</a:t>
            </a:r>
          </a:p>
          <a:p>
            <a:endParaRPr lang="en-US" dirty="0"/>
          </a:p>
        </p:txBody>
      </p:sp>
      <p:pic>
        <p:nvPicPr>
          <p:cNvPr id="12" name="Picture 11" descr="A screenshot of a computer&#10;&#10;AI-generated content may be incorrect.">
            <a:extLst>
              <a:ext uri="{FF2B5EF4-FFF2-40B4-BE49-F238E27FC236}">
                <a16:creationId xmlns:a16="http://schemas.microsoft.com/office/drawing/2014/main" id="{2D67057D-FC8F-8C28-2671-3BFA0E454400}"/>
              </a:ext>
            </a:extLst>
          </p:cNvPr>
          <p:cNvPicPr>
            <a:picLocks noChangeAspect="1"/>
          </p:cNvPicPr>
          <p:nvPr/>
        </p:nvPicPr>
        <p:blipFill>
          <a:blip r:embed="rId3"/>
          <a:stretch>
            <a:fillRect/>
          </a:stretch>
        </p:blipFill>
        <p:spPr>
          <a:xfrm>
            <a:off x="103706" y="594377"/>
            <a:ext cx="9040294" cy="2515736"/>
          </a:xfrm>
          <a:prstGeom prst="rect">
            <a:avLst/>
          </a:prstGeom>
        </p:spPr>
      </p:pic>
      <p:pic>
        <p:nvPicPr>
          <p:cNvPr id="14" name="Picture 13" descr="A graph showing a chart&#10;&#10;AI-generated content may be incorrect.">
            <a:extLst>
              <a:ext uri="{FF2B5EF4-FFF2-40B4-BE49-F238E27FC236}">
                <a16:creationId xmlns:a16="http://schemas.microsoft.com/office/drawing/2014/main" id="{87E89CA6-EFAC-1C6A-2ECD-CE653958AF8C}"/>
              </a:ext>
            </a:extLst>
          </p:cNvPr>
          <p:cNvPicPr>
            <a:picLocks noChangeAspect="1"/>
          </p:cNvPicPr>
          <p:nvPr/>
        </p:nvPicPr>
        <p:blipFill>
          <a:blip r:embed="rId4"/>
          <a:stretch>
            <a:fillRect/>
          </a:stretch>
        </p:blipFill>
        <p:spPr>
          <a:xfrm>
            <a:off x="103706" y="3110113"/>
            <a:ext cx="9040294" cy="2662400"/>
          </a:xfrm>
          <a:prstGeom prst="rect">
            <a:avLst/>
          </a:prstGeom>
        </p:spPr>
      </p:pic>
    </p:spTree>
    <p:extLst>
      <p:ext uri="{BB962C8B-B14F-4D97-AF65-F5344CB8AC3E}">
        <p14:creationId xmlns:p14="http://schemas.microsoft.com/office/powerpoint/2010/main" val="159566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1545-FDFD-4F48-D188-509800C5D1C0}"/>
              </a:ext>
            </a:extLst>
          </p:cNvPr>
          <p:cNvSpPr>
            <a:spLocks noGrp="1"/>
          </p:cNvSpPr>
          <p:nvPr>
            <p:ph type="title"/>
          </p:nvPr>
        </p:nvSpPr>
        <p:spPr>
          <a:xfrm>
            <a:off x="856060" y="1"/>
            <a:ext cx="7429499" cy="544009"/>
          </a:xfrm>
        </p:spPr>
        <p:txBody>
          <a:bodyPr>
            <a:normAutofit fontScale="90000"/>
          </a:bodyPr>
          <a:lstStyle/>
          <a:p>
            <a:br>
              <a:rPr lang="en-GB" sz="2200" b="1" dirty="0">
                <a:latin typeface="Calibri" panose="020F0502020204030204" pitchFamily="34" charset="0"/>
                <a:cs typeface="Calibri" panose="020F0502020204030204" pitchFamily="34" charset="0"/>
              </a:rPr>
            </a:br>
            <a:br>
              <a:rPr lang="en-GB" sz="2200" b="1" dirty="0">
                <a:latin typeface="Calibri" panose="020F0502020204030204" pitchFamily="34" charset="0"/>
                <a:cs typeface="Calibri" panose="020F0502020204030204" pitchFamily="34" charset="0"/>
              </a:rPr>
            </a:br>
            <a:r>
              <a:rPr lang="en-GB" sz="2200" b="1" dirty="0">
                <a:latin typeface="Calibri" panose="020F0502020204030204" pitchFamily="34" charset="0"/>
                <a:cs typeface="Calibri" panose="020F0502020204030204" pitchFamily="34" charset="0"/>
              </a:rPr>
              <a:t>Distribution of Prices by Buyer Type</a:t>
            </a:r>
            <a:br>
              <a:rPr lang="en-GB" dirty="0"/>
            </a:br>
            <a:endParaRPr lang="en-US" dirty="0"/>
          </a:p>
        </p:txBody>
      </p:sp>
      <p:sp>
        <p:nvSpPr>
          <p:cNvPr id="3" name="Content Placeholder 2">
            <a:extLst>
              <a:ext uri="{FF2B5EF4-FFF2-40B4-BE49-F238E27FC236}">
                <a16:creationId xmlns:a16="http://schemas.microsoft.com/office/drawing/2014/main" id="{12A9F2A7-B0A3-7550-8ECA-E08479ED36C5}"/>
              </a:ext>
            </a:extLst>
          </p:cNvPr>
          <p:cNvSpPr>
            <a:spLocks noGrp="1"/>
          </p:cNvSpPr>
          <p:nvPr>
            <p:ph idx="1"/>
          </p:nvPr>
        </p:nvSpPr>
        <p:spPr>
          <a:xfrm>
            <a:off x="126855" y="6105645"/>
            <a:ext cx="7429499" cy="752354"/>
          </a:xfrm>
        </p:spPr>
        <p:txBody>
          <a:bodyPr>
            <a:normAutofit/>
          </a:bodyPr>
          <a:lstStyle/>
          <a:p>
            <a:r>
              <a:rPr lang="en-GB" sz="1400" cap="none" dirty="0">
                <a:latin typeface="Calibri" panose="020F0502020204030204" pitchFamily="34" charset="0"/>
                <a:cs typeface="Calibri" panose="020F0502020204030204" pitchFamily="34" charset="0"/>
              </a:rPr>
              <a:t>First-time buyers, mortgage buyers, cash buyers show similar median prices</a:t>
            </a:r>
          </a:p>
          <a:p>
            <a:r>
              <a:rPr lang="en-GB" sz="1400" cap="none" dirty="0">
                <a:latin typeface="Calibri" panose="020F0502020204030204" pitchFamily="34" charset="0"/>
                <a:cs typeface="Calibri" panose="020F0502020204030204" pitchFamily="34" charset="0"/>
              </a:rPr>
              <a:t>Slight variance observed, but overall pricing is consistent</a:t>
            </a:r>
          </a:p>
          <a:p>
            <a:endParaRPr lang="en-US" dirty="0"/>
          </a:p>
        </p:txBody>
      </p:sp>
      <p:pic>
        <p:nvPicPr>
          <p:cNvPr id="9" name="Picture 8" descr="A screenshot of a graph&#10;&#10;AI-generated content may be incorrect.">
            <a:extLst>
              <a:ext uri="{FF2B5EF4-FFF2-40B4-BE49-F238E27FC236}">
                <a16:creationId xmlns:a16="http://schemas.microsoft.com/office/drawing/2014/main" id="{11DA47F4-C259-D273-64E3-1B20D33B557C}"/>
              </a:ext>
            </a:extLst>
          </p:cNvPr>
          <p:cNvPicPr>
            <a:picLocks noChangeAspect="1"/>
          </p:cNvPicPr>
          <p:nvPr/>
        </p:nvPicPr>
        <p:blipFill rotWithShape="1">
          <a:blip r:embed="rId3"/>
          <a:srcRect l="1" t="8794" r="54214" b="10645"/>
          <a:stretch>
            <a:fillRect/>
          </a:stretch>
        </p:blipFill>
        <p:spPr>
          <a:xfrm>
            <a:off x="126855" y="998314"/>
            <a:ext cx="4305782" cy="2430685"/>
          </a:xfrm>
          <a:prstGeom prst="rect">
            <a:avLst/>
          </a:prstGeom>
        </p:spPr>
      </p:pic>
      <p:pic>
        <p:nvPicPr>
          <p:cNvPr id="11" name="Picture 10" descr="A diagram with red and green squares&#10;&#10;AI-generated content may be incorrect.">
            <a:extLst>
              <a:ext uri="{FF2B5EF4-FFF2-40B4-BE49-F238E27FC236}">
                <a16:creationId xmlns:a16="http://schemas.microsoft.com/office/drawing/2014/main" id="{CCEE26DF-FCE5-B355-44DF-D02DD4BE3798}"/>
              </a:ext>
            </a:extLst>
          </p:cNvPr>
          <p:cNvPicPr>
            <a:picLocks noChangeAspect="1"/>
          </p:cNvPicPr>
          <p:nvPr/>
        </p:nvPicPr>
        <p:blipFill rotWithShape="1">
          <a:blip r:embed="rId4"/>
          <a:srcRect l="27685" t="13650" r="30310" b="4505"/>
          <a:stretch>
            <a:fillRect/>
          </a:stretch>
        </p:blipFill>
        <p:spPr>
          <a:xfrm>
            <a:off x="4838218" y="891252"/>
            <a:ext cx="4305782" cy="2537747"/>
          </a:xfrm>
          <a:prstGeom prst="rect">
            <a:avLst/>
          </a:prstGeom>
        </p:spPr>
      </p:pic>
      <p:pic>
        <p:nvPicPr>
          <p:cNvPr id="13" name="Picture 12" descr="A diagram of a chart&#10;&#10;AI-generated content may be incorrect.">
            <a:extLst>
              <a:ext uri="{FF2B5EF4-FFF2-40B4-BE49-F238E27FC236}">
                <a16:creationId xmlns:a16="http://schemas.microsoft.com/office/drawing/2014/main" id="{3B7C5956-B575-AE9E-C9FB-A92DE9FB43A3}"/>
              </a:ext>
            </a:extLst>
          </p:cNvPr>
          <p:cNvPicPr>
            <a:picLocks noChangeAspect="1"/>
          </p:cNvPicPr>
          <p:nvPr/>
        </p:nvPicPr>
        <p:blipFill rotWithShape="1">
          <a:blip r:embed="rId5"/>
          <a:srcRect l="43931" t="8104" r="13770" b="5207"/>
          <a:stretch>
            <a:fillRect/>
          </a:stretch>
        </p:blipFill>
        <p:spPr>
          <a:xfrm>
            <a:off x="126855" y="3498447"/>
            <a:ext cx="4305782" cy="2537747"/>
          </a:xfrm>
          <a:prstGeom prst="rect">
            <a:avLst/>
          </a:prstGeom>
        </p:spPr>
      </p:pic>
      <p:pic>
        <p:nvPicPr>
          <p:cNvPr id="15" name="Picture 14" descr="A graph of a chart&#10;&#10;AI-generated content may be incorrect.">
            <a:extLst>
              <a:ext uri="{FF2B5EF4-FFF2-40B4-BE49-F238E27FC236}">
                <a16:creationId xmlns:a16="http://schemas.microsoft.com/office/drawing/2014/main" id="{FC728234-B885-D46E-291D-2DFA5BD8577E}"/>
              </a:ext>
            </a:extLst>
          </p:cNvPr>
          <p:cNvPicPr>
            <a:picLocks noChangeAspect="1"/>
          </p:cNvPicPr>
          <p:nvPr/>
        </p:nvPicPr>
        <p:blipFill rotWithShape="1">
          <a:blip r:embed="rId6"/>
          <a:srcRect l="43681" t="11469" r="232" b="5500"/>
          <a:stretch>
            <a:fillRect/>
          </a:stretch>
        </p:blipFill>
        <p:spPr>
          <a:xfrm>
            <a:off x="4838216" y="3551977"/>
            <a:ext cx="4305783" cy="2430685"/>
          </a:xfrm>
          <a:prstGeom prst="rect">
            <a:avLst/>
          </a:prstGeom>
        </p:spPr>
      </p:pic>
    </p:spTree>
    <p:extLst>
      <p:ext uri="{BB962C8B-B14F-4D97-AF65-F5344CB8AC3E}">
        <p14:creationId xmlns:p14="http://schemas.microsoft.com/office/powerpoint/2010/main" val="399968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0"/>
            <a:ext cx="7429499" cy="787078"/>
          </a:xfrm>
        </p:spPr>
        <p:txBody>
          <a:bodyPr>
            <a:normAutofit/>
          </a:bodyPr>
          <a:lstStyle/>
          <a:p>
            <a:r>
              <a:rPr sz="2400" dirty="0">
                <a:latin typeface="Calibri" panose="020F0502020204030204" pitchFamily="34" charset="0"/>
                <a:cs typeface="Calibri" panose="020F0502020204030204" pitchFamily="34" charset="0"/>
              </a:rPr>
              <a:t>Price vs Sales Correlation</a:t>
            </a:r>
          </a:p>
        </p:txBody>
      </p:sp>
      <p:sp>
        <p:nvSpPr>
          <p:cNvPr id="3" name="Content Placeholder 2"/>
          <p:cNvSpPr>
            <a:spLocks noGrp="1"/>
          </p:cNvSpPr>
          <p:nvPr>
            <p:ph idx="1"/>
          </p:nvPr>
        </p:nvSpPr>
        <p:spPr>
          <a:xfrm>
            <a:off x="92598" y="6200553"/>
            <a:ext cx="7429499" cy="555585"/>
          </a:xfrm>
        </p:spPr>
        <p:txBody>
          <a:bodyPr>
            <a:normAutofit/>
          </a:bodyPr>
          <a:lstStyle/>
          <a:p>
            <a:r>
              <a:rPr lang="en-GB" sz="1400" cap="none" dirty="0">
                <a:latin typeface="Calibri" panose="020F0502020204030204" pitchFamily="34" charset="0"/>
                <a:cs typeface="Calibri" panose="020F0502020204030204" pitchFamily="34" charset="0"/>
              </a:rPr>
              <a:t>Price and sales volume show weak positive correlation (r ≈ 0.7)</a:t>
            </a:r>
          </a:p>
        </p:txBody>
      </p:sp>
      <p:pic>
        <p:nvPicPr>
          <p:cNvPr id="5" name="Picture 4" descr="A graph with a line and a blue line&#10;&#10;AI-generated content may be incorrect.">
            <a:extLst>
              <a:ext uri="{FF2B5EF4-FFF2-40B4-BE49-F238E27FC236}">
                <a16:creationId xmlns:a16="http://schemas.microsoft.com/office/drawing/2014/main" id="{FE889223-8EC9-4246-4A0A-311706A5EB26}"/>
              </a:ext>
            </a:extLst>
          </p:cNvPr>
          <p:cNvPicPr>
            <a:picLocks noChangeAspect="1"/>
          </p:cNvPicPr>
          <p:nvPr/>
        </p:nvPicPr>
        <p:blipFill>
          <a:blip r:embed="rId3"/>
          <a:stretch>
            <a:fillRect/>
          </a:stretch>
        </p:blipFill>
        <p:spPr>
          <a:xfrm>
            <a:off x="684609" y="787078"/>
            <a:ext cx="7772400" cy="4990999"/>
          </a:xfrm>
          <a:prstGeom prst="rect">
            <a:avLst/>
          </a:prstGeom>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368</TotalTime>
  <Words>1069</Words>
  <Application>Microsoft Macintosh PowerPoint</Application>
  <PresentationFormat>On-screen Show (4:3)</PresentationFormat>
  <Paragraphs>80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Calibri</vt:lpstr>
      <vt:lpstr>Tw Cen MT</vt:lpstr>
      <vt:lpstr>Droplet</vt:lpstr>
      <vt:lpstr>UK Housing Market Analysis (2024–2025)</vt:lpstr>
      <vt:lpstr>Project Overview</vt:lpstr>
      <vt:lpstr>Data Preparation</vt:lpstr>
      <vt:lpstr>Average Price and Sales Volume Trends</vt:lpstr>
      <vt:lpstr>Price Premium &amp; Growth Patterns</vt:lpstr>
      <vt:lpstr>Buyer &amp; Property Type Analysis</vt:lpstr>
      <vt:lpstr>Buyer Type and Property Type Analysis </vt:lpstr>
      <vt:lpstr>  Distribution of Prices by Buyer Type </vt:lpstr>
      <vt:lpstr>Price vs Sales Correlation</vt:lpstr>
      <vt:lpstr>Time Series Decomposition</vt:lpstr>
      <vt:lpstr>Predictive Modeling Summary</vt:lpstr>
      <vt:lpstr>Forecasting with ARIMA</vt:lpstr>
      <vt:lpstr>Summary of Insights</vt:lpstr>
      <vt:lpstr>Recommendations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Asala Abimbola</cp:lastModifiedBy>
  <cp:revision>2</cp:revision>
  <dcterms:created xsi:type="dcterms:W3CDTF">2013-01-27T09:14:16Z</dcterms:created>
  <dcterms:modified xsi:type="dcterms:W3CDTF">2025-06-03T18:47:26Z</dcterms:modified>
  <cp:category/>
</cp:coreProperties>
</file>