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68" r:id="rId3"/>
    <p:sldId id="265" r:id="rId4"/>
    <p:sldId id="267" r:id="rId5"/>
    <p:sldId id="266" r:id="rId6"/>
    <p:sldId id="270" r:id="rId7"/>
    <p:sldId id="271" r:id="rId8"/>
    <p:sldId id="272" r:id="rId9"/>
    <p:sldId id="273" r:id="rId10"/>
    <p:sldId id="276" r:id="rId11"/>
    <p:sldId id="277" r:id="rId12"/>
    <p:sldId id="281" r:id="rId13"/>
    <p:sldId id="284" r:id="rId14"/>
    <p:sldId id="285" r:id="rId15"/>
    <p:sldId id="282" r:id="rId16"/>
    <p:sldId id="283" r:id="rId17"/>
    <p:sldId id="279" r:id="rId18"/>
    <p:sldId id="286" r:id="rId19"/>
    <p:sldId id="287" r:id="rId20"/>
    <p:sldId id="288" r:id="rId21"/>
    <p:sldId id="289" r:id="rId22"/>
    <p:sldId id="292" r:id="rId23"/>
    <p:sldId id="290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151515"/>
    <a:srgbClr val="1C1C1C"/>
    <a:srgbClr val="4D4D4D"/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08" autoAdjust="0"/>
  </p:normalViewPr>
  <p:slideViewPr>
    <p:cSldViewPr snapToGrid="0">
      <p:cViewPr>
        <p:scale>
          <a:sx n="75" d="100"/>
          <a:sy n="75" d="100"/>
        </p:scale>
        <p:origin x="96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7C101-8A0F-4DE5-82F8-6A310C19AE4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C692-8D2D-422D-B19E-0D8BF54A2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E64B-F891-4A4E-B251-302CCB19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09D27-770C-43D9-8329-F97D3440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9052-2C3F-4E45-B7A5-72F25F9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1168-F7C0-48CE-B8DD-594D1245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54AE-3EF6-4DE2-9823-A040E4F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7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8C20-0FEA-47A6-A5BD-FD064FAC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C238-AFB9-4D40-86D5-51F1A7C7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6E62-1B46-4844-90D2-E6A49A50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8DFB-4C2F-43CA-9249-BE3A653F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12A1-909C-42BB-ACAF-24956A26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6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269C9-AF29-426D-8940-92E7C314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00272-1BC2-4580-93BB-AF3FF424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026C-0D70-4456-A84C-9291B94B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EFD8-6E34-4F97-B9AB-2FB3398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709-CF23-4C54-A6B0-D389A7C1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489B-B5E1-49C9-804C-5B63D5B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F674-BFF0-474E-BBE7-E621E850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C40C-9A91-4075-961B-8C79576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9300-D4A3-43B3-A355-1CE3D2EB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1015-C527-4CF5-9AEF-989222EC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9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490-7FBE-41AF-ADEB-63E1986B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8ED5-AA57-4A8D-ABF3-1FE521B0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934A-A14A-4640-8526-EA055FE3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897D-F393-4172-A1CB-E61D8C4F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7D03-4F4A-4C73-9D9B-D1CDCE75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24E5-F68C-4F40-9D4D-AAC8A491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47C5-03C0-47E4-83E8-78641862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9D5A-31A3-4C2C-AFB8-D93EBC41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22D6-5B98-4532-8A4B-B09B4A7C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5221-6BD5-4FBD-9F93-B3B5764C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9592F-64DC-437C-B2D5-7CE4D0CB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DC77-414B-4BF3-826C-0FE77066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0D72-7381-42A4-82D2-E847F68F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F253F-0F85-4FB4-9731-80A736C2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6B4A-0B44-4039-8963-AD0851F4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9346A-6525-42CD-B448-11A04B9B5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DFCD4-08F0-4AE7-BB78-ED6860DD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64931-98B6-4259-A830-AD45C691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92BA-D4C7-43E4-B72B-5CEF4D0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7580-954C-4D32-98CF-4DD068C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CA11-D146-499C-B515-74ED9F0B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5E336-C10C-4F18-8299-21E57DE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493A9-2FD2-4EF7-A309-6799759E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82AF4-3D6B-4EFE-94DE-35A0DAE5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B1BD9-5F48-476E-9FC5-B6FF8BD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131C5-D4C0-4FAA-82E8-75C899C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8E75-7DC9-452F-B95F-EA2CD9E2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5C27-0C08-48F9-8A51-BF0B0D01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5F40-9FF1-41C0-A864-6243D66B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3BD6-51E6-4CF0-AF44-F810AFC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7CCD-C060-4B11-A047-14FED865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DC42-E9BE-47D4-99C8-B55F54E2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3CC5-5B40-4952-B50D-046B9D6F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689B-4C5E-4B9E-BAC9-9B44CC9C5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DBE8-C878-4160-B0FF-86CB8DB7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33C99-E4C6-4806-A8D1-E2B60935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A2A9-246C-46E6-87D0-385BEB0D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49704-A30D-4A34-ADAF-5246072E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3E281-4EB6-49DD-B017-DBCB10EC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2E17-4AF9-4D87-9777-CA8411A4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D4C6-CE2A-4116-BB85-127C9492C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E864-EF98-4CF5-A621-85F60DE2B66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DC4F-0E48-45E2-846E-115CD0E8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FCE5-3779-46AF-A097-BEC0670A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15C4-AE7A-4679-AAF3-9BA8A2487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9E60B-980E-4FE8-8767-B5B781E5BCA9}"/>
              </a:ext>
            </a:extLst>
          </p:cNvPr>
          <p:cNvSpPr/>
          <p:nvPr/>
        </p:nvSpPr>
        <p:spPr>
          <a:xfrm>
            <a:off x="609600" y="3013800"/>
            <a:ext cx="10972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PREDICTIVE MODELING PROJECT</a:t>
            </a:r>
            <a:endParaRPr lang="en-IN" sz="4400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9FE43-C756-437F-A5E8-2A1C70654D87}"/>
              </a:ext>
            </a:extLst>
          </p:cNvPr>
          <p:cNvSpPr txBox="1"/>
          <p:nvPr/>
        </p:nvSpPr>
        <p:spPr>
          <a:xfrm>
            <a:off x="4188015" y="6193740"/>
            <a:ext cx="38159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Planet N Compact" pitchFamily="2" charset="0"/>
              </a:rPr>
              <a:t>SUBMITED BY ABIN ANTONY P J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Planet N Compact" pitchFamily="2" charset="0"/>
              </a:rPr>
              <a:t>Inspired by American express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Planet N Comp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2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801636F6-31DC-4B03-A40C-1986D11ACA98}"/>
              </a:ext>
            </a:extLst>
          </p:cNvPr>
          <p:cNvSpPr/>
          <p:nvPr/>
        </p:nvSpPr>
        <p:spPr>
          <a:xfrm rot="322479" flipH="1">
            <a:off x="-1510094" y="-1617470"/>
            <a:ext cx="14308227" cy="9357360"/>
          </a:xfrm>
          <a:prstGeom prst="rtTriangle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EB9BC-102D-43F4-B495-B1A1629BDD09}"/>
              </a:ext>
            </a:extLst>
          </p:cNvPr>
          <p:cNvSpPr txBox="1"/>
          <p:nvPr/>
        </p:nvSpPr>
        <p:spPr>
          <a:xfrm>
            <a:off x="8596626" y="1359905"/>
            <a:ext cx="42480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FOREIGN TRANSACTION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67F74-464C-4A22-A749-F5B8DEB9C9F8}"/>
              </a:ext>
            </a:extLst>
          </p:cNvPr>
          <p:cNvSpPr txBox="1"/>
          <p:nvPr/>
        </p:nvSpPr>
        <p:spPr>
          <a:xfrm>
            <a:off x="7439082" y="2057333"/>
            <a:ext cx="3144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HIGH RISK COUNTRY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59B8C-7A25-4230-B969-9DA96DF92B15}"/>
              </a:ext>
            </a:extLst>
          </p:cNvPr>
          <p:cNvSpPr txBox="1"/>
          <p:nvPr/>
        </p:nvSpPr>
        <p:spPr>
          <a:xfrm>
            <a:off x="6196820" y="2683743"/>
            <a:ext cx="5093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DAILY CHARGEBACK AVG. AMOUNT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ECBB6-A321-49BC-A72D-6C2B10E13A22}"/>
              </a:ext>
            </a:extLst>
          </p:cNvPr>
          <p:cNvSpPr txBox="1"/>
          <p:nvPr/>
        </p:nvSpPr>
        <p:spPr>
          <a:xfrm>
            <a:off x="4743940" y="3405103"/>
            <a:ext cx="52461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6 MONTH AVG. CHARGEBACK AMOUNT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1E9AE-C145-4F4D-AF7F-19235317E75B}"/>
              </a:ext>
            </a:extLst>
          </p:cNvPr>
          <p:cNvSpPr txBox="1"/>
          <p:nvPr/>
        </p:nvSpPr>
        <p:spPr>
          <a:xfrm>
            <a:off x="3382500" y="4126463"/>
            <a:ext cx="610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6 MONTH CHARGEBACK FREQUENCY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36D68-E4AF-42C3-AC87-0663230427D7}"/>
              </a:ext>
            </a:extLst>
          </p:cNvPr>
          <p:cNvSpPr txBox="1"/>
          <p:nvPr/>
        </p:nvSpPr>
        <p:spPr>
          <a:xfrm>
            <a:off x="2126763" y="4847823"/>
            <a:ext cx="5912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Fraudulent STATUS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6095E-5980-4B39-9AF2-3659A894444B}"/>
              </a:ext>
            </a:extLst>
          </p:cNvPr>
          <p:cNvSpPr txBox="1"/>
          <p:nvPr/>
        </p:nvSpPr>
        <p:spPr>
          <a:xfrm>
            <a:off x="-830544" y="487679"/>
            <a:ext cx="86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FEATURES &amp; TARGET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48C3-A98B-4D27-BD40-0DA46FA4ED93}"/>
              </a:ext>
            </a:extLst>
          </p:cNvPr>
          <p:cNvSpPr txBox="1"/>
          <p:nvPr/>
        </p:nvSpPr>
        <p:spPr>
          <a:xfrm>
            <a:off x="706003" y="1990726"/>
            <a:ext cx="50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Fraudulent STATUS – (  TARGET  )</a:t>
            </a:r>
          </a:p>
        </p:txBody>
      </p:sp>
    </p:spTree>
    <p:extLst>
      <p:ext uri="{BB962C8B-B14F-4D97-AF65-F5344CB8AC3E}">
        <p14:creationId xmlns:p14="http://schemas.microsoft.com/office/powerpoint/2010/main" val="406324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6" grpId="0"/>
      <p:bldP spid="1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96E575-2BF6-41C3-87F7-CC86A162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2999416"/>
            <a:ext cx="9331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kitech Stencil" panose="02000000000000000000" pitchFamily="2" charset="0"/>
              </a:rPr>
              <a:t>OPTIMIZING PREDICTIONS WITH CLASSIFICATION MODELS</a:t>
            </a:r>
            <a:endParaRPr lang="en-IN" sz="2800" b="1" dirty="0">
              <a:solidFill>
                <a:schemeClr val="bg1">
                  <a:lumMod val="85000"/>
                </a:schemeClr>
              </a:solidFill>
              <a:latin typeface="Arkitech Stenci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044577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KEY INSIGHTS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95B85-161A-4A18-8AD7-63A112F0ACC7}"/>
              </a:ext>
            </a:extLst>
          </p:cNvPr>
          <p:cNvSpPr/>
          <p:nvPr/>
        </p:nvSpPr>
        <p:spPr>
          <a:xfrm>
            <a:off x="12683537" y="-762000"/>
            <a:ext cx="5576939" cy="902208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D8436-787C-4FAA-81E5-93D1DBC3FC96}"/>
              </a:ext>
            </a:extLst>
          </p:cNvPr>
          <p:cNvSpPr/>
          <p:nvPr/>
        </p:nvSpPr>
        <p:spPr>
          <a:xfrm>
            <a:off x="12500657" y="-564461"/>
            <a:ext cx="5509551" cy="86021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89587-520B-4B8A-B0EB-236A25DB74DD}"/>
              </a:ext>
            </a:extLst>
          </p:cNvPr>
          <p:cNvSpPr/>
          <p:nvPr/>
        </p:nvSpPr>
        <p:spPr>
          <a:xfrm>
            <a:off x="12272057" y="-413795"/>
            <a:ext cx="5509551" cy="82990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9BE29E-3B10-4484-9050-3F2618165994}"/>
              </a:ext>
            </a:extLst>
          </p:cNvPr>
          <p:cNvSpPr/>
          <p:nvPr/>
        </p:nvSpPr>
        <p:spPr>
          <a:xfrm>
            <a:off x="4732833" y="-459515"/>
            <a:ext cx="8229599" cy="8299048"/>
          </a:xfrm>
          <a:prstGeom prst="rect">
            <a:avLst/>
          </a:prstGeom>
          <a:solidFill>
            <a:srgbClr val="4D4D4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B38EC-7320-4B32-B427-125E3F7EF182}"/>
              </a:ext>
            </a:extLst>
          </p:cNvPr>
          <p:cNvSpPr/>
          <p:nvPr/>
        </p:nvSpPr>
        <p:spPr>
          <a:xfrm>
            <a:off x="4907280" y="-459515"/>
            <a:ext cx="7959776" cy="8299048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A7AEE-A1E7-4025-A4D2-C3E84DD39444}"/>
              </a:ext>
            </a:extLst>
          </p:cNvPr>
          <p:cNvSpPr/>
          <p:nvPr/>
        </p:nvSpPr>
        <p:spPr>
          <a:xfrm>
            <a:off x="5092752" y="-459515"/>
            <a:ext cx="7772400" cy="8299048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89BDE-770A-4832-AD56-FCDE87ABBDEE}"/>
              </a:ext>
            </a:extLst>
          </p:cNvPr>
          <p:cNvSpPr txBox="1"/>
          <p:nvPr/>
        </p:nvSpPr>
        <p:spPr>
          <a:xfrm>
            <a:off x="-2212144" y="3044577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KEY INSIGHTS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E3825-A501-4A0B-AD17-5057BF87BCBE}"/>
              </a:ext>
            </a:extLst>
          </p:cNvPr>
          <p:cNvSpPr txBox="1"/>
          <p:nvPr/>
        </p:nvSpPr>
        <p:spPr>
          <a:xfrm>
            <a:off x="5240855" y="678968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LOGISTIC REGRESSION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98%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84D0C-B62E-47D1-AE7B-6D7C74E634EB}"/>
              </a:ext>
            </a:extLst>
          </p:cNvPr>
          <p:cNvSpPr txBox="1"/>
          <p:nvPr/>
        </p:nvSpPr>
        <p:spPr>
          <a:xfrm>
            <a:off x="5237612" y="251478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DECISION TREE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100%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98%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04F-476E-4C30-8C7F-53C9363DF64C}"/>
              </a:ext>
            </a:extLst>
          </p:cNvPr>
          <p:cNvSpPr txBox="1"/>
          <p:nvPr/>
        </p:nvSpPr>
        <p:spPr>
          <a:xfrm>
            <a:off x="5237611" y="458625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RANDOM FOREST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100%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0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9BE29E-3B10-4484-9050-3F2618165994}"/>
              </a:ext>
            </a:extLst>
          </p:cNvPr>
          <p:cNvSpPr/>
          <p:nvPr/>
        </p:nvSpPr>
        <p:spPr>
          <a:xfrm>
            <a:off x="4732833" y="-459515"/>
            <a:ext cx="8229599" cy="8299048"/>
          </a:xfrm>
          <a:prstGeom prst="rect">
            <a:avLst/>
          </a:prstGeom>
          <a:solidFill>
            <a:srgbClr val="4D4D4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B38EC-7320-4B32-B427-125E3F7EF182}"/>
              </a:ext>
            </a:extLst>
          </p:cNvPr>
          <p:cNvSpPr/>
          <p:nvPr/>
        </p:nvSpPr>
        <p:spPr>
          <a:xfrm>
            <a:off x="4907280" y="-459515"/>
            <a:ext cx="7959776" cy="8299048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A7AEE-A1E7-4025-A4D2-C3E84DD39444}"/>
              </a:ext>
            </a:extLst>
          </p:cNvPr>
          <p:cNvSpPr/>
          <p:nvPr/>
        </p:nvSpPr>
        <p:spPr>
          <a:xfrm>
            <a:off x="13048032" y="-459515"/>
            <a:ext cx="7772400" cy="8299048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89BDE-770A-4832-AD56-FCDE87ABBDEE}"/>
              </a:ext>
            </a:extLst>
          </p:cNvPr>
          <p:cNvSpPr txBox="1"/>
          <p:nvPr/>
        </p:nvSpPr>
        <p:spPr>
          <a:xfrm>
            <a:off x="-2212144" y="3044577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KEY INSIGHTS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E3825-A501-4A0B-AD17-5057BF87BCBE}"/>
              </a:ext>
            </a:extLst>
          </p:cNvPr>
          <p:cNvSpPr txBox="1"/>
          <p:nvPr/>
        </p:nvSpPr>
        <p:spPr>
          <a:xfrm>
            <a:off x="5240855" y="678968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KNN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98%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98%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84D0C-B62E-47D1-AE7B-6D7C74E634EB}"/>
              </a:ext>
            </a:extLst>
          </p:cNvPr>
          <p:cNvSpPr txBox="1"/>
          <p:nvPr/>
        </p:nvSpPr>
        <p:spPr>
          <a:xfrm>
            <a:off x="5237612" y="251478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ADABOOST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95%  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96%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04F-476E-4C30-8C7F-53C9363DF64C}"/>
              </a:ext>
            </a:extLst>
          </p:cNvPr>
          <p:cNvSpPr txBox="1"/>
          <p:nvPr/>
        </p:nvSpPr>
        <p:spPr>
          <a:xfrm>
            <a:off x="5237611" y="458625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GRADIENT BOOST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99%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EE36D-C24E-4929-B321-0D460F06D466}"/>
              </a:ext>
            </a:extLst>
          </p:cNvPr>
          <p:cNvSpPr txBox="1"/>
          <p:nvPr/>
        </p:nvSpPr>
        <p:spPr>
          <a:xfrm>
            <a:off x="13348535" y="678968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LOGISTIC REGRESSION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98%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C118F-8185-4AA1-84BF-6AC5ED9EEB1A}"/>
              </a:ext>
            </a:extLst>
          </p:cNvPr>
          <p:cNvSpPr txBox="1"/>
          <p:nvPr/>
        </p:nvSpPr>
        <p:spPr>
          <a:xfrm>
            <a:off x="13345292" y="251478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DECISION TREE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100%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98%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7BD4E-AF4A-4D0B-9F80-5C18B232AD70}"/>
              </a:ext>
            </a:extLst>
          </p:cNvPr>
          <p:cNvSpPr txBox="1"/>
          <p:nvPr/>
        </p:nvSpPr>
        <p:spPr>
          <a:xfrm>
            <a:off x="13345291" y="458625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RANDOM FOREST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100%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25870-D134-42AA-BD90-972F3A6D8B14}"/>
              </a:ext>
            </a:extLst>
          </p:cNvPr>
          <p:cNvSpPr txBox="1"/>
          <p:nvPr/>
        </p:nvSpPr>
        <p:spPr>
          <a:xfrm>
            <a:off x="-1371535" y="5766872"/>
            <a:ext cx="7395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RANDOM FOREST - CLASSIFIER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C2511-5E88-4546-946A-3196C669058E}"/>
              </a:ext>
            </a:extLst>
          </p:cNvPr>
          <p:cNvSpPr txBox="1"/>
          <p:nvPr/>
        </p:nvSpPr>
        <p:spPr>
          <a:xfrm>
            <a:off x="-1381181" y="5375259"/>
            <a:ext cx="7395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BEST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65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044577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COMPARISON TABLE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95B85-161A-4A18-8AD7-63A112F0ACC7}"/>
              </a:ext>
            </a:extLst>
          </p:cNvPr>
          <p:cNvSpPr/>
          <p:nvPr/>
        </p:nvSpPr>
        <p:spPr>
          <a:xfrm>
            <a:off x="12683537" y="-762000"/>
            <a:ext cx="5576939" cy="9022080"/>
          </a:xfrm>
          <a:prstGeom prst="rect">
            <a:avLst/>
          </a:prstGeom>
          <a:solidFill>
            <a:srgbClr val="4D4D4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D8436-787C-4FAA-81E5-93D1DBC3FC96}"/>
              </a:ext>
            </a:extLst>
          </p:cNvPr>
          <p:cNvSpPr/>
          <p:nvPr/>
        </p:nvSpPr>
        <p:spPr>
          <a:xfrm>
            <a:off x="12500657" y="-564461"/>
            <a:ext cx="5509551" cy="8602114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594C4-7C97-44D8-833A-FCAFC2D8B9F2}"/>
              </a:ext>
            </a:extLst>
          </p:cNvPr>
          <p:cNvSpPr txBox="1"/>
          <p:nvPr/>
        </p:nvSpPr>
        <p:spPr>
          <a:xfrm>
            <a:off x="13043735" y="678968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KNN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98%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98%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D0237-D9A2-44B9-A091-B4C6BD1A5DDC}"/>
              </a:ext>
            </a:extLst>
          </p:cNvPr>
          <p:cNvSpPr txBox="1"/>
          <p:nvPr/>
        </p:nvSpPr>
        <p:spPr>
          <a:xfrm>
            <a:off x="13040492" y="251478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ADABOOST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95%  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96%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B3687-13FB-4B20-8CE3-D756DEC01BA5}"/>
              </a:ext>
            </a:extLst>
          </p:cNvPr>
          <p:cNvSpPr txBox="1"/>
          <p:nvPr/>
        </p:nvSpPr>
        <p:spPr>
          <a:xfrm>
            <a:off x="13040491" y="4586252"/>
            <a:ext cx="7395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GRADIENT BOOST CLASSIFIER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Training accuracy    –  99%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Testing Accuracy     -  99%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45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565537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COMPARISON TABLE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76C4EF-6648-4AAA-94AB-26CA9FB04A5A}"/>
              </a:ext>
            </a:extLst>
          </p:cNvPr>
          <p:cNvSpPr/>
          <p:nvPr/>
        </p:nvSpPr>
        <p:spPr>
          <a:xfrm>
            <a:off x="843280" y="1088757"/>
            <a:ext cx="10505440" cy="5677803"/>
          </a:xfrm>
          <a:prstGeom prst="roundRect">
            <a:avLst/>
          </a:prstGeom>
          <a:solidFill>
            <a:srgbClr val="1C1C1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C87F5-152D-4C65-8F71-52DC0D49F413}"/>
              </a:ext>
            </a:extLst>
          </p:cNvPr>
          <p:cNvSpPr/>
          <p:nvPr/>
        </p:nvSpPr>
        <p:spPr>
          <a:xfrm>
            <a:off x="843280" y="3511296"/>
            <a:ext cx="10505440" cy="8412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95D02-EF10-4D3A-92AD-B003CEB25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06986"/>
              </p:ext>
            </p:extLst>
          </p:nvPr>
        </p:nvGraphicFramePr>
        <p:xfrm>
          <a:off x="1767840" y="1277620"/>
          <a:ext cx="865632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2">
                  <a:extLst>
                    <a:ext uri="{9D8B030D-6E8A-4147-A177-3AD203B41FA5}">
                      <a16:colId xmlns:a16="http://schemas.microsoft.com/office/drawing/2014/main" val="1190853441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42645043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75287221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11926348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836183535"/>
                    </a:ext>
                  </a:extLst>
                </a:gridCol>
                <a:gridCol w="1706878">
                  <a:extLst>
                    <a:ext uri="{9D8B030D-6E8A-4147-A177-3AD203B41FA5}">
                      <a16:colId xmlns:a16="http://schemas.microsoft.com/office/drawing/2014/main" val="3180482269"/>
                    </a:ext>
                  </a:extLst>
                </a:gridCol>
              </a:tblGrid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ALGORITHMS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TRAINING ACCURACY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TESTING ACCURACY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PRECISION SCORE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RECALL SCORE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F1 SCORE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66550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LOGISTIC REGRESSION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98%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99%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97%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576266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DECISION TREE CLASSIFIER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100%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98%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93%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94%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638885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RANDOM FOREST CLASSIFIER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100%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99%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97%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571844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KNN CLASSIFIER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98%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98%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905367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ADABOOST CLASSIFIER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98%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76%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85%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2433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GRADIENT BOOST CLASSIFIER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99%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99%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97%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95%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ED Dot-Matrix" pitchFamily="2" charset="0"/>
                        </a:rPr>
                        <a:t>96%</a:t>
                      </a:r>
                      <a:endParaRPr lang="en-IN" dirty="0">
                        <a:solidFill>
                          <a:schemeClr val="bg1">
                            <a:lumMod val="65000"/>
                          </a:schemeClr>
                        </a:solidFill>
                        <a:latin typeface="LED Dot-Matrix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5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4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044577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USER - INTERFACE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4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14976" y="667137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USER - INTERFACE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82506-390E-4C68-9CD5-5F926368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76" y="1172641"/>
            <a:ext cx="9331569" cy="52586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C8661A5-2C59-4EAB-A3B0-E4C8F819A883}"/>
              </a:ext>
            </a:extLst>
          </p:cNvPr>
          <p:cNvGrpSpPr/>
          <p:nvPr/>
        </p:nvGrpSpPr>
        <p:grpSpPr>
          <a:xfrm>
            <a:off x="1135833" y="977632"/>
            <a:ext cx="9831888" cy="5684789"/>
            <a:chOff x="1135833" y="977632"/>
            <a:chExt cx="9831888" cy="5684789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EF24698D-0206-43D2-9A23-B1F6B5DEEC16}"/>
                </a:ext>
              </a:extLst>
            </p:cNvPr>
            <p:cNvSpPr/>
            <p:nvPr/>
          </p:nvSpPr>
          <p:spPr>
            <a:xfrm>
              <a:off x="1193800" y="990601"/>
              <a:ext cx="772160" cy="640080"/>
            </a:xfrm>
            <a:prstGeom prst="halfFrame">
              <a:avLst>
                <a:gd name="adj1" fmla="val 13308"/>
                <a:gd name="adj2" fmla="val 155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F3005CDC-9695-4A34-AF8F-AF9C62A9097D}"/>
                </a:ext>
              </a:extLst>
            </p:cNvPr>
            <p:cNvSpPr/>
            <p:nvPr/>
          </p:nvSpPr>
          <p:spPr>
            <a:xfrm rot="10800000">
              <a:off x="10195561" y="6022341"/>
              <a:ext cx="772160" cy="640080"/>
            </a:xfrm>
            <a:prstGeom prst="halfFrame">
              <a:avLst>
                <a:gd name="adj1" fmla="val 13308"/>
                <a:gd name="adj2" fmla="val 155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973C6380-17D2-40AB-851F-A997AE20ED97}"/>
                </a:ext>
              </a:extLst>
            </p:cNvPr>
            <p:cNvSpPr/>
            <p:nvPr/>
          </p:nvSpPr>
          <p:spPr>
            <a:xfrm flipH="1">
              <a:off x="10178949" y="977632"/>
              <a:ext cx="772160" cy="640080"/>
            </a:xfrm>
            <a:prstGeom prst="halfFrame">
              <a:avLst>
                <a:gd name="adj1" fmla="val 13308"/>
                <a:gd name="adj2" fmla="val 155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0118D125-A68A-48D8-ABB5-CF352D45C461}"/>
                </a:ext>
              </a:extLst>
            </p:cNvPr>
            <p:cNvSpPr/>
            <p:nvPr/>
          </p:nvSpPr>
          <p:spPr>
            <a:xfrm rot="10800000" flipH="1">
              <a:off x="1135833" y="6019094"/>
              <a:ext cx="772160" cy="640080"/>
            </a:xfrm>
            <a:prstGeom prst="halfFrame">
              <a:avLst>
                <a:gd name="adj1" fmla="val 13308"/>
                <a:gd name="adj2" fmla="val 155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13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136613"/>
            <a:ext cx="933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MODEL - IMPLEMENTATIONS</a:t>
            </a:r>
            <a:endParaRPr lang="en-IN" sz="32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52D6CB6-34AC-4B9D-9184-4DF5AB638AAF}"/>
              </a:ext>
            </a:extLst>
          </p:cNvPr>
          <p:cNvSpPr/>
          <p:nvPr/>
        </p:nvSpPr>
        <p:spPr>
          <a:xfrm>
            <a:off x="1430217" y="7372109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860240B-E225-4BBD-9243-257F262E23AA}"/>
              </a:ext>
            </a:extLst>
          </p:cNvPr>
          <p:cNvSpPr/>
          <p:nvPr/>
        </p:nvSpPr>
        <p:spPr>
          <a:xfrm>
            <a:off x="1430216" y="8611861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B49EC3E-8D9B-451A-A9BA-98A5FEAAAC54}"/>
              </a:ext>
            </a:extLst>
          </p:cNvPr>
          <p:cNvSpPr/>
          <p:nvPr/>
        </p:nvSpPr>
        <p:spPr>
          <a:xfrm>
            <a:off x="6152690" y="7369006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5CB5E19-07CF-43FA-8D90-C2210AB11330}"/>
              </a:ext>
            </a:extLst>
          </p:cNvPr>
          <p:cNvSpPr/>
          <p:nvPr/>
        </p:nvSpPr>
        <p:spPr>
          <a:xfrm>
            <a:off x="6152691" y="8692584"/>
            <a:ext cx="4229802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74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5E07AA-F7B9-4A34-8EAB-19F575C72C2A}"/>
              </a:ext>
            </a:extLst>
          </p:cNvPr>
          <p:cNvSpPr txBox="1"/>
          <p:nvPr/>
        </p:nvSpPr>
        <p:spPr>
          <a:xfrm>
            <a:off x="6309360" y="2987035"/>
            <a:ext cx="4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CREDIT CARD FRAUD DETECTION</a:t>
            </a:r>
            <a:endParaRPr lang="en-IN" sz="2400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894F8-FD57-42A8-93AF-43103A987DE1}"/>
              </a:ext>
            </a:extLst>
          </p:cNvPr>
          <p:cNvSpPr/>
          <p:nvPr/>
        </p:nvSpPr>
        <p:spPr>
          <a:xfrm>
            <a:off x="-6107383" y="-762000"/>
            <a:ext cx="5576939" cy="902208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33710-CBEF-4DC1-ADAC-BAA25624698E}"/>
              </a:ext>
            </a:extLst>
          </p:cNvPr>
          <p:cNvSpPr/>
          <p:nvPr/>
        </p:nvSpPr>
        <p:spPr>
          <a:xfrm>
            <a:off x="-5863543" y="-564461"/>
            <a:ext cx="5509551" cy="86021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7A8CA-516B-4219-8FCE-824E1CD91B34}"/>
              </a:ext>
            </a:extLst>
          </p:cNvPr>
          <p:cNvSpPr/>
          <p:nvPr/>
        </p:nvSpPr>
        <p:spPr>
          <a:xfrm>
            <a:off x="-5589223" y="-413795"/>
            <a:ext cx="5509551" cy="82990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B17A8A-62AA-4DBA-8799-971B59CC6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25296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536711-6AFD-4F86-86F8-438E14D61C60}"/>
              </a:ext>
            </a:extLst>
          </p:cNvPr>
          <p:cNvSpPr/>
          <p:nvPr/>
        </p:nvSpPr>
        <p:spPr>
          <a:xfrm>
            <a:off x="5983474" y="-87075"/>
            <a:ext cx="106098" cy="7039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6FFB1-B0BD-4D84-ABB7-0192BC13C7A0}"/>
              </a:ext>
            </a:extLst>
          </p:cNvPr>
          <p:cNvSpPr txBox="1"/>
          <p:nvPr/>
        </p:nvSpPr>
        <p:spPr>
          <a:xfrm>
            <a:off x="6309360" y="4158573"/>
            <a:ext cx="5509550" cy="68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Leveraging Advanced Machine Learning Techniques for Credit Card Fraud Detection Solutions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3D Model 24">
                <a:extLst>
                  <a:ext uri="{FF2B5EF4-FFF2-40B4-BE49-F238E27FC236}">
                    <a16:creationId xmlns:a16="http://schemas.microsoft.com/office/drawing/2014/main" id="{7BE5094C-B68E-4C43-A880-7B86F4F0A6F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 rot="623147">
              <a:off x="8114920" y="-2525678"/>
              <a:ext cx="3561192" cy="2140833"/>
            </p:xfrm>
            <a:graphic>
              <a:graphicData uri="http://schemas.microsoft.com/office/drawing/2017/model3d">
                <am3d:model3d r:embed="rId3">
                  <am3d:spPr>
                    <a:xfrm rot="623147">
                      <a:off x="0" y="0"/>
                      <a:ext cx="3561192" cy="2140833"/>
                    </a:xfrm>
                    <a:prstGeom prst="rect">
                      <a:avLst/>
                    </a:prstGeom>
                  </am3d:spPr>
                  <am3d:camera>
                    <am3d:pos x="0" y="0" z="55467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09670" d="1000000"/>
                    <am3d:preTrans dx="0" dy="-11250001" dz="9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9978" ay="-122958" az="2947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742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3D Model 24">
                <a:extLst>
                  <a:ext uri="{FF2B5EF4-FFF2-40B4-BE49-F238E27FC236}">
                    <a16:creationId xmlns:a16="http://schemas.microsoft.com/office/drawing/2014/main" id="{7BE5094C-B68E-4C43-A880-7B86F4F0A6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23147">
                <a:off x="8114920" y="-2525678"/>
                <a:ext cx="3561192" cy="2140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CBB76350-3CFE-4F39-A3F7-603F8E76CA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 rot="623147">
              <a:off x="10726928" y="7176886"/>
              <a:ext cx="563193" cy="3493684"/>
            </p:xfrm>
            <a:graphic>
              <a:graphicData uri="http://schemas.microsoft.com/office/drawing/2017/model3d">
                <am3d:model3d r:embed="rId3">
                  <am3d:spPr>
                    <a:xfrm rot="623147">
                      <a:off x="0" y="0"/>
                      <a:ext cx="563193" cy="3493684"/>
                    </a:xfrm>
                    <a:prstGeom prst="rect">
                      <a:avLst/>
                    </a:prstGeom>
                  </am3d:spPr>
                  <am3d:camera>
                    <am3d:pos x="0" y="0" z="55467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09670" d="1000000"/>
                    <am3d:preTrans dx="0" dy="-11250001" dz="9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-7849348" ay="-4848281" az="787134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2742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CBB76350-3CFE-4F39-A3F7-603F8E76CA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623147">
                <a:off x="10726928" y="7176886"/>
                <a:ext cx="563193" cy="3493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70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688053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MODEL - IMPLEMENTATIONS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356DADE2-7FA1-4A40-A2AB-390561D5EA2E}"/>
              </a:ext>
            </a:extLst>
          </p:cNvPr>
          <p:cNvSpPr/>
          <p:nvPr/>
        </p:nvSpPr>
        <p:spPr>
          <a:xfrm>
            <a:off x="1430217" y="1504709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D311D77-6CAA-4829-81FC-2E5A1397005E}"/>
              </a:ext>
            </a:extLst>
          </p:cNvPr>
          <p:cNvSpPr/>
          <p:nvPr/>
        </p:nvSpPr>
        <p:spPr>
          <a:xfrm>
            <a:off x="1430216" y="4016415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7B549CB-1E95-4495-BC00-A3EB8F8B90FB}"/>
              </a:ext>
            </a:extLst>
          </p:cNvPr>
          <p:cNvSpPr/>
          <p:nvPr/>
        </p:nvSpPr>
        <p:spPr>
          <a:xfrm>
            <a:off x="6152690" y="1500640"/>
            <a:ext cx="4229803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AF39F83-F352-4F28-8113-349398C1B121}"/>
              </a:ext>
            </a:extLst>
          </p:cNvPr>
          <p:cNvSpPr/>
          <p:nvPr/>
        </p:nvSpPr>
        <p:spPr>
          <a:xfrm>
            <a:off x="6152691" y="4016415"/>
            <a:ext cx="4229802" cy="2048720"/>
          </a:xfrm>
          <a:prstGeom prst="flowChartAlternateProcess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9C866-C22E-4F32-894E-B9234E66AA90}"/>
              </a:ext>
            </a:extLst>
          </p:cNvPr>
          <p:cNvGrpSpPr/>
          <p:nvPr/>
        </p:nvGrpSpPr>
        <p:grpSpPr>
          <a:xfrm>
            <a:off x="1430215" y="1512023"/>
            <a:ext cx="4239961" cy="2056031"/>
            <a:chOff x="1430215" y="1512023"/>
            <a:chExt cx="4239961" cy="20560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BEE5D0-751F-47C0-A38E-D094FD09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71" y="1512023"/>
              <a:ext cx="4219645" cy="204871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34B14EB-F9AA-4EBB-A714-E63B225FF11B}"/>
                </a:ext>
              </a:extLst>
            </p:cNvPr>
            <p:cNvSpPr/>
            <p:nvPr/>
          </p:nvSpPr>
          <p:spPr>
            <a:xfrm flipV="1">
              <a:off x="1430215" y="3108209"/>
              <a:ext cx="4239961" cy="4598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  <a:alpha val="49804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EC28CA-92F1-4FEB-A6F5-94566DF8BFF1}"/>
              </a:ext>
            </a:extLst>
          </p:cNvPr>
          <p:cNvSpPr txBox="1"/>
          <p:nvPr/>
        </p:nvSpPr>
        <p:spPr>
          <a:xfrm>
            <a:off x="1539154" y="3153933"/>
            <a:ext cx="39838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E-commerce platforms</a:t>
            </a:r>
          </a:p>
          <a:p>
            <a:endParaRPr lang="en-IN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06A460-7040-4BB3-8859-411C392CEAC5}"/>
              </a:ext>
            </a:extLst>
          </p:cNvPr>
          <p:cNvGrpSpPr/>
          <p:nvPr/>
        </p:nvGrpSpPr>
        <p:grpSpPr>
          <a:xfrm>
            <a:off x="6139212" y="1500641"/>
            <a:ext cx="4253439" cy="2067409"/>
            <a:chOff x="6139212" y="1500641"/>
            <a:chExt cx="4253439" cy="206740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2616-841D-4C18-B5D7-DAA82BEF5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2528" y="1500641"/>
              <a:ext cx="4239961" cy="204872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2D4D99F1-D00A-4CB6-BB3D-F3FE2D3B1026}"/>
                </a:ext>
              </a:extLst>
            </p:cNvPr>
            <p:cNvSpPr/>
            <p:nvPr/>
          </p:nvSpPr>
          <p:spPr>
            <a:xfrm flipV="1">
              <a:off x="6139212" y="3108205"/>
              <a:ext cx="4253439" cy="4598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  <a:alpha val="49804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3FF207-688D-4B6E-98B4-729920525D15}"/>
              </a:ext>
            </a:extLst>
          </p:cNvPr>
          <p:cNvSpPr txBox="1"/>
          <p:nvPr/>
        </p:nvSpPr>
        <p:spPr>
          <a:xfrm>
            <a:off x="6149373" y="3126979"/>
            <a:ext cx="42432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BANKING SYSTEMs</a:t>
            </a:r>
          </a:p>
          <a:p>
            <a:endParaRPr lang="en-IN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5C7C73-3440-4633-A870-8335F59F56F5}"/>
              </a:ext>
            </a:extLst>
          </p:cNvPr>
          <p:cNvGrpSpPr/>
          <p:nvPr/>
        </p:nvGrpSpPr>
        <p:grpSpPr>
          <a:xfrm>
            <a:off x="1430211" y="4016414"/>
            <a:ext cx="4239961" cy="2048721"/>
            <a:chOff x="1430211" y="4016414"/>
            <a:chExt cx="4239961" cy="204872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66178AC-A8C1-475C-9DEE-EBDE4E5B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71" y="4016414"/>
              <a:ext cx="4219644" cy="20453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C3710416-871A-4DAE-8D1C-B176B2F59A2D}"/>
                </a:ext>
              </a:extLst>
            </p:cNvPr>
            <p:cNvSpPr/>
            <p:nvPr/>
          </p:nvSpPr>
          <p:spPr>
            <a:xfrm flipV="1">
              <a:off x="1430211" y="5605290"/>
              <a:ext cx="4239961" cy="45984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  <a:alpha val="49804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C2ACCD7-6F04-42F0-A2CF-8872D8DD20DB}"/>
              </a:ext>
            </a:extLst>
          </p:cNvPr>
          <p:cNvSpPr txBox="1"/>
          <p:nvPr/>
        </p:nvSpPr>
        <p:spPr>
          <a:xfrm>
            <a:off x="1420059" y="5608500"/>
            <a:ext cx="4092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PAYMENT PROCESSORS</a:t>
            </a:r>
          </a:p>
          <a:p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55306A-0391-4FFC-B57F-63D1DA5E7265}"/>
              </a:ext>
            </a:extLst>
          </p:cNvPr>
          <p:cNvGrpSpPr/>
          <p:nvPr/>
        </p:nvGrpSpPr>
        <p:grpSpPr>
          <a:xfrm>
            <a:off x="6139210" y="4013027"/>
            <a:ext cx="4258519" cy="2055495"/>
            <a:chOff x="6139210" y="4013027"/>
            <a:chExt cx="4258519" cy="2055495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46E639A-2557-4D59-9CB4-0AB82B48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363" y="4013027"/>
              <a:ext cx="4243286" cy="20521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EC869B3E-6A26-48F5-8462-A17B4ABD7AFC}"/>
                </a:ext>
              </a:extLst>
            </p:cNvPr>
            <p:cNvSpPr/>
            <p:nvPr/>
          </p:nvSpPr>
          <p:spPr>
            <a:xfrm flipV="1">
              <a:off x="6139210" y="5601902"/>
              <a:ext cx="4258519" cy="4666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95000"/>
                <a:lumOff val="5000"/>
                <a:alpha val="49804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AE28FD-F256-4A0D-8DDC-055AC3379E02}"/>
              </a:ext>
            </a:extLst>
          </p:cNvPr>
          <p:cNvSpPr txBox="1"/>
          <p:nvPr/>
        </p:nvSpPr>
        <p:spPr>
          <a:xfrm>
            <a:off x="6149413" y="5598852"/>
            <a:ext cx="41106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INSURANCE Companies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2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136613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CONCLUSION</a:t>
            </a:r>
            <a:endParaRPr lang="en-IN" sz="32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4DD1A16-F833-4E41-A332-2B3AD3E08857}"/>
              </a:ext>
            </a:extLst>
          </p:cNvPr>
          <p:cNvSpPr/>
          <p:nvPr/>
        </p:nvSpPr>
        <p:spPr>
          <a:xfrm rot="669744">
            <a:off x="-11468654" y="-1470158"/>
            <a:ext cx="15057470" cy="935736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8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C2512C58-E891-4D72-9C24-0EEFCA323DE1}"/>
              </a:ext>
            </a:extLst>
          </p:cNvPr>
          <p:cNvSpPr/>
          <p:nvPr/>
        </p:nvSpPr>
        <p:spPr>
          <a:xfrm rot="669744">
            <a:off x="-1296543" y="-1470158"/>
            <a:ext cx="15057470" cy="9357360"/>
          </a:xfrm>
          <a:prstGeom prst="rtTriangle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B9644-9F8C-4C91-B5E0-ECA1AC597659}"/>
              </a:ext>
            </a:extLst>
          </p:cNvPr>
          <p:cNvSpPr txBox="1"/>
          <p:nvPr/>
        </p:nvSpPr>
        <p:spPr>
          <a:xfrm>
            <a:off x="12237725" y="3136613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REFERENCE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AEF0-A9A8-432A-8916-5E6D5B20A24B}"/>
              </a:ext>
            </a:extLst>
          </p:cNvPr>
          <p:cNvSpPr txBox="1"/>
          <p:nvPr/>
        </p:nvSpPr>
        <p:spPr>
          <a:xfrm>
            <a:off x="4994028" y="3136613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CONCLUSION</a:t>
            </a:r>
            <a:endParaRPr lang="en-IN" sz="2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9EE15A-06BC-46E1-B8F2-92ED602FF921}"/>
              </a:ext>
            </a:extLst>
          </p:cNvPr>
          <p:cNvSpPr txBox="1"/>
          <p:nvPr/>
        </p:nvSpPr>
        <p:spPr>
          <a:xfrm>
            <a:off x="386431" y="2843763"/>
            <a:ext cx="5519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Machine learning - Enhances</a:t>
            </a:r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fraud detection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249A60-EDAB-4426-B28B-BF3BEB0E485B}"/>
              </a:ext>
            </a:extLst>
          </p:cNvPr>
          <p:cNvSpPr txBox="1"/>
          <p:nvPr/>
        </p:nvSpPr>
        <p:spPr>
          <a:xfrm>
            <a:off x="769359" y="3354493"/>
            <a:ext cx="509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identify suspicious activities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67854A-8E74-4F55-8643-6F531E88D693}"/>
              </a:ext>
            </a:extLst>
          </p:cNvPr>
          <p:cNvSpPr txBox="1"/>
          <p:nvPr/>
        </p:nvSpPr>
        <p:spPr>
          <a:xfrm>
            <a:off x="759810" y="3758352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enhancing real-time transaction security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E02F08-F123-44D1-B9F1-5142B1446570}"/>
              </a:ext>
            </a:extLst>
          </p:cNvPr>
          <p:cNvSpPr txBox="1"/>
          <p:nvPr/>
        </p:nvSpPr>
        <p:spPr>
          <a:xfrm>
            <a:off x="759810" y="4176372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adapts to evolving fraud tactics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3E39EF-A688-4B4B-84FE-3F02BDCE3E6C}"/>
              </a:ext>
            </a:extLst>
          </p:cNvPr>
          <p:cNvSpPr txBox="1"/>
          <p:nvPr/>
        </p:nvSpPr>
        <p:spPr>
          <a:xfrm>
            <a:off x="759810" y="4567241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spots fraudulent behaviour instantly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1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/>
      <p:bldP spid="122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136613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REFERENCE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7FB0405-92D6-4524-A382-E03E710E6791}"/>
              </a:ext>
            </a:extLst>
          </p:cNvPr>
          <p:cNvSpPr/>
          <p:nvPr/>
        </p:nvSpPr>
        <p:spPr>
          <a:xfrm rot="669744">
            <a:off x="-11472181" y="-1470158"/>
            <a:ext cx="15057470" cy="9357360"/>
          </a:xfrm>
          <a:prstGeom prst="rtTriangle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83BF6-8918-43BF-9D04-CB3F522AD5E6}"/>
              </a:ext>
            </a:extLst>
          </p:cNvPr>
          <p:cNvSpPr txBox="1"/>
          <p:nvPr/>
        </p:nvSpPr>
        <p:spPr>
          <a:xfrm>
            <a:off x="-9789207" y="2843763"/>
            <a:ext cx="5519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Machine learning - Enhances</a:t>
            </a:r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fraud detection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CC2E7-2A0C-4765-850C-BEA1EC153A4E}"/>
              </a:ext>
            </a:extLst>
          </p:cNvPr>
          <p:cNvSpPr txBox="1"/>
          <p:nvPr/>
        </p:nvSpPr>
        <p:spPr>
          <a:xfrm>
            <a:off x="-9406279" y="3354493"/>
            <a:ext cx="509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identify suspicious activities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234CB-D02F-47EE-AFE8-89F041CF1870}"/>
              </a:ext>
            </a:extLst>
          </p:cNvPr>
          <p:cNvSpPr txBox="1"/>
          <p:nvPr/>
        </p:nvSpPr>
        <p:spPr>
          <a:xfrm>
            <a:off x="-9415828" y="3758352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enhancing real-time transaction security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9B74A-6940-4966-BDD6-A37C22A6B238}"/>
              </a:ext>
            </a:extLst>
          </p:cNvPr>
          <p:cNvSpPr txBox="1"/>
          <p:nvPr/>
        </p:nvSpPr>
        <p:spPr>
          <a:xfrm>
            <a:off x="-9415828" y="4176372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adapts to evolving fraud tactics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EDD94-F85D-4F04-93E1-5A236743F204}"/>
              </a:ext>
            </a:extLst>
          </p:cNvPr>
          <p:cNvSpPr txBox="1"/>
          <p:nvPr/>
        </p:nvSpPr>
        <p:spPr>
          <a:xfrm>
            <a:off x="-9415828" y="4567241"/>
            <a:ext cx="55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spots fraudulent behaviour instantly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LED Dot-Matri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58EC68-7EA9-4318-BE4D-12A7AEFEE962}"/>
              </a:ext>
            </a:extLst>
          </p:cNvPr>
          <p:cNvSpPr txBox="1"/>
          <p:nvPr/>
        </p:nvSpPr>
        <p:spPr>
          <a:xfrm>
            <a:off x="1430216" y="721663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REFERENCE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3A65F27D-0FE5-4422-AB87-FB6AD7FDB9EE}"/>
              </a:ext>
            </a:extLst>
          </p:cNvPr>
          <p:cNvSpPr/>
          <p:nvPr/>
        </p:nvSpPr>
        <p:spPr>
          <a:xfrm rot="2556475">
            <a:off x="5538479" y="2361448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7AF322E-C655-4595-9251-01FCBCB3EAD6}"/>
              </a:ext>
            </a:extLst>
          </p:cNvPr>
          <p:cNvSpPr/>
          <p:nvPr/>
        </p:nvSpPr>
        <p:spPr>
          <a:xfrm rot="18793307" flipH="1">
            <a:off x="5567647" y="3170917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FD247FAD-B775-4270-B974-87ACE103291C}"/>
              </a:ext>
            </a:extLst>
          </p:cNvPr>
          <p:cNvSpPr/>
          <p:nvPr/>
        </p:nvSpPr>
        <p:spPr>
          <a:xfrm rot="2533354">
            <a:off x="6417627" y="3140192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C55E4082-B3C2-41C8-BC1B-9ECDD95DBC81}"/>
              </a:ext>
            </a:extLst>
          </p:cNvPr>
          <p:cNvSpPr/>
          <p:nvPr/>
        </p:nvSpPr>
        <p:spPr>
          <a:xfrm rot="18793307" flipH="1">
            <a:off x="6393237" y="2320777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85D8ACE5-3B52-4B27-8992-874237CFE613}"/>
              </a:ext>
            </a:extLst>
          </p:cNvPr>
          <p:cNvSpPr/>
          <p:nvPr/>
        </p:nvSpPr>
        <p:spPr>
          <a:xfrm rot="2556475">
            <a:off x="1580081" y="2361448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3A5D3F3-CC54-4127-9C58-5640F5B52ECF}"/>
              </a:ext>
            </a:extLst>
          </p:cNvPr>
          <p:cNvSpPr/>
          <p:nvPr/>
        </p:nvSpPr>
        <p:spPr>
          <a:xfrm rot="18793307" flipH="1">
            <a:off x="1609249" y="3170917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F4D1F9E-2547-435B-BA8F-AF5DC0BC2B3C}"/>
              </a:ext>
            </a:extLst>
          </p:cNvPr>
          <p:cNvSpPr/>
          <p:nvPr/>
        </p:nvSpPr>
        <p:spPr>
          <a:xfrm rot="2533354">
            <a:off x="2459229" y="3140192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2D7FE2F-6167-4B99-B541-25C3B657B29C}"/>
              </a:ext>
            </a:extLst>
          </p:cNvPr>
          <p:cNvSpPr/>
          <p:nvPr/>
        </p:nvSpPr>
        <p:spPr>
          <a:xfrm rot="18793307" flipH="1">
            <a:off x="2434839" y="2320777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10209E13-A0D4-4A33-899E-C4576464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434" y="2987454"/>
            <a:ext cx="842858" cy="8428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222CAC-05DC-4AFD-AB53-DEE4BEF5D2BD}"/>
              </a:ext>
            </a:extLst>
          </p:cNvPr>
          <p:cNvSpPr txBox="1"/>
          <p:nvPr/>
        </p:nvSpPr>
        <p:spPr>
          <a:xfrm>
            <a:off x="709430" y="4380160"/>
            <a:ext cx="30944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KAGGLE - DATASET</a:t>
            </a:r>
          </a:p>
          <a:p>
            <a:endParaRPr lang="en-IN" dirty="0"/>
          </a:p>
        </p:txBody>
      </p:sp>
      <p:pic>
        <p:nvPicPr>
          <p:cNvPr id="19" name="Graphic 18" descr="Browser window">
            <a:extLst>
              <a:ext uri="{FF2B5EF4-FFF2-40B4-BE49-F238E27FC236}">
                <a16:creationId xmlns:a16="http://schemas.microsoft.com/office/drawing/2014/main" id="{8EF35A4A-10F5-494B-8C1E-943AF9FAF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634" y="3020634"/>
            <a:ext cx="816733" cy="816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2761DC-64D8-4CB0-B4B7-9292E9A23330}"/>
              </a:ext>
            </a:extLst>
          </p:cNvPr>
          <p:cNvSpPr txBox="1"/>
          <p:nvPr/>
        </p:nvSpPr>
        <p:spPr>
          <a:xfrm>
            <a:off x="4565952" y="4374522"/>
            <a:ext cx="30944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GRADIO - UI</a:t>
            </a:r>
          </a:p>
          <a:p>
            <a:endParaRPr lang="en-IN" dirty="0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1EA8D58-FCF9-481B-A16A-9C64E9994D3F}"/>
              </a:ext>
            </a:extLst>
          </p:cNvPr>
          <p:cNvSpPr/>
          <p:nvPr/>
        </p:nvSpPr>
        <p:spPr>
          <a:xfrm rot="2556475">
            <a:off x="9392029" y="2262635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07E2FDE0-1AC7-4ABE-ACFC-2A0F9C7BE3FA}"/>
              </a:ext>
            </a:extLst>
          </p:cNvPr>
          <p:cNvSpPr/>
          <p:nvPr/>
        </p:nvSpPr>
        <p:spPr>
          <a:xfrm rot="18793307" flipH="1">
            <a:off x="9421197" y="3072104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447CF76D-37A1-4D32-9EC0-76C49BB188FE}"/>
              </a:ext>
            </a:extLst>
          </p:cNvPr>
          <p:cNvSpPr/>
          <p:nvPr/>
        </p:nvSpPr>
        <p:spPr>
          <a:xfrm rot="2533354">
            <a:off x="10271177" y="3041379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19E19D50-007F-464B-A3A6-C310187F8238}"/>
              </a:ext>
            </a:extLst>
          </p:cNvPr>
          <p:cNvSpPr/>
          <p:nvPr/>
        </p:nvSpPr>
        <p:spPr>
          <a:xfrm rot="18793307" flipH="1">
            <a:off x="10246787" y="2221964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8DF66-F5DE-4797-A249-9AADB2F73970}"/>
              </a:ext>
            </a:extLst>
          </p:cNvPr>
          <p:cNvSpPr txBox="1"/>
          <p:nvPr/>
        </p:nvSpPr>
        <p:spPr>
          <a:xfrm>
            <a:off x="9405957" y="3082442"/>
            <a:ext cx="114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ED Dot-Matrix" pitchFamily="2" charset="0"/>
              </a:rPr>
              <a:t>AMEX</a:t>
            </a:r>
            <a:endParaRPr lang="en-IN" sz="2400" b="1" dirty="0">
              <a:solidFill>
                <a:schemeClr val="bg1">
                  <a:lumMod val="50000"/>
                </a:schemeClr>
              </a:solidFill>
              <a:latin typeface="LED Dot-Matrix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67590-58AD-4F59-A79F-824B05255DB1}"/>
              </a:ext>
            </a:extLst>
          </p:cNvPr>
          <p:cNvSpPr txBox="1"/>
          <p:nvPr/>
        </p:nvSpPr>
        <p:spPr>
          <a:xfrm>
            <a:off x="8422474" y="4374522"/>
            <a:ext cx="30944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AMERICAN EXPRESS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0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" grpId="0" animBg="1"/>
      <p:bldP spid="7" grpId="0" animBg="1"/>
      <p:bldP spid="8" grpId="0" animBg="1"/>
      <p:bldP spid="5" grpId="0" animBg="1"/>
      <p:bldP spid="21" grpId="0"/>
      <p:bldP spid="22" grpId="0"/>
      <p:bldP spid="13" grpId="0" animBg="1"/>
      <p:bldP spid="14" grpId="0" animBg="1"/>
      <p:bldP spid="15" grpId="0" animBg="1"/>
      <p:bldP spid="16" grpId="0" animBg="1"/>
      <p:bldP spid="20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575ECDF7-CFA6-4D18-B0C7-0B6706CA74AA}"/>
              </a:ext>
            </a:extLst>
          </p:cNvPr>
          <p:cNvSpPr/>
          <p:nvPr/>
        </p:nvSpPr>
        <p:spPr>
          <a:xfrm rot="2556475">
            <a:off x="-187214" y="31817"/>
            <a:ext cx="2465279" cy="4756687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E1970661-CC42-4497-9437-A1C6C4159CA9}"/>
              </a:ext>
            </a:extLst>
          </p:cNvPr>
          <p:cNvSpPr/>
          <p:nvPr/>
        </p:nvSpPr>
        <p:spPr>
          <a:xfrm rot="18793307" flipH="1">
            <a:off x="894300" y="-3108636"/>
            <a:ext cx="810509" cy="15488284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6FA7B360-66FF-49DB-B0B1-4258AA670364}"/>
              </a:ext>
            </a:extLst>
          </p:cNvPr>
          <p:cNvSpPr/>
          <p:nvPr/>
        </p:nvSpPr>
        <p:spPr>
          <a:xfrm rot="18793307" flipH="1">
            <a:off x="10410583" y="-5400800"/>
            <a:ext cx="810509" cy="15396124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D1E9D02-5C00-4C7F-ABDB-C96417DAC279}"/>
              </a:ext>
            </a:extLst>
          </p:cNvPr>
          <p:cNvSpPr/>
          <p:nvPr/>
        </p:nvSpPr>
        <p:spPr>
          <a:xfrm rot="2533354">
            <a:off x="9889644" y="2069495"/>
            <a:ext cx="2465279" cy="4756687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9E60B-980E-4FE8-8767-B5B781E5BCA9}"/>
              </a:ext>
            </a:extLst>
          </p:cNvPr>
          <p:cNvSpPr/>
          <p:nvPr/>
        </p:nvSpPr>
        <p:spPr>
          <a:xfrm>
            <a:off x="609600" y="3044280"/>
            <a:ext cx="1097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THANK YOU</a:t>
            </a:r>
            <a:endParaRPr lang="en-IN" sz="4400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E7A2E-1AB6-4119-87BF-E7B302873E9A}"/>
              </a:ext>
            </a:extLst>
          </p:cNvPr>
          <p:cNvSpPr txBox="1"/>
          <p:nvPr/>
        </p:nvSpPr>
        <p:spPr>
          <a:xfrm>
            <a:off x="4188015" y="6193740"/>
            <a:ext cx="38159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Planet N Compact" pitchFamily="2" charset="0"/>
              </a:rPr>
              <a:t>SUBMITED BY ABIN ANTONY P J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Planet N Compact" pitchFamily="2" charset="0"/>
              </a:rPr>
              <a:t>Inspired by American express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Planet N Compact" pitchFamily="2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FEE4BE4-FE03-40DA-B184-0907EA34ACE1}"/>
              </a:ext>
            </a:extLst>
          </p:cNvPr>
          <p:cNvSpPr/>
          <p:nvPr/>
        </p:nvSpPr>
        <p:spPr>
          <a:xfrm rot="20930256" flipH="1">
            <a:off x="8644623" y="-1470158"/>
            <a:ext cx="15057470" cy="935736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6643A20-9A94-4B39-B813-09B088EA6299}"/>
              </a:ext>
            </a:extLst>
          </p:cNvPr>
          <p:cNvSpPr/>
          <p:nvPr/>
        </p:nvSpPr>
        <p:spPr>
          <a:xfrm rot="2556475">
            <a:off x="-1585202" y="2101493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3D3EDA8-298D-4DDE-830D-44D874769DBB}"/>
              </a:ext>
            </a:extLst>
          </p:cNvPr>
          <p:cNvSpPr/>
          <p:nvPr/>
        </p:nvSpPr>
        <p:spPr>
          <a:xfrm rot="18793307" flipH="1">
            <a:off x="-1556034" y="2910962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5C43A6E-6F76-4540-BB22-23F3454732EF}"/>
              </a:ext>
            </a:extLst>
          </p:cNvPr>
          <p:cNvSpPr/>
          <p:nvPr/>
        </p:nvSpPr>
        <p:spPr>
          <a:xfrm rot="2533354">
            <a:off x="-706054" y="2880237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95DE9395-1CE9-4B59-9698-52AD13FE9871}"/>
              </a:ext>
            </a:extLst>
          </p:cNvPr>
          <p:cNvSpPr/>
          <p:nvPr/>
        </p:nvSpPr>
        <p:spPr>
          <a:xfrm rot="18793307" flipH="1">
            <a:off x="-730444" y="2060822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6C814AEA-0386-4E27-BFAF-016E7701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4849" y="2727499"/>
            <a:ext cx="842858" cy="842858"/>
          </a:xfrm>
          <a:prstGeom prst="rect">
            <a:avLst/>
          </a:prstGeom>
        </p:spPr>
      </p:pic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3BB7D461-D22B-4A65-94AF-122B70370566}"/>
              </a:ext>
            </a:extLst>
          </p:cNvPr>
          <p:cNvSpPr/>
          <p:nvPr/>
        </p:nvSpPr>
        <p:spPr>
          <a:xfrm rot="2556475">
            <a:off x="12955843" y="2262635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E8ECE3CD-9367-40EC-92E3-DDCCA6A61F42}"/>
              </a:ext>
            </a:extLst>
          </p:cNvPr>
          <p:cNvSpPr/>
          <p:nvPr/>
        </p:nvSpPr>
        <p:spPr>
          <a:xfrm rot="18793307" flipH="1">
            <a:off x="12985011" y="3072104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BD7155CC-C659-44B2-93A8-CA9EE2AD0D89}"/>
              </a:ext>
            </a:extLst>
          </p:cNvPr>
          <p:cNvSpPr/>
          <p:nvPr/>
        </p:nvSpPr>
        <p:spPr>
          <a:xfrm rot="2533354">
            <a:off x="13834991" y="3041379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01145DAD-B72B-4776-8320-DC8D6DB93C53}"/>
              </a:ext>
            </a:extLst>
          </p:cNvPr>
          <p:cNvSpPr/>
          <p:nvPr/>
        </p:nvSpPr>
        <p:spPr>
          <a:xfrm rot="18793307" flipH="1">
            <a:off x="13810601" y="2221964"/>
            <a:ext cx="231115" cy="135636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349EE-410C-4429-9D9C-E01E6EF1630E}"/>
              </a:ext>
            </a:extLst>
          </p:cNvPr>
          <p:cNvSpPr txBox="1"/>
          <p:nvPr/>
        </p:nvSpPr>
        <p:spPr>
          <a:xfrm>
            <a:off x="12969771" y="3082442"/>
            <a:ext cx="114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ED Dot-Matrix" pitchFamily="2" charset="0"/>
              </a:rPr>
              <a:t>AMEX</a:t>
            </a:r>
            <a:endParaRPr lang="en-IN" sz="2400" b="1" dirty="0">
              <a:solidFill>
                <a:schemeClr val="bg1">
                  <a:lumMod val="50000"/>
                </a:schemeClr>
              </a:solidFill>
              <a:latin typeface="LED Dot-Matri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14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BAE3FC90-BEB6-43A0-A167-937936BA76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8098209"/>
                  </p:ext>
                </p:extLst>
              </p:nvPr>
            </p:nvGraphicFramePr>
            <p:xfrm rot="734225">
              <a:off x="7730986" y="2956685"/>
              <a:ext cx="4208793" cy="2822286"/>
            </p:xfrm>
            <a:graphic>
              <a:graphicData uri="http://schemas.microsoft.com/office/drawing/2017/model3d">
                <am3d:model3d r:embed="rId2">
                  <am3d:spPr>
                    <a:xfrm rot="734225">
                      <a:off x="0" y="0"/>
                      <a:ext cx="4208793" cy="2822286"/>
                    </a:xfrm>
                    <a:prstGeom prst="rect">
                      <a:avLst/>
                    </a:prstGeom>
                  </am3d:spPr>
                  <am3d:camera>
                    <am3d:pos x="0" y="0" z="55467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09670" d="1000000"/>
                    <am3d:preTrans dx="0" dy="-11250001" dz="9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24425" ay="1221484" az="-1059811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9094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BAE3FC90-BEB6-43A0-A167-937936BA76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34225">
                <a:off x="7730986" y="2956685"/>
                <a:ext cx="4208793" cy="282228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F228858-8665-4F60-9FF3-FC8AEFBDBAD6}"/>
              </a:ext>
            </a:extLst>
          </p:cNvPr>
          <p:cNvSpPr/>
          <p:nvPr/>
        </p:nvSpPr>
        <p:spPr>
          <a:xfrm>
            <a:off x="1" y="-459515"/>
            <a:ext cx="8229599" cy="8299048"/>
          </a:xfrm>
          <a:prstGeom prst="rect">
            <a:avLst/>
          </a:prstGeom>
          <a:solidFill>
            <a:srgbClr val="4D4D4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16C0F-47EF-4414-B46F-59D501C6FE78}"/>
              </a:ext>
            </a:extLst>
          </p:cNvPr>
          <p:cNvSpPr/>
          <p:nvPr/>
        </p:nvSpPr>
        <p:spPr>
          <a:xfrm>
            <a:off x="0" y="-459515"/>
            <a:ext cx="7959776" cy="8299048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7A8CA-516B-4219-8FCE-824E1CD91B34}"/>
              </a:ext>
            </a:extLst>
          </p:cNvPr>
          <p:cNvSpPr/>
          <p:nvPr/>
        </p:nvSpPr>
        <p:spPr>
          <a:xfrm>
            <a:off x="0" y="-459515"/>
            <a:ext cx="7673089" cy="8299048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411479" y="2610865"/>
            <a:ext cx="6911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OBJECTIVE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E358-98D0-4783-AB12-492E6F99C5B3}"/>
              </a:ext>
            </a:extLst>
          </p:cNvPr>
          <p:cNvSpPr txBox="1"/>
          <p:nvPr/>
        </p:nvSpPr>
        <p:spPr>
          <a:xfrm>
            <a:off x="471048" y="3507787"/>
            <a:ext cx="6911571" cy="113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</a:rPr>
              <a:t>Create  a  reliable   system  to  detect fraudulent credit card transactions using advanced classification algorithms, ensuring secure and safe transactions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8A9AA6EC-FB13-4308-A17C-E81D85ECC7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3068498"/>
                  </p:ext>
                </p:extLst>
              </p:nvPr>
            </p:nvGraphicFramePr>
            <p:xfrm rot="623147">
              <a:off x="6988464" y="1431410"/>
              <a:ext cx="4744532" cy="3775217"/>
            </p:xfrm>
            <a:graphic>
              <a:graphicData uri="http://schemas.microsoft.com/office/drawing/2017/model3d">
                <am3d:model3d r:embed="rId2">
                  <am3d:spPr>
                    <a:xfrm rot="623147">
                      <a:off x="0" y="0"/>
                      <a:ext cx="4744532" cy="3775217"/>
                    </a:xfrm>
                    <a:prstGeom prst="rect">
                      <a:avLst/>
                    </a:prstGeom>
                  </am3d:spPr>
                  <am3d:camera>
                    <am3d:pos x="0" y="0" z="55467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09670" d="1000000"/>
                    <am3d:preTrans dx="0" dy="-11250001" dz="9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-832112" ay="-2010519" az="4656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7101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8A9AA6EC-FB13-4308-A17C-E81D85ECC7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23147">
                <a:off x="6988464" y="1431410"/>
                <a:ext cx="4744532" cy="37752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7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3044577"/>
            <a:ext cx="9331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PROCESS AND ALGORITHM SELECTION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522FF7-6429-4C74-86D7-77E2521933AA}"/>
              </a:ext>
            </a:extLst>
          </p:cNvPr>
          <p:cNvSpPr/>
          <p:nvPr/>
        </p:nvSpPr>
        <p:spPr>
          <a:xfrm>
            <a:off x="16951569" y="-1031631"/>
            <a:ext cx="10638730" cy="9706708"/>
          </a:xfrm>
          <a:prstGeom prst="round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862EE0-8F9D-4A6C-AF43-5231C5D0041A}"/>
              </a:ext>
            </a:extLst>
          </p:cNvPr>
          <p:cNvSpPr/>
          <p:nvPr/>
        </p:nvSpPr>
        <p:spPr>
          <a:xfrm>
            <a:off x="14349046" y="-609595"/>
            <a:ext cx="13241254" cy="8602114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B29155-4657-4731-BADB-1FF09613356D}"/>
              </a:ext>
            </a:extLst>
          </p:cNvPr>
          <p:cNvSpPr/>
          <p:nvPr/>
        </p:nvSpPr>
        <p:spPr>
          <a:xfrm>
            <a:off x="12238893" y="-304801"/>
            <a:ext cx="15351408" cy="7877909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F03ED-0D7E-4248-A630-8BFCA4F17313}"/>
              </a:ext>
            </a:extLst>
          </p:cNvPr>
          <p:cNvSpPr/>
          <p:nvPr/>
        </p:nvSpPr>
        <p:spPr>
          <a:xfrm>
            <a:off x="-6107383" y="-762000"/>
            <a:ext cx="5576939" cy="902208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FF43F-07A4-4869-8654-76F6F6489BCE}"/>
              </a:ext>
            </a:extLst>
          </p:cNvPr>
          <p:cNvSpPr/>
          <p:nvPr/>
        </p:nvSpPr>
        <p:spPr>
          <a:xfrm>
            <a:off x="-5863543" y="-564461"/>
            <a:ext cx="5509551" cy="86021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2136C-80C8-4654-8F89-A33A42156A64}"/>
              </a:ext>
            </a:extLst>
          </p:cNvPr>
          <p:cNvSpPr/>
          <p:nvPr/>
        </p:nvSpPr>
        <p:spPr>
          <a:xfrm>
            <a:off x="-5589223" y="-413795"/>
            <a:ext cx="5509551" cy="82990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3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D08ECC-9951-4956-87AB-609A940E0F28}"/>
              </a:ext>
            </a:extLst>
          </p:cNvPr>
          <p:cNvSpPr/>
          <p:nvPr/>
        </p:nvSpPr>
        <p:spPr>
          <a:xfrm>
            <a:off x="-304796" y="-304795"/>
            <a:ext cx="13364308" cy="8602114"/>
          </a:xfrm>
          <a:prstGeom prst="roundRect">
            <a:avLst/>
          </a:prstGeom>
          <a:solidFill>
            <a:srgbClr val="1C1C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8E9F4-E700-4F4B-BBCB-813CCD07E44A}"/>
              </a:ext>
            </a:extLst>
          </p:cNvPr>
          <p:cNvSpPr/>
          <p:nvPr/>
        </p:nvSpPr>
        <p:spPr>
          <a:xfrm>
            <a:off x="3588153" y="-304795"/>
            <a:ext cx="11458448" cy="8602114"/>
          </a:xfrm>
          <a:prstGeom prst="roundRect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74D45D-840E-460F-8083-7A07EF02036C}"/>
              </a:ext>
            </a:extLst>
          </p:cNvPr>
          <p:cNvSpPr/>
          <p:nvPr/>
        </p:nvSpPr>
        <p:spPr>
          <a:xfrm>
            <a:off x="7969214" y="-304795"/>
            <a:ext cx="7077385" cy="8602114"/>
          </a:xfrm>
          <a:prstGeom prst="roundRect">
            <a:avLst/>
          </a:prstGeom>
          <a:solidFill>
            <a:srgbClr val="4D4D4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6688A-3F31-4740-BED8-6D708B693A76}"/>
              </a:ext>
            </a:extLst>
          </p:cNvPr>
          <p:cNvSpPr txBox="1"/>
          <p:nvPr/>
        </p:nvSpPr>
        <p:spPr>
          <a:xfrm>
            <a:off x="212541" y="1423685"/>
            <a:ext cx="323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DATA EXPLORATION AND  CLEANING</a:t>
            </a:r>
            <a:endParaRPr lang="en-IN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A3C47-972B-4B39-B6D6-55D9E1CB13EE}"/>
              </a:ext>
            </a:extLst>
          </p:cNvPr>
          <p:cNvSpPr txBox="1"/>
          <p:nvPr/>
        </p:nvSpPr>
        <p:spPr>
          <a:xfrm>
            <a:off x="3937322" y="1425613"/>
            <a:ext cx="368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MODEL TRAINING AND  EVALUATION</a:t>
            </a:r>
            <a:endParaRPr lang="en-IN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848BF-0FB1-4323-ACF0-FDF61C21793D}"/>
              </a:ext>
            </a:extLst>
          </p:cNvPr>
          <p:cNvSpPr txBox="1"/>
          <p:nvPr/>
        </p:nvSpPr>
        <p:spPr>
          <a:xfrm>
            <a:off x="8418655" y="1427541"/>
            <a:ext cx="412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MODEL SELECTION AND DEPLOYEMENT</a:t>
            </a:r>
            <a:endParaRPr lang="en-IN" b="1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DF7EF-B6D9-4727-9753-79BE6F386B36}"/>
              </a:ext>
            </a:extLst>
          </p:cNvPr>
          <p:cNvSpPr txBox="1"/>
          <p:nvPr/>
        </p:nvSpPr>
        <p:spPr>
          <a:xfrm>
            <a:off x="212541" y="2534853"/>
            <a:ext cx="31441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removing irrelevant columns from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Identifying missing values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27BC9-DBF5-4619-9C0D-EB850074D7BA}"/>
              </a:ext>
            </a:extLst>
          </p:cNvPr>
          <p:cNvSpPr txBox="1"/>
          <p:nvPr/>
        </p:nvSpPr>
        <p:spPr>
          <a:xfrm>
            <a:off x="4010968" y="2525209"/>
            <a:ext cx="3682724" cy="297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Using various CLASSIFICATION models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LOGISTIC Regression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Decision Tree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Random Forest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 Nearest Neighbor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Boosting Algorithms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28038-CFAA-4AD1-B199-44EB4E98B73A}"/>
              </a:ext>
            </a:extLst>
          </p:cNvPr>
          <p:cNvSpPr txBox="1"/>
          <p:nvPr/>
        </p:nvSpPr>
        <p:spPr>
          <a:xfrm>
            <a:off x="8422851" y="2515565"/>
            <a:ext cx="3556608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Choosing the model with the best performance and deploying it for real-time predictions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78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3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81218E-2F9F-4A5A-B77D-ACE69B20E7AE}"/>
              </a:ext>
            </a:extLst>
          </p:cNvPr>
          <p:cNvSpPr txBox="1"/>
          <p:nvPr/>
        </p:nvSpPr>
        <p:spPr>
          <a:xfrm>
            <a:off x="1430216" y="3167390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DATASET</a:t>
            </a:r>
            <a:endParaRPr lang="en-IN" sz="54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816DB9-9036-4E9C-9972-3FF1BA68803F}"/>
              </a:ext>
            </a:extLst>
          </p:cNvPr>
          <p:cNvSpPr/>
          <p:nvPr/>
        </p:nvSpPr>
        <p:spPr>
          <a:xfrm>
            <a:off x="16951569" y="-1031631"/>
            <a:ext cx="10638730" cy="9706708"/>
          </a:xfrm>
          <a:prstGeom prst="round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BDB62D-476C-4B64-82A9-C4D43F15FCDC}"/>
              </a:ext>
            </a:extLst>
          </p:cNvPr>
          <p:cNvSpPr/>
          <p:nvPr/>
        </p:nvSpPr>
        <p:spPr>
          <a:xfrm>
            <a:off x="14349046" y="-609595"/>
            <a:ext cx="13241254" cy="8602114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E3018-C2EA-41D5-B4EE-FD94856A13E7}"/>
              </a:ext>
            </a:extLst>
          </p:cNvPr>
          <p:cNvSpPr/>
          <p:nvPr/>
        </p:nvSpPr>
        <p:spPr>
          <a:xfrm>
            <a:off x="12238893" y="-304801"/>
            <a:ext cx="15351408" cy="7877909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8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430216" y="783270"/>
            <a:ext cx="933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DATASET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1E491-B322-4B6F-BF89-100E4AE3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491"/>
            <a:ext cx="12192000" cy="40486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C75DD-798D-4D7E-B84F-0D88B887AFAF}"/>
              </a:ext>
            </a:extLst>
          </p:cNvPr>
          <p:cNvSpPr txBox="1"/>
          <p:nvPr/>
        </p:nvSpPr>
        <p:spPr>
          <a:xfrm>
            <a:off x="189350" y="5798915"/>
            <a:ext cx="314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Total entries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81D9-0E1B-45D2-9EAE-54AE4A9E2236}"/>
              </a:ext>
            </a:extLst>
          </p:cNvPr>
          <p:cNvSpPr txBox="1"/>
          <p:nvPr/>
        </p:nvSpPr>
        <p:spPr>
          <a:xfrm>
            <a:off x="8840290" y="5798914"/>
            <a:ext cx="314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Total COLUMNS</a:t>
            </a:r>
          </a:p>
          <a:p>
            <a:pPr algn="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6945-77D5-4022-8401-45DB9B17EB40}"/>
              </a:ext>
            </a:extLst>
          </p:cNvPr>
          <p:cNvSpPr txBox="1"/>
          <p:nvPr/>
        </p:nvSpPr>
        <p:spPr>
          <a:xfrm>
            <a:off x="99703" y="6076819"/>
            <a:ext cx="208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3075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2C83B-D0EA-4AE2-97BC-BBBE5A7E9B07}"/>
              </a:ext>
            </a:extLst>
          </p:cNvPr>
          <p:cNvSpPr txBox="1"/>
          <p:nvPr/>
        </p:nvSpPr>
        <p:spPr>
          <a:xfrm>
            <a:off x="9844335" y="6076819"/>
            <a:ext cx="208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89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2C7E5-8575-4B2E-9913-121DFB8FEE97}"/>
              </a:ext>
            </a:extLst>
          </p:cNvPr>
          <p:cNvSpPr txBox="1"/>
          <p:nvPr/>
        </p:nvSpPr>
        <p:spPr>
          <a:xfrm>
            <a:off x="1395491" y="3044577"/>
            <a:ext cx="933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FEATURES &amp; TARGET</a:t>
            </a:r>
            <a:endParaRPr lang="en-IN" sz="40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03B20AB-35B0-45B8-8A8F-38F14D6509EB}"/>
              </a:ext>
            </a:extLst>
          </p:cNvPr>
          <p:cNvSpPr/>
          <p:nvPr/>
        </p:nvSpPr>
        <p:spPr>
          <a:xfrm rot="322479" flipH="1">
            <a:off x="3642396" y="3015489"/>
            <a:ext cx="14308227" cy="935736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801636F6-31DC-4B03-A40C-1986D11ACA98}"/>
              </a:ext>
            </a:extLst>
          </p:cNvPr>
          <p:cNvSpPr/>
          <p:nvPr/>
        </p:nvSpPr>
        <p:spPr>
          <a:xfrm rot="322479" flipH="1">
            <a:off x="-1510094" y="-1617470"/>
            <a:ext cx="14308227" cy="9357360"/>
          </a:xfrm>
          <a:prstGeom prst="rtTriangle">
            <a:avLst/>
          </a:prstGeom>
          <a:solidFill>
            <a:srgbClr val="33333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09A09-4F6B-4FEE-8FB6-BD1DE91500B9}"/>
              </a:ext>
            </a:extLst>
          </p:cNvPr>
          <p:cNvSpPr txBox="1"/>
          <p:nvPr/>
        </p:nvSpPr>
        <p:spPr>
          <a:xfrm>
            <a:off x="-830544" y="487679"/>
            <a:ext cx="86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kitech Stencil" panose="02000000000000000000" pitchFamily="2" charset="0"/>
              </a:rPr>
              <a:t>FEATURES &amp; TARGET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Arkitech Stenci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EB9BC-102D-43F4-B495-B1A1629BDD09}"/>
              </a:ext>
            </a:extLst>
          </p:cNvPr>
          <p:cNvSpPr txBox="1"/>
          <p:nvPr/>
        </p:nvSpPr>
        <p:spPr>
          <a:xfrm>
            <a:off x="8956833" y="1359905"/>
            <a:ext cx="3144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MERCHANT ID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67F74-464C-4A22-A749-F5B8DEB9C9F8}"/>
              </a:ext>
            </a:extLst>
          </p:cNvPr>
          <p:cNvSpPr txBox="1"/>
          <p:nvPr/>
        </p:nvSpPr>
        <p:spPr>
          <a:xfrm>
            <a:off x="7771581" y="2057333"/>
            <a:ext cx="3144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TRANSACTION DATE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59B8C-7A25-4230-B969-9DA96DF92B15}"/>
              </a:ext>
            </a:extLst>
          </p:cNvPr>
          <p:cNvSpPr txBox="1"/>
          <p:nvPr/>
        </p:nvSpPr>
        <p:spPr>
          <a:xfrm>
            <a:off x="6529319" y="2683743"/>
            <a:ext cx="5093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AVG. AMOUNT-TRANSACTION-DAY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ECBB6-A321-49BC-A72D-6C2B10E13A22}"/>
              </a:ext>
            </a:extLst>
          </p:cNvPr>
          <p:cNvSpPr txBox="1"/>
          <p:nvPr/>
        </p:nvSpPr>
        <p:spPr>
          <a:xfrm>
            <a:off x="5076439" y="3405103"/>
            <a:ext cx="3691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TRANSACTION AMOUNT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1E9AE-C145-4F4D-AF7F-19235317E75B}"/>
              </a:ext>
            </a:extLst>
          </p:cNvPr>
          <p:cNvSpPr txBox="1"/>
          <p:nvPr/>
        </p:nvSpPr>
        <p:spPr>
          <a:xfrm>
            <a:off x="3714999" y="4126463"/>
            <a:ext cx="3144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DECLINED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36D68-E4AF-42C3-AC87-0663230427D7}"/>
              </a:ext>
            </a:extLst>
          </p:cNvPr>
          <p:cNvSpPr txBox="1"/>
          <p:nvPr/>
        </p:nvSpPr>
        <p:spPr>
          <a:xfrm>
            <a:off x="2459262" y="4847823"/>
            <a:ext cx="5912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TOTAL NUMBER OF DECLINES PER DAY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84B1-0841-43FA-9FB0-8706B17012DC}"/>
              </a:ext>
            </a:extLst>
          </p:cNvPr>
          <p:cNvSpPr txBox="1"/>
          <p:nvPr/>
        </p:nvSpPr>
        <p:spPr>
          <a:xfrm>
            <a:off x="712948" y="2160858"/>
            <a:ext cx="523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TRANSACTION DATE – (  REMOVED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EBAB3-62C9-4F8B-A55E-0DDFF08BC833}"/>
              </a:ext>
            </a:extLst>
          </p:cNvPr>
          <p:cNvSpPr txBox="1"/>
          <p:nvPr/>
        </p:nvSpPr>
        <p:spPr>
          <a:xfrm>
            <a:off x="706003" y="1685925"/>
            <a:ext cx="48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ED Dot-Matrix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MERCHANT ID – (  REMOVED 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2" grpId="0"/>
      <p:bldP spid="13" grpId="0"/>
      <p:bldP spid="16" grpId="0"/>
      <p:bldP spid="17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547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Arkitech Stencil</vt:lpstr>
      <vt:lpstr>Calibri</vt:lpstr>
      <vt:lpstr>Calibri Light</vt:lpstr>
      <vt:lpstr>LED Dot-Matrix</vt:lpstr>
      <vt:lpstr>Planet N Compact</vt:lpstr>
      <vt:lpstr>Sans Serif Collection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EBIN PJ</dc:creator>
  <cp:lastModifiedBy>EBIN PJ</cp:lastModifiedBy>
  <cp:revision>99</cp:revision>
  <dcterms:created xsi:type="dcterms:W3CDTF">2025-02-19T08:52:08Z</dcterms:created>
  <dcterms:modified xsi:type="dcterms:W3CDTF">2025-03-15T08:01:41Z</dcterms:modified>
</cp:coreProperties>
</file>