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1" r:id="rId2"/>
    <p:sldId id="257" r:id="rId3"/>
    <p:sldId id="302" r:id="rId4"/>
    <p:sldId id="303" r:id="rId5"/>
    <p:sldId id="298" r:id="rId6"/>
    <p:sldId id="299" r:id="rId7"/>
    <p:sldId id="260" r:id="rId8"/>
    <p:sldId id="265" r:id="rId9"/>
    <p:sldId id="267" r:id="rId10"/>
    <p:sldId id="300" r:id="rId11"/>
    <p:sldId id="269" r:id="rId12"/>
    <p:sldId id="270" r:id="rId13"/>
    <p:sldId id="301" r:id="rId14"/>
    <p:sldId id="293" r:id="rId15"/>
    <p:sldId id="288" r:id="rId16"/>
    <p:sldId id="294" r:id="rId17"/>
    <p:sldId id="289" r:id="rId18"/>
    <p:sldId id="295" r:id="rId19"/>
    <p:sldId id="297" r:id="rId20"/>
    <p:sldId id="290" r:id="rId21"/>
    <p:sldId id="277"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NIMATION" id="{0CBCC6F6-341F-449A-A667-CCFD10C26863}">
          <p14:sldIdLst>
            <p14:sldId id="261"/>
            <p14:sldId id="257"/>
            <p14:sldId id="302"/>
            <p14:sldId id="303"/>
          </p14:sldIdLst>
        </p14:section>
        <p14:section name="INTRO" id="{7128BFE8-E0EF-4587-BF28-AAD153B1D1EF}">
          <p14:sldIdLst>
            <p14:sldId id="298"/>
          </p14:sldIdLst>
        </p14:section>
        <p14:section name="DATASET COVER" id="{937DE997-7AE0-42B5-AC7D-36BA97EA12AB}">
          <p14:sldIdLst>
            <p14:sldId id="299"/>
          </p14:sldIdLst>
        </p14:section>
        <p14:section name="DATASET PIC" id="{B108906D-868B-4A13-90A3-1E3BFA96E559}">
          <p14:sldIdLst>
            <p14:sldId id="260"/>
          </p14:sldIdLst>
        </p14:section>
        <p14:section name="KEY DETAILS - 1" id="{743CAC8E-C8BF-466D-8701-B529D3246AEF}">
          <p14:sldIdLst>
            <p14:sldId id="265"/>
          </p14:sldIdLst>
        </p14:section>
        <p14:section name="KEY DETAILS - 2" id="{E39FB8E3-1DFE-4ACD-866F-5839193207F4}">
          <p14:sldIdLst>
            <p14:sldId id="267"/>
          </p14:sldIdLst>
        </p14:section>
        <p14:section name="CRITERIAS" id="{ED1A9D7D-80C2-4D9E-9E20-DA8CE59B3E38}">
          <p14:sldIdLst>
            <p14:sldId id="300"/>
          </p14:sldIdLst>
        </p14:section>
        <p14:section name="CHARTS - 1" id="{2EF3B2BC-12F6-469F-ADA7-50C4D5C8C3A7}">
          <p14:sldIdLst>
            <p14:sldId id="269"/>
          </p14:sldIdLst>
        </p14:section>
        <p14:section name="CHARTS - 2" id="{A5622B4E-CA36-4CE2-8245-056A42034A8B}">
          <p14:sldIdLst>
            <p14:sldId id="270"/>
          </p14:sldIdLst>
        </p14:section>
        <p14:section name="DASHBOARD COVER" id="{045DA89A-906A-4ED7-B11C-41E0FEB90A7B}">
          <p14:sldIdLst>
            <p14:sldId id="301"/>
          </p14:sldIdLst>
        </p14:section>
        <p14:section name="DASHBOARD PIC" id="{312CFAA6-EECE-47F3-B7FC-C4267AD3D92B}">
          <p14:sldIdLst>
            <p14:sldId id="293"/>
          </p14:sldIdLst>
        </p14:section>
        <p14:section name="FINDINGS" id="{A0A74874-9075-4CC3-A600-36780F4BD07C}">
          <p14:sldIdLst>
            <p14:sldId id="288"/>
            <p14:sldId id="294"/>
          </p14:sldIdLst>
        </p14:section>
        <p14:section name="IMPROVMENTS" id="{88B1E6A7-0C57-4940-8552-E168E3779632}">
          <p14:sldIdLst>
            <p14:sldId id="289"/>
            <p14:sldId id="295"/>
            <p14:sldId id="297"/>
          </p14:sldIdLst>
        </p14:section>
        <p14:section name="CONCLUSION" id="{FE6710F0-74B1-44D9-9553-F0190C261AC7}">
          <p14:sldIdLst>
            <p14:sldId id="290"/>
          </p14:sldIdLst>
        </p14:section>
        <p14:section name="REFERENCES" id="{0D45342F-354A-4DC3-B9D4-29DE4676A195}">
          <p14:sldIdLst>
            <p14:sldId id="277"/>
          </p14:sldIdLst>
        </p14:section>
        <p14:section name="END COVER" id="{F6DB12AE-A514-4FF5-BE35-48D1A438EB86}">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5208" autoAdjust="0"/>
  </p:normalViewPr>
  <p:slideViewPr>
    <p:cSldViewPr snapToGrid="0">
      <p:cViewPr>
        <p:scale>
          <a:sx n="50" d="100"/>
          <a:sy n="50" d="100"/>
        </p:scale>
        <p:origin x="1920"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05C88-D483-4DAC-97F5-DE35290BF626}"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AF166-16BB-41A3-A3E1-DAAEA980F09B}" type="slidenum">
              <a:rPr lang="en-IN" smtClean="0"/>
              <a:t>‹#›</a:t>
            </a:fld>
            <a:endParaRPr lang="en-IN"/>
          </a:p>
        </p:txBody>
      </p:sp>
    </p:spTree>
    <p:extLst>
      <p:ext uri="{BB962C8B-B14F-4D97-AF65-F5344CB8AC3E}">
        <p14:creationId xmlns:p14="http://schemas.microsoft.com/office/powerpoint/2010/main" val="426064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t>
            </a:r>
            <a:r>
              <a:rPr lang="en-US" b="1" dirty="0"/>
              <a:t>project</a:t>
            </a:r>
            <a:r>
              <a:rPr lang="en-US" dirty="0"/>
              <a:t> </a:t>
            </a:r>
            <a:r>
              <a:rPr lang="en-US" b="1" dirty="0"/>
              <a:t>presentation</a:t>
            </a:r>
            <a:r>
              <a:rPr lang="en-US" dirty="0"/>
              <a:t> on the </a:t>
            </a:r>
            <a:r>
              <a:rPr lang="en-US" b="1" dirty="0"/>
              <a:t>Apple iPhone Sales and Rating Analysis Dashboard</a:t>
            </a:r>
            <a:r>
              <a:rPr lang="en-US" dirty="0"/>
              <a:t>. </a:t>
            </a:r>
          </a:p>
          <a:p>
            <a:endParaRPr lang="en-US" dirty="0"/>
          </a:p>
          <a:p>
            <a:r>
              <a:rPr lang="en-US" dirty="0"/>
              <a:t>This </a:t>
            </a:r>
            <a:r>
              <a:rPr lang="en-US" b="1" dirty="0"/>
              <a:t>project</a:t>
            </a:r>
            <a:r>
              <a:rPr lang="en-US" dirty="0"/>
              <a:t> </a:t>
            </a:r>
            <a:r>
              <a:rPr lang="en-US" b="1" dirty="0"/>
              <a:t>showcases</a:t>
            </a:r>
            <a:r>
              <a:rPr lang="en-US" dirty="0"/>
              <a:t> how we can </a:t>
            </a:r>
            <a:r>
              <a:rPr lang="en-US" b="1" dirty="0"/>
              <a:t>utilize</a:t>
            </a:r>
            <a:r>
              <a:rPr lang="en-US" dirty="0"/>
              <a:t> </a:t>
            </a:r>
            <a:r>
              <a:rPr lang="en-US" b="1" dirty="0"/>
              <a:t>Tableau</a:t>
            </a:r>
            <a:r>
              <a:rPr lang="en-US" dirty="0"/>
              <a:t>, a </a:t>
            </a:r>
            <a:r>
              <a:rPr lang="en-US" b="1" dirty="0"/>
              <a:t>powerful</a:t>
            </a:r>
            <a:r>
              <a:rPr lang="en-US" dirty="0"/>
              <a:t> and </a:t>
            </a:r>
            <a:r>
              <a:rPr lang="en-US" b="1" dirty="0"/>
              <a:t>advanced</a:t>
            </a:r>
            <a:r>
              <a:rPr lang="en-US" dirty="0"/>
              <a:t> </a:t>
            </a:r>
            <a:r>
              <a:rPr lang="en-US" b="1" dirty="0"/>
              <a:t>visualization</a:t>
            </a:r>
            <a:r>
              <a:rPr lang="en-US" dirty="0"/>
              <a:t> </a:t>
            </a:r>
            <a:r>
              <a:rPr lang="en-US" b="1" dirty="0"/>
              <a:t>tool</a:t>
            </a:r>
            <a:r>
              <a:rPr lang="en-US" dirty="0"/>
              <a:t> </a:t>
            </a:r>
            <a:r>
              <a:rPr lang="en-US" b="1" dirty="0"/>
              <a:t>similar</a:t>
            </a:r>
            <a:r>
              <a:rPr lang="en-US" dirty="0"/>
              <a:t> to </a:t>
            </a:r>
            <a:r>
              <a:rPr lang="en-US" b="1" dirty="0"/>
              <a:t>Power</a:t>
            </a:r>
            <a:r>
              <a:rPr lang="en-US" dirty="0"/>
              <a:t> </a:t>
            </a:r>
            <a:r>
              <a:rPr lang="en-US" b="1" dirty="0"/>
              <a:t>BI</a:t>
            </a:r>
            <a:r>
              <a:rPr lang="en-US" dirty="0"/>
              <a:t>.</a:t>
            </a:r>
          </a:p>
          <a:p>
            <a:endParaRPr lang="en-US" dirty="0"/>
          </a:p>
          <a:p>
            <a:r>
              <a:rPr lang="en-US" dirty="0"/>
              <a:t>to </a:t>
            </a:r>
            <a:r>
              <a:rPr lang="en-US" b="1" dirty="0"/>
              <a:t>analyze</a:t>
            </a:r>
            <a:r>
              <a:rPr lang="en-US" dirty="0"/>
              <a:t> and </a:t>
            </a:r>
            <a:r>
              <a:rPr lang="en-US" b="1" dirty="0"/>
              <a:t>visualize</a:t>
            </a:r>
            <a:r>
              <a:rPr lang="en-US" dirty="0"/>
              <a:t> </a:t>
            </a:r>
            <a:r>
              <a:rPr lang="en-US" b="1" dirty="0"/>
              <a:t>iPhone</a:t>
            </a:r>
            <a:r>
              <a:rPr lang="en-US" dirty="0"/>
              <a:t> </a:t>
            </a:r>
            <a:r>
              <a:rPr lang="en-US" b="1" dirty="0"/>
              <a:t>sales</a:t>
            </a:r>
            <a:r>
              <a:rPr lang="en-US" dirty="0"/>
              <a:t> </a:t>
            </a:r>
            <a:r>
              <a:rPr lang="en-US" b="1" dirty="0"/>
              <a:t>performance</a:t>
            </a:r>
            <a:r>
              <a:rPr lang="en-US" dirty="0"/>
              <a:t> and </a:t>
            </a:r>
            <a:r>
              <a:rPr lang="en-US" b="1" dirty="0"/>
              <a:t>customer</a:t>
            </a:r>
            <a:r>
              <a:rPr lang="en-US" dirty="0"/>
              <a:t> </a:t>
            </a:r>
            <a:r>
              <a:rPr lang="en-US" b="1" dirty="0"/>
              <a:t>ratings</a:t>
            </a:r>
            <a:r>
              <a:rPr lang="en-US" dirty="0"/>
              <a:t>. </a:t>
            </a:r>
          </a:p>
          <a:p>
            <a:endParaRPr lang="en-US" dirty="0"/>
          </a:p>
          <a:p>
            <a:r>
              <a:rPr lang="en-US" dirty="0"/>
              <a:t>My </a:t>
            </a:r>
            <a:r>
              <a:rPr lang="en-US" b="1" dirty="0"/>
              <a:t>goal</a:t>
            </a:r>
            <a:r>
              <a:rPr lang="en-US" dirty="0"/>
              <a:t> is to </a:t>
            </a:r>
            <a:r>
              <a:rPr lang="en-US" b="1" dirty="0"/>
              <a:t>transform</a:t>
            </a:r>
            <a:r>
              <a:rPr lang="en-US" dirty="0"/>
              <a:t> </a:t>
            </a:r>
            <a:r>
              <a:rPr lang="en-US" b="1" dirty="0"/>
              <a:t>raw</a:t>
            </a:r>
            <a:r>
              <a:rPr lang="en-US" dirty="0"/>
              <a:t> </a:t>
            </a:r>
            <a:r>
              <a:rPr lang="en-US" b="1" dirty="0"/>
              <a:t>data</a:t>
            </a:r>
            <a:r>
              <a:rPr lang="en-US" dirty="0"/>
              <a:t> into </a:t>
            </a:r>
            <a:r>
              <a:rPr lang="en-US" b="1" dirty="0"/>
              <a:t>actionable</a:t>
            </a:r>
            <a:r>
              <a:rPr lang="en-US" dirty="0"/>
              <a:t> </a:t>
            </a:r>
            <a:r>
              <a:rPr lang="en-US" b="1" dirty="0"/>
              <a:t>insights</a:t>
            </a:r>
            <a:r>
              <a:rPr lang="en-US" dirty="0"/>
              <a:t> that </a:t>
            </a:r>
            <a:r>
              <a:rPr lang="en-US" b="1" dirty="0"/>
              <a:t>drive</a:t>
            </a:r>
            <a:r>
              <a:rPr lang="en-US" dirty="0"/>
              <a:t> </a:t>
            </a:r>
            <a:r>
              <a:rPr lang="en-US" b="1" dirty="0"/>
              <a:t>strategic</a:t>
            </a:r>
            <a:r>
              <a:rPr lang="en-US" dirty="0"/>
              <a:t> </a:t>
            </a:r>
            <a:r>
              <a:rPr lang="en-US" b="1" dirty="0"/>
              <a:t>decision-making</a:t>
            </a:r>
            <a:r>
              <a:rPr lang="en-US" dirty="0"/>
              <a:t>.</a:t>
            </a:r>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1</a:t>
            </a:fld>
            <a:endParaRPr lang="en-IN"/>
          </a:p>
        </p:txBody>
      </p:sp>
    </p:spTree>
    <p:extLst>
      <p:ext uri="{BB962C8B-B14F-4D97-AF65-F5344CB8AC3E}">
        <p14:creationId xmlns:p14="http://schemas.microsoft.com/office/powerpoint/2010/main" val="356742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12</a:t>
            </a:fld>
            <a:endParaRPr lang="en-IN"/>
          </a:p>
        </p:txBody>
      </p:sp>
    </p:spTree>
    <p:extLst>
      <p:ext uri="{BB962C8B-B14F-4D97-AF65-F5344CB8AC3E}">
        <p14:creationId xmlns:p14="http://schemas.microsoft.com/office/powerpoint/2010/main" val="3892090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is the snapshot of dashboard created in tableau</a:t>
            </a:r>
            <a:endParaRPr lang="en-IN" b="1" dirty="0"/>
          </a:p>
        </p:txBody>
      </p:sp>
      <p:sp>
        <p:nvSpPr>
          <p:cNvPr id="4" name="Slide Number Placeholder 3"/>
          <p:cNvSpPr>
            <a:spLocks noGrp="1"/>
          </p:cNvSpPr>
          <p:nvPr>
            <p:ph type="sldNum" sz="quarter" idx="5"/>
          </p:nvPr>
        </p:nvSpPr>
        <p:spPr/>
        <p:txBody>
          <a:bodyPr/>
          <a:lstStyle/>
          <a:p>
            <a:fld id="{E80AF166-16BB-41A3-A3E1-DAAEA980F09B}" type="slidenum">
              <a:rPr lang="en-IN" smtClean="0"/>
              <a:t>13</a:t>
            </a:fld>
            <a:endParaRPr lang="en-IN"/>
          </a:p>
        </p:txBody>
      </p:sp>
    </p:spTree>
    <p:extLst>
      <p:ext uri="{BB962C8B-B14F-4D97-AF65-F5344CB8AC3E}">
        <p14:creationId xmlns:p14="http://schemas.microsoft.com/office/powerpoint/2010/main" val="3025667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TOP PICKED IPHONES – LOLIPOP, (PRODUCT NAME/COUNT OF STAR RATING)</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b="1" dirty="0"/>
              <a:t>STAR RATING BY NUMBER OF REVIEWS – VERTICAL BAR (STAR RATING /NUMBER OF REVIEWS)</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b="1" dirty="0"/>
              <a:t>MODEL SPOTLIGHT – TABLE (MODEL NAME HIGHLIGHTED)</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b="1" dirty="0"/>
              <a:t>STAR RATING BY MODEL – TREEMAP ( PRODUCT NAME/STAR RATING)</a:t>
            </a:r>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b="1" dirty="0"/>
              <a:t>RAM DISTRIBUTION – DONUT (RAM SIZE/ MODEL NAME)</a:t>
            </a:r>
          </a:p>
          <a:p>
            <a:pPr marL="0" indent="0">
              <a:buFont typeface="Arial" panose="020B0604020202020204" pitchFamily="34" charset="0"/>
              <a:buNone/>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AVERAGE PRICE DISTRIBUTION BY MODEL – HORIZONTAL BAR (MODEL/MAX SALE PRICE)</a:t>
            </a:r>
          </a:p>
          <a:p>
            <a:pPr marL="171450" indent="-171450">
              <a:buFont typeface="Arial" panose="020B0604020202020204" pitchFamily="34" charset="0"/>
              <a:buChar char="•"/>
            </a:pPr>
            <a:endParaRPr lang="en-IN" b="1" dirty="0"/>
          </a:p>
        </p:txBody>
      </p:sp>
      <p:sp>
        <p:nvSpPr>
          <p:cNvPr id="4" name="Slide Number Placeholder 3"/>
          <p:cNvSpPr>
            <a:spLocks noGrp="1"/>
          </p:cNvSpPr>
          <p:nvPr>
            <p:ph type="sldNum" sz="quarter" idx="5"/>
          </p:nvPr>
        </p:nvSpPr>
        <p:spPr/>
        <p:txBody>
          <a:bodyPr/>
          <a:lstStyle/>
          <a:p>
            <a:fld id="{E80AF166-16BB-41A3-A3E1-DAAEA980F09B}" type="slidenum">
              <a:rPr lang="en-IN" smtClean="0"/>
              <a:t>14</a:t>
            </a:fld>
            <a:endParaRPr lang="en-IN"/>
          </a:p>
        </p:txBody>
      </p:sp>
    </p:spTree>
    <p:extLst>
      <p:ext uri="{BB962C8B-B14F-4D97-AF65-F5344CB8AC3E}">
        <p14:creationId xmlns:p14="http://schemas.microsoft.com/office/powerpoint/2010/main" val="965737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bg1">
                    <a:lumMod val="50000"/>
                  </a:schemeClr>
                </a:solidFill>
              </a:rPr>
              <a:t>POPULAR MODELS : </a:t>
            </a:r>
          </a:p>
          <a:p>
            <a:pPr marL="285750" indent="-285750">
              <a:buFont typeface="Arial" panose="020B0604020202020204" pitchFamily="34" charset="0"/>
              <a:buChar char="•"/>
            </a:pPr>
            <a:r>
              <a:rPr lang="en-US" dirty="0">
                <a:solidFill>
                  <a:schemeClr val="bg1">
                    <a:lumMod val="50000"/>
                  </a:schemeClr>
                </a:solidFill>
              </a:rPr>
              <a:t>Most Popular – The iPhone 12 </a:t>
            </a:r>
          </a:p>
          <a:p>
            <a:pPr marL="285750" indent="-285750">
              <a:buFont typeface="Arial" panose="020B0604020202020204" pitchFamily="34" charset="0"/>
              <a:buChar char="•"/>
            </a:pPr>
            <a:r>
              <a:rPr lang="en-US" dirty="0">
                <a:solidFill>
                  <a:schemeClr val="bg1">
                    <a:lumMod val="50000"/>
                  </a:schemeClr>
                </a:solidFill>
              </a:rPr>
              <a:t>iPhone 11,</a:t>
            </a:r>
          </a:p>
          <a:p>
            <a:pPr marL="285750" indent="-285750">
              <a:buFont typeface="Arial" panose="020B0604020202020204" pitchFamily="34" charset="0"/>
              <a:buChar char="•"/>
            </a:pPr>
            <a:r>
              <a:rPr lang="en-US" dirty="0">
                <a:solidFill>
                  <a:schemeClr val="bg1">
                    <a:lumMod val="50000"/>
                  </a:schemeClr>
                </a:solidFill>
              </a:rPr>
              <a:t> iPhone 12 Mini, </a:t>
            </a:r>
          </a:p>
          <a:p>
            <a:pPr marL="285750" indent="-285750">
              <a:buFont typeface="Arial" panose="020B0604020202020204" pitchFamily="34" charset="0"/>
              <a:buChar char="•"/>
            </a:pPr>
            <a:r>
              <a:rPr lang="en-US" dirty="0">
                <a:solidFill>
                  <a:schemeClr val="bg1">
                    <a:lumMod val="50000"/>
                  </a:schemeClr>
                </a:solidFill>
              </a:rPr>
              <a:t>iPhone 11 Pro Max, iPhone 11</a:t>
            </a:r>
            <a:endParaRPr lang="en-IN" b="1" dirty="0">
              <a:solidFill>
                <a:schemeClr val="bg1">
                  <a:lumMod val="50000"/>
                </a:schemeClr>
              </a:solidFill>
            </a:endParaRPr>
          </a:p>
          <a:p>
            <a:endParaRPr lang="en-US" dirty="0"/>
          </a:p>
          <a:p>
            <a:r>
              <a:rPr lang="en-US" b="1" dirty="0">
                <a:solidFill>
                  <a:schemeClr val="bg1">
                    <a:lumMod val="50000"/>
                  </a:schemeClr>
                </a:solidFill>
              </a:rPr>
              <a:t>CUSTOMER SATISFACTION : </a:t>
            </a:r>
          </a:p>
          <a:p>
            <a:pPr marL="342900" indent="-342900">
              <a:buFont typeface="Arial" panose="020B0604020202020204" pitchFamily="34" charset="0"/>
              <a:buChar char="•"/>
            </a:pPr>
            <a:r>
              <a:rPr lang="en-US" dirty="0">
                <a:solidFill>
                  <a:schemeClr val="bg1">
                    <a:lumMod val="50000"/>
                  </a:schemeClr>
                </a:solidFill>
              </a:rPr>
              <a:t>[4.7] – iPhone 11 Pro Max</a:t>
            </a:r>
          </a:p>
          <a:p>
            <a:pPr marL="342900" indent="-342900">
              <a:buFont typeface="Arial" panose="020B0604020202020204" pitchFamily="34" charset="0"/>
              <a:buChar char="•"/>
            </a:pPr>
            <a:r>
              <a:rPr lang="en-US" dirty="0">
                <a:solidFill>
                  <a:schemeClr val="bg1">
                    <a:lumMod val="50000"/>
                  </a:schemeClr>
                </a:solidFill>
              </a:rPr>
              <a:t>[4.5] – iPhone 12 Mini , iPhone 12 Pro, iPhone 8, </a:t>
            </a:r>
          </a:p>
          <a:p>
            <a:r>
              <a:rPr lang="en-US" dirty="0">
                <a:solidFill>
                  <a:schemeClr val="bg1">
                    <a:lumMod val="50000"/>
                  </a:schemeClr>
                </a:solidFill>
              </a:rPr>
              <a:t>                   iPhone SE</a:t>
            </a:r>
          </a:p>
          <a:p>
            <a:endParaRPr lang="en-US" dirty="0"/>
          </a:p>
          <a:p>
            <a:r>
              <a:rPr lang="en-US" b="1" dirty="0">
                <a:solidFill>
                  <a:schemeClr val="bg1">
                    <a:lumMod val="50000"/>
                  </a:schemeClr>
                </a:solidFill>
              </a:rPr>
              <a:t>RAM DISTRIBUTION :</a:t>
            </a:r>
          </a:p>
          <a:p>
            <a:pPr marL="285750" indent="-285750">
              <a:buFont typeface="Arial" panose="020B0604020202020204" pitchFamily="34" charset="0"/>
              <a:buChar char="•"/>
            </a:pPr>
            <a:r>
              <a:rPr lang="en-US" dirty="0">
                <a:solidFill>
                  <a:schemeClr val="bg1">
                    <a:lumMod val="50000"/>
                  </a:schemeClr>
                </a:solidFill>
              </a:rPr>
              <a:t>Mostly Used – 4 GB</a:t>
            </a:r>
          </a:p>
          <a:p>
            <a:pPr marL="285750" indent="-285750">
              <a:buFont typeface="Arial" panose="020B0604020202020204" pitchFamily="34" charset="0"/>
              <a:buChar char="•"/>
            </a:pPr>
            <a:r>
              <a:rPr lang="en-US" dirty="0">
                <a:solidFill>
                  <a:schemeClr val="bg1">
                    <a:lumMod val="50000"/>
                  </a:schemeClr>
                </a:solidFill>
              </a:rPr>
              <a:t>Least Used – 3 GB </a:t>
            </a:r>
          </a:p>
          <a:p>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15</a:t>
            </a:fld>
            <a:endParaRPr lang="en-IN"/>
          </a:p>
        </p:txBody>
      </p:sp>
    </p:spTree>
    <p:extLst>
      <p:ext uri="{BB962C8B-B14F-4D97-AF65-F5344CB8AC3E}">
        <p14:creationId xmlns:p14="http://schemas.microsoft.com/office/powerpoint/2010/main" val="394613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bg1">
                    <a:lumMod val="50000"/>
                  </a:schemeClr>
                </a:solidFill>
              </a:rPr>
              <a:t>PRICE RANGE :</a:t>
            </a:r>
          </a:p>
          <a:p>
            <a:pPr marL="285750" indent="-285750">
              <a:buFont typeface="Arial" panose="020B0604020202020204" pitchFamily="34" charset="0"/>
              <a:buChar char="•"/>
            </a:pPr>
            <a:r>
              <a:rPr lang="en-US" b="1" dirty="0">
                <a:solidFill>
                  <a:schemeClr val="bg1">
                    <a:lumMod val="50000"/>
                  </a:schemeClr>
                </a:solidFill>
              </a:rPr>
              <a:t>Premium Segment – (Discount)</a:t>
            </a:r>
          </a:p>
          <a:p>
            <a:pPr marL="742950" lvl="1" indent="-285750">
              <a:buFont typeface="Arial" panose="020B0604020202020204" pitchFamily="34" charset="0"/>
              <a:buChar char="•"/>
            </a:pPr>
            <a:r>
              <a:rPr lang="en-US" dirty="0">
                <a:solidFill>
                  <a:schemeClr val="bg1">
                    <a:lumMod val="50000"/>
                  </a:schemeClr>
                </a:solidFill>
              </a:rPr>
              <a:t>iPhone 12 Pro</a:t>
            </a:r>
          </a:p>
          <a:p>
            <a:pPr marL="742950" lvl="1" indent="-285750">
              <a:buFont typeface="Arial" panose="020B0604020202020204" pitchFamily="34" charset="0"/>
              <a:buChar char="•"/>
            </a:pPr>
            <a:r>
              <a:rPr lang="en-US" dirty="0">
                <a:solidFill>
                  <a:schemeClr val="bg1">
                    <a:lumMod val="50000"/>
                  </a:schemeClr>
                </a:solidFill>
              </a:rPr>
              <a:t>iPhone 12 Pro max</a:t>
            </a:r>
          </a:p>
          <a:p>
            <a:pPr marL="742950" lvl="1" indent="-285750">
              <a:buFont typeface="Arial" panose="020B0604020202020204" pitchFamily="34" charset="0"/>
              <a:buChar char="•"/>
            </a:pPr>
            <a:r>
              <a:rPr lang="en-US" dirty="0">
                <a:solidFill>
                  <a:schemeClr val="bg1">
                    <a:lumMod val="50000"/>
                  </a:schemeClr>
                </a:solidFill>
              </a:rPr>
              <a:t>iPhone 11 Pro</a:t>
            </a:r>
          </a:p>
          <a:p>
            <a:endParaRPr lang="en-US" dirty="0"/>
          </a:p>
          <a:p>
            <a:r>
              <a:rPr lang="en-US" b="1" dirty="0">
                <a:solidFill>
                  <a:schemeClr val="bg1">
                    <a:lumMod val="50000"/>
                  </a:schemeClr>
                </a:solidFill>
              </a:rPr>
              <a:t>PRICE RANGE :</a:t>
            </a:r>
          </a:p>
          <a:p>
            <a:pPr marL="285750" indent="-285750">
              <a:buFont typeface="Arial" panose="020B0604020202020204" pitchFamily="34" charset="0"/>
              <a:buChar char="•"/>
            </a:pPr>
            <a:r>
              <a:rPr lang="en-US" b="1" dirty="0">
                <a:solidFill>
                  <a:schemeClr val="bg1">
                    <a:lumMod val="50000"/>
                  </a:schemeClr>
                </a:solidFill>
              </a:rPr>
              <a:t>Premium Segment – (No Discount)</a:t>
            </a:r>
          </a:p>
          <a:p>
            <a:pPr marL="742950" lvl="1" indent="-285750">
              <a:buFont typeface="Arial" panose="020B0604020202020204" pitchFamily="34" charset="0"/>
              <a:buChar char="•"/>
            </a:pPr>
            <a:r>
              <a:rPr lang="en-US" dirty="0">
                <a:solidFill>
                  <a:schemeClr val="bg1">
                    <a:lumMod val="50000"/>
                  </a:schemeClr>
                </a:solidFill>
              </a:rPr>
              <a:t>iPhone 11 Pro Max</a:t>
            </a:r>
          </a:p>
          <a:p>
            <a:pPr marL="742950" lvl="1" indent="-285750">
              <a:buFont typeface="Arial" panose="020B0604020202020204" pitchFamily="34" charset="0"/>
              <a:buChar char="•"/>
            </a:pPr>
            <a:r>
              <a:rPr lang="en-US" dirty="0">
                <a:solidFill>
                  <a:schemeClr val="bg1">
                    <a:lumMod val="50000"/>
                  </a:schemeClr>
                </a:solidFill>
              </a:rPr>
              <a:t>iPhone XS max</a:t>
            </a:r>
          </a:p>
          <a:p>
            <a:pPr marL="742950" lvl="1" indent="-285750">
              <a:buFont typeface="Arial" panose="020B0604020202020204" pitchFamily="34" charset="0"/>
              <a:buChar char="•"/>
            </a:pPr>
            <a:r>
              <a:rPr lang="en-US" dirty="0">
                <a:solidFill>
                  <a:schemeClr val="bg1">
                    <a:lumMod val="50000"/>
                  </a:schemeClr>
                </a:solidFill>
              </a:rPr>
              <a:t>iPhone 8 Plus</a:t>
            </a:r>
          </a:p>
          <a:p>
            <a:pPr marL="742950" lvl="1" indent="-285750">
              <a:buFont typeface="Arial" panose="020B0604020202020204" pitchFamily="34" charset="0"/>
              <a:buChar char="•"/>
            </a:pPr>
            <a:r>
              <a:rPr lang="en-US" dirty="0">
                <a:solidFill>
                  <a:schemeClr val="bg1">
                    <a:lumMod val="50000"/>
                  </a:schemeClr>
                </a:solidFill>
              </a:rPr>
              <a:t>iPhone 8</a:t>
            </a:r>
          </a:p>
          <a:p>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16</a:t>
            </a:fld>
            <a:endParaRPr lang="en-IN"/>
          </a:p>
        </p:txBody>
      </p:sp>
    </p:spTree>
    <p:extLst>
      <p:ext uri="{BB962C8B-B14F-4D97-AF65-F5344CB8AC3E}">
        <p14:creationId xmlns:p14="http://schemas.microsoft.com/office/powerpoint/2010/main" val="293448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Loyalty Programs</a:t>
            </a:r>
            <a:r>
              <a:rPr lang="en-IN" sz="1200" kern="1200" dirty="0">
                <a:solidFill>
                  <a:schemeClr val="tx1"/>
                </a:solidFill>
                <a:effectLst/>
                <a:latin typeface="+mn-lt"/>
                <a:ea typeface="+mn-ea"/>
                <a:cs typeface="+mn-cs"/>
              </a:rPr>
              <a:t>: Introduce customer loyalty programs to reward repeat purchases.</a:t>
            </a:r>
            <a:endParaRPr lang="en-US" dirty="0"/>
          </a:p>
          <a:p>
            <a:r>
              <a:rPr lang="en-US" b="1" dirty="0"/>
              <a:t>Steps</a:t>
            </a:r>
            <a:r>
              <a:rPr lang="en-US" dirty="0"/>
              <a:t>: Market research, program design, software integration, promotion.</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Customer Feedback Loop</a:t>
            </a:r>
            <a:r>
              <a:rPr lang="en-IN" sz="1200" kern="1200" dirty="0">
                <a:solidFill>
                  <a:schemeClr val="tx1"/>
                </a:solidFill>
                <a:effectLst/>
                <a:latin typeface="+mn-lt"/>
                <a:ea typeface="+mn-ea"/>
                <a:cs typeface="+mn-cs"/>
              </a:rPr>
              <a:t>: Collect and analyse customer feedback to continuously improve products.</a:t>
            </a:r>
            <a:endParaRPr lang="en-US" dirty="0"/>
          </a:p>
          <a:p>
            <a:r>
              <a:rPr lang="en-US" b="1" dirty="0"/>
              <a:t>Steps</a:t>
            </a:r>
            <a:r>
              <a:rPr lang="en-US" dirty="0"/>
              <a:t>: Set up feedback channels, analyze data, implement improvements.</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Exclusive Offers</a:t>
            </a:r>
            <a:r>
              <a:rPr lang="en-IN" sz="1200" kern="1200" dirty="0">
                <a:solidFill>
                  <a:schemeClr val="tx1"/>
                </a:solidFill>
                <a:effectLst/>
                <a:latin typeface="+mn-lt"/>
                <a:ea typeface="+mn-ea"/>
                <a:cs typeface="+mn-cs"/>
              </a:rPr>
              <a:t>:</a:t>
            </a:r>
            <a:r>
              <a:rPr lang="en-US" dirty="0"/>
              <a:t> Provide exclusive discounts or early access to loyal customers.</a:t>
            </a:r>
          </a:p>
          <a:p>
            <a:r>
              <a:rPr lang="en-US" b="1" dirty="0"/>
              <a:t>Steps</a:t>
            </a:r>
            <a:r>
              <a:rPr lang="en-US" dirty="0"/>
              <a:t>: Identify target customers, create offers, communicate effectively.</a:t>
            </a:r>
          </a:p>
          <a:p>
            <a:pPr lvl="0"/>
            <a:r>
              <a:rPr lang="en-US" sz="1200" kern="1200" dirty="0">
                <a:solidFill>
                  <a:schemeClr val="tx1"/>
                </a:solidFill>
                <a:effectLst/>
                <a:latin typeface="+mn-lt"/>
                <a:ea typeface="+mn-ea"/>
                <a:cs typeface="+mn-cs"/>
              </a:rPr>
              <a:t>---------------------------------</a:t>
            </a:r>
          </a:p>
          <a:p>
            <a:pPr lvl="0"/>
            <a:r>
              <a:rPr lang="en-IN" sz="1200" b="1" kern="1200" dirty="0">
                <a:solidFill>
                  <a:schemeClr val="tx1"/>
                </a:solidFill>
                <a:effectLst/>
                <a:latin typeface="+mn-lt"/>
                <a:ea typeface="+mn-ea"/>
                <a:cs typeface="+mn-cs"/>
              </a:rPr>
              <a:t>Targeted Advertising</a:t>
            </a:r>
            <a:r>
              <a:rPr lang="en-IN" sz="1200" kern="1200" dirty="0">
                <a:solidFill>
                  <a:schemeClr val="tx1"/>
                </a:solidFill>
                <a:effectLst/>
                <a:latin typeface="+mn-lt"/>
                <a:ea typeface="+mn-ea"/>
                <a:cs typeface="+mn-cs"/>
              </a:rPr>
              <a:t>:</a:t>
            </a:r>
            <a:r>
              <a:rPr lang="en-US" dirty="0"/>
              <a:t>Use data analytics to tailor ads to specific customer segments.</a:t>
            </a:r>
          </a:p>
          <a:p>
            <a:r>
              <a:rPr lang="en-US" b="1" dirty="0"/>
              <a:t>Steps</a:t>
            </a:r>
            <a:r>
              <a:rPr lang="en-US" dirty="0"/>
              <a:t>: Audience analysis, ad creation, campaign launch.</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Social Media Presence</a:t>
            </a:r>
            <a:r>
              <a:rPr lang="en-IN" sz="1200" kern="1200" dirty="0">
                <a:solidFill>
                  <a:schemeClr val="tx1"/>
                </a:solidFill>
                <a:effectLst/>
                <a:latin typeface="+mn-lt"/>
                <a:ea typeface="+mn-ea"/>
                <a:cs typeface="+mn-cs"/>
              </a:rPr>
              <a:t>: </a:t>
            </a:r>
            <a:r>
              <a:rPr lang="en-IN" dirty="0"/>
              <a:t>Maintain active profiles and engage users on popular platforms.</a:t>
            </a:r>
          </a:p>
          <a:p>
            <a:r>
              <a:rPr lang="en-IN" b="1" dirty="0"/>
              <a:t>Steps</a:t>
            </a:r>
            <a:r>
              <a:rPr lang="en-IN" dirty="0"/>
              <a:t>: Content planning, regular posting, user engagement.</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Influencer Collaborations </a:t>
            </a:r>
            <a:r>
              <a:rPr lang="en-US" dirty="0"/>
              <a:t>Partner with influencers to reach a broader audience.</a:t>
            </a:r>
          </a:p>
          <a:p>
            <a:r>
              <a:rPr lang="en-US" b="1" dirty="0"/>
              <a:t>Steps</a:t>
            </a:r>
            <a:r>
              <a:rPr lang="en-US" dirty="0"/>
              <a:t>: Identify relevant influencers, negotiate collaborations, track performance.</a:t>
            </a:r>
          </a:p>
        </p:txBody>
      </p:sp>
      <p:sp>
        <p:nvSpPr>
          <p:cNvPr id="4" name="Slide Number Placeholder 3"/>
          <p:cNvSpPr>
            <a:spLocks noGrp="1"/>
          </p:cNvSpPr>
          <p:nvPr>
            <p:ph type="sldNum" sz="quarter" idx="5"/>
          </p:nvPr>
        </p:nvSpPr>
        <p:spPr/>
        <p:txBody>
          <a:bodyPr/>
          <a:lstStyle/>
          <a:p>
            <a:fld id="{E80AF166-16BB-41A3-A3E1-DAAEA980F09B}" type="slidenum">
              <a:rPr lang="en-IN" smtClean="0"/>
              <a:t>17</a:t>
            </a:fld>
            <a:endParaRPr lang="en-IN"/>
          </a:p>
        </p:txBody>
      </p:sp>
    </p:spTree>
    <p:extLst>
      <p:ext uri="{BB962C8B-B14F-4D97-AF65-F5344CB8AC3E}">
        <p14:creationId xmlns:p14="http://schemas.microsoft.com/office/powerpoint/2010/main" val="3765266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Expand Distribution Channels</a:t>
            </a:r>
            <a:r>
              <a:rPr lang="en-IN" sz="1200" kern="1200" dirty="0">
                <a:solidFill>
                  <a:schemeClr val="tx1"/>
                </a:solidFill>
                <a:effectLst/>
                <a:latin typeface="+mn-lt"/>
                <a:ea typeface="+mn-ea"/>
                <a:cs typeface="+mn-cs"/>
              </a:rPr>
              <a:t>: Partner with additional retailers and online platforms to increase product availability.</a:t>
            </a:r>
          </a:p>
          <a:p>
            <a:r>
              <a:rPr lang="en-US" b="1" dirty="0"/>
              <a:t>Steps</a:t>
            </a:r>
            <a:r>
              <a:rPr lang="en-US" dirty="0"/>
              <a:t>: Market analysis, partnership building, logistics setup.</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Inventory Management</a:t>
            </a:r>
            <a:r>
              <a:rPr lang="en-IN" sz="1200" kern="1200" dirty="0">
                <a:solidFill>
                  <a:schemeClr val="tx1"/>
                </a:solidFill>
                <a:effectLst/>
                <a:latin typeface="+mn-lt"/>
                <a:ea typeface="+mn-ea"/>
                <a:cs typeface="+mn-cs"/>
              </a:rPr>
              <a:t>:</a:t>
            </a:r>
            <a:r>
              <a:rPr lang="en-US" dirty="0"/>
              <a:t> Optimize inventory levels to meet demand.</a:t>
            </a:r>
          </a:p>
          <a:p>
            <a:r>
              <a:rPr lang="en-US" b="1" dirty="0"/>
              <a:t>Steps</a:t>
            </a:r>
            <a:r>
              <a:rPr lang="en-US" dirty="0"/>
              <a:t>: Implement inventory management systems, monitor stock levels.</a:t>
            </a:r>
          </a:p>
          <a:p>
            <a:pPr lvl="0"/>
            <a:endParaRPr lang="en-IN" sz="1200" b="1"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Localized Stock</a:t>
            </a:r>
            <a:r>
              <a:rPr lang="en-IN" sz="1200" kern="1200" dirty="0">
                <a:solidFill>
                  <a:schemeClr val="tx1"/>
                </a:solidFill>
                <a:effectLst/>
                <a:latin typeface="+mn-lt"/>
                <a:ea typeface="+mn-ea"/>
                <a:cs typeface="+mn-cs"/>
              </a:rPr>
              <a:t>:</a:t>
            </a:r>
            <a:r>
              <a:rPr lang="en-US" dirty="0"/>
              <a:t>Maintain stock closer to demand locations.</a:t>
            </a:r>
          </a:p>
          <a:p>
            <a:r>
              <a:rPr lang="en-US" b="1" dirty="0"/>
              <a:t>Steps</a:t>
            </a:r>
            <a:r>
              <a:rPr lang="en-US" dirty="0"/>
              <a:t>: Regional warehousing, stock allocation.</a:t>
            </a:r>
          </a:p>
          <a:p>
            <a:r>
              <a:rPr lang="en-US" dirty="0"/>
              <a:t>-----------------------------------</a:t>
            </a:r>
          </a:p>
          <a:p>
            <a:pPr lvl="0"/>
            <a:r>
              <a:rPr lang="en-IN" sz="1200" b="1" kern="1200" dirty="0">
                <a:solidFill>
                  <a:schemeClr val="tx1"/>
                </a:solidFill>
                <a:effectLst/>
                <a:latin typeface="+mn-lt"/>
                <a:ea typeface="+mn-ea"/>
                <a:cs typeface="+mn-cs"/>
              </a:rPr>
              <a:t>After-Sales Support</a:t>
            </a:r>
            <a:r>
              <a:rPr lang="en-IN" dirty="0"/>
              <a:t> Provide excellent support services post-purchase.</a:t>
            </a:r>
          </a:p>
          <a:p>
            <a:r>
              <a:rPr lang="en-IN" b="1" dirty="0"/>
              <a:t>Steps</a:t>
            </a:r>
            <a:r>
              <a:rPr lang="en-IN" dirty="0"/>
              <a:t>: Train support staff, establish support channels.</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Personalized Services</a:t>
            </a:r>
            <a:r>
              <a:rPr lang="en-IN" sz="1200" kern="1200" dirty="0">
                <a:solidFill>
                  <a:schemeClr val="tx1"/>
                </a:solidFill>
                <a:effectLst/>
                <a:latin typeface="+mn-lt"/>
                <a:ea typeface="+mn-ea"/>
                <a:cs typeface="+mn-cs"/>
              </a:rPr>
              <a:t>: </a:t>
            </a:r>
            <a:r>
              <a:rPr lang="en-US" dirty="0"/>
              <a:t>Offer tailored services to meet individual customer needs.</a:t>
            </a:r>
          </a:p>
          <a:p>
            <a:r>
              <a:rPr lang="en-US" b="1" dirty="0"/>
              <a:t>Steps</a:t>
            </a:r>
            <a:r>
              <a:rPr lang="en-US" dirty="0"/>
              <a:t>: Customer data analysis, service personalization.</a:t>
            </a:r>
          </a:p>
          <a:p>
            <a:endParaRPr lang="en-US" dirty="0"/>
          </a:p>
          <a:p>
            <a:pPr lvl="0"/>
            <a:r>
              <a:rPr lang="en-IN" sz="1200" b="1" kern="1200" dirty="0">
                <a:solidFill>
                  <a:schemeClr val="tx1"/>
                </a:solidFill>
                <a:effectLst/>
                <a:latin typeface="+mn-lt"/>
                <a:ea typeface="+mn-ea"/>
                <a:cs typeface="+mn-cs"/>
              </a:rPr>
              <a:t>Warranty and Insurance Plans</a:t>
            </a:r>
            <a:r>
              <a:rPr lang="en-IN" sz="1200" kern="1200" dirty="0">
                <a:solidFill>
                  <a:schemeClr val="tx1"/>
                </a:solidFill>
                <a:effectLst/>
                <a:latin typeface="+mn-lt"/>
                <a:ea typeface="+mn-ea"/>
                <a:cs typeface="+mn-cs"/>
              </a:rPr>
              <a:t>: </a:t>
            </a:r>
            <a:r>
              <a:rPr lang="en-US" dirty="0"/>
              <a:t>Offer extended warranties and insurance plans.</a:t>
            </a:r>
          </a:p>
          <a:p>
            <a:r>
              <a:rPr lang="en-US" b="1" dirty="0"/>
              <a:t>Steps</a:t>
            </a:r>
            <a:r>
              <a:rPr lang="en-US" dirty="0"/>
              <a:t>: Develop plans, communicate to customers.</a:t>
            </a:r>
          </a:p>
        </p:txBody>
      </p:sp>
      <p:sp>
        <p:nvSpPr>
          <p:cNvPr id="4" name="Slide Number Placeholder 3"/>
          <p:cNvSpPr>
            <a:spLocks noGrp="1"/>
          </p:cNvSpPr>
          <p:nvPr>
            <p:ph type="sldNum" sz="quarter" idx="5"/>
          </p:nvPr>
        </p:nvSpPr>
        <p:spPr/>
        <p:txBody>
          <a:bodyPr/>
          <a:lstStyle/>
          <a:p>
            <a:fld id="{E80AF166-16BB-41A3-A3E1-DAAEA980F09B}" type="slidenum">
              <a:rPr lang="en-IN" smtClean="0"/>
              <a:t>18</a:t>
            </a:fld>
            <a:endParaRPr lang="en-IN"/>
          </a:p>
        </p:txBody>
      </p:sp>
    </p:spTree>
    <p:extLst>
      <p:ext uri="{BB962C8B-B14F-4D97-AF65-F5344CB8AC3E}">
        <p14:creationId xmlns:p14="http://schemas.microsoft.com/office/powerpoint/2010/main" val="19923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Dynamic Pricing</a:t>
            </a:r>
            <a:r>
              <a:rPr lang="en-IN" sz="1200" kern="1200" dirty="0">
                <a:solidFill>
                  <a:schemeClr val="tx1"/>
                </a:solidFill>
                <a:effectLst/>
                <a:latin typeface="+mn-lt"/>
                <a:ea typeface="+mn-ea"/>
                <a:cs typeface="+mn-cs"/>
              </a:rPr>
              <a:t>: </a:t>
            </a:r>
            <a:r>
              <a:rPr lang="en-US" dirty="0"/>
              <a:t>Adjust prices based on demand and market conditions.</a:t>
            </a:r>
          </a:p>
          <a:p>
            <a:r>
              <a:rPr lang="en-US" b="1" dirty="0"/>
              <a:t>Steps</a:t>
            </a:r>
            <a:r>
              <a:rPr lang="en-US" dirty="0"/>
              <a:t>: Implement pricing algorithms, monitor market trends.</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Bundle Offers</a:t>
            </a:r>
            <a:r>
              <a:rPr lang="en-IN" sz="1200" kern="1200" dirty="0">
                <a:solidFill>
                  <a:schemeClr val="tx1"/>
                </a:solidFill>
                <a:effectLst/>
                <a:latin typeface="+mn-lt"/>
                <a:ea typeface="+mn-ea"/>
                <a:cs typeface="+mn-cs"/>
              </a:rPr>
              <a:t>: </a:t>
            </a:r>
            <a:r>
              <a:rPr lang="en-US" dirty="0"/>
              <a:t>Offer product bundles at a discount.</a:t>
            </a:r>
          </a:p>
          <a:p>
            <a:r>
              <a:rPr lang="en-US" b="1" dirty="0"/>
              <a:t>Steps</a:t>
            </a:r>
            <a:r>
              <a:rPr lang="en-US" dirty="0"/>
              <a:t>: Bundle creation, pricing, promotion.</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Seasonal Promotions</a:t>
            </a:r>
            <a:r>
              <a:rPr lang="en-IN" sz="1200" kern="1200" dirty="0">
                <a:solidFill>
                  <a:schemeClr val="tx1"/>
                </a:solidFill>
                <a:effectLst/>
                <a:latin typeface="+mn-lt"/>
                <a:ea typeface="+mn-ea"/>
                <a:cs typeface="+mn-cs"/>
              </a:rPr>
              <a:t>: </a:t>
            </a:r>
            <a:r>
              <a:rPr lang="en-US" dirty="0"/>
              <a:t>Run promotions during key seasons.</a:t>
            </a:r>
          </a:p>
          <a:p>
            <a:r>
              <a:rPr lang="en-US" b="1" dirty="0"/>
              <a:t>Steps</a:t>
            </a:r>
            <a:r>
              <a:rPr lang="en-US" dirty="0"/>
              <a:t>: Plan promotions, set discounts, advertise.</a:t>
            </a:r>
          </a:p>
          <a:p>
            <a:r>
              <a:rPr lang="en-US" dirty="0"/>
              <a:t>----------------------------------------------------</a:t>
            </a:r>
          </a:p>
          <a:p>
            <a:pPr lvl="0"/>
            <a:r>
              <a:rPr lang="en-IN" sz="1200" b="1" kern="1200" dirty="0">
                <a:solidFill>
                  <a:schemeClr val="tx1"/>
                </a:solidFill>
                <a:effectLst/>
                <a:latin typeface="+mn-lt"/>
                <a:ea typeface="+mn-ea"/>
                <a:cs typeface="+mn-cs"/>
              </a:rPr>
              <a:t>New Features</a:t>
            </a:r>
            <a:r>
              <a:rPr lang="en-IN" sz="1200" kern="1200" dirty="0">
                <a:solidFill>
                  <a:schemeClr val="tx1"/>
                </a:solidFill>
                <a:effectLst/>
                <a:latin typeface="+mn-lt"/>
                <a:ea typeface="+mn-ea"/>
                <a:cs typeface="+mn-cs"/>
              </a:rPr>
              <a:t>: </a:t>
            </a:r>
            <a:r>
              <a:rPr lang="en-US" dirty="0"/>
              <a:t>Introduce innovative features in iPhones.</a:t>
            </a:r>
          </a:p>
          <a:p>
            <a:r>
              <a:rPr lang="en-US" b="1" dirty="0"/>
              <a:t>Steps</a:t>
            </a:r>
            <a:r>
              <a:rPr lang="en-US" dirty="0"/>
              <a:t>: Research and development, testing, launch.</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Eco-Friendly Options</a:t>
            </a:r>
            <a:r>
              <a:rPr lang="en-IN" sz="1200" kern="1200" dirty="0">
                <a:solidFill>
                  <a:schemeClr val="tx1"/>
                </a:solidFill>
                <a:effectLst/>
                <a:latin typeface="+mn-lt"/>
                <a:ea typeface="+mn-ea"/>
                <a:cs typeface="+mn-cs"/>
              </a:rPr>
              <a:t>: Introduce eco-friendly product options to attract environmentally-conscious customers.</a:t>
            </a:r>
            <a:endParaRPr lang="en-US" dirty="0"/>
          </a:p>
          <a:p>
            <a:r>
              <a:rPr lang="en-US" b="1" dirty="0"/>
              <a:t>Steps</a:t>
            </a:r>
            <a:r>
              <a:rPr lang="en-US" dirty="0"/>
              <a:t>: Source eco-friendly materials, redesign processes.</a:t>
            </a:r>
          </a:p>
          <a:p>
            <a:pPr lvl="0"/>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Unique Selling Propositions (USP)</a:t>
            </a:r>
            <a:r>
              <a:rPr lang="en-IN" sz="1200" kern="1200" dirty="0">
                <a:solidFill>
                  <a:schemeClr val="tx1"/>
                </a:solidFill>
                <a:effectLst/>
                <a:latin typeface="+mn-lt"/>
                <a:ea typeface="+mn-ea"/>
                <a:cs typeface="+mn-cs"/>
              </a:rPr>
              <a:t>: </a:t>
            </a:r>
            <a:r>
              <a:rPr lang="en-US" dirty="0"/>
              <a:t>Highlight unique features that differentiate iPhones.</a:t>
            </a:r>
          </a:p>
          <a:p>
            <a:r>
              <a:rPr lang="en-US" b="1" dirty="0"/>
              <a:t>Steps</a:t>
            </a:r>
            <a:r>
              <a:rPr lang="en-US" dirty="0"/>
              <a:t>: Identify USPs, market communication.</a:t>
            </a:r>
          </a:p>
        </p:txBody>
      </p:sp>
      <p:sp>
        <p:nvSpPr>
          <p:cNvPr id="4" name="Slide Number Placeholder 3"/>
          <p:cNvSpPr>
            <a:spLocks noGrp="1"/>
          </p:cNvSpPr>
          <p:nvPr>
            <p:ph type="sldNum" sz="quarter" idx="5"/>
          </p:nvPr>
        </p:nvSpPr>
        <p:spPr/>
        <p:txBody>
          <a:bodyPr/>
          <a:lstStyle/>
          <a:p>
            <a:fld id="{E80AF166-16BB-41A3-A3E1-DAAEA980F09B}" type="slidenum">
              <a:rPr lang="en-IN" smtClean="0"/>
              <a:t>19</a:t>
            </a:fld>
            <a:endParaRPr lang="en-IN"/>
          </a:p>
        </p:txBody>
      </p:sp>
    </p:spTree>
    <p:extLst>
      <p:ext uri="{BB962C8B-B14F-4D97-AF65-F5344CB8AC3E}">
        <p14:creationId xmlns:p14="http://schemas.microsoft.com/office/powerpoint/2010/main" val="1518173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Customer Engagement</a:t>
            </a:r>
            <a:r>
              <a:rPr lang="en-US" dirty="0"/>
              <a:t>:</a:t>
            </a:r>
          </a:p>
          <a:p>
            <a:pPr lvl="1"/>
            <a:r>
              <a:rPr lang="en-US" b="1" dirty="0"/>
              <a:t>Sales</a:t>
            </a:r>
            <a:r>
              <a:rPr lang="en-US" dirty="0"/>
              <a:t>: Loyalty programs boost repeat purchases.</a:t>
            </a:r>
          </a:p>
          <a:p>
            <a:pPr lvl="1"/>
            <a:r>
              <a:rPr lang="en-US" b="1" dirty="0"/>
              <a:t>Growth</a:t>
            </a:r>
            <a:r>
              <a:rPr lang="en-US" dirty="0"/>
              <a:t>: Increased customer retention.</a:t>
            </a:r>
          </a:p>
          <a:p>
            <a:pPr lvl="1"/>
            <a:r>
              <a:rPr lang="en-US" b="1" dirty="0"/>
              <a:t>Satisfaction</a:t>
            </a:r>
            <a:r>
              <a:rPr lang="en-US" dirty="0"/>
              <a:t>: Stronger customer relationships.</a:t>
            </a:r>
          </a:p>
          <a:p>
            <a:pPr lvl="1"/>
            <a:endParaRPr lang="en-US" dirty="0"/>
          </a:p>
          <a:p>
            <a:r>
              <a:rPr lang="en-US" b="1" dirty="0"/>
              <a:t>Marketing Campaigns</a:t>
            </a:r>
            <a:r>
              <a:rPr lang="en-US" dirty="0"/>
              <a:t>:</a:t>
            </a:r>
          </a:p>
          <a:p>
            <a:pPr lvl="1"/>
            <a:r>
              <a:rPr lang="en-US" b="1" dirty="0"/>
              <a:t>Sales</a:t>
            </a:r>
            <a:r>
              <a:rPr lang="en-US" dirty="0"/>
              <a:t>: Targeted ads increase conversions.</a:t>
            </a:r>
          </a:p>
          <a:p>
            <a:pPr lvl="1"/>
            <a:r>
              <a:rPr lang="en-US" b="1" dirty="0"/>
              <a:t>Growth</a:t>
            </a:r>
            <a:r>
              <a:rPr lang="en-US" dirty="0"/>
              <a:t>: Attract new customers.</a:t>
            </a:r>
          </a:p>
          <a:p>
            <a:pPr lvl="1"/>
            <a:r>
              <a:rPr lang="en-US" b="1" dirty="0"/>
              <a:t>Satisfaction</a:t>
            </a:r>
            <a:r>
              <a:rPr lang="en-US" dirty="0"/>
              <a:t>: Engage customers with relevant content.</a:t>
            </a:r>
          </a:p>
          <a:p>
            <a:pPr lvl="1"/>
            <a:endParaRPr lang="en-US" dirty="0"/>
          </a:p>
          <a:p>
            <a:r>
              <a:rPr lang="en-US" b="1" dirty="0"/>
              <a:t>Product Availability</a:t>
            </a:r>
            <a:r>
              <a:rPr lang="en-US" dirty="0"/>
              <a:t>:</a:t>
            </a:r>
          </a:p>
          <a:p>
            <a:pPr lvl="1"/>
            <a:r>
              <a:rPr lang="en-US" b="1" dirty="0"/>
              <a:t>Sales</a:t>
            </a:r>
            <a:r>
              <a:rPr lang="en-US" dirty="0"/>
              <a:t>: Prevents lost sales by ensuring product availability.</a:t>
            </a:r>
          </a:p>
          <a:p>
            <a:pPr lvl="1"/>
            <a:r>
              <a:rPr lang="en-US" b="1" dirty="0"/>
              <a:t>Growth</a:t>
            </a:r>
            <a:r>
              <a:rPr lang="en-US" dirty="0"/>
              <a:t>: Efficient supply chain supports expansion.</a:t>
            </a:r>
          </a:p>
          <a:p>
            <a:pPr lvl="1"/>
            <a:r>
              <a:rPr lang="en-US" b="1" dirty="0"/>
              <a:t>Satisfaction</a:t>
            </a:r>
            <a:r>
              <a:rPr lang="en-US" dirty="0"/>
              <a:t>: Meets customer expectations.</a:t>
            </a:r>
          </a:p>
          <a:p>
            <a:pPr lvl="1"/>
            <a:endParaRPr lang="en-US" dirty="0"/>
          </a:p>
          <a:p>
            <a:r>
              <a:rPr lang="en-US" b="1" dirty="0"/>
              <a:t>Customer Experience</a:t>
            </a:r>
            <a:r>
              <a:rPr lang="en-US" dirty="0"/>
              <a:t>:</a:t>
            </a:r>
          </a:p>
          <a:p>
            <a:pPr lvl="1"/>
            <a:r>
              <a:rPr lang="en-US" b="1" dirty="0"/>
              <a:t>Sales</a:t>
            </a:r>
            <a:r>
              <a:rPr lang="en-US" dirty="0"/>
              <a:t>: Exceptional support encourages repeat business.</a:t>
            </a:r>
          </a:p>
          <a:p>
            <a:pPr lvl="1"/>
            <a:r>
              <a:rPr lang="en-US" b="1" dirty="0"/>
              <a:t>Growth</a:t>
            </a:r>
            <a:r>
              <a:rPr lang="en-US" dirty="0"/>
              <a:t>: Satisfied customers promote the brand.</a:t>
            </a:r>
          </a:p>
          <a:p>
            <a:pPr lvl="1"/>
            <a:r>
              <a:rPr lang="en-US" b="1" dirty="0"/>
              <a:t>Satisfaction</a:t>
            </a:r>
            <a:r>
              <a:rPr lang="en-US" dirty="0"/>
              <a:t>: Personalized services enhance experiences.</a:t>
            </a:r>
          </a:p>
          <a:p>
            <a:pPr lvl="1"/>
            <a:endParaRPr lang="en-US" dirty="0"/>
          </a:p>
          <a:p>
            <a:r>
              <a:rPr lang="en-US" b="1" dirty="0"/>
              <a:t>Pricing Strategy</a:t>
            </a:r>
            <a:r>
              <a:rPr lang="en-US" dirty="0"/>
              <a:t>:</a:t>
            </a:r>
          </a:p>
          <a:p>
            <a:pPr lvl="1"/>
            <a:r>
              <a:rPr lang="en-US" b="1" dirty="0"/>
              <a:t>Sales</a:t>
            </a:r>
            <a:r>
              <a:rPr lang="en-US" dirty="0"/>
              <a:t>: Dynamic pricing attracts price-sensitive customers.</a:t>
            </a:r>
          </a:p>
          <a:p>
            <a:pPr lvl="1"/>
            <a:r>
              <a:rPr lang="en-US" b="1" dirty="0"/>
              <a:t>Growth</a:t>
            </a:r>
            <a:r>
              <a:rPr lang="en-US" dirty="0"/>
              <a:t>: Capture new market segments.</a:t>
            </a:r>
          </a:p>
          <a:p>
            <a:pPr lvl="1"/>
            <a:r>
              <a:rPr lang="en-US" b="1" dirty="0"/>
              <a:t>Satisfaction</a:t>
            </a:r>
            <a:r>
              <a:rPr lang="en-US" dirty="0"/>
              <a:t>: Transparent pricing builds trust.</a:t>
            </a:r>
          </a:p>
          <a:p>
            <a:pPr lvl="1"/>
            <a:endParaRPr lang="en-US" dirty="0"/>
          </a:p>
          <a:p>
            <a:r>
              <a:rPr lang="en-US" b="1" dirty="0"/>
              <a:t>Innovation &amp; Differentiation</a:t>
            </a:r>
            <a:r>
              <a:rPr lang="en-US" dirty="0"/>
              <a:t>:</a:t>
            </a:r>
          </a:p>
          <a:p>
            <a:pPr lvl="1"/>
            <a:r>
              <a:rPr lang="en-US" b="1" dirty="0"/>
              <a:t>Sales</a:t>
            </a:r>
            <a:r>
              <a:rPr lang="en-US" dirty="0"/>
              <a:t>: New features draw in customers.</a:t>
            </a:r>
          </a:p>
          <a:p>
            <a:pPr lvl="1"/>
            <a:r>
              <a:rPr lang="en-US" b="1" dirty="0"/>
              <a:t>Growth</a:t>
            </a:r>
            <a:r>
              <a:rPr lang="en-US" dirty="0"/>
              <a:t>: Sustained innovation drives business.</a:t>
            </a:r>
          </a:p>
          <a:p>
            <a:pPr lvl="1"/>
            <a:r>
              <a:rPr lang="en-US" b="1" dirty="0"/>
              <a:t>Satisfaction</a:t>
            </a:r>
            <a:r>
              <a:rPr lang="en-US" dirty="0"/>
              <a:t>: Eco-friendly options and unique features meet customer preferences.</a:t>
            </a:r>
          </a:p>
          <a:p>
            <a:pPr marL="285750" indent="-285750" algn="just">
              <a:buFont typeface="Arial" panose="020B0604020202020204" pitchFamily="34" charset="0"/>
              <a:buChar char="•"/>
            </a:pPr>
            <a:endParaRPr lang="en-US" b="1" dirty="0">
              <a:solidFill>
                <a:schemeClr val="bg1">
                  <a:lumMod val="50000"/>
                </a:schemeClr>
              </a:solidFill>
            </a:endParaRPr>
          </a:p>
          <a:p>
            <a:pPr marL="0" indent="0" algn="just">
              <a:buFont typeface="Arial" panose="020B0604020202020204" pitchFamily="34" charset="0"/>
              <a:buNone/>
            </a:pPr>
            <a:endParaRPr lang="en-US" dirty="0">
              <a:solidFill>
                <a:schemeClr val="bg1">
                  <a:lumMod val="50000"/>
                </a:schemeClr>
              </a:solidFill>
            </a:endParaRPr>
          </a:p>
          <a:p>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20</a:t>
            </a:fld>
            <a:endParaRPr lang="en-IN"/>
          </a:p>
        </p:txBody>
      </p:sp>
    </p:spTree>
    <p:extLst>
      <p:ext uri="{BB962C8B-B14F-4D97-AF65-F5344CB8AC3E}">
        <p14:creationId xmlns:p14="http://schemas.microsoft.com/office/powerpoint/2010/main" val="2379225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t>
            </a:r>
            <a:r>
              <a:rPr lang="en-US" b="1" dirty="0"/>
              <a:t>project</a:t>
            </a:r>
            <a:r>
              <a:rPr lang="en-US" dirty="0"/>
              <a:t> </a:t>
            </a:r>
            <a:r>
              <a:rPr lang="en-US" b="1" dirty="0"/>
              <a:t>presentation</a:t>
            </a:r>
            <a:r>
              <a:rPr lang="en-US" dirty="0"/>
              <a:t> on the </a:t>
            </a:r>
            <a:r>
              <a:rPr lang="en-US" b="1" dirty="0"/>
              <a:t>Apple iPhone Sales and Rating Analysis Dashboard</a:t>
            </a:r>
            <a:r>
              <a:rPr lang="en-US" dirty="0"/>
              <a:t>. </a:t>
            </a:r>
          </a:p>
          <a:p>
            <a:endParaRPr lang="en-US" dirty="0"/>
          </a:p>
          <a:p>
            <a:r>
              <a:rPr lang="en-US" dirty="0"/>
              <a:t>This </a:t>
            </a:r>
            <a:r>
              <a:rPr lang="en-US" b="1" dirty="0"/>
              <a:t>project</a:t>
            </a:r>
            <a:r>
              <a:rPr lang="en-US" dirty="0"/>
              <a:t> </a:t>
            </a:r>
            <a:r>
              <a:rPr lang="en-US" b="1" dirty="0"/>
              <a:t>showcases</a:t>
            </a:r>
            <a:r>
              <a:rPr lang="en-US" dirty="0"/>
              <a:t> how we can </a:t>
            </a:r>
            <a:r>
              <a:rPr lang="en-US" b="1" dirty="0"/>
              <a:t>utilize</a:t>
            </a:r>
            <a:r>
              <a:rPr lang="en-US" dirty="0"/>
              <a:t> </a:t>
            </a:r>
            <a:r>
              <a:rPr lang="en-US" b="1" dirty="0"/>
              <a:t>Tableau</a:t>
            </a:r>
            <a:r>
              <a:rPr lang="en-US" dirty="0"/>
              <a:t>, a </a:t>
            </a:r>
            <a:r>
              <a:rPr lang="en-US" b="1" dirty="0"/>
              <a:t>powerful</a:t>
            </a:r>
            <a:r>
              <a:rPr lang="en-US" dirty="0"/>
              <a:t> and </a:t>
            </a:r>
            <a:r>
              <a:rPr lang="en-US" b="1" dirty="0"/>
              <a:t>advanced</a:t>
            </a:r>
            <a:r>
              <a:rPr lang="en-US" dirty="0"/>
              <a:t> </a:t>
            </a:r>
            <a:r>
              <a:rPr lang="en-US" b="1" dirty="0"/>
              <a:t>visualization</a:t>
            </a:r>
            <a:r>
              <a:rPr lang="en-US" dirty="0"/>
              <a:t> </a:t>
            </a:r>
            <a:r>
              <a:rPr lang="en-US" b="1" dirty="0"/>
              <a:t>tool</a:t>
            </a:r>
            <a:r>
              <a:rPr lang="en-US" dirty="0"/>
              <a:t> </a:t>
            </a:r>
            <a:r>
              <a:rPr lang="en-US" b="1" dirty="0"/>
              <a:t>similar</a:t>
            </a:r>
            <a:r>
              <a:rPr lang="en-US" dirty="0"/>
              <a:t> to </a:t>
            </a:r>
            <a:r>
              <a:rPr lang="en-US" b="1" dirty="0"/>
              <a:t>Power</a:t>
            </a:r>
            <a:r>
              <a:rPr lang="en-US" dirty="0"/>
              <a:t> </a:t>
            </a:r>
            <a:r>
              <a:rPr lang="en-US" b="1" dirty="0"/>
              <a:t>BI</a:t>
            </a:r>
            <a:r>
              <a:rPr lang="en-US" dirty="0"/>
              <a:t>.</a:t>
            </a:r>
          </a:p>
          <a:p>
            <a:endParaRPr lang="en-US" dirty="0"/>
          </a:p>
          <a:p>
            <a:r>
              <a:rPr lang="en-US" dirty="0"/>
              <a:t>to </a:t>
            </a:r>
            <a:r>
              <a:rPr lang="en-US" b="1" dirty="0"/>
              <a:t>analyze</a:t>
            </a:r>
            <a:r>
              <a:rPr lang="en-US" dirty="0"/>
              <a:t> and </a:t>
            </a:r>
            <a:r>
              <a:rPr lang="en-US" b="1" dirty="0"/>
              <a:t>visualize</a:t>
            </a:r>
            <a:r>
              <a:rPr lang="en-US" dirty="0"/>
              <a:t> </a:t>
            </a:r>
            <a:r>
              <a:rPr lang="en-US" b="1" dirty="0"/>
              <a:t>iPhone</a:t>
            </a:r>
            <a:r>
              <a:rPr lang="en-US" dirty="0"/>
              <a:t> </a:t>
            </a:r>
            <a:r>
              <a:rPr lang="en-US" b="1" dirty="0"/>
              <a:t>sales</a:t>
            </a:r>
            <a:r>
              <a:rPr lang="en-US" dirty="0"/>
              <a:t> </a:t>
            </a:r>
            <a:r>
              <a:rPr lang="en-US" b="1" dirty="0"/>
              <a:t>performance</a:t>
            </a:r>
            <a:r>
              <a:rPr lang="en-US" dirty="0"/>
              <a:t> and </a:t>
            </a:r>
            <a:r>
              <a:rPr lang="en-US" b="1" dirty="0"/>
              <a:t>customer</a:t>
            </a:r>
            <a:r>
              <a:rPr lang="en-US" dirty="0"/>
              <a:t> </a:t>
            </a:r>
            <a:r>
              <a:rPr lang="en-US" b="1" dirty="0"/>
              <a:t>ratings</a:t>
            </a:r>
            <a:r>
              <a:rPr lang="en-US" dirty="0"/>
              <a:t>. </a:t>
            </a:r>
          </a:p>
          <a:p>
            <a:endParaRPr lang="en-US" dirty="0"/>
          </a:p>
          <a:p>
            <a:r>
              <a:rPr lang="en-US" dirty="0"/>
              <a:t>My </a:t>
            </a:r>
            <a:r>
              <a:rPr lang="en-US" b="1" dirty="0"/>
              <a:t>goal</a:t>
            </a:r>
            <a:r>
              <a:rPr lang="en-US" dirty="0"/>
              <a:t> is to </a:t>
            </a:r>
            <a:r>
              <a:rPr lang="en-US" b="1" dirty="0"/>
              <a:t>transform</a:t>
            </a:r>
            <a:r>
              <a:rPr lang="en-US" dirty="0"/>
              <a:t> </a:t>
            </a:r>
            <a:r>
              <a:rPr lang="en-US" b="1" dirty="0"/>
              <a:t>raw</a:t>
            </a:r>
            <a:r>
              <a:rPr lang="en-US" dirty="0"/>
              <a:t> </a:t>
            </a:r>
            <a:r>
              <a:rPr lang="en-US" b="1" dirty="0"/>
              <a:t>data</a:t>
            </a:r>
            <a:r>
              <a:rPr lang="en-US" dirty="0"/>
              <a:t> into </a:t>
            </a:r>
            <a:r>
              <a:rPr lang="en-US" b="1" dirty="0"/>
              <a:t>actionable</a:t>
            </a:r>
            <a:r>
              <a:rPr lang="en-US" dirty="0"/>
              <a:t> </a:t>
            </a:r>
            <a:r>
              <a:rPr lang="en-US" b="1" dirty="0"/>
              <a:t>insights</a:t>
            </a:r>
            <a:r>
              <a:rPr lang="en-US" dirty="0"/>
              <a:t> that </a:t>
            </a:r>
            <a:r>
              <a:rPr lang="en-US" b="1" dirty="0"/>
              <a:t>drive</a:t>
            </a:r>
            <a:r>
              <a:rPr lang="en-US" dirty="0"/>
              <a:t> </a:t>
            </a:r>
            <a:r>
              <a:rPr lang="en-US" b="1" dirty="0"/>
              <a:t>strategic</a:t>
            </a:r>
            <a:r>
              <a:rPr lang="en-US" dirty="0"/>
              <a:t> </a:t>
            </a:r>
            <a:r>
              <a:rPr lang="en-US" b="1" dirty="0"/>
              <a:t>decision-making</a:t>
            </a:r>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2</a:t>
            </a:fld>
            <a:endParaRPr lang="en-IN"/>
          </a:p>
        </p:txBody>
      </p:sp>
    </p:spTree>
    <p:extLst>
      <p:ext uri="{BB962C8B-B14F-4D97-AF65-F5344CB8AC3E}">
        <p14:creationId xmlns:p14="http://schemas.microsoft.com/office/powerpoint/2010/main" val="389276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t>
            </a:r>
            <a:r>
              <a:rPr lang="en-US" b="1" dirty="0"/>
              <a:t>project</a:t>
            </a:r>
            <a:r>
              <a:rPr lang="en-US" dirty="0"/>
              <a:t> </a:t>
            </a:r>
            <a:r>
              <a:rPr lang="en-US" b="1" dirty="0"/>
              <a:t>presentation</a:t>
            </a:r>
            <a:r>
              <a:rPr lang="en-US" dirty="0"/>
              <a:t> on the </a:t>
            </a:r>
            <a:r>
              <a:rPr lang="en-US" b="1" dirty="0"/>
              <a:t>Apple iPhone Sales and Rating Analysis Dashboard</a:t>
            </a:r>
            <a:r>
              <a:rPr lang="en-US" dirty="0"/>
              <a:t>. </a:t>
            </a:r>
          </a:p>
          <a:p>
            <a:endParaRPr lang="en-US" dirty="0"/>
          </a:p>
          <a:p>
            <a:r>
              <a:rPr lang="en-US" dirty="0"/>
              <a:t>This </a:t>
            </a:r>
            <a:r>
              <a:rPr lang="en-US" b="1" dirty="0"/>
              <a:t>project</a:t>
            </a:r>
            <a:r>
              <a:rPr lang="en-US" dirty="0"/>
              <a:t> </a:t>
            </a:r>
            <a:r>
              <a:rPr lang="en-US" b="1" dirty="0"/>
              <a:t>showcases</a:t>
            </a:r>
            <a:r>
              <a:rPr lang="en-US" dirty="0"/>
              <a:t> how we can </a:t>
            </a:r>
            <a:r>
              <a:rPr lang="en-US" b="1" dirty="0"/>
              <a:t>utilize</a:t>
            </a:r>
            <a:r>
              <a:rPr lang="en-US" dirty="0"/>
              <a:t> </a:t>
            </a:r>
            <a:r>
              <a:rPr lang="en-US" b="1" dirty="0"/>
              <a:t>Tableau</a:t>
            </a:r>
            <a:r>
              <a:rPr lang="en-US" dirty="0"/>
              <a:t>, a </a:t>
            </a:r>
            <a:r>
              <a:rPr lang="en-US" b="1" dirty="0"/>
              <a:t>powerful</a:t>
            </a:r>
            <a:r>
              <a:rPr lang="en-US" dirty="0"/>
              <a:t> and </a:t>
            </a:r>
            <a:r>
              <a:rPr lang="en-US" b="1" dirty="0"/>
              <a:t>advanced</a:t>
            </a:r>
            <a:r>
              <a:rPr lang="en-US" dirty="0"/>
              <a:t> </a:t>
            </a:r>
            <a:r>
              <a:rPr lang="en-US" b="1" dirty="0"/>
              <a:t>visualization</a:t>
            </a:r>
            <a:r>
              <a:rPr lang="en-US" dirty="0"/>
              <a:t> </a:t>
            </a:r>
            <a:r>
              <a:rPr lang="en-US" b="1" dirty="0"/>
              <a:t>tool</a:t>
            </a:r>
            <a:r>
              <a:rPr lang="en-US" dirty="0"/>
              <a:t> </a:t>
            </a:r>
            <a:r>
              <a:rPr lang="en-US" b="1" dirty="0"/>
              <a:t>similar</a:t>
            </a:r>
            <a:r>
              <a:rPr lang="en-US" dirty="0"/>
              <a:t> to </a:t>
            </a:r>
            <a:r>
              <a:rPr lang="en-US" b="1" dirty="0"/>
              <a:t>Power</a:t>
            </a:r>
            <a:r>
              <a:rPr lang="en-US" dirty="0"/>
              <a:t> </a:t>
            </a:r>
            <a:r>
              <a:rPr lang="en-US" b="1" dirty="0"/>
              <a:t>BI</a:t>
            </a:r>
            <a:r>
              <a:rPr lang="en-US" dirty="0"/>
              <a:t>.</a:t>
            </a:r>
          </a:p>
          <a:p>
            <a:endParaRPr lang="en-US" dirty="0"/>
          </a:p>
          <a:p>
            <a:r>
              <a:rPr lang="en-US" dirty="0"/>
              <a:t>to </a:t>
            </a:r>
            <a:r>
              <a:rPr lang="en-US" b="1" dirty="0"/>
              <a:t>analyze</a:t>
            </a:r>
            <a:r>
              <a:rPr lang="en-US" dirty="0"/>
              <a:t> and </a:t>
            </a:r>
            <a:r>
              <a:rPr lang="en-US" b="1" dirty="0"/>
              <a:t>visualize</a:t>
            </a:r>
            <a:r>
              <a:rPr lang="en-US" dirty="0"/>
              <a:t> </a:t>
            </a:r>
            <a:r>
              <a:rPr lang="en-US" b="1" dirty="0"/>
              <a:t>iPhone</a:t>
            </a:r>
            <a:r>
              <a:rPr lang="en-US" dirty="0"/>
              <a:t> </a:t>
            </a:r>
            <a:r>
              <a:rPr lang="en-US" b="1" dirty="0"/>
              <a:t>sales</a:t>
            </a:r>
            <a:r>
              <a:rPr lang="en-US" dirty="0"/>
              <a:t> </a:t>
            </a:r>
            <a:r>
              <a:rPr lang="en-US" b="1" dirty="0"/>
              <a:t>performance</a:t>
            </a:r>
            <a:r>
              <a:rPr lang="en-US" dirty="0"/>
              <a:t> and </a:t>
            </a:r>
            <a:r>
              <a:rPr lang="en-US" b="1" dirty="0"/>
              <a:t>customer</a:t>
            </a:r>
            <a:r>
              <a:rPr lang="en-US" dirty="0"/>
              <a:t> </a:t>
            </a:r>
            <a:r>
              <a:rPr lang="en-US" b="1" dirty="0"/>
              <a:t>ratings</a:t>
            </a:r>
            <a:r>
              <a:rPr lang="en-US" dirty="0"/>
              <a:t>. </a:t>
            </a:r>
          </a:p>
          <a:p>
            <a:endParaRPr lang="en-US" dirty="0"/>
          </a:p>
          <a:p>
            <a:r>
              <a:rPr lang="en-US" dirty="0"/>
              <a:t>My </a:t>
            </a:r>
            <a:r>
              <a:rPr lang="en-US" b="1" dirty="0"/>
              <a:t>goal</a:t>
            </a:r>
            <a:r>
              <a:rPr lang="en-US" dirty="0"/>
              <a:t> is to </a:t>
            </a:r>
            <a:r>
              <a:rPr lang="en-US" b="1" dirty="0"/>
              <a:t>transform</a:t>
            </a:r>
            <a:r>
              <a:rPr lang="en-US" dirty="0"/>
              <a:t> </a:t>
            </a:r>
            <a:r>
              <a:rPr lang="en-US" b="1" dirty="0"/>
              <a:t>raw</a:t>
            </a:r>
            <a:r>
              <a:rPr lang="en-US" dirty="0"/>
              <a:t> </a:t>
            </a:r>
            <a:r>
              <a:rPr lang="en-US" b="1" dirty="0"/>
              <a:t>data</a:t>
            </a:r>
            <a:r>
              <a:rPr lang="en-US" dirty="0"/>
              <a:t> into </a:t>
            </a:r>
            <a:r>
              <a:rPr lang="en-US" b="1" dirty="0"/>
              <a:t>actionable</a:t>
            </a:r>
            <a:r>
              <a:rPr lang="en-US" dirty="0"/>
              <a:t> </a:t>
            </a:r>
            <a:r>
              <a:rPr lang="en-US" b="1" dirty="0"/>
              <a:t>insights</a:t>
            </a:r>
            <a:r>
              <a:rPr lang="en-US" dirty="0"/>
              <a:t> that </a:t>
            </a:r>
            <a:r>
              <a:rPr lang="en-US" b="1" dirty="0"/>
              <a:t>drive</a:t>
            </a:r>
            <a:r>
              <a:rPr lang="en-US" dirty="0"/>
              <a:t> </a:t>
            </a:r>
            <a:r>
              <a:rPr lang="en-US" b="1" dirty="0"/>
              <a:t>strategic</a:t>
            </a:r>
            <a:r>
              <a:rPr lang="en-US" dirty="0"/>
              <a:t> </a:t>
            </a:r>
            <a:r>
              <a:rPr lang="en-US" b="1" dirty="0"/>
              <a:t>decision-making</a:t>
            </a:r>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3</a:t>
            </a:fld>
            <a:endParaRPr lang="en-IN"/>
          </a:p>
        </p:txBody>
      </p:sp>
    </p:spTree>
    <p:extLst>
      <p:ext uri="{BB962C8B-B14F-4D97-AF65-F5344CB8AC3E}">
        <p14:creationId xmlns:p14="http://schemas.microsoft.com/office/powerpoint/2010/main" val="421611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t>
            </a:r>
            <a:r>
              <a:rPr lang="en-US" b="1" dirty="0"/>
              <a:t>project</a:t>
            </a:r>
            <a:r>
              <a:rPr lang="en-US" dirty="0"/>
              <a:t> </a:t>
            </a:r>
            <a:r>
              <a:rPr lang="en-US" b="1" dirty="0"/>
              <a:t>presentation</a:t>
            </a:r>
            <a:r>
              <a:rPr lang="en-US" dirty="0"/>
              <a:t> on the </a:t>
            </a:r>
            <a:r>
              <a:rPr lang="en-US" b="1" dirty="0"/>
              <a:t>Apple iPhone Sales and Rating Analysis Dashboard</a:t>
            </a:r>
            <a:r>
              <a:rPr lang="en-US" dirty="0"/>
              <a:t>. </a:t>
            </a:r>
          </a:p>
          <a:p>
            <a:endParaRPr lang="en-US" dirty="0"/>
          </a:p>
          <a:p>
            <a:r>
              <a:rPr lang="en-US" dirty="0"/>
              <a:t>This </a:t>
            </a:r>
            <a:r>
              <a:rPr lang="en-US" b="1" dirty="0"/>
              <a:t>project</a:t>
            </a:r>
            <a:r>
              <a:rPr lang="en-US" dirty="0"/>
              <a:t> </a:t>
            </a:r>
            <a:r>
              <a:rPr lang="en-US" b="1" dirty="0"/>
              <a:t>showcases</a:t>
            </a:r>
            <a:r>
              <a:rPr lang="en-US" dirty="0"/>
              <a:t> how we can </a:t>
            </a:r>
            <a:r>
              <a:rPr lang="en-US" b="1" dirty="0"/>
              <a:t>utilize</a:t>
            </a:r>
            <a:r>
              <a:rPr lang="en-US" dirty="0"/>
              <a:t> </a:t>
            </a:r>
            <a:r>
              <a:rPr lang="en-US" b="1" dirty="0"/>
              <a:t>Tableau</a:t>
            </a:r>
            <a:r>
              <a:rPr lang="en-US" dirty="0"/>
              <a:t>, a </a:t>
            </a:r>
            <a:r>
              <a:rPr lang="en-US" b="1" dirty="0"/>
              <a:t>powerful</a:t>
            </a:r>
            <a:r>
              <a:rPr lang="en-US" dirty="0"/>
              <a:t> and </a:t>
            </a:r>
            <a:r>
              <a:rPr lang="en-US" b="1" dirty="0"/>
              <a:t>advanced</a:t>
            </a:r>
            <a:r>
              <a:rPr lang="en-US" dirty="0"/>
              <a:t> </a:t>
            </a:r>
            <a:r>
              <a:rPr lang="en-US" b="1" dirty="0"/>
              <a:t>visualization</a:t>
            </a:r>
            <a:r>
              <a:rPr lang="en-US" dirty="0"/>
              <a:t> </a:t>
            </a:r>
            <a:r>
              <a:rPr lang="en-US" b="1" dirty="0"/>
              <a:t>tool</a:t>
            </a:r>
            <a:r>
              <a:rPr lang="en-US" dirty="0"/>
              <a:t> </a:t>
            </a:r>
            <a:r>
              <a:rPr lang="en-US" b="1" dirty="0"/>
              <a:t>similar</a:t>
            </a:r>
            <a:r>
              <a:rPr lang="en-US" dirty="0"/>
              <a:t> to </a:t>
            </a:r>
            <a:r>
              <a:rPr lang="en-US" b="1" dirty="0"/>
              <a:t>Power</a:t>
            </a:r>
            <a:r>
              <a:rPr lang="en-US" dirty="0"/>
              <a:t> </a:t>
            </a:r>
            <a:r>
              <a:rPr lang="en-US" b="1" dirty="0"/>
              <a:t>BI</a:t>
            </a:r>
            <a:r>
              <a:rPr lang="en-US" dirty="0"/>
              <a:t>.</a:t>
            </a:r>
          </a:p>
          <a:p>
            <a:endParaRPr lang="en-US" dirty="0"/>
          </a:p>
          <a:p>
            <a:r>
              <a:rPr lang="en-US" dirty="0"/>
              <a:t>to </a:t>
            </a:r>
            <a:r>
              <a:rPr lang="en-US" b="1" dirty="0"/>
              <a:t>analyze</a:t>
            </a:r>
            <a:r>
              <a:rPr lang="en-US" dirty="0"/>
              <a:t> and </a:t>
            </a:r>
            <a:r>
              <a:rPr lang="en-US" b="1" dirty="0"/>
              <a:t>visualize</a:t>
            </a:r>
            <a:r>
              <a:rPr lang="en-US" dirty="0"/>
              <a:t> </a:t>
            </a:r>
            <a:r>
              <a:rPr lang="en-US" b="1" dirty="0"/>
              <a:t>iPhone</a:t>
            </a:r>
            <a:r>
              <a:rPr lang="en-US" dirty="0"/>
              <a:t> </a:t>
            </a:r>
            <a:r>
              <a:rPr lang="en-US" b="1" dirty="0"/>
              <a:t>sales</a:t>
            </a:r>
            <a:r>
              <a:rPr lang="en-US" dirty="0"/>
              <a:t> </a:t>
            </a:r>
            <a:r>
              <a:rPr lang="en-US" b="1" dirty="0"/>
              <a:t>performance</a:t>
            </a:r>
            <a:r>
              <a:rPr lang="en-US" dirty="0"/>
              <a:t> and </a:t>
            </a:r>
            <a:r>
              <a:rPr lang="en-US" b="1" dirty="0"/>
              <a:t>customer</a:t>
            </a:r>
            <a:r>
              <a:rPr lang="en-US" dirty="0"/>
              <a:t> </a:t>
            </a:r>
            <a:r>
              <a:rPr lang="en-US" b="1" dirty="0"/>
              <a:t>ratings</a:t>
            </a:r>
            <a:r>
              <a:rPr lang="en-US" dirty="0"/>
              <a:t>. </a:t>
            </a:r>
          </a:p>
          <a:p>
            <a:endParaRPr lang="en-US" dirty="0"/>
          </a:p>
          <a:p>
            <a:r>
              <a:rPr lang="en-US" dirty="0"/>
              <a:t>My </a:t>
            </a:r>
            <a:r>
              <a:rPr lang="en-US" b="1" dirty="0"/>
              <a:t>goal</a:t>
            </a:r>
            <a:r>
              <a:rPr lang="en-US" dirty="0"/>
              <a:t> is to </a:t>
            </a:r>
            <a:r>
              <a:rPr lang="en-US" b="1" dirty="0"/>
              <a:t>transform</a:t>
            </a:r>
            <a:r>
              <a:rPr lang="en-US" dirty="0"/>
              <a:t> </a:t>
            </a:r>
            <a:r>
              <a:rPr lang="en-US" b="1" dirty="0"/>
              <a:t>raw</a:t>
            </a:r>
            <a:r>
              <a:rPr lang="en-US" dirty="0"/>
              <a:t> </a:t>
            </a:r>
            <a:r>
              <a:rPr lang="en-US" b="1" dirty="0"/>
              <a:t>data</a:t>
            </a:r>
            <a:r>
              <a:rPr lang="en-US" dirty="0"/>
              <a:t> into </a:t>
            </a:r>
            <a:r>
              <a:rPr lang="en-US" b="1" dirty="0"/>
              <a:t>actionable</a:t>
            </a:r>
            <a:r>
              <a:rPr lang="en-US" dirty="0"/>
              <a:t> </a:t>
            </a:r>
            <a:r>
              <a:rPr lang="en-US" b="1" dirty="0"/>
              <a:t>insights</a:t>
            </a:r>
            <a:r>
              <a:rPr lang="en-US" dirty="0"/>
              <a:t> that </a:t>
            </a:r>
            <a:r>
              <a:rPr lang="en-US" b="1" dirty="0"/>
              <a:t>drive</a:t>
            </a:r>
            <a:r>
              <a:rPr lang="en-US" dirty="0"/>
              <a:t> </a:t>
            </a:r>
            <a:r>
              <a:rPr lang="en-US" b="1" dirty="0"/>
              <a:t>strategic</a:t>
            </a:r>
            <a:r>
              <a:rPr lang="en-US" dirty="0"/>
              <a:t> </a:t>
            </a:r>
            <a:r>
              <a:rPr lang="en-US" b="1" dirty="0"/>
              <a:t>decision-making</a:t>
            </a:r>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4</a:t>
            </a:fld>
            <a:endParaRPr lang="en-IN"/>
          </a:p>
        </p:txBody>
      </p:sp>
    </p:spTree>
    <p:extLst>
      <p:ext uri="{BB962C8B-B14F-4D97-AF65-F5344CB8AC3E}">
        <p14:creationId xmlns:p14="http://schemas.microsoft.com/office/powerpoint/2010/main" val="116952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Apple</a:t>
            </a:r>
            <a:r>
              <a:rPr lang="en-IN" dirty="0"/>
              <a:t>: Global tech leader.</a:t>
            </a:r>
          </a:p>
          <a:p>
            <a:endParaRPr lang="en-IN" dirty="0"/>
          </a:p>
          <a:p>
            <a:r>
              <a:rPr lang="en-IN" b="1" dirty="0"/>
              <a:t>iPhone Line-up</a:t>
            </a:r>
            <a:r>
              <a:rPr lang="en-IN" dirty="0"/>
              <a:t>: Innovative.</a:t>
            </a:r>
          </a:p>
          <a:p>
            <a:endParaRPr lang="en-IN" dirty="0"/>
          </a:p>
          <a:p>
            <a:r>
              <a:rPr lang="en-IN" b="1" dirty="0"/>
              <a:t>2020</a:t>
            </a:r>
            <a:r>
              <a:rPr lang="en-IN" dirty="0"/>
              <a:t>: Released iPhone 12 Pro Max.</a:t>
            </a:r>
          </a:p>
          <a:p>
            <a:endParaRPr lang="en-IN" dirty="0"/>
          </a:p>
          <a:p>
            <a:r>
              <a:rPr lang="en-IN" b="1" dirty="0"/>
              <a:t>Product Expansion</a:t>
            </a:r>
            <a:r>
              <a:rPr lang="en-IN" dirty="0"/>
              <a:t>: Ongoing.</a:t>
            </a:r>
          </a:p>
          <a:p>
            <a:endParaRPr lang="en-IN" dirty="0"/>
          </a:p>
          <a:p>
            <a:r>
              <a:rPr lang="en-IN" b="1" dirty="0"/>
              <a:t>Original iPhone</a:t>
            </a:r>
            <a:r>
              <a:rPr lang="en-IN" dirty="0"/>
              <a:t>: Released 2007.</a:t>
            </a:r>
          </a:p>
          <a:p>
            <a:endParaRPr lang="en-IN" dirty="0"/>
          </a:p>
          <a:p>
            <a:r>
              <a:rPr lang="en-IN" b="1" dirty="0"/>
              <a:t>Notable Models</a:t>
            </a:r>
            <a:r>
              <a:rPr lang="en-IN" dirty="0"/>
              <a:t>: SE, XS, XR, 11, 12 series.</a:t>
            </a:r>
          </a:p>
          <a:p>
            <a:endParaRPr lang="en-IN" dirty="0"/>
          </a:p>
          <a:p>
            <a:r>
              <a:rPr lang="en-IN" b="1" dirty="0"/>
              <a:t>Advancements</a:t>
            </a:r>
            <a:r>
              <a:rPr lang="en-IN" dirty="0"/>
              <a:t>: Cameras, processors.</a:t>
            </a:r>
          </a:p>
          <a:p>
            <a:endParaRPr lang="en-IN" dirty="0"/>
          </a:p>
          <a:p>
            <a:r>
              <a:rPr lang="en-IN" b="1" dirty="0"/>
              <a:t>Commitment</a:t>
            </a:r>
            <a:r>
              <a:rPr lang="en-IN" dirty="0"/>
              <a:t>: Quality.</a:t>
            </a:r>
          </a:p>
          <a:p>
            <a:endParaRPr lang="en-IN" dirty="0"/>
          </a:p>
          <a:p>
            <a:r>
              <a:rPr lang="en-IN" b="1" dirty="0"/>
              <a:t>Market Strength</a:t>
            </a:r>
            <a:r>
              <a:rPr lang="en-IN" dirty="0"/>
              <a:t>: Dominance in Europe.</a:t>
            </a:r>
          </a:p>
          <a:p>
            <a:endParaRPr lang="en-IN" dirty="0"/>
          </a:p>
          <a:p>
            <a:r>
              <a:rPr lang="en-IN" b="1" dirty="0"/>
              <a:t>Market Position</a:t>
            </a:r>
            <a:r>
              <a:rPr lang="en-IN" dirty="0"/>
              <a:t>: Second-largest smartphone manufacturer.</a:t>
            </a:r>
          </a:p>
        </p:txBody>
      </p:sp>
      <p:sp>
        <p:nvSpPr>
          <p:cNvPr id="4" name="Slide Number Placeholder 3"/>
          <p:cNvSpPr>
            <a:spLocks noGrp="1"/>
          </p:cNvSpPr>
          <p:nvPr>
            <p:ph type="sldNum" sz="quarter" idx="5"/>
          </p:nvPr>
        </p:nvSpPr>
        <p:spPr/>
        <p:txBody>
          <a:bodyPr/>
          <a:lstStyle/>
          <a:p>
            <a:fld id="{E80AF166-16BB-41A3-A3E1-DAAEA980F09B}" type="slidenum">
              <a:rPr lang="en-IN" smtClean="0"/>
              <a:t>5</a:t>
            </a:fld>
            <a:endParaRPr lang="en-IN"/>
          </a:p>
        </p:txBody>
      </p:sp>
    </p:spTree>
    <p:extLst>
      <p:ext uri="{BB962C8B-B14F-4D97-AF65-F5344CB8AC3E}">
        <p14:creationId xmlns:p14="http://schemas.microsoft.com/office/powerpoint/2010/main" val="66213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Glimpse</a:t>
            </a:r>
            <a:r>
              <a:rPr lang="en-US" dirty="0"/>
              <a:t> of the </a:t>
            </a:r>
            <a:r>
              <a:rPr lang="en-US" b="1" dirty="0"/>
              <a:t>dataset</a:t>
            </a:r>
            <a:r>
              <a:rPr lang="en-US" dirty="0"/>
              <a:t> in </a:t>
            </a:r>
            <a:r>
              <a:rPr lang="en-US" b="1" dirty="0"/>
              <a:t>structured</a:t>
            </a:r>
            <a:r>
              <a:rPr lang="en-US" dirty="0"/>
              <a:t> </a:t>
            </a:r>
            <a:r>
              <a:rPr lang="en-US" b="1" dirty="0"/>
              <a:t>format :</a:t>
            </a:r>
          </a:p>
          <a:p>
            <a:r>
              <a:rPr lang="en-US" b="1" dirty="0"/>
              <a:t>Total Entries : 63</a:t>
            </a:r>
          </a:p>
          <a:p>
            <a:r>
              <a:rPr lang="en-US" b="1" dirty="0"/>
              <a:t>Total columns : 11</a:t>
            </a:r>
            <a:endParaRPr lang="en-IN" b="1" dirty="0"/>
          </a:p>
        </p:txBody>
      </p:sp>
      <p:sp>
        <p:nvSpPr>
          <p:cNvPr id="4" name="Slide Number Placeholder 3"/>
          <p:cNvSpPr>
            <a:spLocks noGrp="1"/>
          </p:cNvSpPr>
          <p:nvPr>
            <p:ph type="sldNum" sz="quarter" idx="5"/>
          </p:nvPr>
        </p:nvSpPr>
        <p:spPr/>
        <p:txBody>
          <a:bodyPr/>
          <a:lstStyle/>
          <a:p>
            <a:fld id="{E80AF166-16BB-41A3-A3E1-DAAEA980F09B}" type="slidenum">
              <a:rPr lang="en-IN" smtClean="0"/>
              <a:t>7</a:t>
            </a:fld>
            <a:endParaRPr lang="en-IN"/>
          </a:p>
        </p:txBody>
      </p:sp>
    </p:spTree>
    <p:extLst>
      <p:ext uri="{BB962C8B-B14F-4D97-AF65-F5344CB8AC3E}">
        <p14:creationId xmlns:p14="http://schemas.microsoft.com/office/powerpoint/2010/main" val="371318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Total Entries : 63</a:t>
            </a:r>
          </a:p>
          <a:p>
            <a:r>
              <a:rPr lang="en-US" b="1" dirty="0"/>
              <a:t>Total columns : 11</a:t>
            </a:r>
            <a:endParaRPr lang="en-IN" b="1" dirty="0"/>
          </a:p>
          <a:p>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8</a:t>
            </a:fld>
            <a:endParaRPr lang="en-IN"/>
          </a:p>
        </p:txBody>
      </p:sp>
    </p:spTree>
    <p:extLst>
      <p:ext uri="{BB962C8B-B14F-4D97-AF65-F5344CB8AC3E}">
        <p14:creationId xmlns:p14="http://schemas.microsoft.com/office/powerpoint/2010/main" val="3700835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Total Entries : 63</a:t>
            </a:r>
          </a:p>
          <a:p>
            <a:r>
              <a:rPr lang="en-US" b="1" dirty="0"/>
              <a:t>Total columns : 11</a:t>
            </a:r>
            <a:endParaRPr lang="en-IN" b="1" dirty="0"/>
          </a:p>
          <a:p>
            <a:endParaRPr lang="en-IN" dirty="0"/>
          </a:p>
        </p:txBody>
      </p:sp>
      <p:sp>
        <p:nvSpPr>
          <p:cNvPr id="4" name="Slide Number Placeholder 3"/>
          <p:cNvSpPr>
            <a:spLocks noGrp="1"/>
          </p:cNvSpPr>
          <p:nvPr>
            <p:ph type="sldNum" sz="quarter" idx="5"/>
          </p:nvPr>
        </p:nvSpPr>
        <p:spPr/>
        <p:txBody>
          <a:bodyPr/>
          <a:lstStyle/>
          <a:p>
            <a:fld id="{E80AF166-16BB-41A3-A3E1-DAAEA980F09B}" type="slidenum">
              <a:rPr lang="en-IN" smtClean="0"/>
              <a:t>9</a:t>
            </a:fld>
            <a:endParaRPr lang="en-IN"/>
          </a:p>
        </p:txBody>
      </p:sp>
    </p:spTree>
    <p:extLst>
      <p:ext uri="{BB962C8B-B14F-4D97-AF65-F5344CB8AC3E}">
        <p14:creationId xmlns:p14="http://schemas.microsoft.com/office/powerpoint/2010/main" val="163804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These are the charts and filters I have used in the dashboard </a:t>
            </a:r>
            <a:endParaRPr lang="en-IN" b="1" dirty="0"/>
          </a:p>
        </p:txBody>
      </p:sp>
      <p:sp>
        <p:nvSpPr>
          <p:cNvPr id="4" name="Slide Number Placeholder 3"/>
          <p:cNvSpPr>
            <a:spLocks noGrp="1"/>
          </p:cNvSpPr>
          <p:nvPr>
            <p:ph type="sldNum" sz="quarter" idx="5"/>
          </p:nvPr>
        </p:nvSpPr>
        <p:spPr/>
        <p:txBody>
          <a:bodyPr/>
          <a:lstStyle/>
          <a:p>
            <a:fld id="{E80AF166-16BB-41A3-A3E1-DAAEA980F09B}" type="slidenum">
              <a:rPr lang="en-IN" smtClean="0"/>
              <a:t>10</a:t>
            </a:fld>
            <a:endParaRPr lang="en-IN"/>
          </a:p>
        </p:txBody>
      </p:sp>
    </p:spTree>
    <p:extLst>
      <p:ext uri="{BB962C8B-B14F-4D97-AF65-F5344CB8AC3E}">
        <p14:creationId xmlns:p14="http://schemas.microsoft.com/office/powerpoint/2010/main" val="207735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6609-3A9B-4F5D-B079-19381A4912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B88C07-69E2-411A-AFC6-2B54A4515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97A522-6BB0-4535-8C9A-62770BF87144}"/>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5" name="Footer Placeholder 4">
            <a:extLst>
              <a:ext uri="{FF2B5EF4-FFF2-40B4-BE49-F238E27FC236}">
                <a16:creationId xmlns:a16="http://schemas.microsoft.com/office/drawing/2014/main" id="{DA2AB877-AEA9-4F47-9D37-7D2052A49D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61D06-93CD-4CB3-AA9B-E06390BF0FE6}"/>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115418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BA18-E687-4441-BA00-AB46A30C90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B8185E-7F99-4075-9EF6-49895F48A2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B987AA-C54A-40F0-8B7F-E48BD8BB75A4}"/>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5" name="Footer Placeholder 4">
            <a:extLst>
              <a:ext uri="{FF2B5EF4-FFF2-40B4-BE49-F238E27FC236}">
                <a16:creationId xmlns:a16="http://schemas.microsoft.com/office/drawing/2014/main" id="{2ED7CBC9-5E3D-45A4-8420-2A310C713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089DA-316B-41B7-B00B-4F530CBBE73A}"/>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245535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B767B-BA18-4ABC-986E-16D73DA7FE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095CC6-B3AA-463A-8FC3-FCE14335A5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6A71CD-1B2C-4CF9-9165-CCFEE224C084}"/>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5" name="Footer Placeholder 4">
            <a:extLst>
              <a:ext uri="{FF2B5EF4-FFF2-40B4-BE49-F238E27FC236}">
                <a16:creationId xmlns:a16="http://schemas.microsoft.com/office/drawing/2014/main" id="{4A2ACE54-3BEA-4419-946D-2C31BF23F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EEC68-B1E7-451B-A100-1D546ECBF46B}"/>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153470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2B3A-1920-4601-A266-3285D11E87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F077EB-47E5-4A1C-B7BC-62C4C68AB5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3CE7F7-2EDE-4C2A-B6BD-6736B374834E}"/>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5" name="Footer Placeholder 4">
            <a:extLst>
              <a:ext uri="{FF2B5EF4-FFF2-40B4-BE49-F238E27FC236}">
                <a16:creationId xmlns:a16="http://schemas.microsoft.com/office/drawing/2014/main" id="{4360D306-8580-4812-A75C-C6ABE533F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3A15A5-7A95-4BF6-A368-5A95F9FA6B5E}"/>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38988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9CFE-198B-4F89-9826-9793E36E7E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D61305-083F-49DD-A65F-F30E2B63C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1E4FB1-0B55-4001-B20E-B762A55BFBB4}"/>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5" name="Footer Placeholder 4">
            <a:extLst>
              <a:ext uri="{FF2B5EF4-FFF2-40B4-BE49-F238E27FC236}">
                <a16:creationId xmlns:a16="http://schemas.microsoft.com/office/drawing/2014/main" id="{67FD366A-FB6B-4EF1-8524-61B0A2272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6FBB4-2D7B-41B5-99B4-6D0D6FAE59D6}"/>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66841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E226-17AD-41F6-9891-FACB4EB0C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29A982-6638-4158-9462-C0C3B001E8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FED1EC-0597-483A-83FA-68AE55F416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67ADB1-6FF4-45B1-895E-765E995B11CE}"/>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6" name="Footer Placeholder 5">
            <a:extLst>
              <a:ext uri="{FF2B5EF4-FFF2-40B4-BE49-F238E27FC236}">
                <a16:creationId xmlns:a16="http://schemas.microsoft.com/office/drawing/2014/main" id="{24B0F512-D825-4E34-9FE0-2076C4F875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07527D-B02D-40F9-A43E-A400672DCA44}"/>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166600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96B5-8BE2-4177-BA66-D03E663922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B511DA-360D-48DE-A719-F357D0EF0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1285B8-DC7E-4DFE-8399-8CFB959EBD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6A5E78-1E89-4266-B2F3-AB16E318F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A3E3A3-9515-444E-8091-5957C5A86F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69114D-5D05-4144-8116-3B4ACD72A9C2}"/>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8" name="Footer Placeholder 7">
            <a:extLst>
              <a:ext uri="{FF2B5EF4-FFF2-40B4-BE49-F238E27FC236}">
                <a16:creationId xmlns:a16="http://schemas.microsoft.com/office/drawing/2014/main" id="{BF4C8B88-BC83-4870-9304-B0AB1C56AD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674C85-7926-48B7-859E-2D09C7D15AEE}"/>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173038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3685-44A7-498F-87C1-8F9160C15D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C9D120-02C7-4889-A3BE-FFCB61855A7E}"/>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4" name="Footer Placeholder 3">
            <a:extLst>
              <a:ext uri="{FF2B5EF4-FFF2-40B4-BE49-F238E27FC236}">
                <a16:creationId xmlns:a16="http://schemas.microsoft.com/office/drawing/2014/main" id="{76967376-40D5-411F-9B37-A9CB424CB8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7CCDF6-D121-430D-BBDE-CBC72BE3D91F}"/>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205525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28B23-D408-4EE2-AA41-645BEBDBFA4D}"/>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3" name="Footer Placeholder 2">
            <a:extLst>
              <a:ext uri="{FF2B5EF4-FFF2-40B4-BE49-F238E27FC236}">
                <a16:creationId xmlns:a16="http://schemas.microsoft.com/office/drawing/2014/main" id="{986F7F95-9353-4411-9C67-E0BB7CBB0C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0ECCD8-424B-4AB1-87FB-973370766A76}"/>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337683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C742-4960-452A-9025-16D7C979B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B1D6D5-C989-486C-9C2F-36894821E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79F9C7-2337-4162-A800-948978297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3F60AD-7055-469B-904E-468B103E07DD}"/>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6" name="Footer Placeholder 5">
            <a:extLst>
              <a:ext uri="{FF2B5EF4-FFF2-40B4-BE49-F238E27FC236}">
                <a16:creationId xmlns:a16="http://schemas.microsoft.com/office/drawing/2014/main" id="{54105299-8979-471C-B970-AECC4E884B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021AD4-D57E-4CA7-BB4B-8044F1A9BC83}"/>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139998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7D2A-D90D-4B3C-A429-D6F42B90F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037F9B-B0CD-4EAD-B9EE-5757B869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27871E-75C1-46CD-8499-974F82531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171B4D-D25C-485C-9CCE-CA5E537A840D}"/>
              </a:ext>
            </a:extLst>
          </p:cNvPr>
          <p:cNvSpPr>
            <a:spLocks noGrp="1"/>
          </p:cNvSpPr>
          <p:nvPr>
            <p:ph type="dt" sz="half" idx="10"/>
          </p:nvPr>
        </p:nvSpPr>
        <p:spPr/>
        <p:txBody>
          <a:bodyPr/>
          <a:lstStyle/>
          <a:p>
            <a:fld id="{F1AE87D6-F137-44F0-B81C-31C74E53F7F0}" type="datetimeFigureOut">
              <a:rPr lang="en-IN" smtClean="0"/>
              <a:t>18-03-2025</a:t>
            </a:fld>
            <a:endParaRPr lang="en-IN"/>
          </a:p>
        </p:txBody>
      </p:sp>
      <p:sp>
        <p:nvSpPr>
          <p:cNvPr id="6" name="Footer Placeholder 5">
            <a:extLst>
              <a:ext uri="{FF2B5EF4-FFF2-40B4-BE49-F238E27FC236}">
                <a16:creationId xmlns:a16="http://schemas.microsoft.com/office/drawing/2014/main" id="{5E23449E-5BE9-4CDD-8932-E25E5DCCEA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87B494-8DCC-45FB-978C-DF0483F1FC5C}"/>
              </a:ext>
            </a:extLst>
          </p:cNvPr>
          <p:cNvSpPr>
            <a:spLocks noGrp="1"/>
          </p:cNvSpPr>
          <p:nvPr>
            <p:ph type="sldNum" sz="quarter" idx="12"/>
          </p:nvPr>
        </p:nvSpPr>
        <p:spPr/>
        <p:txBody>
          <a:bodyPr/>
          <a:lstStyle/>
          <a:p>
            <a:fld id="{7013A60E-2AB6-4ED8-8746-836322DB2EF4}" type="slidenum">
              <a:rPr lang="en-IN" smtClean="0"/>
              <a:t>‹#›</a:t>
            </a:fld>
            <a:endParaRPr lang="en-IN"/>
          </a:p>
        </p:txBody>
      </p:sp>
    </p:spTree>
    <p:extLst>
      <p:ext uri="{BB962C8B-B14F-4D97-AF65-F5344CB8AC3E}">
        <p14:creationId xmlns:p14="http://schemas.microsoft.com/office/powerpoint/2010/main" val="404750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F4D2D8-02FC-4A18-BA18-CF8554A85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C3ECD2-EFB1-462B-B910-95C847C8E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09D9E3-D943-4BE6-AE57-5B15EB8E5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E87D6-F137-44F0-B81C-31C74E53F7F0}" type="datetimeFigureOut">
              <a:rPr lang="en-IN" smtClean="0"/>
              <a:t>18-03-2025</a:t>
            </a:fld>
            <a:endParaRPr lang="en-IN"/>
          </a:p>
        </p:txBody>
      </p:sp>
      <p:sp>
        <p:nvSpPr>
          <p:cNvPr id="5" name="Footer Placeholder 4">
            <a:extLst>
              <a:ext uri="{FF2B5EF4-FFF2-40B4-BE49-F238E27FC236}">
                <a16:creationId xmlns:a16="http://schemas.microsoft.com/office/drawing/2014/main" id="{F70122FD-E15D-4FB1-8428-D1D348A76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9AD1DF-C3DD-4A29-9156-AC6D440DA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3A60E-2AB6-4ED8-8746-836322DB2EF4}" type="slidenum">
              <a:rPr lang="en-IN" smtClean="0"/>
              <a:t>‹#›</a:t>
            </a:fld>
            <a:endParaRPr lang="en-IN"/>
          </a:p>
        </p:txBody>
      </p:sp>
    </p:spTree>
    <p:extLst>
      <p:ext uri="{BB962C8B-B14F-4D97-AF65-F5344CB8AC3E}">
        <p14:creationId xmlns:p14="http://schemas.microsoft.com/office/powerpoint/2010/main" val="206029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14.sv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www.kaggle.com/datase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8C004-3620-4701-B275-4523C6F5ADCA}"/>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7AC8829-3644-46E8-9C15-B05971D505CF}"/>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5540604" y="2949273"/>
            <a:ext cx="1110792" cy="959453"/>
          </a:xfrm>
          <a:prstGeom prst="rect">
            <a:avLst/>
          </a:prstGeom>
          <a:ln>
            <a:noFill/>
          </a:ln>
          <a:effectLst>
            <a:innerShdw blurRad="63500" dist="50800" dir="16200000">
              <a:prstClr val="black">
                <a:alpha val="50000"/>
              </a:prstClr>
            </a:innerShdw>
          </a:effectLst>
        </p:spPr>
      </p:pic>
      <p:sp>
        <p:nvSpPr>
          <p:cNvPr id="8" name="TextBox 7">
            <a:extLst>
              <a:ext uri="{FF2B5EF4-FFF2-40B4-BE49-F238E27FC236}">
                <a16:creationId xmlns:a16="http://schemas.microsoft.com/office/drawing/2014/main" id="{F7176EC1-CE0E-46D2-B679-22579247832D}"/>
              </a:ext>
            </a:extLst>
          </p:cNvPr>
          <p:cNvSpPr txBox="1"/>
          <p:nvPr/>
        </p:nvSpPr>
        <p:spPr>
          <a:xfrm>
            <a:off x="3441357" y="6056273"/>
            <a:ext cx="5309286" cy="784830"/>
          </a:xfrm>
          <a:prstGeom prst="rect">
            <a:avLst/>
          </a:prstGeom>
          <a:noFill/>
        </p:spPr>
        <p:txBody>
          <a:bodyPr wrap="square" rtlCol="0">
            <a:spAutoFit/>
          </a:bodyPr>
          <a:lstStyle/>
          <a:p>
            <a:pPr algn="ctr"/>
            <a:r>
              <a:rPr lang="en-US" sz="1100" b="1" dirty="0">
                <a:solidFill>
                  <a:schemeClr val="bg1">
                    <a:lumMod val="50000"/>
                  </a:schemeClr>
                </a:solidFill>
                <a:latin typeface="Oxygen (Headings)"/>
              </a:rPr>
              <a:t>Inspired by Apple Inc.</a:t>
            </a:r>
          </a:p>
          <a:p>
            <a:pPr algn="ctr"/>
            <a:r>
              <a:rPr lang="en-US" sz="1200" b="1" dirty="0">
                <a:solidFill>
                  <a:schemeClr val="bg1">
                    <a:lumMod val="50000"/>
                  </a:schemeClr>
                </a:solidFill>
                <a:latin typeface="Oxygen (Headings)"/>
              </a:rPr>
              <a:t>Submitted by Abin Antony P J</a:t>
            </a:r>
            <a:endParaRPr lang="en-IN" sz="1200" b="1" dirty="0">
              <a:solidFill>
                <a:schemeClr val="bg1">
                  <a:lumMod val="50000"/>
                </a:schemeClr>
              </a:solidFill>
              <a:latin typeface="Oxygen (Headings)"/>
            </a:endParaRPr>
          </a:p>
          <a:p>
            <a:pPr algn="ctr"/>
            <a:endParaRPr lang="en-IN" sz="1100" b="1" dirty="0">
              <a:solidFill>
                <a:schemeClr val="bg1">
                  <a:lumMod val="50000"/>
                </a:schemeClr>
              </a:solidFill>
              <a:latin typeface="Oxygen (Headings)"/>
            </a:endParaRPr>
          </a:p>
          <a:p>
            <a:endParaRPr lang="en-IN" sz="1100" dirty="0"/>
          </a:p>
        </p:txBody>
      </p:sp>
    </p:spTree>
    <p:extLst>
      <p:ext uri="{BB962C8B-B14F-4D97-AF65-F5344CB8AC3E}">
        <p14:creationId xmlns:p14="http://schemas.microsoft.com/office/powerpoint/2010/main" val="38912727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ack background">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2" name="logo">
            <a:extLst>
              <a:ext uri="{FF2B5EF4-FFF2-40B4-BE49-F238E27FC236}">
                <a16:creationId xmlns:a16="http://schemas.microsoft.com/office/drawing/2014/main" id="{4CFF1636-C19B-4ADD-877B-4F0A304B5023}"/>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33629" y="304531"/>
            <a:ext cx="520227" cy="449349"/>
          </a:xfrm>
          <a:prstGeom prst="rect">
            <a:avLst/>
          </a:prstGeom>
          <a:ln>
            <a:noFill/>
          </a:ln>
          <a:effectLst/>
        </p:spPr>
      </p:pic>
      <p:sp>
        <p:nvSpPr>
          <p:cNvPr id="13" name="Rectangle 12">
            <a:extLst>
              <a:ext uri="{FF2B5EF4-FFF2-40B4-BE49-F238E27FC236}">
                <a16:creationId xmlns:a16="http://schemas.microsoft.com/office/drawing/2014/main" id="{D836E1CD-67DF-457A-8586-40E413C12B86}"/>
              </a:ext>
            </a:extLst>
          </p:cNvPr>
          <p:cNvSpPr/>
          <p:nvPr/>
        </p:nvSpPr>
        <p:spPr>
          <a:xfrm>
            <a:off x="-6004560" y="0"/>
            <a:ext cx="44043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12">
            <a:extLst>
              <a:ext uri="{FF2B5EF4-FFF2-40B4-BE49-F238E27FC236}">
                <a16:creationId xmlns:a16="http://schemas.microsoft.com/office/drawing/2014/main" id="{C1A87B03-601B-4A2E-B283-F4F97F049D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62" y="-1183268"/>
            <a:ext cx="10534222" cy="11775003"/>
          </a:xfrm>
          <a:prstGeom prst="rect">
            <a:avLst/>
          </a:prstGeom>
        </p:spPr>
      </p:pic>
      <p:sp>
        <p:nvSpPr>
          <p:cNvPr id="6" name="Rectangle 5">
            <a:extLst>
              <a:ext uri="{FF2B5EF4-FFF2-40B4-BE49-F238E27FC236}">
                <a16:creationId xmlns:a16="http://schemas.microsoft.com/office/drawing/2014/main" id="{238F8733-166F-4F24-93DF-F173382DE99D}"/>
              </a:ext>
            </a:extLst>
          </p:cNvPr>
          <p:cNvSpPr/>
          <p:nvPr/>
        </p:nvSpPr>
        <p:spPr>
          <a:xfrm>
            <a:off x="-304800" y="2750850"/>
            <a:ext cx="12969240" cy="171447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criterias used">
            <a:extLst>
              <a:ext uri="{FF2B5EF4-FFF2-40B4-BE49-F238E27FC236}">
                <a16:creationId xmlns:a16="http://schemas.microsoft.com/office/drawing/2014/main" id="{C322B511-9D85-436D-8FF6-C439C358205D}"/>
              </a:ext>
            </a:extLst>
          </p:cNvPr>
          <p:cNvSpPr/>
          <p:nvPr/>
        </p:nvSpPr>
        <p:spPr>
          <a:xfrm>
            <a:off x="2180797" y="2766090"/>
            <a:ext cx="7830413" cy="1569660"/>
          </a:xfrm>
          <a:prstGeom prst="rect">
            <a:avLst/>
          </a:prstGeom>
          <a:noFill/>
        </p:spPr>
        <p:txBody>
          <a:bodyPr wrap="none" lIns="91440" tIns="45720" rIns="91440" bIns="45720">
            <a:spAutoFit/>
          </a:bodyPr>
          <a:lstStyle/>
          <a:p>
            <a:pPr algn="ctr"/>
            <a:r>
              <a:rPr lang="en-US" sz="9600" dirty="0">
                <a:ln w="0"/>
                <a:latin typeface="Oxygen"/>
              </a:rPr>
              <a:t>Charts &amp; Filters</a:t>
            </a:r>
            <a:endParaRPr lang="en-US" sz="5400" b="0" cap="none" spc="0" dirty="0">
              <a:ln w="0"/>
              <a:latin typeface="Oxygen"/>
            </a:endParaRPr>
          </a:p>
        </p:txBody>
      </p:sp>
    </p:spTree>
    <p:extLst>
      <p:ext uri="{BB962C8B-B14F-4D97-AF65-F5344CB8AC3E}">
        <p14:creationId xmlns:p14="http://schemas.microsoft.com/office/powerpoint/2010/main" val="2746639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 presetClass="entr" presetSubtype="4"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1274064" y="0"/>
            <a:ext cx="1475232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6E8FCF50-3F30-4741-92CF-7FAA9D5FD3CC}"/>
              </a:ext>
            </a:extLst>
          </p:cNvPr>
          <p:cNvSpPr/>
          <p:nvPr/>
        </p:nvSpPr>
        <p:spPr>
          <a:xfrm>
            <a:off x="-45720" y="0"/>
            <a:ext cx="44043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78D424C-5F14-4DE9-A162-A547B7BF1E7A}"/>
              </a:ext>
            </a:extLst>
          </p:cNvPr>
          <p:cNvSpPr/>
          <p:nvPr/>
        </p:nvSpPr>
        <p:spPr>
          <a:xfrm>
            <a:off x="958858" y="1197240"/>
            <a:ext cx="6211957" cy="1569660"/>
          </a:xfrm>
          <a:prstGeom prst="rect">
            <a:avLst/>
          </a:prstGeom>
          <a:noFill/>
        </p:spPr>
        <p:txBody>
          <a:bodyPr wrap="none" lIns="91440" tIns="45720" rIns="91440" bIns="45720">
            <a:spAutoFit/>
          </a:bodyPr>
          <a:lstStyle/>
          <a:p>
            <a:pPr algn="ctr"/>
            <a:r>
              <a:rPr lang="en-US" sz="9600" dirty="0">
                <a:ln w="0"/>
                <a:latin typeface="Oxygen"/>
              </a:rPr>
              <a:t>Charts </a:t>
            </a:r>
            <a:r>
              <a:rPr lang="en-US" sz="9600" dirty="0">
                <a:ln w="0"/>
                <a:solidFill>
                  <a:schemeClr val="bg1"/>
                </a:solidFill>
                <a:latin typeface="Oxygen"/>
              </a:rPr>
              <a:t>Used</a:t>
            </a:r>
            <a:endParaRPr lang="en-US" sz="5400" b="0" cap="none" spc="0" dirty="0">
              <a:ln w="0"/>
              <a:solidFill>
                <a:schemeClr val="bg1"/>
              </a:solidFill>
              <a:latin typeface="Oxygen"/>
            </a:endParaRPr>
          </a:p>
        </p:txBody>
      </p:sp>
      <p:pic>
        <p:nvPicPr>
          <p:cNvPr id="18" name="Picture 17">
            <a:extLst>
              <a:ext uri="{FF2B5EF4-FFF2-40B4-BE49-F238E27FC236}">
                <a16:creationId xmlns:a16="http://schemas.microsoft.com/office/drawing/2014/main" id="{6FCA796D-6D17-445E-964D-EA68A79FCA13}"/>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56779" y="292958"/>
            <a:ext cx="520227" cy="449349"/>
          </a:xfrm>
          <a:prstGeom prst="rect">
            <a:avLst/>
          </a:prstGeom>
          <a:ln>
            <a:noFill/>
          </a:ln>
          <a:effectLst/>
        </p:spPr>
      </p:pic>
      <p:sp>
        <p:nvSpPr>
          <p:cNvPr id="19" name="Rectangle 18">
            <a:extLst>
              <a:ext uri="{FF2B5EF4-FFF2-40B4-BE49-F238E27FC236}">
                <a16:creationId xmlns:a16="http://schemas.microsoft.com/office/drawing/2014/main" id="{0CA26F57-2CEE-43DD-B78D-A66D311A685A}"/>
              </a:ext>
            </a:extLst>
          </p:cNvPr>
          <p:cNvSpPr/>
          <p:nvPr/>
        </p:nvSpPr>
        <p:spPr>
          <a:xfrm>
            <a:off x="-9982200" y="2695962"/>
            <a:ext cx="9864088" cy="1569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2B718615-A0F9-4934-80A6-CCA5663FDDCB}"/>
              </a:ext>
            </a:extLst>
          </p:cNvPr>
          <p:cNvSpPr/>
          <p:nvPr/>
        </p:nvSpPr>
        <p:spPr>
          <a:xfrm>
            <a:off x="12359640" y="0"/>
            <a:ext cx="43281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F26616B-CC34-48A2-9B6A-7DCF3D3EF23C}"/>
              </a:ext>
            </a:extLst>
          </p:cNvPr>
          <p:cNvSpPr/>
          <p:nvPr/>
        </p:nvSpPr>
        <p:spPr>
          <a:xfrm>
            <a:off x="8194208" y="2158476"/>
            <a:ext cx="3398520" cy="992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DEBA3B7B-0773-4EB9-B45E-147FCDCE6EFB}"/>
              </a:ext>
            </a:extLst>
          </p:cNvPr>
          <p:cNvSpPr txBox="1"/>
          <p:nvPr/>
        </p:nvSpPr>
        <p:spPr>
          <a:xfrm>
            <a:off x="8260248" y="2323967"/>
            <a:ext cx="3256280" cy="369332"/>
          </a:xfrm>
          <a:prstGeom prst="rect">
            <a:avLst/>
          </a:prstGeom>
          <a:noFill/>
        </p:spPr>
        <p:txBody>
          <a:bodyPr wrap="square" rtlCol="0">
            <a:spAutoFit/>
          </a:bodyPr>
          <a:lstStyle/>
          <a:p>
            <a:pPr algn="ctr"/>
            <a:r>
              <a:rPr lang="en-US" b="1" dirty="0">
                <a:ln w="0"/>
                <a:solidFill>
                  <a:schemeClr val="tx1">
                    <a:lumMod val="65000"/>
                    <a:lumOff val="35000"/>
                  </a:schemeClr>
                </a:solidFill>
                <a:latin typeface="Oxygen"/>
              </a:rPr>
              <a:t>TOP PICKED IPHONES</a:t>
            </a:r>
            <a:endParaRPr lang="en-IN" b="1" dirty="0">
              <a:solidFill>
                <a:schemeClr val="tx1">
                  <a:lumMod val="65000"/>
                  <a:lumOff val="35000"/>
                </a:schemeClr>
              </a:solidFill>
            </a:endParaRPr>
          </a:p>
        </p:txBody>
      </p:sp>
      <p:sp>
        <p:nvSpPr>
          <p:cNvPr id="21" name="TextBox 20">
            <a:extLst>
              <a:ext uri="{FF2B5EF4-FFF2-40B4-BE49-F238E27FC236}">
                <a16:creationId xmlns:a16="http://schemas.microsoft.com/office/drawing/2014/main" id="{F0978C79-C470-4A05-AC06-9733561B25D2}"/>
              </a:ext>
            </a:extLst>
          </p:cNvPr>
          <p:cNvSpPr txBox="1"/>
          <p:nvPr/>
        </p:nvSpPr>
        <p:spPr>
          <a:xfrm>
            <a:off x="8265328" y="2717052"/>
            <a:ext cx="3256280" cy="369332"/>
          </a:xfrm>
          <a:prstGeom prst="rect">
            <a:avLst/>
          </a:prstGeom>
          <a:noFill/>
        </p:spPr>
        <p:txBody>
          <a:bodyPr wrap="square" rtlCol="0">
            <a:spAutoFit/>
          </a:bodyPr>
          <a:lstStyle/>
          <a:p>
            <a:pPr algn="ctr"/>
            <a:r>
              <a:rPr lang="en-US" b="1" dirty="0">
                <a:solidFill>
                  <a:schemeClr val="tx1">
                    <a:lumMod val="65000"/>
                    <a:lumOff val="35000"/>
                  </a:schemeClr>
                </a:solidFill>
              </a:rPr>
              <a:t>LOLIPOP CHART</a:t>
            </a:r>
            <a:endParaRPr lang="en-IN" b="1" dirty="0">
              <a:solidFill>
                <a:schemeClr val="tx1">
                  <a:lumMod val="65000"/>
                  <a:lumOff val="35000"/>
                </a:schemeClr>
              </a:solidFill>
            </a:endParaRPr>
          </a:p>
        </p:txBody>
      </p:sp>
      <p:sp>
        <p:nvSpPr>
          <p:cNvPr id="22" name="Rectangle 21">
            <a:extLst>
              <a:ext uri="{FF2B5EF4-FFF2-40B4-BE49-F238E27FC236}">
                <a16:creationId xmlns:a16="http://schemas.microsoft.com/office/drawing/2014/main" id="{6A260ECD-AA40-4DB6-836C-76C34376C0BC}"/>
              </a:ext>
            </a:extLst>
          </p:cNvPr>
          <p:cNvSpPr/>
          <p:nvPr/>
        </p:nvSpPr>
        <p:spPr>
          <a:xfrm>
            <a:off x="5185063" y="3248521"/>
            <a:ext cx="3398520" cy="992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3" name="TextBox 22">
            <a:extLst>
              <a:ext uri="{FF2B5EF4-FFF2-40B4-BE49-F238E27FC236}">
                <a16:creationId xmlns:a16="http://schemas.microsoft.com/office/drawing/2014/main" id="{EF4F84CB-80FB-46DB-B2E5-DE32617A118C}"/>
              </a:ext>
            </a:extLst>
          </p:cNvPr>
          <p:cNvSpPr txBox="1"/>
          <p:nvPr/>
        </p:nvSpPr>
        <p:spPr>
          <a:xfrm>
            <a:off x="5251103" y="3307805"/>
            <a:ext cx="3256280" cy="646331"/>
          </a:xfrm>
          <a:prstGeom prst="rect">
            <a:avLst/>
          </a:prstGeom>
          <a:noFill/>
        </p:spPr>
        <p:txBody>
          <a:bodyPr wrap="square" rtlCol="0">
            <a:spAutoFit/>
          </a:bodyPr>
          <a:lstStyle/>
          <a:p>
            <a:pPr algn="ctr"/>
            <a:r>
              <a:rPr lang="en-US" b="1" dirty="0">
                <a:ln w="0"/>
                <a:solidFill>
                  <a:schemeClr val="tx1">
                    <a:lumMod val="65000"/>
                    <a:lumOff val="35000"/>
                  </a:schemeClr>
                </a:solidFill>
                <a:latin typeface="Oxygen"/>
              </a:rPr>
              <a:t>STAR RATING BY NUMBER OF REVIEWS</a:t>
            </a:r>
            <a:endParaRPr lang="en-IN" b="1" dirty="0">
              <a:solidFill>
                <a:schemeClr val="tx1">
                  <a:lumMod val="65000"/>
                  <a:lumOff val="35000"/>
                </a:schemeClr>
              </a:solidFill>
            </a:endParaRPr>
          </a:p>
        </p:txBody>
      </p:sp>
      <p:sp>
        <p:nvSpPr>
          <p:cNvPr id="24" name="TextBox 23">
            <a:extLst>
              <a:ext uri="{FF2B5EF4-FFF2-40B4-BE49-F238E27FC236}">
                <a16:creationId xmlns:a16="http://schemas.microsoft.com/office/drawing/2014/main" id="{657C0F6D-7E6E-4E0C-AD8F-A4DB459C5809}"/>
              </a:ext>
            </a:extLst>
          </p:cNvPr>
          <p:cNvSpPr txBox="1"/>
          <p:nvPr/>
        </p:nvSpPr>
        <p:spPr>
          <a:xfrm>
            <a:off x="5256183" y="3873717"/>
            <a:ext cx="3256280" cy="369332"/>
          </a:xfrm>
          <a:prstGeom prst="rect">
            <a:avLst/>
          </a:prstGeom>
          <a:noFill/>
        </p:spPr>
        <p:txBody>
          <a:bodyPr wrap="square" rtlCol="0">
            <a:spAutoFit/>
          </a:bodyPr>
          <a:lstStyle/>
          <a:p>
            <a:pPr algn="ctr"/>
            <a:r>
              <a:rPr lang="en-US" b="1" dirty="0">
                <a:solidFill>
                  <a:schemeClr val="tx1">
                    <a:lumMod val="65000"/>
                    <a:lumOff val="35000"/>
                  </a:schemeClr>
                </a:solidFill>
              </a:rPr>
              <a:t>BAR CHART</a:t>
            </a:r>
            <a:endParaRPr lang="en-IN" b="1" dirty="0">
              <a:solidFill>
                <a:schemeClr val="tx1">
                  <a:lumMod val="65000"/>
                  <a:lumOff val="35000"/>
                </a:schemeClr>
              </a:solidFill>
            </a:endParaRPr>
          </a:p>
        </p:txBody>
      </p:sp>
      <p:sp>
        <p:nvSpPr>
          <p:cNvPr id="25" name="Rectangle 24">
            <a:extLst>
              <a:ext uri="{FF2B5EF4-FFF2-40B4-BE49-F238E27FC236}">
                <a16:creationId xmlns:a16="http://schemas.microsoft.com/office/drawing/2014/main" id="{460958B5-3FB5-4E14-A540-0D76ED1CF815}"/>
              </a:ext>
            </a:extLst>
          </p:cNvPr>
          <p:cNvSpPr/>
          <p:nvPr/>
        </p:nvSpPr>
        <p:spPr>
          <a:xfrm>
            <a:off x="8199316" y="4331912"/>
            <a:ext cx="3398520" cy="992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6" name="TextBox 25">
            <a:extLst>
              <a:ext uri="{FF2B5EF4-FFF2-40B4-BE49-F238E27FC236}">
                <a16:creationId xmlns:a16="http://schemas.microsoft.com/office/drawing/2014/main" id="{9B96CB53-A654-46B4-9A4C-5C6B4730C81A}"/>
              </a:ext>
            </a:extLst>
          </p:cNvPr>
          <p:cNvSpPr txBox="1"/>
          <p:nvPr/>
        </p:nvSpPr>
        <p:spPr>
          <a:xfrm>
            <a:off x="8265356" y="4462678"/>
            <a:ext cx="3256280" cy="369332"/>
          </a:xfrm>
          <a:prstGeom prst="rect">
            <a:avLst/>
          </a:prstGeom>
          <a:noFill/>
        </p:spPr>
        <p:txBody>
          <a:bodyPr wrap="square" rtlCol="0">
            <a:spAutoFit/>
          </a:bodyPr>
          <a:lstStyle/>
          <a:p>
            <a:pPr algn="ctr"/>
            <a:r>
              <a:rPr lang="en-US" b="1" dirty="0">
                <a:ln w="0"/>
                <a:solidFill>
                  <a:schemeClr val="tx1">
                    <a:lumMod val="65000"/>
                    <a:lumOff val="35000"/>
                  </a:schemeClr>
                </a:solidFill>
                <a:latin typeface="Oxygen"/>
              </a:rPr>
              <a:t>MODEL SPOTLIGHT</a:t>
            </a:r>
            <a:endParaRPr lang="en-IN" b="1" dirty="0">
              <a:solidFill>
                <a:schemeClr val="tx1">
                  <a:lumMod val="65000"/>
                  <a:lumOff val="35000"/>
                </a:schemeClr>
              </a:solidFill>
            </a:endParaRPr>
          </a:p>
        </p:txBody>
      </p:sp>
      <p:sp>
        <p:nvSpPr>
          <p:cNvPr id="27" name="TextBox 26">
            <a:extLst>
              <a:ext uri="{FF2B5EF4-FFF2-40B4-BE49-F238E27FC236}">
                <a16:creationId xmlns:a16="http://schemas.microsoft.com/office/drawing/2014/main" id="{F4EB977C-E25C-4E40-96BA-B9788828D2C1}"/>
              </a:ext>
            </a:extLst>
          </p:cNvPr>
          <p:cNvSpPr txBox="1"/>
          <p:nvPr/>
        </p:nvSpPr>
        <p:spPr>
          <a:xfrm>
            <a:off x="8270436" y="4890488"/>
            <a:ext cx="3256280" cy="369332"/>
          </a:xfrm>
          <a:prstGeom prst="rect">
            <a:avLst/>
          </a:prstGeom>
          <a:noFill/>
        </p:spPr>
        <p:txBody>
          <a:bodyPr wrap="square" rtlCol="0">
            <a:spAutoFit/>
          </a:bodyPr>
          <a:lstStyle/>
          <a:p>
            <a:pPr algn="ctr"/>
            <a:r>
              <a:rPr lang="en-US" b="1" dirty="0">
                <a:solidFill>
                  <a:schemeClr val="tx1">
                    <a:lumMod val="65000"/>
                    <a:lumOff val="35000"/>
                  </a:schemeClr>
                </a:solidFill>
              </a:rPr>
              <a:t>TABLE CHART</a:t>
            </a:r>
            <a:endParaRPr lang="en-IN" b="1" dirty="0">
              <a:solidFill>
                <a:schemeClr val="tx1">
                  <a:lumMod val="65000"/>
                  <a:lumOff val="35000"/>
                </a:schemeClr>
              </a:solidFill>
            </a:endParaRPr>
          </a:p>
        </p:txBody>
      </p:sp>
      <p:sp>
        <p:nvSpPr>
          <p:cNvPr id="31" name="Rectangle 30">
            <a:extLst>
              <a:ext uri="{FF2B5EF4-FFF2-40B4-BE49-F238E27FC236}">
                <a16:creationId xmlns:a16="http://schemas.microsoft.com/office/drawing/2014/main" id="{EBD1A836-1F32-4E5F-A845-4F6AF614466E}"/>
              </a:ext>
            </a:extLst>
          </p:cNvPr>
          <p:cNvSpPr/>
          <p:nvPr/>
        </p:nvSpPr>
        <p:spPr>
          <a:xfrm>
            <a:off x="5180241" y="5421862"/>
            <a:ext cx="3398520" cy="992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2" name="TextBox 31">
            <a:extLst>
              <a:ext uri="{FF2B5EF4-FFF2-40B4-BE49-F238E27FC236}">
                <a16:creationId xmlns:a16="http://schemas.microsoft.com/office/drawing/2014/main" id="{8042626C-0A41-40AD-BAC9-10AD0966EEC8}"/>
              </a:ext>
            </a:extLst>
          </p:cNvPr>
          <p:cNvSpPr txBox="1"/>
          <p:nvPr/>
        </p:nvSpPr>
        <p:spPr>
          <a:xfrm>
            <a:off x="5246281" y="5552628"/>
            <a:ext cx="3256280" cy="369332"/>
          </a:xfrm>
          <a:prstGeom prst="rect">
            <a:avLst/>
          </a:prstGeom>
          <a:noFill/>
        </p:spPr>
        <p:txBody>
          <a:bodyPr wrap="square" rtlCol="0">
            <a:spAutoFit/>
          </a:bodyPr>
          <a:lstStyle/>
          <a:p>
            <a:pPr algn="ctr"/>
            <a:r>
              <a:rPr lang="en-US" b="1" dirty="0">
                <a:ln w="0"/>
                <a:solidFill>
                  <a:schemeClr val="tx1">
                    <a:lumMod val="65000"/>
                    <a:lumOff val="35000"/>
                  </a:schemeClr>
                </a:solidFill>
                <a:latin typeface="Oxygen"/>
              </a:rPr>
              <a:t>STAR RATING BY MODEL</a:t>
            </a:r>
            <a:endParaRPr lang="en-IN" b="1" dirty="0">
              <a:solidFill>
                <a:schemeClr val="tx1">
                  <a:lumMod val="65000"/>
                  <a:lumOff val="35000"/>
                </a:schemeClr>
              </a:solidFill>
            </a:endParaRPr>
          </a:p>
        </p:txBody>
      </p:sp>
      <p:sp>
        <p:nvSpPr>
          <p:cNvPr id="33" name="TextBox 32">
            <a:extLst>
              <a:ext uri="{FF2B5EF4-FFF2-40B4-BE49-F238E27FC236}">
                <a16:creationId xmlns:a16="http://schemas.microsoft.com/office/drawing/2014/main" id="{4E94FF49-63CB-44E8-9341-61E6F4F22BEB}"/>
              </a:ext>
            </a:extLst>
          </p:cNvPr>
          <p:cNvSpPr txBox="1"/>
          <p:nvPr/>
        </p:nvSpPr>
        <p:spPr>
          <a:xfrm>
            <a:off x="5251361" y="5980438"/>
            <a:ext cx="3256280" cy="369332"/>
          </a:xfrm>
          <a:prstGeom prst="rect">
            <a:avLst/>
          </a:prstGeom>
          <a:noFill/>
        </p:spPr>
        <p:txBody>
          <a:bodyPr wrap="square" rtlCol="0">
            <a:spAutoFit/>
          </a:bodyPr>
          <a:lstStyle/>
          <a:p>
            <a:pPr algn="ctr"/>
            <a:r>
              <a:rPr lang="en-US" b="1" dirty="0">
                <a:solidFill>
                  <a:schemeClr val="tx1">
                    <a:lumMod val="65000"/>
                    <a:lumOff val="35000"/>
                  </a:schemeClr>
                </a:solidFill>
              </a:rPr>
              <a:t>TREEMAP CHART</a:t>
            </a:r>
            <a:endParaRPr lang="en-IN" b="1" dirty="0">
              <a:solidFill>
                <a:schemeClr val="tx1">
                  <a:lumMod val="65000"/>
                  <a:lumOff val="35000"/>
                </a:schemeClr>
              </a:solidFill>
            </a:endParaRPr>
          </a:p>
        </p:txBody>
      </p:sp>
      <p:sp>
        <p:nvSpPr>
          <p:cNvPr id="5" name="Rectangle 4">
            <a:extLst>
              <a:ext uri="{FF2B5EF4-FFF2-40B4-BE49-F238E27FC236}">
                <a16:creationId xmlns:a16="http://schemas.microsoft.com/office/drawing/2014/main" id="{B1A1A574-0780-439A-8F4F-ABF3F2BE2EB2}"/>
              </a:ext>
            </a:extLst>
          </p:cNvPr>
          <p:cNvSpPr/>
          <p:nvPr/>
        </p:nvSpPr>
        <p:spPr>
          <a:xfrm>
            <a:off x="8502561" y="2323967"/>
            <a:ext cx="2841079" cy="36933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B1A3CB0C-7EBE-4576-BDAA-A94CE26E15F2}"/>
              </a:ext>
            </a:extLst>
          </p:cNvPr>
          <p:cNvSpPr/>
          <p:nvPr/>
        </p:nvSpPr>
        <p:spPr>
          <a:xfrm>
            <a:off x="8961120" y="2724165"/>
            <a:ext cx="1846291" cy="369332"/>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A7F10F2D-3639-4026-9FE2-57A53DA8733A}"/>
              </a:ext>
            </a:extLst>
          </p:cNvPr>
          <p:cNvSpPr/>
          <p:nvPr/>
        </p:nvSpPr>
        <p:spPr>
          <a:xfrm>
            <a:off x="5429357" y="3371070"/>
            <a:ext cx="2841079" cy="51722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7320018A-F892-41EC-B627-BB6637F618EF}"/>
              </a:ext>
            </a:extLst>
          </p:cNvPr>
          <p:cNvSpPr/>
          <p:nvPr/>
        </p:nvSpPr>
        <p:spPr>
          <a:xfrm>
            <a:off x="6096001" y="3929646"/>
            <a:ext cx="1554480" cy="25119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1D1E7C32-C89D-4595-B09B-53F069C02F3A}"/>
              </a:ext>
            </a:extLst>
          </p:cNvPr>
          <p:cNvSpPr/>
          <p:nvPr/>
        </p:nvSpPr>
        <p:spPr>
          <a:xfrm>
            <a:off x="8717280" y="4521747"/>
            <a:ext cx="2372360" cy="25119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4840C7F7-7551-45F0-963D-6B0DAF50DC32}"/>
              </a:ext>
            </a:extLst>
          </p:cNvPr>
          <p:cNvSpPr/>
          <p:nvPr/>
        </p:nvSpPr>
        <p:spPr>
          <a:xfrm>
            <a:off x="9150096" y="4952624"/>
            <a:ext cx="1462024" cy="25119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CFA73B7C-9AE0-426E-B8C7-E0A6F5A7E71C}"/>
              </a:ext>
            </a:extLst>
          </p:cNvPr>
          <p:cNvSpPr/>
          <p:nvPr/>
        </p:nvSpPr>
        <p:spPr>
          <a:xfrm>
            <a:off x="5471160" y="5611697"/>
            <a:ext cx="2723048" cy="25119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9056B4CB-2D8B-4B94-9F28-508235D54EA0}"/>
              </a:ext>
            </a:extLst>
          </p:cNvPr>
          <p:cNvSpPr/>
          <p:nvPr/>
        </p:nvSpPr>
        <p:spPr>
          <a:xfrm>
            <a:off x="5948680" y="5980438"/>
            <a:ext cx="1864360" cy="35446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352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childTnLst>
                          </p:cTn>
                        </p:par>
                        <p:par>
                          <p:cTn id="8" fill="hold">
                            <p:stCondLst>
                              <p:cond delay="1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par>
                          <p:cTn id="46" fill="hold">
                            <p:stCondLst>
                              <p:cond delay="4500"/>
                            </p:stCondLst>
                            <p:childTnLst>
                              <p:par>
                                <p:cTn id="47" presetID="2" presetClass="entr" presetSubtype="2"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1+#ppt_w/2"/>
                                          </p:val>
                                        </p:tav>
                                        <p:tav tm="100000">
                                          <p:val>
                                            <p:strVal val="#ppt_x"/>
                                          </p:val>
                                        </p:tav>
                                      </p:tavLst>
                                    </p:anim>
                                    <p:anim calcmode="lin" valueType="num">
                                      <p:cBhvr additive="base">
                                        <p:cTn id="50" dur="500" fill="hold"/>
                                        <p:tgtEl>
                                          <p:spTgt spid="25"/>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6000"/>
                            </p:stCondLst>
                            <p:childTnLst>
                              <p:par>
                                <p:cTn id="66" presetID="2" presetClass="entr" presetSubtype="2"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1+#ppt_w/2"/>
                                          </p:val>
                                        </p:tav>
                                        <p:tav tm="100000">
                                          <p:val>
                                            <p:strVal val="#ppt_x"/>
                                          </p:val>
                                        </p:tav>
                                      </p:tavLst>
                                    </p:anim>
                                    <p:anim calcmode="lin" valueType="num">
                                      <p:cBhvr additive="base">
                                        <p:cTn id="69" dur="50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childTnLst>
                          </p:cTn>
                        </p:par>
                        <p:par>
                          <p:cTn id="77" fill="hold">
                            <p:stCondLst>
                              <p:cond delay="7000"/>
                            </p:stCondLst>
                            <p:childTnLst>
                              <p:par>
                                <p:cTn id="78" presetID="10" presetClass="entr" presetSubtype="0" fill="hold" grpId="0" nodeType="after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P spid="3" grpId="0"/>
      <p:bldP spid="21" grpId="0"/>
      <p:bldP spid="22" grpId="0" animBg="1"/>
      <p:bldP spid="23" grpId="0"/>
      <p:bldP spid="24" grpId="0"/>
      <p:bldP spid="25" grpId="0" animBg="1"/>
      <p:bldP spid="26" grpId="0"/>
      <p:bldP spid="27" grpId="0"/>
      <p:bldP spid="31" grpId="0" animBg="1"/>
      <p:bldP spid="32" grpId="0"/>
      <p:bldP spid="33" grpId="0"/>
      <p:bldP spid="5" grpId="0" animBg="1"/>
      <p:bldP spid="34" grpId="0" animBg="1"/>
      <p:bldP spid="35" grpId="0" animBg="1"/>
      <p:bldP spid="37" grpId="0" animBg="1"/>
      <p:bldP spid="38" grpId="0" animBg="1"/>
      <p:bldP spid="39" grpId="0" animBg="1"/>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5C16FFB2-A1BB-440D-B5D6-1BB3C1367B2D}"/>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45208" y="292958"/>
            <a:ext cx="520227" cy="449349"/>
          </a:xfrm>
          <a:prstGeom prst="rect">
            <a:avLst/>
          </a:prstGeom>
          <a:ln>
            <a:noFill/>
          </a:ln>
          <a:effectLst/>
        </p:spPr>
      </p:pic>
      <p:sp>
        <p:nvSpPr>
          <p:cNvPr id="9" name="Rectangle 8">
            <a:extLst>
              <a:ext uri="{FF2B5EF4-FFF2-40B4-BE49-F238E27FC236}">
                <a16:creationId xmlns:a16="http://schemas.microsoft.com/office/drawing/2014/main" id="{9075E304-6033-450A-B649-790DDA7F3881}"/>
              </a:ext>
            </a:extLst>
          </p:cNvPr>
          <p:cNvSpPr/>
          <p:nvPr/>
        </p:nvSpPr>
        <p:spPr>
          <a:xfrm>
            <a:off x="7640541" y="-152400"/>
            <a:ext cx="4566699" cy="7254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378D424C-5F14-4DE9-A162-A547B7BF1E7A}"/>
              </a:ext>
            </a:extLst>
          </p:cNvPr>
          <p:cNvSpPr/>
          <p:nvPr/>
        </p:nvSpPr>
        <p:spPr>
          <a:xfrm>
            <a:off x="4145363" y="1187202"/>
            <a:ext cx="6211957" cy="1569660"/>
          </a:xfrm>
          <a:prstGeom prst="rect">
            <a:avLst/>
          </a:prstGeom>
          <a:noFill/>
        </p:spPr>
        <p:txBody>
          <a:bodyPr wrap="none" lIns="91440" tIns="45720" rIns="91440" bIns="45720">
            <a:spAutoFit/>
          </a:bodyPr>
          <a:lstStyle/>
          <a:p>
            <a:pPr algn="ctr"/>
            <a:r>
              <a:rPr lang="en-US" sz="9600" dirty="0">
                <a:ln w="0"/>
                <a:solidFill>
                  <a:schemeClr val="bg1"/>
                </a:solidFill>
                <a:latin typeface="Oxygen"/>
              </a:rPr>
              <a:t>Charts</a:t>
            </a:r>
            <a:r>
              <a:rPr lang="en-US" sz="9600" dirty="0">
                <a:ln w="0"/>
                <a:latin typeface="Oxygen"/>
              </a:rPr>
              <a:t> Used</a:t>
            </a:r>
            <a:endParaRPr lang="en-US" sz="5400" b="0" cap="none" spc="0" dirty="0">
              <a:ln w="0"/>
              <a:latin typeface="Oxygen"/>
            </a:endParaRPr>
          </a:p>
        </p:txBody>
      </p:sp>
      <p:sp>
        <p:nvSpPr>
          <p:cNvPr id="15" name="Rectangle 14">
            <a:extLst>
              <a:ext uri="{FF2B5EF4-FFF2-40B4-BE49-F238E27FC236}">
                <a16:creationId xmlns:a16="http://schemas.microsoft.com/office/drawing/2014/main" id="{A4DCB334-1BA4-4469-B2E9-F8B2197ACBDA}"/>
              </a:ext>
            </a:extLst>
          </p:cNvPr>
          <p:cNvSpPr/>
          <p:nvPr/>
        </p:nvSpPr>
        <p:spPr>
          <a:xfrm>
            <a:off x="-5013958" y="-152400"/>
            <a:ext cx="4328160" cy="7254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2C3E32D9-B30E-4501-A72D-91EEB9249E48}"/>
              </a:ext>
            </a:extLst>
          </p:cNvPr>
          <p:cNvSpPr/>
          <p:nvPr/>
        </p:nvSpPr>
        <p:spPr>
          <a:xfrm>
            <a:off x="12801600" y="1981200"/>
            <a:ext cx="9387840" cy="316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0A399DA-7489-41AC-B776-1C757E804BAA}"/>
              </a:ext>
            </a:extLst>
          </p:cNvPr>
          <p:cNvSpPr/>
          <p:nvPr/>
        </p:nvSpPr>
        <p:spPr>
          <a:xfrm>
            <a:off x="624362" y="2158476"/>
            <a:ext cx="3398520" cy="992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B91BEE01-9094-4B6B-9934-900C8039963D}"/>
              </a:ext>
            </a:extLst>
          </p:cNvPr>
          <p:cNvSpPr txBox="1"/>
          <p:nvPr/>
        </p:nvSpPr>
        <p:spPr>
          <a:xfrm>
            <a:off x="690402" y="2323967"/>
            <a:ext cx="3256280" cy="369332"/>
          </a:xfrm>
          <a:prstGeom prst="rect">
            <a:avLst/>
          </a:prstGeom>
          <a:noFill/>
        </p:spPr>
        <p:txBody>
          <a:bodyPr wrap="square" rtlCol="0">
            <a:spAutoFit/>
          </a:bodyPr>
          <a:lstStyle/>
          <a:p>
            <a:pPr algn="ctr"/>
            <a:r>
              <a:rPr lang="en-US" b="1" dirty="0">
                <a:ln w="0"/>
                <a:solidFill>
                  <a:schemeClr val="tx1">
                    <a:lumMod val="65000"/>
                    <a:lumOff val="35000"/>
                  </a:schemeClr>
                </a:solidFill>
                <a:latin typeface="Oxygen"/>
              </a:rPr>
              <a:t>RAM DISTRIBUTION</a:t>
            </a:r>
            <a:endParaRPr lang="en-IN" b="1" dirty="0">
              <a:solidFill>
                <a:schemeClr val="tx1">
                  <a:lumMod val="65000"/>
                  <a:lumOff val="35000"/>
                </a:schemeClr>
              </a:solidFill>
            </a:endParaRPr>
          </a:p>
        </p:txBody>
      </p:sp>
      <p:sp>
        <p:nvSpPr>
          <p:cNvPr id="13" name="TextBox 12">
            <a:extLst>
              <a:ext uri="{FF2B5EF4-FFF2-40B4-BE49-F238E27FC236}">
                <a16:creationId xmlns:a16="http://schemas.microsoft.com/office/drawing/2014/main" id="{59DB87EE-965F-41E4-828A-14B0CF99A616}"/>
              </a:ext>
            </a:extLst>
          </p:cNvPr>
          <p:cNvSpPr txBox="1"/>
          <p:nvPr/>
        </p:nvSpPr>
        <p:spPr>
          <a:xfrm>
            <a:off x="695482" y="2717052"/>
            <a:ext cx="3256280" cy="369332"/>
          </a:xfrm>
          <a:prstGeom prst="rect">
            <a:avLst/>
          </a:prstGeom>
          <a:noFill/>
        </p:spPr>
        <p:txBody>
          <a:bodyPr wrap="square" rtlCol="0">
            <a:spAutoFit/>
          </a:bodyPr>
          <a:lstStyle/>
          <a:p>
            <a:pPr algn="ctr"/>
            <a:r>
              <a:rPr lang="en-US" b="1" dirty="0">
                <a:solidFill>
                  <a:schemeClr val="tx1">
                    <a:lumMod val="65000"/>
                    <a:lumOff val="35000"/>
                  </a:schemeClr>
                </a:solidFill>
              </a:rPr>
              <a:t>DONUT CHART</a:t>
            </a:r>
            <a:endParaRPr lang="en-IN" b="1" dirty="0">
              <a:solidFill>
                <a:schemeClr val="tx1">
                  <a:lumMod val="65000"/>
                  <a:lumOff val="35000"/>
                </a:schemeClr>
              </a:solidFill>
            </a:endParaRPr>
          </a:p>
        </p:txBody>
      </p:sp>
      <p:sp>
        <p:nvSpPr>
          <p:cNvPr id="14" name="Rectangle 13">
            <a:extLst>
              <a:ext uri="{FF2B5EF4-FFF2-40B4-BE49-F238E27FC236}">
                <a16:creationId xmlns:a16="http://schemas.microsoft.com/office/drawing/2014/main" id="{54F24505-424D-4D85-A391-44C7180E8219}"/>
              </a:ext>
            </a:extLst>
          </p:cNvPr>
          <p:cNvSpPr/>
          <p:nvPr/>
        </p:nvSpPr>
        <p:spPr>
          <a:xfrm>
            <a:off x="3634058" y="3248521"/>
            <a:ext cx="3398520" cy="992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TextBox 17">
            <a:extLst>
              <a:ext uri="{FF2B5EF4-FFF2-40B4-BE49-F238E27FC236}">
                <a16:creationId xmlns:a16="http://schemas.microsoft.com/office/drawing/2014/main" id="{578DA6C5-12F7-483E-A9EF-4B31C5D65C56}"/>
              </a:ext>
            </a:extLst>
          </p:cNvPr>
          <p:cNvSpPr txBox="1"/>
          <p:nvPr/>
        </p:nvSpPr>
        <p:spPr>
          <a:xfrm>
            <a:off x="3700098" y="3307805"/>
            <a:ext cx="3256280" cy="646331"/>
          </a:xfrm>
          <a:prstGeom prst="rect">
            <a:avLst/>
          </a:prstGeom>
          <a:noFill/>
        </p:spPr>
        <p:txBody>
          <a:bodyPr wrap="square" rtlCol="0">
            <a:spAutoFit/>
          </a:bodyPr>
          <a:lstStyle/>
          <a:p>
            <a:pPr algn="ctr"/>
            <a:r>
              <a:rPr lang="en-US" b="1" dirty="0">
                <a:ln w="0"/>
                <a:solidFill>
                  <a:schemeClr val="tx1">
                    <a:lumMod val="65000"/>
                    <a:lumOff val="35000"/>
                  </a:schemeClr>
                </a:solidFill>
                <a:latin typeface="Oxygen"/>
              </a:rPr>
              <a:t>AVERAGE PRICE DISTRIBUTION BY MODEL</a:t>
            </a:r>
            <a:endParaRPr lang="en-IN" b="1" dirty="0">
              <a:solidFill>
                <a:schemeClr val="tx1">
                  <a:lumMod val="65000"/>
                  <a:lumOff val="35000"/>
                </a:schemeClr>
              </a:solidFill>
            </a:endParaRPr>
          </a:p>
        </p:txBody>
      </p:sp>
      <p:sp>
        <p:nvSpPr>
          <p:cNvPr id="19" name="TextBox 18">
            <a:extLst>
              <a:ext uri="{FF2B5EF4-FFF2-40B4-BE49-F238E27FC236}">
                <a16:creationId xmlns:a16="http://schemas.microsoft.com/office/drawing/2014/main" id="{D8B3E6B2-DB00-4260-A496-C528D5CF30DB}"/>
              </a:ext>
            </a:extLst>
          </p:cNvPr>
          <p:cNvSpPr txBox="1"/>
          <p:nvPr/>
        </p:nvSpPr>
        <p:spPr>
          <a:xfrm>
            <a:off x="3705178" y="3873717"/>
            <a:ext cx="3256280" cy="369332"/>
          </a:xfrm>
          <a:prstGeom prst="rect">
            <a:avLst/>
          </a:prstGeom>
          <a:noFill/>
        </p:spPr>
        <p:txBody>
          <a:bodyPr wrap="square" rtlCol="0">
            <a:spAutoFit/>
          </a:bodyPr>
          <a:lstStyle/>
          <a:p>
            <a:pPr algn="ctr"/>
            <a:r>
              <a:rPr lang="en-US" b="1" dirty="0">
                <a:solidFill>
                  <a:schemeClr val="tx1">
                    <a:lumMod val="65000"/>
                    <a:lumOff val="35000"/>
                  </a:schemeClr>
                </a:solidFill>
              </a:rPr>
              <a:t>BAR CHART</a:t>
            </a:r>
            <a:endParaRPr lang="en-IN" b="1" dirty="0">
              <a:solidFill>
                <a:schemeClr val="tx1">
                  <a:lumMod val="65000"/>
                  <a:lumOff val="35000"/>
                </a:schemeClr>
              </a:solidFill>
            </a:endParaRPr>
          </a:p>
        </p:txBody>
      </p:sp>
      <p:sp>
        <p:nvSpPr>
          <p:cNvPr id="20" name="Rectangle 19">
            <a:extLst>
              <a:ext uri="{FF2B5EF4-FFF2-40B4-BE49-F238E27FC236}">
                <a16:creationId xmlns:a16="http://schemas.microsoft.com/office/drawing/2014/main" id="{F1016CB3-0CEA-4D32-B820-8332EDA5D3EA}"/>
              </a:ext>
            </a:extLst>
          </p:cNvPr>
          <p:cNvSpPr/>
          <p:nvPr/>
        </p:nvSpPr>
        <p:spPr>
          <a:xfrm>
            <a:off x="617884" y="4331912"/>
            <a:ext cx="3398520" cy="992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 name="TextBox 20">
            <a:extLst>
              <a:ext uri="{FF2B5EF4-FFF2-40B4-BE49-F238E27FC236}">
                <a16:creationId xmlns:a16="http://schemas.microsoft.com/office/drawing/2014/main" id="{78822DA1-7D15-4C99-8CC9-04523669DE66}"/>
              </a:ext>
            </a:extLst>
          </p:cNvPr>
          <p:cNvSpPr txBox="1"/>
          <p:nvPr/>
        </p:nvSpPr>
        <p:spPr>
          <a:xfrm>
            <a:off x="512064" y="4462678"/>
            <a:ext cx="3608832" cy="369332"/>
          </a:xfrm>
          <a:prstGeom prst="rect">
            <a:avLst/>
          </a:prstGeom>
          <a:noFill/>
        </p:spPr>
        <p:txBody>
          <a:bodyPr wrap="square" rtlCol="0">
            <a:spAutoFit/>
          </a:bodyPr>
          <a:lstStyle/>
          <a:p>
            <a:pPr algn="ctr"/>
            <a:r>
              <a:rPr lang="en-US" b="1" dirty="0">
                <a:ln w="0"/>
                <a:solidFill>
                  <a:schemeClr val="tx1">
                    <a:lumMod val="65000"/>
                    <a:lumOff val="35000"/>
                  </a:schemeClr>
                </a:solidFill>
                <a:latin typeface="Oxygen"/>
              </a:rPr>
              <a:t>IPHONE MODELS  RAM STORAGE</a:t>
            </a:r>
            <a:endParaRPr lang="en-IN" b="1" dirty="0">
              <a:solidFill>
                <a:schemeClr val="tx1">
                  <a:lumMod val="65000"/>
                  <a:lumOff val="35000"/>
                </a:schemeClr>
              </a:solidFill>
            </a:endParaRPr>
          </a:p>
        </p:txBody>
      </p:sp>
      <p:sp>
        <p:nvSpPr>
          <p:cNvPr id="22" name="TextBox 21">
            <a:extLst>
              <a:ext uri="{FF2B5EF4-FFF2-40B4-BE49-F238E27FC236}">
                <a16:creationId xmlns:a16="http://schemas.microsoft.com/office/drawing/2014/main" id="{8C1C7AAD-C312-40A0-B677-841A401B6D76}"/>
              </a:ext>
            </a:extLst>
          </p:cNvPr>
          <p:cNvSpPr txBox="1"/>
          <p:nvPr/>
        </p:nvSpPr>
        <p:spPr>
          <a:xfrm>
            <a:off x="689004" y="4890488"/>
            <a:ext cx="3256280" cy="369332"/>
          </a:xfrm>
          <a:prstGeom prst="rect">
            <a:avLst/>
          </a:prstGeom>
          <a:noFill/>
        </p:spPr>
        <p:txBody>
          <a:bodyPr wrap="square" rtlCol="0">
            <a:spAutoFit/>
          </a:bodyPr>
          <a:lstStyle/>
          <a:p>
            <a:pPr algn="ctr"/>
            <a:r>
              <a:rPr lang="en-US" b="1" dirty="0">
                <a:solidFill>
                  <a:schemeClr val="tx1">
                    <a:lumMod val="65000"/>
                    <a:lumOff val="35000"/>
                  </a:schemeClr>
                </a:solidFill>
              </a:rPr>
              <a:t>FILTERS</a:t>
            </a:r>
            <a:endParaRPr lang="en-IN" b="1" dirty="0">
              <a:solidFill>
                <a:schemeClr val="tx1">
                  <a:lumMod val="65000"/>
                  <a:lumOff val="35000"/>
                </a:schemeClr>
              </a:solidFill>
            </a:endParaRPr>
          </a:p>
        </p:txBody>
      </p:sp>
      <p:sp>
        <p:nvSpPr>
          <p:cNvPr id="23" name="Rectangle 22">
            <a:extLst>
              <a:ext uri="{FF2B5EF4-FFF2-40B4-BE49-F238E27FC236}">
                <a16:creationId xmlns:a16="http://schemas.microsoft.com/office/drawing/2014/main" id="{CA17D62B-EEBC-49E6-B04C-0175F52215DF}"/>
              </a:ext>
            </a:extLst>
          </p:cNvPr>
          <p:cNvSpPr/>
          <p:nvPr/>
        </p:nvSpPr>
        <p:spPr>
          <a:xfrm>
            <a:off x="3617659" y="5421862"/>
            <a:ext cx="3398520" cy="992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4" name="TextBox 23">
            <a:extLst>
              <a:ext uri="{FF2B5EF4-FFF2-40B4-BE49-F238E27FC236}">
                <a16:creationId xmlns:a16="http://schemas.microsoft.com/office/drawing/2014/main" id="{09F25628-0FC0-4CB0-B936-CA275B64B6BC}"/>
              </a:ext>
            </a:extLst>
          </p:cNvPr>
          <p:cNvSpPr txBox="1"/>
          <p:nvPr/>
        </p:nvSpPr>
        <p:spPr>
          <a:xfrm>
            <a:off x="3683699" y="5552628"/>
            <a:ext cx="3256280" cy="369332"/>
          </a:xfrm>
          <a:prstGeom prst="rect">
            <a:avLst/>
          </a:prstGeom>
          <a:noFill/>
        </p:spPr>
        <p:txBody>
          <a:bodyPr wrap="square" rtlCol="0">
            <a:spAutoFit/>
          </a:bodyPr>
          <a:lstStyle/>
          <a:p>
            <a:pPr algn="ctr"/>
            <a:r>
              <a:rPr lang="en-US" b="1" dirty="0">
                <a:ln w="0"/>
                <a:solidFill>
                  <a:schemeClr val="tx1">
                    <a:lumMod val="65000"/>
                    <a:lumOff val="35000"/>
                  </a:schemeClr>
                </a:solidFill>
                <a:latin typeface="Oxygen"/>
              </a:rPr>
              <a:t>DISCOUNT ALLOWED</a:t>
            </a:r>
            <a:endParaRPr lang="en-IN" b="1" dirty="0">
              <a:solidFill>
                <a:schemeClr val="tx1">
                  <a:lumMod val="65000"/>
                  <a:lumOff val="35000"/>
                </a:schemeClr>
              </a:solidFill>
            </a:endParaRPr>
          </a:p>
        </p:txBody>
      </p:sp>
      <p:sp>
        <p:nvSpPr>
          <p:cNvPr id="25" name="TextBox 24">
            <a:extLst>
              <a:ext uri="{FF2B5EF4-FFF2-40B4-BE49-F238E27FC236}">
                <a16:creationId xmlns:a16="http://schemas.microsoft.com/office/drawing/2014/main" id="{C515C446-BA87-4064-BECC-5C47E65C2441}"/>
              </a:ext>
            </a:extLst>
          </p:cNvPr>
          <p:cNvSpPr txBox="1"/>
          <p:nvPr/>
        </p:nvSpPr>
        <p:spPr>
          <a:xfrm>
            <a:off x="3688779" y="5980438"/>
            <a:ext cx="3256280" cy="369332"/>
          </a:xfrm>
          <a:prstGeom prst="rect">
            <a:avLst/>
          </a:prstGeom>
          <a:noFill/>
        </p:spPr>
        <p:txBody>
          <a:bodyPr wrap="square" rtlCol="0">
            <a:spAutoFit/>
          </a:bodyPr>
          <a:lstStyle/>
          <a:p>
            <a:pPr algn="ctr"/>
            <a:r>
              <a:rPr lang="en-US" b="1" dirty="0">
                <a:solidFill>
                  <a:schemeClr val="tx1">
                    <a:lumMod val="65000"/>
                    <a:lumOff val="35000"/>
                  </a:schemeClr>
                </a:solidFill>
              </a:rPr>
              <a:t>PARAMETER [FILTER]</a:t>
            </a:r>
            <a:endParaRPr lang="en-IN" b="1" dirty="0">
              <a:solidFill>
                <a:schemeClr val="tx1">
                  <a:lumMod val="65000"/>
                  <a:lumOff val="35000"/>
                </a:schemeClr>
              </a:solidFill>
            </a:endParaRPr>
          </a:p>
        </p:txBody>
      </p:sp>
      <p:sp>
        <p:nvSpPr>
          <p:cNvPr id="2" name="Rectangle 1">
            <a:extLst>
              <a:ext uri="{FF2B5EF4-FFF2-40B4-BE49-F238E27FC236}">
                <a16:creationId xmlns:a16="http://schemas.microsoft.com/office/drawing/2014/main" id="{F769232D-6390-4939-91E7-551DC07FC269}"/>
              </a:ext>
            </a:extLst>
          </p:cNvPr>
          <p:cNvSpPr/>
          <p:nvPr/>
        </p:nvSpPr>
        <p:spPr>
          <a:xfrm>
            <a:off x="1116330" y="2350770"/>
            <a:ext cx="2453640" cy="308610"/>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C822E533-7EC8-4FC6-A639-9048B1222113}"/>
              </a:ext>
            </a:extLst>
          </p:cNvPr>
          <p:cNvSpPr/>
          <p:nvPr/>
        </p:nvSpPr>
        <p:spPr>
          <a:xfrm>
            <a:off x="1520190" y="2750820"/>
            <a:ext cx="1626870" cy="308610"/>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7" name="Rectangle 26">
            <a:extLst>
              <a:ext uri="{FF2B5EF4-FFF2-40B4-BE49-F238E27FC236}">
                <a16:creationId xmlns:a16="http://schemas.microsoft.com/office/drawing/2014/main" id="{8D6D9662-1A5E-4A29-9D88-5223445414BA}"/>
              </a:ext>
            </a:extLst>
          </p:cNvPr>
          <p:cNvSpPr/>
          <p:nvPr/>
        </p:nvSpPr>
        <p:spPr>
          <a:xfrm>
            <a:off x="3806190" y="3362040"/>
            <a:ext cx="3055620" cy="526254"/>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8" name="Rectangle 27">
            <a:extLst>
              <a:ext uri="{FF2B5EF4-FFF2-40B4-BE49-F238E27FC236}">
                <a16:creationId xmlns:a16="http://schemas.microsoft.com/office/drawing/2014/main" id="{145D4258-E2B2-4135-BB66-FD234F015685}"/>
              </a:ext>
            </a:extLst>
          </p:cNvPr>
          <p:cNvSpPr/>
          <p:nvPr/>
        </p:nvSpPr>
        <p:spPr>
          <a:xfrm>
            <a:off x="4640766" y="3936529"/>
            <a:ext cx="1367604" cy="243041"/>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0" name="Rectangle 29">
            <a:extLst>
              <a:ext uri="{FF2B5EF4-FFF2-40B4-BE49-F238E27FC236}">
                <a16:creationId xmlns:a16="http://schemas.microsoft.com/office/drawing/2014/main" id="{D2DCACC9-863C-42A9-AE41-6E2E19319F0E}"/>
              </a:ext>
            </a:extLst>
          </p:cNvPr>
          <p:cNvSpPr/>
          <p:nvPr/>
        </p:nvSpPr>
        <p:spPr>
          <a:xfrm>
            <a:off x="695482" y="4507230"/>
            <a:ext cx="3193766" cy="285827"/>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Rectangle 30">
            <a:extLst>
              <a:ext uri="{FF2B5EF4-FFF2-40B4-BE49-F238E27FC236}">
                <a16:creationId xmlns:a16="http://schemas.microsoft.com/office/drawing/2014/main" id="{990499DE-45D9-443E-945C-013251CE890D}"/>
              </a:ext>
            </a:extLst>
          </p:cNvPr>
          <p:cNvSpPr/>
          <p:nvPr/>
        </p:nvSpPr>
        <p:spPr>
          <a:xfrm>
            <a:off x="1813560" y="4876562"/>
            <a:ext cx="998220" cy="36933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90751375-E865-4221-91E8-8A7E4DF8A4EA}"/>
              </a:ext>
            </a:extLst>
          </p:cNvPr>
          <p:cNvSpPr/>
          <p:nvPr/>
        </p:nvSpPr>
        <p:spPr>
          <a:xfrm>
            <a:off x="4303776" y="5980438"/>
            <a:ext cx="2023872" cy="36933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BB2BF177-CAC3-45F2-BB97-BFA2A74392A2}"/>
              </a:ext>
            </a:extLst>
          </p:cNvPr>
          <p:cNvSpPr/>
          <p:nvPr/>
        </p:nvSpPr>
        <p:spPr>
          <a:xfrm>
            <a:off x="4230624" y="5593684"/>
            <a:ext cx="2151888" cy="285827"/>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9" name="Rectangle 28">
            <a:extLst>
              <a:ext uri="{FF2B5EF4-FFF2-40B4-BE49-F238E27FC236}">
                <a16:creationId xmlns:a16="http://schemas.microsoft.com/office/drawing/2014/main" id="{02983E4A-BCD7-48B2-B126-7579828E00C3}"/>
              </a:ext>
            </a:extLst>
          </p:cNvPr>
          <p:cNvSpPr/>
          <p:nvPr/>
        </p:nvSpPr>
        <p:spPr>
          <a:xfrm>
            <a:off x="695482" y="4507230"/>
            <a:ext cx="1724630" cy="285827"/>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18386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childTnLst>
                          </p:cTn>
                        </p:par>
                        <p:par>
                          <p:cTn id="8" fill="hold">
                            <p:stCondLst>
                              <p:cond delay="1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3000"/>
                            </p:stCondLst>
                            <p:childTnLst>
                              <p:par>
                                <p:cTn id="28" presetID="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0-#ppt_w/2"/>
                                          </p:val>
                                        </p:tav>
                                        <p:tav tm="100000">
                                          <p:val>
                                            <p:strVal val="#ppt_x"/>
                                          </p:val>
                                        </p:tav>
                                      </p:tavLst>
                                    </p:anim>
                                    <p:anim calcmode="lin" valueType="num">
                                      <p:cBhvr additive="base">
                                        <p:cTn id="50" dur="500" fill="hold"/>
                                        <p:tgtEl>
                                          <p:spTgt spid="20"/>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par>
                          <p:cTn id="55" fill="hold">
                            <p:stCondLst>
                              <p:cond delay="5500"/>
                            </p:stCondLst>
                            <p:childTnLst>
                              <p:par>
                                <p:cTn id="56" presetID="10" presetClass="entr" presetSubtype="0"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par>
                          <p:cTn id="69" fill="hold">
                            <p:stCondLst>
                              <p:cond delay="6500"/>
                            </p:stCondLst>
                            <p:childTnLst>
                              <p:par>
                                <p:cTn id="70" presetID="2" presetClass="entr" presetSubtype="8"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additive="base">
                                        <p:cTn id="72" dur="500" fill="hold"/>
                                        <p:tgtEl>
                                          <p:spTgt spid="23"/>
                                        </p:tgtEl>
                                        <p:attrNameLst>
                                          <p:attrName>ppt_x</p:attrName>
                                        </p:attrNameLst>
                                      </p:cBhvr>
                                      <p:tavLst>
                                        <p:tav tm="0">
                                          <p:val>
                                            <p:strVal val="0-#ppt_w/2"/>
                                          </p:val>
                                        </p:tav>
                                        <p:tav tm="100000">
                                          <p:val>
                                            <p:strVal val="#ppt_x"/>
                                          </p:val>
                                        </p:tav>
                                      </p:tavLst>
                                    </p:anim>
                                    <p:anim calcmode="lin" valueType="num">
                                      <p:cBhvr additive="base">
                                        <p:cTn id="73" dur="500" fill="hold"/>
                                        <p:tgtEl>
                                          <p:spTgt spid="23"/>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10"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par>
                          <p:cTn id="81" fill="hold">
                            <p:stCondLst>
                              <p:cond delay="7500"/>
                            </p:stCondLst>
                            <p:childTnLst>
                              <p:par>
                                <p:cTn id="82" presetID="10" presetClass="entr" presetSubtype="0"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animBg="1"/>
      <p:bldP spid="12" grpId="0"/>
      <p:bldP spid="13" grpId="0"/>
      <p:bldP spid="14" grpId="0" animBg="1"/>
      <p:bldP spid="18" grpId="0"/>
      <p:bldP spid="19" grpId="0"/>
      <p:bldP spid="20" grpId="0" animBg="1"/>
      <p:bldP spid="21" grpId="0"/>
      <p:bldP spid="22" grpId="0"/>
      <p:bldP spid="23" grpId="0" animBg="1"/>
      <p:bldP spid="24" grpId="0"/>
      <p:bldP spid="25" grpId="0"/>
      <p:bldP spid="2" grpId="0" animBg="1"/>
      <p:bldP spid="26" grpId="0" animBg="1"/>
      <p:bldP spid="27" grpId="0" animBg="1"/>
      <p:bldP spid="28" grpId="0" animBg="1"/>
      <p:bldP spid="30" grpId="0" animBg="1"/>
      <p:bldP spid="31" grpId="0" animBg="1"/>
      <p:bldP spid="32" grpId="0" animBg="1"/>
      <p:bldP spid="33"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5" name="iphone">
            <a:extLst>
              <a:ext uri="{FF2B5EF4-FFF2-40B4-BE49-F238E27FC236}">
                <a16:creationId xmlns:a16="http://schemas.microsoft.com/office/drawing/2014/main" id="{D82B7D1E-D403-4FBD-BBD4-22B0AC054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905" y="-1543095"/>
            <a:ext cx="9317383" cy="9573768"/>
          </a:xfrm>
          <a:prstGeom prst="rect">
            <a:avLst/>
          </a:prstGeom>
        </p:spPr>
      </p:pic>
      <p:grpSp>
        <p:nvGrpSpPr>
          <p:cNvPr id="2" name="Group 1">
            <a:extLst>
              <a:ext uri="{FF2B5EF4-FFF2-40B4-BE49-F238E27FC236}">
                <a16:creationId xmlns:a16="http://schemas.microsoft.com/office/drawing/2014/main" id="{A4881FD0-BDD9-4B1E-BA8C-788CCFDA1669}"/>
              </a:ext>
            </a:extLst>
          </p:cNvPr>
          <p:cNvGrpSpPr/>
          <p:nvPr/>
        </p:nvGrpSpPr>
        <p:grpSpPr>
          <a:xfrm>
            <a:off x="-3139440" y="1981200"/>
            <a:ext cx="18775680" cy="3169920"/>
            <a:chOff x="-3139440" y="1981200"/>
            <a:chExt cx="18775680" cy="3169920"/>
          </a:xfrm>
        </p:grpSpPr>
        <p:sp>
          <p:nvSpPr>
            <p:cNvPr id="15" name="Rectangle 14">
              <a:extLst>
                <a:ext uri="{FF2B5EF4-FFF2-40B4-BE49-F238E27FC236}">
                  <a16:creationId xmlns:a16="http://schemas.microsoft.com/office/drawing/2014/main" id="{0E99C266-B3DD-44EC-BFA9-A5D7B7943984}"/>
                </a:ext>
              </a:extLst>
            </p:cNvPr>
            <p:cNvSpPr/>
            <p:nvPr/>
          </p:nvSpPr>
          <p:spPr>
            <a:xfrm>
              <a:off x="-3139440" y="1981200"/>
              <a:ext cx="9387840" cy="316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431C6670-9051-470A-AF5A-D1B154984352}"/>
                </a:ext>
              </a:extLst>
            </p:cNvPr>
            <p:cNvSpPr/>
            <p:nvPr/>
          </p:nvSpPr>
          <p:spPr>
            <a:xfrm>
              <a:off x="6248400" y="1981200"/>
              <a:ext cx="9387840" cy="316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a:extLst>
              <a:ext uri="{FF2B5EF4-FFF2-40B4-BE49-F238E27FC236}">
                <a16:creationId xmlns:a16="http://schemas.microsoft.com/office/drawing/2014/main" id="{378D424C-5F14-4DE9-A162-A547B7BF1E7A}"/>
              </a:ext>
            </a:extLst>
          </p:cNvPr>
          <p:cNvSpPr/>
          <p:nvPr/>
        </p:nvSpPr>
        <p:spPr>
          <a:xfrm>
            <a:off x="2107635" y="2321005"/>
            <a:ext cx="7976734" cy="2215991"/>
          </a:xfrm>
          <a:prstGeom prst="rect">
            <a:avLst/>
          </a:prstGeom>
          <a:noFill/>
        </p:spPr>
        <p:txBody>
          <a:bodyPr wrap="none" lIns="91440" tIns="45720" rIns="91440" bIns="45720">
            <a:spAutoFit/>
          </a:bodyPr>
          <a:lstStyle/>
          <a:p>
            <a:pPr algn="ctr"/>
            <a:r>
              <a:rPr lang="en-US" sz="13800" dirty="0">
                <a:ln w="0"/>
                <a:latin typeface="Oxygen"/>
              </a:rPr>
              <a:t>Dashboard</a:t>
            </a:r>
            <a:endParaRPr lang="en-US" sz="6600" b="0" cap="none" spc="0" dirty="0">
              <a:ln w="0"/>
              <a:latin typeface="Oxygen"/>
            </a:endParaRPr>
          </a:p>
        </p:txBody>
      </p:sp>
      <p:pic>
        <p:nvPicPr>
          <p:cNvPr id="20" name="Picture 19">
            <a:extLst>
              <a:ext uri="{FF2B5EF4-FFF2-40B4-BE49-F238E27FC236}">
                <a16:creationId xmlns:a16="http://schemas.microsoft.com/office/drawing/2014/main" id="{63F0D9B6-82CA-4E71-8761-9D3B4C07C230}"/>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356778" y="289109"/>
            <a:ext cx="520227" cy="449349"/>
          </a:xfrm>
          <a:prstGeom prst="rect">
            <a:avLst/>
          </a:prstGeom>
          <a:ln>
            <a:noFill/>
          </a:ln>
          <a:effectLst/>
        </p:spPr>
      </p:pic>
    </p:spTree>
    <p:extLst>
      <p:ext uri="{BB962C8B-B14F-4D97-AF65-F5344CB8AC3E}">
        <p14:creationId xmlns:p14="http://schemas.microsoft.com/office/powerpoint/2010/main" val="3793591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500"/>
                                        <p:tgtEl>
                                          <p:spTgt spid="16"/>
                                        </p:tgtEl>
                                      </p:cBhvr>
                                    </p:animEffect>
                                  </p:childTnLst>
                                </p:cTn>
                              </p:par>
                              <p:par>
                                <p:cTn id="12" presetID="2" presetClass="entr" presetSubtype="4"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6117C0EA-04C5-4DB8-96F6-8D212BF9DFF8}"/>
              </a:ext>
            </a:extLst>
          </p:cNvPr>
          <p:cNvGrpSpPr/>
          <p:nvPr/>
        </p:nvGrpSpPr>
        <p:grpSpPr>
          <a:xfrm>
            <a:off x="-375138" y="1"/>
            <a:ext cx="12942276" cy="1071418"/>
            <a:chOff x="-375138" y="0"/>
            <a:chExt cx="12942276" cy="1200329"/>
          </a:xfrm>
        </p:grpSpPr>
        <p:sp>
          <p:nvSpPr>
            <p:cNvPr id="15" name="Rectangle 14">
              <a:extLst>
                <a:ext uri="{FF2B5EF4-FFF2-40B4-BE49-F238E27FC236}">
                  <a16:creationId xmlns:a16="http://schemas.microsoft.com/office/drawing/2014/main" id="{0E99C266-B3DD-44EC-BFA9-A5D7B7943984}"/>
                </a:ext>
              </a:extLst>
            </p:cNvPr>
            <p:cNvSpPr/>
            <p:nvPr/>
          </p:nvSpPr>
          <p:spPr>
            <a:xfrm>
              <a:off x="-375138" y="0"/>
              <a:ext cx="6623538" cy="1200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431C6670-9051-470A-AF5A-D1B154984352}"/>
                </a:ext>
              </a:extLst>
            </p:cNvPr>
            <p:cNvSpPr/>
            <p:nvPr/>
          </p:nvSpPr>
          <p:spPr>
            <a:xfrm>
              <a:off x="6248400" y="0"/>
              <a:ext cx="6318738" cy="1200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a:extLst>
              <a:ext uri="{FF2B5EF4-FFF2-40B4-BE49-F238E27FC236}">
                <a16:creationId xmlns:a16="http://schemas.microsoft.com/office/drawing/2014/main" id="{378D424C-5F14-4DE9-A162-A547B7BF1E7A}"/>
              </a:ext>
            </a:extLst>
          </p:cNvPr>
          <p:cNvSpPr/>
          <p:nvPr/>
        </p:nvSpPr>
        <p:spPr>
          <a:xfrm>
            <a:off x="3970162" y="-75465"/>
            <a:ext cx="4251677" cy="1200329"/>
          </a:xfrm>
          <a:prstGeom prst="rect">
            <a:avLst/>
          </a:prstGeom>
          <a:noFill/>
        </p:spPr>
        <p:txBody>
          <a:bodyPr wrap="none" lIns="91440" tIns="45720" rIns="91440" bIns="45720">
            <a:spAutoFit/>
          </a:bodyPr>
          <a:lstStyle/>
          <a:p>
            <a:pPr algn="ctr"/>
            <a:r>
              <a:rPr lang="en-US" sz="7200" dirty="0">
                <a:ln w="0"/>
                <a:latin typeface="Oxygen"/>
              </a:rPr>
              <a:t>Dashboard</a:t>
            </a:r>
            <a:endParaRPr lang="en-US" sz="4000" b="0" cap="none" spc="0" dirty="0">
              <a:ln w="0"/>
              <a:latin typeface="Oxygen"/>
            </a:endParaRPr>
          </a:p>
        </p:txBody>
      </p:sp>
      <p:pic>
        <p:nvPicPr>
          <p:cNvPr id="7" name="Picture 6">
            <a:extLst>
              <a:ext uri="{FF2B5EF4-FFF2-40B4-BE49-F238E27FC236}">
                <a16:creationId xmlns:a16="http://schemas.microsoft.com/office/drawing/2014/main" id="{A5B7D4E2-C5D9-436B-AC18-D7818E07AF30}"/>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64920" y="305244"/>
            <a:ext cx="520227" cy="449349"/>
          </a:xfrm>
          <a:prstGeom prst="rect">
            <a:avLst/>
          </a:prstGeom>
          <a:ln>
            <a:noFill/>
          </a:ln>
          <a:effectLst/>
        </p:spPr>
      </p:pic>
      <p:sp>
        <p:nvSpPr>
          <p:cNvPr id="9" name="Right Triangle 8">
            <a:extLst>
              <a:ext uri="{FF2B5EF4-FFF2-40B4-BE49-F238E27FC236}">
                <a16:creationId xmlns:a16="http://schemas.microsoft.com/office/drawing/2014/main" id="{510B0251-D861-4B5B-8363-AD1EA96ADA59}"/>
              </a:ext>
            </a:extLst>
          </p:cNvPr>
          <p:cNvSpPr/>
          <p:nvPr/>
        </p:nvSpPr>
        <p:spPr>
          <a:xfrm rot="16200000">
            <a:off x="7316267" y="1447575"/>
            <a:ext cx="6963507" cy="1240301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4B9939B8-E09C-4CA7-A8D5-B018AB436D8A}"/>
              </a:ext>
            </a:extLst>
          </p:cNvPr>
          <p:cNvPicPr>
            <a:picLocks noChangeAspect="1"/>
          </p:cNvPicPr>
          <p:nvPr/>
        </p:nvPicPr>
        <p:blipFill>
          <a:blip r:embed="rId5"/>
          <a:stretch>
            <a:fillRect/>
          </a:stretch>
        </p:blipFill>
        <p:spPr>
          <a:xfrm>
            <a:off x="600112" y="1292927"/>
            <a:ext cx="10981944" cy="5143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85008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10" presetClass="entr" presetSubtype="0" fill="hold" nodeType="withEffect">
                                  <p:stCondLst>
                                    <p:cond delay="1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DF990DE-C59A-4C96-9E7C-45AF16B24F97}"/>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63589" y="316368"/>
            <a:ext cx="520227" cy="449349"/>
          </a:xfrm>
          <a:prstGeom prst="rect">
            <a:avLst/>
          </a:prstGeom>
          <a:ln>
            <a:noFill/>
          </a:ln>
          <a:effectLst/>
        </p:spPr>
      </p:pic>
      <p:sp>
        <p:nvSpPr>
          <p:cNvPr id="20" name="Right Triangle 19">
            <a:extLst>
              <a:ext uri="{FF2B5EF4-FFF2-40B4-BE49-F238E27FC236}">
                <a16:creationId xmlns:a16="http://schemas.microsoft.com/office/drawing/2014/main" id="{3137FB5C-58D4-4F25-B753-C023B7374C14}"/>
              </a:ext>
            </a:extLst>
          </p:cNvPr>
          <p:cNvSpPr/>
          <p:nvPr/>
        </p:nvSpPr>
        <p:spPr>
          <a:xfrm rot="16200000">
            <a:off x="2555631" y="-2719755"/>
            <a:ext cx="6963507" cy="1240301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80DA108-8839-4C46-88CC-A649B776DFD7}"/>
              </a:ext>
            </a:extLst>
          </p:cNvPr>
          <p:cNvSpPr txBox="1"/>
          <p:nvPr/>
        </p:nvSpPr>
        <p:spPr>
          <a:xfrm>
            <a:off x="8938610" y="1887846"/>
            <a:ext cx="5634342" cy="1477328"/>
          </a:xfrm>
          <a:prstGeom prst="rect">
            <a:avLst/>
          </a:prstGeom>
          <a:noFill/>
        </p:spPr>
        <p:txBody>
          <a:bodyPr wrap="square" rtlCol="0">
            <a:spAutoFit/>
          </a:bodyPr>
          <a:lstStyle/>
          <a:p>
            <a:r>
              <a:rPr lang="en-US" dirty="0">
                <a:solidFill>
                  <a:schemeClr val="bg1">
                    <a:lumMod val="50000"/>
                  </a:schemeClr>
                </a:solidFill>
              </a:rPr>
              <a:t> </a:t>
            </a:r>
            <a:r>
              <a:rPr lang="en-US" b="1" dirty="0">
                <a:solidFill>
                  <a:schemeClr val="bg1">
                    <a:lumMod val="50000"/>
                  </a:schemeClr>
                </a:solidFill>
              </a:rPr>
              <a:t>POPULAR MODELS : </a:t>
            </a:r>
          </a:p>
          <a:p>
            <a:pPr marL="285750" indent="-285750">
              <a:buFont typeface="Arial" panose="020B0604020202020204" pitchFamily="34" charset="0"/>
              <a:buChar char="•"/>
            </a:pPr>
            <a:r>
              <a:rPr lang="en-US" dirty="0">
                <a:solidFill>
                  <a:schemeClr val="bg1">
                    <a:lumMod val="50000"/>
                  </a:schemeClr>
                </a:solidFill>
              </a:rPr>
              <a:t>Most Popular – The iPhone 12 </a:t>
            </a:r>
          </a:p>
          <a:p>
            <a:pPr marL="285750" indent="-285750">
              <a:buFont typeface="Arial" panose="020B0604020202020204" pitchFamily="34" charset="0"/>
              <a:buChar char="•"/>
            </a:pPr>
            <a:r>
              <a:rPr lang="en-US" dirty="0">
                <a:solidFill>
                  <a:schemeClr val="bg1">
                    <a:lumMod val="50000"/>
                  </a:schemeClr>
                </a:solidFill>
              </a:rPr>
              <a:t>iPhone 11,</a:t>
            </a:r>
          </a:p>
          <a:p>
            <a:pPr marL="285750" indent="-285750">
              <a:buFont typeface="Arial" panose="020B0604020202020204" pitchFamily="34" charset="0"/>
              <a:buChar char="•"/>
            </a:pPr>
            <a:r>
              <a:rPr lang="en-US" dirty="0">
                <a:solidFill>
                  <a:schemeClr val="bg1">
                    <a:lumMod val="50000"/>
                  </a:schemeClr>
                </a:solidFill>
              </a:rPr>
              <a:t> iPhone 12 Mini, </a:t>
            </a:r>
          </a:p>
          <a:p>
            <a:pPr marL="285750" indent="-285750">
              <a:buFont typeface="Arial" panose="020B0604020202020204" pitchFamily="34" charset="0"/>
              <a:buChar char="•"/>
            </a:pPr>
            <a:r>
              <a:rPr lang="en-US" dirty="0">
                <a:solidFill>
                  <a:schemeClr val="bg1">
                    <a:lumMod val="50000"/>
                  </a:schemeClr>
                </a:solidFill>
              </a:rPr>
              <a:t>iPhone 11 Pro Max, iPhone 11</a:t>
            </a:r>
            <a:endParaRPr lang="en-IN" b="1" dirty="0">
              <a:solidFill>
                <a:schemeClr val="bg1">
                  <a:lumMod val="50000"/>
                </a:schemeClr>
              </a:solidFill>
            </a:endParaRPr>
          </a:p>
        </p:txBody>
      </p:sp>
      <p:sp>
        <p:nvSpPr>
          <p:cNvPr id="12" name="TextBox 11">
            <a:extLst>
              <a:ext uri="{FF2B5EF4-FFF2-40B4-BE49-F238E27FC236}">
                <a16:creationId xmlns:a16="http://schemas.microsoft.com/office/drawing/2014/main" id="{23536537-6F48-4A03-B3FA-D4F00746EBF5}"/>
              </a:ext>
            </a:extLst>
          </p:cNvPr>
          <p:cNvSpPr txBox="1"/>
          <p:nvPr/>
        </p:nvSpPr>
        <p:spPr>
          <a:xfrm>
            <a:off x="6291969" y="3370907"/>
            <a:ext cx="5634342" cy="1200329"/>
          </a:xfrm>
          <a:prstGeom prst="rect">
            <a:avLst/>
          </a:prstGeom>
          <a:noFill/>
        </p:spPr>
        <p:txBody>
          <a:bodyPr wrap="square" rtlCol="0">
            <a:spAutoFit/>
          </a:bodyPr>
          <a:lstStyle/>
          <a:p>
            <a:r>
              <a:rPr lang="en-US" b="1" dirty="0">
                <a:solidFill>
                  <a:schemeClr val="bg1">
                    <a:lumMod val="50000"/>
                  </a:schemeClr>
                </a:solidFill>
              </a:rPr>
              <a:t> CUSTOMER SATISFACTION : </a:t>
            </a:r>
          </a:p>
          <a:p>
            <a:pPr marL="342900" indent="-342900">
              <a:buFont typeface="Arial" panose="020B0604020202020204" pitchFamily="34" charset="0"/>
              <a:buChar char="•"/>
            </a:pPr>
            <a:r>
              <a:rPr lang="en-US" dirty="0">
                <a:solidFill>
                  <a:schemeClr val="bg1">
                    <a:lumMod val="50000"/>
                  </a:schemeClr>
                </a:solidFill>
              </a:rPr>
              <a:t>[4.7] – iPhone 11 Pro Max</a:t>
            </a:r>
          </a:p>
          <a:p>
            <a:pPr marL="342900" indent="-342900">
              <a:buFont typeface="Arial" panose="020B0604020202020204" pitchFamily="34" charset="0"/>
              <a:buChar char="•"/>
            </a:pPr>
            <a:r>
              <a:rPr lang="en-US" dirty="0">
                <a:solidFill>
                  <a:schemeClr val="bg1">
                    <a:lumMod val="50000"/>
                  </a:schemeClr>
                </a:solidFill>
              </a:rPr>
              <a:t>[4.5] – iPhone 12 Mini , iPhone 12 Pro, iPhone 8, </a:t>
            </a:r>
          </a:p>
          <a:p>
            <a:r>
              <a:rPr lang="en-US" dirty="0">
                <a:solidFill>
                  <a:schemeClr val="bg1">
                    <a:lumMod val="50000"/>
                  </a:schemeClr>
                </a:solidFill>
              </a:rPr>
              <a:t>                   iPhone SE</a:t>
            </a:r>
          </a:p>
        </p:txBody>
      </p:sp>
      <p:sp>
        <p:nvSpPr>
          <p:cNvPr id="21" name="Rectangle 20">
            <a:extLst>
              <a:ext uri="{FF2B5EF4-FFF2-40B4-BE49-F238E27FC236}">
                <a16:creationId xmlns:a16="http://schemas.microsoft.com/office/drawing/2014/main" id="{3036B36D-9827-400B-85B8-57FD514B2E7B}"/>
              </a:ext>
            </a:extLst>
          </p:cNvPr>
          <p:cNvSpPr/>
          <p:nvPr/>
        </p:nvSpPr>
        <p:spPr>
          <a:xfrm>
            <a:off x="26620" y="2871428"/>
            <a:ext cx="5819241" cy="1200329"/>
          </a:xfrm>
          <a:prstGeom prst="rect">
            <a:avLst/>
          </a:prstGeom>
          <a:noFill/>
        </p:spPr>
        <p:txBody>
          <a:bodyPr wrap="square" lIns="91440" tIns="45720" rIns="91440" bIns="45720">
            <a:spAutoFit/>
          </a:bodyPr>
          <a:lstStyle/>
          <a:p>
            <a:pPr algn="ctr"/>
            <a:r>
              <a:rPr lang="en-US" sz="7200" dirty="0">
                <a:ln w="0"/>
                <a:solidFill>
                  <a:schemeClr val="bg1"/>
                </a:solidFill>
                <a:latin typeface="Oxygen"/>
              </a:rPr>
              <a:t>Findings</a:t>
            </a:r>
            <a:endParaRPr lang="en-US" sz="4000" b="0" cap="none" spc="0" dirty="0">
              <a:ln w="0"/>
              <a:solidFill>
                <a:schemeClr val="bg1"/>
              </a:solidFill>
              <a:latin typeface="Oxygen"/>
            </a:endParaRPr>
          </a:p>
        </p:txBody>
      </p:sp>
      <p:pic>
        <p:nvPicPr>
          <p:cNvPr id="22" name="Picture 21">
            <a:extLst>
              <a:ext uri="{FF2B5EF4-FFF2-40B4-BE49-F238E27FC236}">
                <a16:creationId xmlns:a16="http://schemas.microsoft.com/office/drawing/2014/main" id="{089ED753-8C03-490E-9472-03D1F173C84B}"/>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56778" y="289109"/>
            <a:ext cx="520227" cy="449349"/>
          </a:xfrm>
          <a:prstGeom prst="rect">
            <a:avLst/>
          </a:prstGeom>
          <a:ln>
            <a:noFill/>
          </a:ln>
          <a:effectLst/>
        </p:spPr>
      </p:pic>
      <p:sp>
        <p:nvSpPr>
          <p:cNvPr id="24" name="TextBox 23">
            <a:extLst>
              <a:ext uri="{FF2B5EF4-FFF2-40B4-BE49-F238E27FC236}">
                <a16:creationId xmlns:a16="http://schemas.microsoft.com/office/drawing/2014/main" id="{2DFB23D2-BD3E-4CE4-AA26-3D4E9F0C02B6}"/>
              </a:ext>
            </a:extLst>
          </p:cNvPr>
          <p:cNvSpPr txBox="1"/>
          <p:nvPr/>
        </p:nvSpPr>
        <p:spPr>
          <a:xfrm>
            <a:off x="4146689" y="4593220"/>
            <a:ext cx="5634342" cy="923330"/>
          </a:xfrm>
          <a:prstGeom prst="rect">
            <a:avLst/>
          </a:prstGeom>
          <a:noFill/>
        </p:spPr>
        <p:txBody>
          <a:bodyPr wrap="square" rtlCol="0">
            <a:spAutoFit/>
          </a:bodyPr>
          <a:lstStyle/>
          <a:p>
            <a:r>
              <a:rPr lang="en-US" b="1" dirty="0">
                <a:solidFill>
                  <a:schemeClr val="bg1">
                    <a:lumMod val="50000"/>
                  </a:schemeClr>
                </a:solidFill>
              </a:rPr>
              <a:t>RAM DISTRIBUTION :</a:t>
            </a:r>
          </a:p>
          <a:p>
            <a:pPr marL="285750" indent="-285750">
              <a:buFont typeface="Arial" panose="020B0604020202020204" pitchFamily="34" charset="0"/>
              <a:buChar char="•"/>
            </a:pPr>
            <a:r>
              <a:rPr lang="en-US" dirty="0">
                <a:solidFill>
                  <a:schemeClr val="bg1">
                    <a:lumMod val="50000"/>
                  </a:schemeClr>
                </a:solidFill>
              </a:rPr>
              <a:t>Mostly Used – 4 GB</a:t>
            </a:r>
          </a:p>
          <a:p>
            <a:pPr marL="285750" indent="-285750">
              <a:buFont typeface="Arial" panose="020B0604020202020204" pitchFamily="34" charset="0"/>
              <a:buChar char="•"/>
            </a:pPr>
            <a:r>
              <a:rPr lang="en-US" dirty="0">
                <a:solidFill>
                  <a:schemeClr val="bg1">
                    <a:lumMod val="50000"/>
                  </a:schemeClr>
                </a:solidFill>
              </a:rPr>
              <a:t>Least Used – 3 GB </a:t>
            </a:r>
          </a:p>
        </p:txBody>
      </p:sp>
    </p:spTree>
    <p:extLst>
      <p:ext uri="{BB962C8B-B14F-4D97-AF65-F5344CB8AC3E}">
        <p14:creationId xmlns:p14="http://schemas.microsoft.com/office/powerpoint/2010/main" val="27346412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500"/>
                                        <p:tgtEl>
                                          <p:spTgt spid="21"/>
                                        </p:tgtEl>
                                      </p:cBhvr>
                                    </p:animEffect>
                                  </p:childTnLst>
                                </p:cTn>
                              </p:par>
                              <p:par>
                                <p:cTn id="8" presetID="22" presetClass="entr" presetSubtype="1" fill="hold" grpId="0" nodeType="with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childTnLst>
                          </p:cTn>
                        </p:par>
                        <p:par>
                          <p:cTn id="11" fill="hold">
                            <p:stCondLst>
                              <p:cond delay="2000"/>
                            </p:stCondLst>
                            <p:childTnLst>
                              <p:par>
                                <p:cTn id="12" presetID="22" presetClass="entr" presetSubtype="1"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1000"/>
                                        <p:tgtEl>
                                          <p:spTgt spid="12"/>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21"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DF990DE-C59A-4C96-9E7C-45AF16B24F97}"/>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63589" y="316368"/>
            <a:ext cx="520227" cy="449349"/>
          </a:xfrm>
          <a:prstGeom prst="rect">
            <a:avLst/>
          </a:prstGeom>
          <a:ln>
            <a:noFill/>
          </a:ln>
          <a:effectLst/>
        </p:spPr>
      </p:pic>
      <p:sp>
        <p:nvSpPr>
          <p:cNvPr id="20" name="Right Triangle 19">
            <a:extLst>
              <a:ext uri="{FF2B5EF4-FFF2-40B4-BE49-F238E27FC236}">
                <a16:creationId xmlns:a16="http://schemas.microsoft.com/office/drawing/2014/main" id="{3137FB5C-58D4-4F25-B753-C023B7374C14}"/>
              </a:ext>
            </a:extLst>
          </p:cNvPr>
          <p:cNvSpPr/>
          <p:nvPr/>
        </p:nvSpPr>
        <p:spPr>
          <a:xfrm rot="16200000">
            <a:off x="2555631" y="-2719755"/>
            <a:ext cx="6963507" cy="1240301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089ED753-8C03-490E-9472-03D1F173C84B}"/>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56778" y="289109"/>
            <a:ext cx="520227" cy="449349"/>
          </a:xfrm>
          <a:prstGeom prst="rect">
            <a:avLst/>
          </a:prstGeom>
          <a:ln>
            <a:noFill/>
          </a:ln>
          <a:effectLst/>
        </p:spPr>
      </p:pic>
      <p:grpSp>
        <p:nvGrpSpPr>
          <p:cNvPr id="18" name="Group 17">
            <a:extLst>
              <a:ext uri="{FF2B5EF4-FFF2-40B4-BE49-F238E27FC236}">
                <a16:creationId xmlns:a16="http://schemas.microsoft.com/office/drawing/2014/main" id="{4D0F22A1-BA3F-4270-A49A-09A7182AC859}"/>
              </a:ext>
            </a:extLst>
          </p:cNvPr>
          <p:cNvGrpSpPr/>
          <p:nvPr/>
        </p:nvGrpSpPr>
        <p:grpSpPr>
          <a:xfrm>
            <a:off x="-375138" y="-4203049"/>
            <a:ext cx="12942276" cy="3780079"/>
            <a:chOff x="-207498" y="-266536"/>
            <a:chExt cx="12942276" cy="1433333"/>
          </a:xfrm>
        </p:grpSpPr>
        <p:sp>
          <p:nvSpPr>
            <p:cNvPr id="19" name="Rectangle 18">
              <a:extLst>
                <a:ext uri="{FF2B5EF4-FFF2-40B4-BE49-F238E27FC236}">
                  <a16:creationId xmlns:a16="http://schemas.microsoft.com/office/drawing/2014/main" id="{1B6BAAB4-21D1-4F48-BFA5-A0F756015641}"/>
                </a:ext>
              </a:extLst>
            </p:cNvPr>
            <p:cNvSpPr/>
            <p:nvPr/>
          </p:nvSpPr>
          <p:spPr>
            <a:xfrm>
              <a:off x="-207498" y="-266536"/>
              <a:ext cx="66235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0C26D2E9-2C7C-4E00-BE07-989707AF8F4F}"/>
                </a:ext>
              </a:extLst>
            </p:cNvPr>
            <p:cNvSpPr/>
            <p:nvPr/>
          </p:nvSpPr>
          <p:spPr>
            <a:xfrm>
              <a:off x="6416040" y="-266536"/>
              <a:ext cx="63187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4" name="TextBox 23">
            <a:extLst>
              <a:ext uri="{FF2B5EF4-FFF2-40B4-BE49-F238E27FC236}">
                <a16:creationId xmlns:a16="http://schemas.microsoft.com/office/drawing/2014/main" id="{EB335215-0281-41BB-AF08-A43FAECA5C91}"/>
              </a:ext>
            </a:extLst>
          </p:cNvPr>
          <p:cNvSpPr txBox="1"/>
          <p:nvPr/>
        </p:nvSpPr>
        <p:spPr>
          <a:xfrm>
            <a:off x="5523084" y="3836654"/>
            <a:ext cx="5634342" cy="1754326"/>
          </a:xfrm>
          <a:prstGeom prst="rect">
            <a:avLst/>
          </a:prstGeom>
          <a:noFill/>
        </p:spPr>
        <p:txBody>
          <a:bodyPr wrap="square" rtlCol="0">
            <a:spAutoFit/>
          </a:bodyPr>
          <a:lstStyle/>
          <a:p>
            <a:r>
              <a:rPr lang="en-US" b="1" dirty="0">
                <a:solidFill>
                  <a:schemeClr val="bg1">
                    <a:lumMod val="50000"/>
                  </a:schemeClr>
                </a:solidFill>
              </a:rPr>
              <a:t>PRICE RANGE :</a:t>
            </a:r>
          </a:p>
          <a:p>
            <a:pPr marL="285750" indent="-285750">
              <a:buFont typeface="Arial" panose="020B0604020202020204" pitchFamily="34" charset="0"/>
              <a:buChar char="•"/>
            </a:pPr>
            <a:r>
              <a:rPr lang="en-US" b="1" dirty="0">
                <a:solidFill>
                  <a:schemeClr val="bg1">
                    <a:lumMod val="50000"/>
                  </a:schemeClr>
                </a:solidFill>
              </a:rPr>
              <a:t>Premium Segment – (No Discount)</a:t>
            </a:r>
          </a:p>
          <a:p>
            <a:pPr marL="742950" lvl="1" indent="-285750">
              <a:buFont typeface="Arial" panose="020B0604020202020204" pitchFamily="34" charset="0"/>
              <a:buChar char="•"/>
            </a:pPr>
            <a:r>
              <a:rPr lang="en-US" dirty="0">
                <a:solidFill>
                  <a:schemeClr val="bg1">
                    <a:lumMod val="50000"/>
                  </a:schemeClr>
                </a:solidFill>
              </a:rPr>
              <a:t>iPhone 11 Pro Max</a:t>
            </a:r>
          </a:p>
          <a:p>
            <a:pPr marL="742950" lvl="1" indent="-285750">
              <a:buFont typeface="Arial" panose="020B0604020202020204" pitchFamily="34" charset="0"/>
              <a:buChar char="•"/>
            </a:pPr>
            <a:r>
              <a:rPr lang="en-US" dirty="0">
                <a:solidFill>
                  <a:schemeClr val="bg1">
                    <a:lumMod val="50000"/>
                  </a:schemeClr>
                </a:solidFill>
              </a:rPr>
              <a:t>iPhone XS max</a:t>
            </a:r>
          </a:p>
          <a:p>
            <a:pPr marL="742950" lvl="1" indent="-285750">
              <a:buFont typeface="Arial" panose="020B0604020202020204" pitchFamily="34" charset="0"/>
              <a:buChar char="•"/>
            </a:pPr>
            <a:r>
              <a:rPr lang="en-US" dirty="0">
                <a:solidFill>
                  <a:schemeClr val="bg1">
                    <a:lumMod val="50000"/>
                  </a:schemeClr>
                </a:solidFill>
              </a:rPr>
              <a:t>iPhone 8 Plus</a:t>
            </a:r>
          </a:p>
          <a:p>
            <a:pPr marL="742950" lvl="1" indent="-285750">
              <a:buFont typeface="Arial" panose="020B0604020202020204" pitchFamily="34" charset="0"/>
              <a:buChar char="•"/>
            </a:pPr>
            <a:r>
              <a:rPr lang="en-US" dirty="0">
                <a:solidFill>
                  <a:schemeClr val="bg1">
                    <a:lumMod val="50000"/>
                  </a:schemeClr>
                </a:solidFill>
              </a:rPr>
              <a:t>iPhone 8</a:t>
            </a:r>
          </a:p>
        </p:txBody>
      </p:sp>
      <p:sp>
        <p:nvSpPr>
          <p:cNvPr id="25" name="Rectangle 24">
            <a:extLst>
              <a:ext uri="{FF2B5EF4-FFF2-40B4-BE49-F238E27FC236}">
                <a16:creationId xmlns:a16="http://schemas.microsoft.com/office/drawing/2014/main" id="{98EB56F4-E117-45A0-AD44-024D46A7092A}"/>
              </a:ext>
            </a:extLst>
          </p:cNvPr>
          <p:cNvSpPr/>
          <p:nvPr/>
        </p:nvSpPr>
        <p:spPr>
          <a:xfrm>
            <a:off x="26620" y="2871428"/>
            <a:ext cx="5819241" cy="1200329"/>
          </a:xfrm>
          <a:prstGeom prst="rect">
            <a:avLst/>
          </a:prstGeom>
          <a:noFill/>
        </p:spPr>
        <p:txBody>
          <a:bodyPr wrap="square" lIns="91440" tIns="45720" rIns="91440" bIns="45720">
            <a:spAutoFit/>
          </a:bodyPr>
          <a:lstStyle/>
          <a:p>
            <a:pPr algn="ctr"/>
            <a:r>
              <a:rPr lang="en-US" sz="7200" dirty="0">
                <a:ln w="0"/>
                <a:solidFill>
                  <a:schemeClr val="bg1"/>
                </a:solidFill>
                <a:latin typeface="Oxygen"/>
              </a:rPr>
              <a:t>Findings</a:t>
            </a:r>
            <a:endParaRPr lang="en-US" sz="4000" b="0" cap="none" spc="0" dirty="0">
              <a:ln w="0"/>
              <a:solidFill>
                <a:schemeClr val="bg1"/>
              </a:solidFill>
              <a:latin typeface="Oxygen"/>
            </a:endParaRPr>
          </a:p>
        </p:txBody>
      </p:sp>
      <p:sp>
        <p:nvSpPr>
          <p:cNvPr id="27" name="TextBox 26">
            <a:extLst>
              <a:ext uri="{FF2B5EF4-FFF2-40B4-BE49-F238E27FC236}">
                <a16:creationId xmlns:a16="http://schemas.microsoft.com/office/drawing/2014/main" id="{55F416A0-F24C-4789-8F5E-BF48E5393CEA}"/>
              </a:ext>
            </a:extLst>
          </p:cNvPr>
          <p:cNvSpPr txBox="1"/>
          <p:nvPr/>
        </p:nvSpPr>
        <p:spPr>
          <a:xfrm>
            <a:off x="8137807" y="2340760"/>
            <a:ext cx="5634342" cy="1477328"/>
          </a:xfrm>
          <a:prstGeom prst="rect">
            <a:avLst/>
          </a:prstGeom>
          <a:noFill/>
        </p:spPr>
        <p:txBody>
          <a:bodyPr wrap="square" rtlCol="0">
            <a:spAutoFit/>
          </a:bodyPr>
          <a:lstStyle/>
          <a:p>
            <a:r>
              <a:rPr lang="en-US" b="1" dirty="0">
                <a:solidFill>
                  <a:schemeClr val="bg1">
                    <a:lumMod val="50000"/>
                  </a:schemeClr>
                </a:solidFill>
              </a:rPr>
              <a:t>PRICE RANGE :</a:t>
            </a:r>
          </a:p>
          <a:p>
            <a:pPr marL="285750" indent="-285750">
              <a:buFont typeface="Arial" panose="020B0604020202020204" pitchFamily="34" charset="0"/>
              <a:buChar char="•"/>
            </a:pPr>
            <a:r>
              <a:rPr lang="en-US" b="1" dirty="0">
                <a:solidFill>
                  <a:schemeClr val="bg1">
                    <a:lumMod val="50000"/>
                  </a:schemeClr>
                </a:solidFill>
              </a:rPr>
              <a:t>Premium Segment – (Discount)</a:t>
            </a:r>
          </a:p>
          <a:p>
            <a:pPr marL="742950" lvl="1" indent="-285750">
              <a:buFont typeface="Arial" panose="020B0604020202020204" pitchFamily="34" charset="0"/>
              <a:buChar char="•"/>
            </a:pPr>
            <a:r>
              <a:rPr lang="en-US" dirty="0">
                <a:solidFill>
                  <a:schemeClr val="bg1">
                    <a:lumMod val="50000"/>
                  </a:schemeClr>
                </a:solidFill>
              </a:rPr>
              <a:t>iPhone 12 Pro</a:t>
            </a:r>
          </a:p>
          <a:p>
            <a:pPr marL="742950" lvl="1" indent="-285750">
              <a:buFont typeface="Arial" panose="020B0604020202020204" pitchFamily="34" charset="0"/>
              <a:buChar char="•"/>
            </a:pPr>
            <a:r>
              <a:rPr lang="en-US" dirty="0">
                <a:solidFill>
                  <a:schemeClr val="bg1">
                    <a:lumMod val="50000"/>
                  </a:schemeClr>
                </a:solidFill>
              </a:rPr>
              <a:t>iPhone 12 Pro max</a:t>
            </a:r>
          </a:p>
          <a:p>
            <a:pPr marL="742950" lvl="1" indent="-285750">
              <a:buFont typeface="Arial" panose="020B0604020202020204" pitchFamily="34" charset="0"/>
              <a:buChar char="•"/>
            </a:pPr>
            <a:r>
              <a:rPr lang="en-US" dirty="0">
                <a:solidFill>
                  <a:schemeClr val="bg1">
                    <a:lumMod val="50000"/>
                  </a:schemeClr>
                </a:solidFill>
              </a:rPr>
              <a:t>iPhone 11 Pro</a:t>
            </a:r>
          </a:p>
        </p:txBody>
      </p:sp>
    </p:spTree>
    <p:extLst>
      <p:ext uri="{BB962C8B-B14F-4D97-AF65-F5344CB8AC3E}">
        <p14:creationId xmlns:p14="http://schemas.microsoft.com/office/powerpoint/2010/main" val="32231676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1000"/>
                                        <p:tgtEl>
                                          <p:spTgt spid="2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2962DF0E-7992-4969-B17F-C75D5D9B2B8F}"/>
              </a:ext>
            </a:extLst>
          </p:cNvPr>
          <p:cNvGrpSpPr/>
          <p:nvPr/>
        </p:nvGrpSpPr>
        <p:grpSpPr>
          <a:xfrm>
            <a:off x="-207498" y="-268913"/>
            <a:ext cx="12942276" cy="3780079"/>
            <a:chOff x="-207498" y="-266536"/>
            <a:chExt cx="12942276" cy="1433333"/>
          </a:xfrm>
        </p:grpSpPr>
        <p:sp>
          <p:nvSpPr>
            <p:cNvPr id="7" name="Rectangle 6">
              <a:extLst>
                <a:ext uri="{FF2B5EF4-FFF2-40B4-BE49-F238E27FC236}">
                  <a16:creationId xmlns:a16="http://schemas.microsoft.com/office/drawing/2014/main" id="{184305A0-9512-411D-95E4-1A8838E71E24}"/>
                </a:ext>
              </a:extLst>
            </p:cNvPr>
            <p:cNvSpPr/>
            <p:nvPr/>
          </p:nvSpPr>
          <p:spPr>
            <a:xfrm>
              <a:off x="-207498" y="-266536"/>
              <a:ext cx="66235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D1297A5-18E5-4894-AE6B-4F720D6300DC}"/>
                </a:ext>
              </a:extLst>
            </p:cNvPr>
            <p:cNvSpPr/>
            <p:nvPr/>
          </p:nvSpPr>
          <p:spPr>
            <a:xfrm>
              <a:off x="6416040" y="-266536"/>
              <a:ext cx="63187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a:extLst>
              <a:ext uri="{FF2B5EF4-FFF2-40B4-BE49-F238E27FC236}">
                <a16:creationId xmlns:a16="http://schemas.microsoft.com/office/drawing/2014/main" id="{4DF990DE-C59A-4C96-9E7C-45AF16B24F97}"/>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63589" y="316368"/>
            <a:ext cx="520227" cy="449349"/>
          </a:xfrm>
          <a:prstGeom prst="rect">
            <a:avLst/>
          </a:prstGeom>
          <a:ln>
            <a:noFill/>
          </a:ln>
          <a:effectLst/>
        </p:spPr>
      </p:pic>
      <p:sp>
        <p:nvSpPr>
          <p:cNvPr id="21" name="TextBox 20">
            <a:extLst>
              <a:ext uri="{FF2B5EF4-FFF2-40B4-BE49-F238E27FC236}">
                <a16:creationId xmlns:a16="http://schemas.microsoft.com/office/drawing/2014/main" id="{1F64DCC7-8176-4484-8744-53EE00983A43}"/>
              </a:ext>
            </a:extLst>
          </p:cNvPr>
          <p:cNvSpPr txBox="1"/>
          <p:nvPr/>
        </p:nvSpPr>
        <p:spPr>
          <a:xfrm>
            <a:off x="5965173" y="2069124"/>
            <a:ext cx="5634342" cy="1200329"/>
          </a:xfrm>
          <a:prstGeom prst="rect">
            <a:avLst/>
          </a:prstGeom>
          <a:noFill/>
        </p:spPr>
        <p:txBody>
          <a:bodyPr wrap="square" rtlCol="0">
            <a:spAutoFit/>
          </a:bodyPr>
          <a:lstStyle/>
          <a:p>
            <a:r>
              <a:rPr lang="en-US" b="1" dirty="0">
                <a:solidFill>
                  <a:schemeClr val="bg1">
                    <a:lumMod val="50000"/>
                  </a:schemeClr>
                </a:solidFill>
              </a:rPr>
              <a:t>ENHANCE CUSTOMER ENGAGEMENT:</a:t>
            </a:r>
          </a:p>
          <a:p>
            <a:pPr marL="285750" indent="-285750">
              <a:buFont typeface="Arial" panose="020B0604020202020204" pitchFamily="34" charset="0"/>
              <a:buChar char="•"/>
            </a:pPr>
            <a:r>
              <a:rPr lang="en-US" dirty="0">
                <a:solidFill>
                  <a:schemeClr val="bg1">
                    <a:lumMod val="50000"/>
                  </a:schemeClr>
                </a:solidFill>
              </a:rPr>
              <a:t>Loyalty Programs</a:t>
            </a:r>
          </a:p>
          <a:p>
            <a:pPr marL="285750" indent="-285750">
              <a:buFont typeface="Arial" panose="020B0604020202020204" pitchFamily="34" charset="0"/>
              <a:buChar char="•"/>
            </a:pPr>
            <a:r>
              <a:rPr lang="en-US" dirty="0">
                <a:solidFill>
                  <a:schemeClr val="bg1">
                    <a:lumMod val="50000"/>
                  </a:schemeClr>
                </a:solidFill>
              </a:rPr>
              <a:t>Customer Feedback Loop</a:t>
            </a:r>
          </a:p>
          <a:p>
            <a:pPr marL="285750" indent="-285750">
              <a:buFont typeface="Arial" panose="020B0604020202020204" pitchFamily="34" charset="0"/>
              <a:buChar char="•"/>
            </a:pPr>
            <a:r>
              <a:rPr lang="en-US" dirty="0">
                <a:solidFill>
                  <a:schemeClr val="bg1">
                    <a:lumMod val="50000"/>
                  </a:schemeClr>
                </a:solidFill>
              </a:rPr>
              <a:t>Exclusive Offers          </a:t>
            </a:r>
            <a:endParaRPr lang="en-IN" dirty="0">
              <a:solidFill>
                <a:schemeClr val="bg1">
                  <a:lumMod val="50000"/>
                </a:schemeClr>
              </a:solidFill>
            </a:endParaRPr>
          </a:p>
        </p:txBody>
      </p:sp>
      <p:sp>
        <p:nvSpPr>
          <p:cNvPr id="24" name="TextBox 23">
            <a:extLst>
              <a:ext uri="{FF2B5EF4-FFF2-40B4-BE49-F238E27FC236}">
                <a16:creationId xmlns:a16="http://schemas.microsoft.com/office/drawing/2014/main" id="{EDD3E193-F426-495E-887C-E09E27D46494}"/>
              </a:ext>
            </a:extLst>
          </p:cNvPr>
          <p:cNvSpPr txBox="1"/>
          <p:nvPr/>
        </p:nvSpPr>
        <p:spPr>
          <a:xfrm>
            <a:off x="5975616" y="3929599"/>
            <a:ext cx="5634342" cy="1200329"/>
          </a:xfrm>
          <a:prstGeom prst="rect">
            <a:avLst/>
          </a:prstGeom>
          <a:noFill/>
        </p:spPr>
        <p:txBody>
          <a:bodyPr wrap="square" rtlCol="0">
            <a:spAutoFit/>
          </a:bodyPr>
          <a:lstStyle/>
          <a:p>
            <a:r>
              <a:rPr lang="en-US" dirty="0">
                <a:solidFill>
                  <a:schemeClr val="bg1">
                    <a:lumMod val="50000"/>
                  </a:schemeClr>
                </a:solidFill>
              </a:rPr>
              <a:t> </a:t>
            </a:r>
            <a:r>
              <a:rPr lang="en-US" b="1" dirty="0">
                <a:solidFill>
                  <a:schemeClr val="bg1">
                    <a:lumMod val="50000"/>
                  </a:schemeClr>
                </a:solidFill>
              </a:rPr>
              <a:t>STRENGTHEN MARKETING CAMPAIGNS: </a:t>
            </a:r>
          </a:p>
          <a:p>
            <a:pPr marL="285750" indent="-285750">
              <a:buFont typeface="Arial" panose="020B0604020202020204" pitchFamily="34" charset="0"/>
              <a:buChar char="•"/>
            </a:pPr>
            <a:r>
              <a:rPr lang="en-US" dirty="0">
                <a:solidFill>
                  <a:schemeClr val="bg1">
                    <a:lumMod val="50000"/>
                  </a:schemeClr>
                </a:solidFill>
              </a:rPr>
              <a:t>Targeted Advertising</a:t>
            </a:r>
          </a:p>
          <a:p>
            <a:pPr marL="285750" indent="-285750">
              <a:buFont typeface="Arial" panose="020B0604020202020204" pitchFamily="34" charset="0"/>
              <a:buChar char="•"/>
            </a:pPr>
            <a:r>
              <a:rPr lang="en-US" dirty="0">
                <a:solidFill>
                  <a:schemeClr val="bg1">
                    <a:lumMod val="50000"/>
                  </a:schemeClr>
                </a:solidFill>
              </a:rPr>
              <a:t>Social Media Presence</a:t>
            </a:r>
          </a:p>
          <a:p>
            <a:pPr marL="285750" indent="-285750">
              <a:buFont typeface="Arial" panose="020B0604020202020204" pitchFamily="34" charset="0"/>
              <a:buChar char="•"/>
            </a:pPr>
            <a:r>
              <a:rPr lang="en-US" dirty="0">
                <a:solidFill>
                  <a:schemeClr val="bg1">
                    <a:lumMod val="50000"/>
                  </a:schemeClr>
                </a:solidFill>
              </a:rPr>
              <a:t>Influencer Collaboration</a:t>
            </a:r>
          </a:p>
        </p:txBody>
      </p:sp>
      <p:grpSp>
        <p:nvGrpSpPr>
          <p:cNvPr id="32" name="Group 31">
            <a:extLst>
              <a:ext uri="{FF2B5EF4-FFF2-40B4-BE49-F238E27FC236}">
                <a16:creationId xmlns:a16="http://schemas.microsoft.com/office/drawing/2014/main" id="{B46CB2E0-7484-4647-87EA-2FC6148C328F}"/>
              </a:ext>
            </a:extLst>
          </p:cNvPr>
          <p:cNvGrpSpPr/>
          <p:nvPr/>
        </p:nvGrpSpPr>
        <p:grpSpPr>
          <a:xfrm>
            <a:off x="30112" y="2851355"/>
            <a:ext cx="5761088" cy="1200329"/>
            <a:chOff x="30112" y="2851355"/>
            <a:chExt cx="5761088" cy="1200329"/>
          </a:xfrm>
        </p:grpSpPr>
        <p:pic>
          <p:nvPicPr>
            <p:cNvPr id="29" name="Picture 28">
              <a:extLst>
                <a:ext uri="{FF2B5EF4-FFF2-40B4-BE49-F238E27FC236}">
                  <a16:creationId xmlns:a16="http://schemas.microsoft.com/office/drawing/2014/main" id="{C6ABAB1D-DCCB-42B8-841D-3686E7DCF587}"/>
                </a:ext>
              </a:extLst>
            </p:cNvPr>
            <p:cNvPicPr>
              <a:picLocks noChangeAspect="1"/>
            </p:cNvPicPr>
            <p:nvPr/>
          </p:nvPicPr>
          <p:blipFill>
            <a:blip r:embed="rId5"/>
            <a:stretch>
              <a:fillRect/>
            </a:stretch>
          </p:blipFill>
          <p:spPr>
            <a:xfrm>
              <a:off x="242492" y="3093149"/>
              <a:ext cx="5461394" cy="419158"/>
            </a:xfrm>
            <a:prstGeom prst="rect">
              <a:avLst/>
            </a:prstGeom>
          </p:spPr>
        </p:pic>
        <p:sp>
          <p:nvSpPr>
            <p:cNvPr id="16" name="Rectangle 15">
              <a:extLst>
                <a:ext uri="{FF2B5EF4-FFF2-40B4-BE49-F238E27FC236}">
                  <a16:creationId xmlns:a16="http://schemas.microsoft.com/office/drawing/2014/main" id="{378D424C-5F14-4DE9-A162-A547B7BF1E7A}"/>
                </a:ext>
              </a:extLst>
            </p:cNvPr>
            <p:cNvSpPr/>
            <p:nvPr/>
          </p:nvSpPr>
          <p:spPr>
            <a:xfrm>
              <a:off x="30112" y="2851355"/>
              <a:ext cx="5761088" cy="1200329"/>
            </a:xfrm>
            <a:prstGeom prst="rect">
              <a:avLst/>
            </a:prstGeom>
            <a:noFill/>
          </p:spPr>
          <p:txBody>
            <a:bodyPr wrap="square" lIns="91440" tIns="45720" rIns="91440" bIns="45720">
              <a:spAutoFit/>
            </a:bodyPr>
            <a:lstStyle/>
            <a:p>
              <a:pPr algn="ctr"/>
              <a:r>
                <a:rPr lang="en-US" sz="7200" dirty="0">
                  <a:ln w="0"/>
                  <a:solidFill>
                    <a:schemeClr val="bg1"/>
                  </a:solidFill>
                  <a:latin typeface="Oxygen"/>
                </a:rPr>
                <a:t>Improvements</a:t>
              </a:r>
              <a:endParaRPr lang="en-US" sz="4000" b="0" cap="none" spc="0" dirty="0">
                <a:ln w="0"/>
                <a:solidFill>
                  <a:schemeClr val="bg1"/>
                </a:solidFill>
                <a:latin typeface="Oxygen"/>
              </a:endParaRPr>
            </a:p>
          </p:txBody>
        </p:sp>
      </p:grpSp>
    </p:spTree>
    <p:extLst>
      <p:ext uri="{BB962C8B-B14F-4D97-AF65-F5344CB8AC3E}">
        <p14:creationId xmlns:p14="http://schemas.microsoft.com/office/powerpoint/2010/main" val="3090502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500"/>
                                        <p:tgtEl>
                                          <p:spTgt spid="32"/>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2962DF0E-7992-4969-B17F-C75D5D9B2B8F}"/>
              </a:ext>
            </a:extLst>
          </p:cNvPr>
          <p:cNvGrpSpPr/>
          <p:nvPr/>
        </p:nvGrpSpPr>
        <p:grpSpPr>
          <a:xfrm>
            <a:off x="-207498" y="-268913"/>
            <a:ext cx="12942276" cy="3780079"/>
            <a:chOff x="-207498" y="-266536"/>
            <a:chExt cx="12942276" cy="1433333"/>
          </a:xfrm>
        </p:grpSpPr>
        <p:sp>
          <p:nvSpPr>
            <p:cNvPr id="7" name="Rectangle 6">
              <a:extLst>
                <a:ext uri="{FF2B5EF4-FFF2-40B4-BE49-F238E27FC236}">
                  <a16:creationId xmlns:a16="http://schemas.microsoft.com/office/drawing/2014/main" id="{184305A0-9512-411D-95E4-1A8838E71E24}"/>
                </a:ext>
              </a:extLst>
            </p:cNvPr>
            <p:cNvSpPr/>
            <p:nvPr/>
          </p:nvSpPr>
          <p:spPr>
            <a:xfrm>
              <a:off x="-207498" y="-266536"/>
              <a:ext cx="66235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D1297A5-18E5-4894-AE6B-4F720D6300DC}"/>
                </a:ext>
              </a:extLst>
            </p:cNvPr>
            <p:cNvSpPr/>
            <p:nvPr/>
          </p:nvSpPr>
          <p:spPr>
            <a:xfrm>
              <a:off x="6416040" y="-266536"/>
              <a:ext cx="63187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a:extLst>
              <a:ext uri="{FF2B5EF4-FFF2-40B4-BE49-F238E27FC236}">
                <a16:creationId xmlns:a16="http://schemas.microsoft.com/office/drawing/2014/main" id="{4DF990DE-C59A-4C96-9E7C-45AF16B24F97}"/>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63589" y="316368"/>
            <a:ext cx="520227" cy="449349"/>
          </a:xfrm>
          <a:prstGeom prst="rect">
            <a:avLst/>
          </a:prstGeom>
          <a:ln>
            <a:noFill/>
          </a:ln>
          <a:effectLst/>
        </p:spPr>
      </p:pic>
      <p:sp>
        <p:nvSpPr>
          <p:cNvPr id="21" name="TextBox 20">
            <a:extLst>
              <a:ext uri="{FF2B5EF4-FFF2-40B4-BE49-F238E27FC236}">
                <a16:creationId xmlns:a16="http://schemas.microsoft.com/office/drawing/2014/main" id="{1F64DCC7-8176-4484-8744-53EE00983A43}"/>
              </a:ext>
            </a:extLst>
          </p:cNvPr>
          <p:cNvSpPr txBox="1"/>
          <p:nvPr/>
        </p:nvSpPr>
        <p:spPr>
          <a:xfrm>
            <a:off x="5965173" y="2069124"/>
            <a:ext cx="5634342" cy="1200329"/>
          </a:xfrm>
          <a:prstGeom prst="rect">
            <a:avLst/>
          </a:prstGeom>
          <a:noFill/>
        </p:spPr>
        <p:txBody>
          <a:bodyPr wrap="square" rtlCol="0">
            <a:spAutoFit/>
          </a:bodyPr>
          <a:lstStyle/>
          <a:p>
            <a:r>
              <a:rPr lang="en-US" b="1" dirty="0">
                <a:solidFill>
                  <a:schemeClr val="bg1">
                    <a:lumMod val="50000"/>
                  </a:schemeClr>
                </a:solidFill>
              </a:rPr>
              <a:t>IMPROVE PRODUCT AVAILABILITY:</a:t>
            </a:r>
          </a:p>
          <a:p>
            <a:pPr marL="285750" indent="-285750">
              <a:buFont typeface="Arial" panose="020B0604020202020204" pitchFamily="34" charset="0"/>
              <a:buChar char="•"/>
            </a:pPr>
            <a:r>
              <a:rPr lang="en-US" dirty="0">
                <a:solidFill>
                  <a:schemeClr val="bg1">
                    <a:lumMod val="50000"/>
                  </a:schemeClr>
                </a:solidFill>
              </a:rPr>
              <a:t>Expand Distribution channels</a:t>
            </a:r>
          </a:p>
          <a:p>
            <a:pPr marL="285750" indent="-285750">
              <a:buFont typeface="Arial" panose="020B0604020202020204" pitchFamily="34" charset="0"/>
              <a:buChar char="•"/>
            </a:pPr>
            <a:r>
              <a:rPr lang="en-US" dirty="0">
                <a:solidFill>
                  <a:schemeClr val="bg1">
                    <a:lumMod val="50000"/>
                  </a:schemeClr>
                </a:solidFill>
              </a:rPr>
              <a:t>Inventory Management</a:t>
            </a:r>
          </a:p>
          <a:p>
            <a:pPr marL="285750" indent="-285750">
              <a:buFont typeface="Arial" panose="020B0604020202020204" pitchFamily="34" charset="0"/>
              <a:buChar char="•"/>
            </a:pPr>
            <a:r>
              <a:rPr lang="en-US" dirty="0">
                <a:solidFill>
                  <a:schemeClr val="bg1">
                    <a:lumMod val="50000"/>
                  </a:schemeClr>
                </a:solidFill>
              </a:rPr>
              <a:t>Localized Stock          </a:t>
            </a:r>
            <a:endParaRPr lang="en-IN" dirty="0">
              <a:solidFill>
                <a:schemeClr val="bg1">
                  <a:lumMod val="50000"/>
                </a:schemeClr>
              </a:solidFill>
            </a:endParaRPr>
          </a:p>
        </p:txBody>
      </p:sp>
      <p:sp>
        <p:nvSpPr>
          <p:cNvPr id="24" name="TextBox 23">
            <a:extLst>
              <a:ext uri="{FF2B5EF4-FFF2-40B4-BE49-F238E27FC236}">
                <a16:creationId xmlns:a16="http://schemas.microsoft.com/office/drawing/2014/main" id="{EDD3E193-F426-495E-887C-E09E27D46494}"/>
              </a:ext>
            </a:extLst>
          </p:cNvPr>
          <p:cNvSpPr txBox="1"/>
          <p:nvPr/>
        </p:nvSpPr>
        <p:spPr>
          <a:xfrm>
            <a:off x="5975616" y="3929599"/>
            <a:ext cx="5634342" cy="1200329"/>
          </a:xfrm>
          <a:prstGeom prst="rect">
            <a:avLst/>
          </a:prstGeom>
          <a:noFill/>
        </p:spPr>
        <p:txBody>
          <a:bodyPr wrap="square" rtlCol="0">
            <a:spAutoFit/>
          </a:bodyPr>
          <a:lstStyle/>
          <a:p>
            <a:r>
              <a:rPr lang="en-US" b="1" dirty="0">
                <a:solidFill>
                  <a:schemeClr val="bg1">
                    <a:lumMod val="50000"/>
                  </a:schemeClr>
                </a:solidFill>
              </a:rPr>
              <a:t>FOCUS ON CUSTOMER EXPERIENCE:</a:t>
            </a:r>
            <a:endParaRPr lang="en-US" dirty="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After Sales Support</a:t>
            </a:r>
          </a:p>
          <a:p>
            <a:pPr marL="285750" indent="-285750">
              <a:buFont typeface="Arial" panose="020B0604020202020204" pitchFamily="34" charset="0"/>
              <a:buChar char="•"/>
            </a:pPr>
            <a:r>
              <a:rPr lang="en-US" dirty="0">
                <a:solidFill>
                  <a:schemeClr val="bg1">
                    <a:lumMod val="50000"/>
                  </a:schemeClr>
                </a:solidFill>
              </a:rPr>
              <a:t>Personalized Services</a:t>
            </a:r>
          </a:p>
          <a:p>
            <a:pPr marL="285750" indent="-285750">
              <a:buFont typeface="Arial" panose="020B0604020202020204" pitchFamily="34" charset="0"/>
              <a:buChar char="•"/>
            </a:pPr>
            <a:r>
              <a:rPr lang="en-US" dirty="0">
                <a:solidFill>
                  <a:schemeClr val="bg1">
                    <a:lumMod val="50000"/>
                  </a:schemeClr>
                </a:solidFill>
              </a:rPr>
              <a:t>Warranty and Insurance Plan</a:t>
            </a:r>
          </a:p>
        </p:txBody>
      </p:sp>
      <p:grpSp>
        <p:nvGrpSpPr>
          <p:cNvPr id="32" name="Group 31">
            <a:extLst>
              <a:ext uri="{FF2B5EF4-FFF2-40B4-BE49-F238E27FC236}">
                <a16:creationId xmlns:a16="http://schemas.microsoft.com/office/drawing/2014/main" id="{B46CB2E0-7484-4647-87EA-2FC6148C328F}"/>
              </a:ext>
            </a:extLst>
          </p:cNvPr>
          <p:cNvGrpSpPr/>
          <p:nvPr/>
        </p:nvGrpSpPr>
        <p:grpSpPr>
          <a:xfrm>
            <a:off x="30112" y="2851355"/>
            <a:ext cx="5761088" cy="1200329"/>
            <a:chOff x="30112" y="2851355"/>
            <a:chExt cx="5761088" cy="1200329"/>
          </a:xfrm>
        </p:grpSpPr>
        <p:pic>
          <p:nvPicPr>
            <p:cNvPr id="29" name="Picture 28">
              <a:extLst>
                <a:ext uri="{FF2B5EF4-FFF2-40B4-BE49-F238E27FC236}">
                  <a16:creationId xmlns:a16="http://schemas.microsoft.com/office/drawing/2014/main" id="{C6ABAB1D-DCCB-42B8-841D-3686E7DCF587}"/>
                </a:ext>
              </a:extLst>
            </p:cNvPr>
            <p:cNvPicPr>
              <a:picLocks noChangeAspect="1"/>
            </p:cNvPicPr>
            <p:nvPr/>
          </p:nvPicPr>
          <p:blipFill>
            <a:blip r:embed="rId5"/>
            <a:stretch>
              <a:fillRect/>
            </a:stretch>
          </p:blipFill>
          <p:spPr>
            <a:xfrm>
              <a:off x="242492" y="3093149"/>
              <a:ext cx="5461394" cy="419158"/>
            </a:xfrm>
            <a:prstGeom prst="rect">
              <a:avLst/>
            </a:prstGeom>
          </p:spPr>
        </p:pic>
        <p:sp>
          <p:nvSpPr>
            <p:cNvPr id="16" name="Rectangle 15">
              <a:extLst>
                <a:ext uri="{FF2B5EF4-FFF2-40B4-BE49-F238E27FC236}">
                  <a16:creationId xmlns:a16="http://schemas.microsoft.com/office/drawing/2014/main" id="{378D424C-5F14-4DE9-A162-A547B7BF1E7A}"/>
                </a:ext>
              </a:extLst>
            </p:cNvPr>
            <p:cNvSpPr/>
            <p:nvPr/>
          </p:nvSpPr>
          <p:spPr>
            <a:xfrm>
              <a:off x="30112" y="2851355"/>
              <a:ext cx="5761088" cy="1200329"/>
            </a:xfrm>
            <a:prstGeom prst="rect">
              <a:avLst/>
            </a:prstGeom>
            <a:noFill/>
          </p:spPr>
          <p:txBody>
            <a:bodyPr wrap="square" lIns="91440" tIns="45720" rIns="91440" bIns="45720">
              <a:spAutoFit/>
            </a:bodyPr>
            <a:lstStyle/>
            <a:p>
              <a:pPr algn="ctr"/>
              <a:r>
                <a:rPr lang="en-US" sz="7200" dirty="0">
                  <a:ln w="0"/>
                  <a:solidFill>
                    <a:schemeClr val="bg1"/>
                  </a:solidFill>
                  <a:latin typeface="Oxygen"/>
                </a:rPr>
                <a:t>Improvements</a:t>
              </a:r>
              <a:endParaRPr lang="en-US" sz="4000" b="0" cap="none" spc="0" dirty="0">
                <a:ln w="0"/>
                <a:solidFill>
                  <a:schemeClr val="bg1"/>
                </a:solidFill>
                <a:latin typeface="Oxygen"/>
              </a:endParaRPr>
            </a:p>
          </p:txBody>
        </p:sp>
      </p:grpSp>
    </p:spTree>
    <p:extLst>
      <p:ext uri="{BB962C8B-B14F-4D97-AF65-F5344CB8AC3E}">
        <p14:creationId xmlns:p14="http://schemas.microsoft.com/office/powerpoint/2010/main" val="3335693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2962DF0E-7992-4969-B17F-C75D5D9B2B8F}"/>
              </a:ext>
            </a:extLst>
          </p:cNvPr>
          <p:cNvGrpSpPr/>
          <p:nvPr/>
        </p:nvGrpSpPr>
        <p:grpSpPr>
          <a:xfrm>
            <a:off x="-207498" y="-268913"/>
            <a:ext cx="12942276" cy="3780079"/>
            <a:chOff x="-207498" y="-266536"/>
            <a:chExt cx="12942276" cy="1433333"/>
          </a:xfrm>
        </p:grpSpPr>
        <p:sp>
          <p:nvSpPr>
            <p:cNvPr id="7" name="Rectangle 6">
              <a:extLst>
                <a:ext uri="{FF2B5EF4-FFF2-40B4-BE49-F238E27FC236}">
                  <a16:creationId xmlns:a16="http://schemas.microsoft.com/office/drawing/2014/main" id="{184305A0-9512-411D-95E4-1A8838E71E24}"/>
                </a:ext>
              </a:extLst>
            </p:cNvPr>
            <p:cNvSpPr/>
            <p:nvPr/>
          </p:nvSpPr>
          <p:spPr>
            <a:xfrm>
              <a:off x="-207498" y="-266536"/>
              <a:ext cx="66235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D1297A5-18E5-4894-AE6B-4F720D6300DC}"/>
                </a:ext>
              </a:extLst>
            </p:cNvPr>
            <p:cNvSpPr/>
            <p:nvPr/>
          </p:nvSpPr>
          <p:spPr>
            <a:xfrm>
              <a:off x="6416040" y="-266536"/>
              <a:ext cx="63187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a:extLst>
              <a:ext uri="{FF2B5EF4-FFF2-40B4-BE49-F238E27FC236}">
                <a16:creationId xmlns:a16="http://schemas.microsoft.com/office/drawing/2014/main" id="{4DF990DE-C59A-4C96-9E7C-45AF16B24F97}"/>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63589" y="316368"/>
            <a:ext cx="520227" cy="449349"/>
          </a:xfrm>
          <a:prstGeom prst="rect">
            <a:avLst/>
          </a:prstGeom>
          <a:ln>
            <a:noFill/>
          </a:ln>
          <a:effectLst/>
        </p:spPr>
      </p:pic>
      <p:sp>
        <p:nvSpPr>
          <p:cNvPr id="21" name="TextBox 20">
            <a:extLst>
              <a:ext uri="{FF2B5EF4-FFF2-40B4-BE49-F238E27FC236}">
                <a16:creationId xmlns:a16="http://schemas.microsoft.com/office/drawing/2014/main" id="{1F64DCC7-8176-4484-8744-53EE00983A43}"/>
              </a:ext>
            </a:extLst>
          </p:cNvPr>
          <p:cNvSpPr txBox="1"/>
          <p:nvPr/>
        </p:nvSpPr>
        <p:spPr>
          <a:xfrm>
            <a:off x="5965173" y="2069124"/>
            <a:ext cx="5634342" cy="1477328"/>
          </a:xfrm>
          <a:prstGeom prst="rect">
            <a:avLst/>
          </a:prstGeom>
          <a:noFill/>
        </p:spPr>
        <p:txBody>
          <a:bodyPr wrap="square" rtlCol="0">
            <a:spAutoFit/>
          </a:bodyPr>
          <a:lstStyle/>
          <a:p>
            <a:r>
              <a:rPr lang="en-US" b="1" dirty="0">
                <a:solidFill>
                  <a:schemeClr val="bg1">
                    <a:lumMod val="50000"/>
                  </a:schemeClr>
                </a:solidFill>
              </a:rPr>
              <a:t>OPTIMIZE PRICING STRATEGY</a:t>
            </a:r>
          </a:p>
          <a:p>
            <a:pPr marL="285750" indent="-285750">
              <a:buFont typeface="Arial" panose="020B0604020202020204" pitchFamily="34" charset="0"/>
              <a:buChar char="•"/>
            </a:pPr>
            <a:r>
              <a:rPr lang="en-US" dirty="0">
                <a:solidFill>
                  <a:schemeClr val="bg1">
                    <a:lumMod val="50000"/>
                  </a:schemeClr>
                </a:solidFill>
              </a:rPr>
              <a:t>Dynamic Pricing</a:t>
            </a:r>
          </a:p>
          <a:p>
            <a:pPr marL="285750" indent="-285750">
              <a:buFont typeface="Arial" panose="020B0604020202020204" pitchFamily="34" charset="0"/>
              <a:buChar char="•"/>
            </a:pPr>
            <a:r>
              <a:rPr lang="en-US" dirty="0">
                <a:solidFill>
                  <a:schemeClr val="bg1">
                    <a:lumMod val="50000"/>
                  </a:schemeClr>
                </a:solidFill>
              </a:rPr>
              <a:t>Bundle Offers</a:t>
            </a:r>
          </a:p>
          <a:p>
            <a:pPr marL="285750" indent="-285750">
              <a:buFont typeface="Arial" panose="020B0604020202020204" pitchFamily="34" charset="0"/>
              <a:buChar char="•"/>
            </a:pPr>
            <a:r>
              <a:rPr lang="en-US" dirty="0">
                <a:solidFill>
                  <a:schemeClr val="bg1">
                    <a:lumMod val="50000"/>
                  </a:schemeClr>
                </a:solidFill>
              </a:rPr>
              <a:t>Seasonal Promotion</a:t>
            </a:r>
          </a:p>
          <a:p>
            <a:pPr marL="285750" indent="-285750">
              <a:buFont typeface="Arial" panose="020B0604020202020204" pitchFamily="34" charset="0"/>
              <a:buChar char="•"/>
            </a:pPr>
            <a:endParaRPr lang="en-US" dirty="0">
              <a:solidFill>
                <a:schemeClr val="bg1">
                  <a:lumMod val="50000"/>
                </a:schemeClr>
              </a:solidFill>
            </a:endParaRPr>
          </a:p>
        </p:txBody>
      </p:sp>
      <p:sp>
        <p:nvSpPr>
          <p:cNvPr id="24" name="TextBox 23">
            <a:extLst>
              <a:ext uri="{FF2B5EF4-FFF2-40B4-BE49-F238E27FC236}">
                <a16:creationId xmlns:a16="http://schemas.microsoft.com/office/drawing/2014/main" id="{EDD3E193-F426-495E-887C-E09E27D46494}"/>
              </a:ext>
            </a:extLst>
          </p:cNvPr>
          <p:cNvSpPr txBox="1"/>
          <p:nvPr/>
        </p:nvSpPr>
        <p:spPr>
          <a:xfrm>
            <a:off x="5975616" y="3929599"/>
            <a:ext cx="5634342" cy="1200329"/>
          </a:xfrm>
          <a:prstGeom prst="rect">
            <a:avLst/>
          </a:prstGeom>
          <a:noFill/>
        </p:spPr>
        <p:txBody>
          <a:bodyPr wrap="square" rtlCol="0">
            <a:spAutoFit/>
          </a:bodyPr>
          <a:lstStyle/>
          <a:p>
            <a:r>
              <a:rPr lang="en-US" b="1" dirty="0">
                <a:solidFill>
                  <a:schemeClr val="bg1">
                    <a:lumMod val="50000"/>
                  </a:schemeClr>
                </a:solidFill>
              </a:rPr>
              <a:t>INNOVATE AND DIFFERENTIATE</a:t>
            </a:r>
            <a:endParaRPr lang="en-US" dirty="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New Features</a:t>
            </a:r>
          </a:p>
          <a:p>
            <a:pPr marL="285750" indent="-285750">
              <a:buFont typeface="Arial" panose="020B0604020202020204" pitchFamily="34" charset="0"/>
              <a:buChar char="•"/>
            </a:pPr>
            <a:r>
              <a:rPr lang="en-US" dirty="0">
                <a:solidFill>
                  <a:schemeClr val="bg1">
                    <a:lumMod val="50000"/>
                  </a:schemeClr>
                </a:solidFill>
              </a:rPr>
              <a:t>Eco-Friendly Options</a:t>
            </a:r>
          </a:p>
          <a:p>
            <a:pPr marL="285750" indent="-285750">
              <a:buFont typeface="Arial" panose="020B0604020202020204" pitchFamily="34" charset="0"/>
              <a:buChar char="•"/>
            </a:pPr>
            <a:r>
              <a:rPr lang="en-US" dirty="0">
                <a:solidFill>
                  <a:schemeClr val="bg1">
                    <a:lumMod val="50000"/>
                  </a:schemeClr>
                </a:solidFill>
              </a:rPr>
              <a:t>Unique Selling Propositions (USP)</a:t>
            </a:r>
          </a:p>
        </p:txBody>
      </p:sp>
      <p:grpSp>
        <p:nvGrpSpPr>
          <p:cNvPr id="32" name="Group 31">
            <a:extLst>
              <a:ext uri="{FF2B5EF4-FFF2-40B4-BE49-F238E27FC236}">
                <a16:creationId xmlns:a16="http://schemas.microsoft.com/office/drawing/2014/main" id="{B46CB2E0-7484-4647-87EA-2FC6148C328F}"/>
              </a:ext>
            </a:extLst>
          </p:cNvPr>
          <p:cNvGrpSpPr/>
          <p:nvPr/>
        </p:nvGrpSpPr>
        <p:grpSpPr>
          <a:xfrm>
            <a:off x="30112" y="2851355"/>
            <a:ext cx="5761088" cy="1200329"/>
            <a:chOff x="30112" y="2851355"/>
            <a:chExt cx="5761088" cy="1200329"/>
          </a:xfrm>
        </p:grpSpPr>
        <p:pic>
          <p:nvPicPr>
            <p:cNvPr id="29" name="Picture 28">
              <a:extLst>
                <a:ext uri="{FF2B5EF4-FFF2-40B4-BE49-F238E27FC236}">
                  <a16:creationId xmlns:a16="http://schemas.microsoft.com/office/drawing/2014/main" id="{C6ABAB1D-DCCB-42B8-841D-3686E7DCF587}"/>
                </a:ext>
              </a:extLst>
            </p:cNvPr>
            <p:cNvPicPr>
              <a:picLocks noChangeAspect="1"/>
            </p:cNvPicPr>
            <p:nvPr/>
          </p:nvPicPr>
          <p:blipFill>
            <a:blip r:embed="rId5"/>
            <a:stretch>
              <a:fillRect/>
            </a:stretch>
          </p:blipFill>
          <p:spPr>
            <a:xfrm>
              <a:off x="242492" y="3093149"/>
              <a:ext cx="5461394" cy="419158"/>
            </a:xfrm>
            <a:prstGeom prst="rect">
              <a:avLst/>
            </a:prstGeom>
          </p:spPr>
        </p:pic>
        <p:sp>
          <p:nvSpPr>
            <p:cNvPr id="16" name="Rectangle 15">
              <a:extLst>
                <a:ext uri="{FF2B5EF4-FFF2-40B4-BE49-F238E27FC236}">
                  <a16:creationId xmlns:a16="http://schemas.microsoft.com/office/drawing/2014/main" id="{378D424C-5F14-4DE9-A162-A547B7BF1E7A}"/>
                </a:ext>
              </a:extLst>
            </p:cNvPr>
            <p:cNvSpPr/>
            <p:nvPr/>
          </p:nvSpPr>
          <p:spPr>
            <a:xfrm>
              <a:off x="30112" y="2851355"/>
              <a:ext cx="5761088" cy="1200329"/>
            </a:xfrm>
            <a:prstGeom prst="rect">
              <a:avLst/>
            </a:prstGeom>
            <a:noFill/>
          </p:spPr>
          <p:txBody>
            <a:bodyPr wrap="square" lIns="91440" tIns="45720" rIns="91440" bIns="45720">
              <a:spAutoFit/>
            </a:bodyPr>
            <a:lstStyle/>
            <a:p>
              <a:pPr algn="ctr"/>
              <a:r>
                <a:rPr lang="en-US" sz="7200" dirty="0">
                  <a:ln w="0"/>
                  <a:solidFill>
                    <a:schemeClr val="bg1"/>
                  </a:solidFill>
                  <a:latin typeface="Oxygen"/>
                </a:rPr>
                <a:t>Improvements</a:t>
              </a:r>
              <a:endParaRPr lang="en-US" sz="4000" b="0" cap="none" spc="0" dirty="0">
                <a:ln w="0"/>
                <a:solidFill>
                  <a:schemeClr val="bg1"/>
                </a:solidFill>
                <a:latin typeface="Oxygen"/>
              </a:endParaRPr>
            </a:p>
          </p:txBody>
        </p:sp>
      </p:grpSp>
    </p:spTree>
    <p:extLst>
      <p:ext uri="{BB962C8B-B14F-4D97-AF65-F5344CB8AC3E}">
        <p14:creationId xmlns:p14="http://schemas.microsoft.com/office/powerpoint/2010/main" val="1360666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8C004-3620-4701-B275-4523C6F5ADCA}"/>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62DB594-D40D-4BE9-BF3A-4B5F20119DC8}"/>
              </a:ext>
            </a:extLst>
          </p:cNvPr>
          <p:cNvSpPr txBox="1"/>
          <p:nvPr/>
        </p:nvSpPr>
        <p:spPr>
          <a:xfrm>
            <a:off x="2931007" y="2105561"/>
            <a:ext cx="6329987" cy="2646878"/>
          </a:xfrm>
          <a:prstGeom prst="rect">
            <a:avLst/>
          </a:prstGeom>
          <a:noFill/>
        </p:spPr>
        <p:txBody>
          <a:bodyPr wrap="square" rtlCol="0">
            <a:spAutoFit/>
          </a:bodyPr>
          <a:lstStyle/>
          <a:p>
            <a:r>
              <a:rPr lang="en-US" sz="16600" b="1" dirty="0">
                <a:solidFill>
                  <a:schemeClr val="bg1"/>
                </a:solidFill>
                <a:latin typeface="Oxygen (Headings)"/>
              </a:rPr>
              <a:t>iPhone</a:t>
            </a:r>
            <a:endParaRPr lang="en-IN" sz="16600" dirty="0">
              <a:solidFill>
                <a:schemeClr val="bg1"/>
              </a:solidFill>
            </a:endParaRPr>
          </a:p>
        </p:txBody>
      </p:sp>
      <p:sp>
        <p:nvSpPr>
          <p:cNvPr id="5" name="TextBox 4">
            <a:extLst>
              <a:ext uri="{FF2B5EF4-FFF2-40B4-BE49-F238E27FC236}">
                <a16:creationId xmlns:a16="http://schemas.microsoft.com/office/drawing/2014/main" id="{A4A8ED0C-D164-4979-B78D-AD478C5A40D1}"/>
              </a:ext>
            </a:extLst>
          </p:cNvPr>
          <p:cNvSpPr txBox="1"/>
          <p:nvPr/>
        </p:nvSpPr>
        <p:spPr>
          <a:xfrm>
            <a:off x="2931007" y="2117285"/>
            <a:ext cx="6329987" cy="2646878"/>
          </a:xfrm>
          <a:prstGeom prst="rect">
            <a:avLst/>
          </a:prstGeom>
          <a:noFill/>
          <a:ln>
            <a:noFill/>
          </a:ln>
        </p:spPr>
        <p:txBody>
          <a:bodyPr wrap="square" rtlCol="0">
            <a:spAutoFit/>
          </a:bodyPr>
          <a:lstStyle/>
          <a:p>
            <a:r>
              <a:rPr lang="en-US" sz="16600" b="1" dirty="0">
                <a:ln>
                  <a:solidFill>
                    <a:schemeClr val="bg1"/>
                  </a:solidFill>
                </a:ln>
                <a:noFill/>
                <a:latin typeface="Oxygen (Headings)"/>
              </a:rPr>
              <a:t>iPhone</a:t>
            </a:r>
            <a:endParaRPr lang="en-IN" sz="16600" dirty="0">
              <a:ln>
                <a:solidFill>
                  <a:schemeClr val="bg1"/>
                </a:solidFill>
              </a:ln>
              <a:noFill/>
            </a:endParaRPr>
          </a:p>
        </p:txBody>
      </p:sp>
      <p:sp>
        <p:nvSpPr>
          <p:cNvPr id="6" name="TextBox 5">
            <a:extLst>
              <a:ext uri="{FF2B5EF4-FFF2-40B4-BE49-F238E27FC236}">
                <a16:creationId xmlns:a16="http://schemas.microsoft.com/office/drawing/2014/main" id="{8D6F243C-CB3D-4DC2-BE52-C4FBD4A0BF27}"/>
              </a:ext>
            </a:extLst>
          </p:cNvPr>
          <p:cNvSpPr txBox="1"/>
          <p:nvPr/>
        </p:nvSpPr>
        <p:spPr>
          <a:xfrm>
            <a:off x="2931007" y="2117285"/>
            <a:ext cx="6329987" cy="2646878"/>
          </a:xfrm>
          <a:prstGeom prst="rect">
            <a:avLst/>
          </a:prstGeom>
          <a:noFill/>
        </p:spPr>
        <p:txBody>
          <a:bodyPr wrap="square" rtlCol="0">
            <a:spAutoFit/>
          </a:bodyPr>
          <a:lstStyle/>
          <a:p>
            <a:r>
              <a:rPr lang="en-US" sz="16600" b="1" dirty="0">
                <a:ln>
                  <a:solidFill>
                    <a:schemeClr val="bg1">
                      <a:lumMod val="95000"/>
                    </a:schemeClr>
                  </a:solidFill>
                </a:ln>
                <a:noFill/>
                <a:latin typeface="Oxygen (Headings)"/>
              </a:rPr>
              <a:t>iPhone</a:t>
            </a:r>
            <a:endParaRPr lang="en-IN" sz="16600" dirty="0">
              <a:ln>
                <a:solidFill>
                  <a:schemeClr val="bg1">
                    <a:lumMod val="95000"/>
                  </a:schemeClr>
                </a:solidFill>
              </a:ln>
              <a:noFill/>
            </a:endParaRPr>
          </a:p>
        </p:txBody>
      </p:sp>
    </p:spTree>
    <p:extLst>
      <p:ext uri="{BB962C8B-B14F-4D97-AF65-F5344CB8AC3E}">
        <p14:creationId xmlns:p14="http://schemas.microsoft.com/office/powerpoint/2010/main" val="3586194573"/>
      </p:ext>
    </p:extLst>
  </p:cSld>
  <p:clrMapOvr>
    <a:masterClrMapping/>
  </p:clrMapOvr>
  <mc:AlternateContent xmlns:mc="http://schemas.openxmlformats.org/markup-compatibility/2006" xmlns:p159="http://schemas.microsoft.com/office/powerpoint/2015/09/main">
    <mc:Choice Requires="p159">
      <p:transition spd="slow" advClick="0" advTm="300">
        <p159:morph option="byObject"/>
      </p:transition>
    </mc:Choice>
    <mc:Fallback xmlns="">
      <p:transition spd="slow" advClick="0" advTm="3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2962DF0E-7992-4969-B17F-C75D5D9B2B8F}"/>
              </a:ext>
            </a:extLst>
          </p:cNvPr>
          <p:cNvGrpSpPr/>
          <p:nvPr/>
        </p:nvGrpSpPr>
        <p:grpSpPr>
          <a:xfrm>
            <a:off x="-207498" y="-259080"/>
            <a:ext cx="12942276" cy="1339735"/>
            <a:chOff x="-207498" y="-259080"/>
            <a:chExt cx="12942276" cy="1433333"/>
          </a:xfrm>
        </p:grpSpPr>
        <p:sp>
          <p:nvSpPr>
            <p:cNvPr id="7" name="Rectangle 6">
              <a:extLst>
                <a:ext uri="{FF2B5EF4-FFF2-40B4-BE49-F238E27FC236}">
                  <a16:creationId xmlns:a16="http://schemas.microsoft.com/office/drawing/2014/main" id="{184305A0-9512-411D-95E4-1A8838E71E24}"/>
                </a:ext>
              </a:extLst>
            </p:cNvPr>
            <p:cNvSpPr/>
            <p:nvPr/>
          </p:nvSpPr>
          <p:spPr>
            <a:xfrm>
              <a:off x="-207498" y="-259080"/>
              <a:ext cx="66235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D1297A5-18E5-4894-AE6B-4F720D6300DC}"/>
                </a:ext>
              </a:extLst>
            </p:cNvPr>
            <p:cNvSpPr/>
            <p:nvPr/>
          </p:nvSpPr>
          <p:spPr>
            <a:xfrm>
              <a:off x="6416040" y="-259080"/>
              <a:ext cx="6318738" cy="1433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a:extLst>
              <a:ext uri="{FF2B5EF4-FFF2-40B4-BE49-F238E27FC236}">
                <a16:creationId xmlns:a16="http://schemas.microsoft.com/office/drawing/2014/main" id="{378D424C-5F14-4DE9-A162-A547B7BF1E7A}"/>
              </a:ext>
            </a:extLst>
          </p:cNvPr>
          <p:cNvSpPr/>
          <p:nvPr/>
        </p:nvSpPr>
        <p:spPr>
          <a:xfrm>
            <a:off x="7371367" y="-26076"/>
            <a:ext cx="4283545" cy="1200329"/>
          </a:xfrm>
          <a:prstGeom prst="rect">
            <a:avLst/>
          </a:prstGeom>
          <a:noFill/>
        </p:spPr>
        <p:txBody>
          <a:bodyPr wrap="none" lIns="91440" tIns="45720" rIns="91440" bIns="45720">
            <a:spAutoFit/>
          </a:bodyPr>
          <a:lstStyle/>
          <a:p>
            <a:pPr algn="ctr"/>
            <a:r>
              <a:rPr lang="en-US" sz="7200" dirty="0">
                <a:ln w="0"/>
                <a:latin typeface="Oxygen"/>
              </a:rPr>
              <a:t>Conclusion</a:t>
            </a:r>
            <a:endParaRPr lang="en-US" sz="4000" b="0" cap="none" spc="0" dirty="0">
              <a:ln w="0"/>
              <a:latin typeface="Oxygen"/>
            </a:endParaRPr>
          </a:p>
        </p:txBody>
      </p:sp>
      <p:pic>
        <p:nvPicPr>
          <p:cNvPr id="10" name="Picture 9">
            <a:extLst>
              <a:ext uri="{FF2B5EF4-FFF2-40B4-BE49-F238E27FC236}">
                <a16:creationId xmlns:a16="http://schemas.microsoft.com/office/drawing/2014/main" id="{4DF990DE-C59A-4C96-9E7C-45AF16B24F97}"/>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63589" y="316368"/>
            <a:ext cx="520227" cy="449349"/>
          </a:xfrm>
          <a:prstGeom prst="rect">
            <a:avLst/>
          </a:prstGeom>
          <a:ln>
            <a:noFill/>
          </a:ln>
          <a:effectLst/>
        </p:spPr>
      </p:pic>
      <p:sp>
        <p:nvSpPr>
          <p:cNvPr id="12" name="TextBox 11">
            <a:extLst>
              <a:ext uri="{FF2B5EF4-FFF2-40B4-BE49-F238E27FC236}">
                <a16:creationId xmlns:a16="http://schemas.microsoft.com/office/drawing/2014/main" id="{23536537-6F48-4A03-B3FA-D4F00746EBF5}"/>
              </a:ext>
            </a:extLst>
          </p:cNvPr>
          <p:cNvSpPr txBox="1"/>
          <p:nvPr/>
        </p:nvSpPr>
        <p:spPr>
          <a:xfrm>
            <a:off x="1696720" y="1810043"/>
            <a:ext cx="8798560" cy="3416320"/>
          </a:xfrm>
          <a:prstGeom prst="rect">
            <a:avLst/>
          </a:prstGeom>
          <a:noFill/>
        </p:spPr>
        <p:txBody>
          <a:bodyPr wrap="square" rtlCol="0">
            <a:spAutoFit/>
          </a:bodyPr>
          <a:lstStyle/>
          <a:p>
            <a:pPr algn="just"/>
            <a:r>
              <a:rPr lang="en-US" b="1" dirty="0">
                <a:solidFill>
                  <a:schemeClr val="bg1">
                    <a:lumMod val="50000"/>
                  </a:schemeClr>
                </a:solidFill>
              </a:rPr>
              <a:t>These strategic improvements will drive significant growth, enable sustainable expansion and success for Apple's iPhone lineup, ensuring a competitive edge and enhanced customer satisfaction.</a:t>
            </a:r>
          </a:p>
          <a:p>
            <a:pPr algn="just"/>
            <a:endParaRPr lang="en-US" b="1" dirty="0">
              <a:solidFill>
                <a:schemeClr val="bg1">
                  <a:lumMod val="50000"/>
                </a:schemeClr>
              </a:solidFill>
            </a:endParaRPr>
          </a:p>
          <a:p>
            <a:pPr algn="just"/>
            <a:r>
              <a:rPr lang="en-US" b="1" dirty="0">
                <a:solidFill>
                  <a:schemeClr val="bg1">
                    <a:lumMod val="50000"/>
                  </a:schemeClr>
                </a:solidFill>
              </a:rPr>
              <a:t>IMPROVMENTS :</a:t>
            </a:r>
          </a:p>
          <a:p>
            <a:pPr marL="285750" indent="-285750" algn="just">
              <a:buFont typeface="Arial" panose="020B0604020202020204" pitchFamily="34" charset="0"/>
              <a:buChar char="•"/>
            </a:pPr>
            <a:r>
              <a:rPr lang="en-US" b="1" dirty="0">
                <a:solidFill>
                  <a:schemeClr val="bg1">
                    <a:lumMod val="50000"/>
                  </a:schemeClr>
                </a:solidFill>
              </a:rPr>
              <a:t>Customer Engagement</a:t>
            </a:r>
          </a:p>
          <a:p>
            <a:pPr marL="285750" indent="-285750" algn="just">
              <a:buFont typeface="Arial" panose="020B0604020202020204" pitchFamily="34" charset="0"/>
              <a:buChar char="•"/>
            </a:pPr>
            <a:r>
              <a:rPr lang="en-US" b="1" dirty="0">
                <a:solidFill>
                  <a:schemeClr val="bg1">
                    <a:lumMod val="50000"/>
                  </a:schemeClr>
                </a:solidFill>
              </a:rPr>
              <a:t>Marketing Campaigns</a:t>
            </a:r>
          </a:p>
          <a:p>
            <a:pPr marL="285750" indent="-285750" algn="just">
              <a:buFont typeface="Arial" panose="020B0604020202020204" pitchFamily="34" charset="0"/>
              <a:buChar char="•"/>
            </a:pPr>
            <a:r>
              <a:rPr lang="en-US" b="1" dirty="0">
                <a:solidFill>
                  <a:schemeClr val="bg1">
                    <a:lumMod val="50000"/>
                  </a:schemeClr>
                </a:solidFill>
              </a:rPr>
              <a:t>Product Availability</a:t>
            </a:r>
          </a:p>
          <a:p>
            <a:pPr marL="285750" indent="-285750" algn="just">
              <a:buFont typeface="Arial" panose="020B0604020202020204" pitchFamily="34" charset="0"/>
              <a:buChar char="•"/>
            </a:pPr>
            <a:r>
              <a:rPr lang="en-US" b="1" dirty="0">
                <a:solidFill>
                  <a:schemeClr val="bg1">
                    <a:lumMod val="50000"/>
                  </a:schemeClr>
                </a:solidFill>
              </a:rPr>
              <a:t>Customer Experience</a:t>
            </a:r>
          </a:p>
          <a:p>
            <a:pPr marL="285750" indent="-285750" algn="just">
              <a:buFont typeface="Arial" panose="020B0604020202020204" pitchFamily="34" charset="0"/>
              <a:buChar char="•"/>
            </a:pPr>
            <a:r>
              <a:rPr lang="en-US" b="1" dirty="0">
                <a:solidFill>
                  <a:schemeClr val="bg1">
                    <a:lumMod val="50000"/>
                  </a:schemeClr>
                </a:solidFill>
              </a:rPr>
              <a:t>Pricing Strategy</a:t>
            </a:r>
          </a:p>
          <a:p>
            <a:pPr marL="285750" indent="-285750" algn="just">
              <a:buFont typeface="Arial" panose="020B0604020202020204" pitchFamily="34" charset="0"/>
              <a:buChar char="•"/>
            </a:pPr>
            <a:r>
              <a:rPr lang="en-US" b="1" dirty="0">
                <a:solidFill>
                  <a:schemeClr val="bg1">
                    <a:lumMod val="50000"/>
                  </a:schemeClr>
                </a:solidFill>
              </a:rPr>
              <a:t>Innovation and Differentiation</a:t>
            </a:r>
          </a:p>
          <a:p>
            <a:pPr algn="just"/>
            <a:endParaRPr lang="en-US" dirty="0">
              <a:solidFill>
                <a:schemeClr val="bg1">
                  <a:lumMod val="50000"/>
                </a:schemeClr>
              </a:solidFill>
            </a:endParaRPr>
          </a:p>
        </p:txBody>
      </p:sp>
      <p:grpSp>
        <p:nvGrpSpPr>
          <p:cNvPr id="17" name="Group 16">
            <a:extLst>
              <a:ext uri="{FF2B5EF4-FFF2-40B4-BE49-F238E27FC236}">
                <a16:creationId xmlns:a16="http://schemas.microsoft.com/office/drawing/2014/main" id="{C4776D4E-3458-474E-B082-BF470B9B3081}"/>
              </a:ext>
            </a:extLst>
          </p:cNvPr>
          <p:cNvGrpSpPr/>
          <p:nvPr/>
        </p:nvGrpSpPr>
        <p:grpSpPr>
          <a:xfrm>
            <a:off x="-375138" y="7040880"/>
            <a:ext cx="12942276" cy="4480560"/>
            <a:chOff x="-375138" y="2499360"/>
            <a:chExt cx="12942276" cy="4480560"/>
          </a:xfrm>
        </p:grpSpPr>
        <p:sp>
          <p:nvSpPr>
            <p:cNvPr id="18" name="Rectangle 17">
              <a:extLst>
                <a:ext uri="{FF2B5EF4-FFF2-40B4-BE49-F238E27FC236}">
                  <a16:creationId xmlns:a16="http://schemas.microsoft.com/office/drawing/2014/main" id="{1F222504-0E80-4AFE-B554-7144A9D05CF0}"/>
                </a:ext>
              </a:extLst>
            </p:cNvPr>
            <p:cNvSpPr/>
            <p:nvPr/>
          </p:nvSpPr>
          <p:spPr>
            <a:xfrm>
              <a:off x="-375138" y="2499360"/>
              <a:ext cx="6623538" cy="448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E5871CE-840B-433D-A3FF-E71E2A542E1C}"/>
                </a:ext>
              </a:extLst>
            </p:cNvPr>
            <p:cNvSpPr/>
            <p:nvPr/>
          </p:nvSpPr>
          <p:spPr>
            <a:xfrm>
              <a:off x="6248400" y="2499360"/>
              <a:ext cx="6318738" cy="448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780216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D0DA3A2A-BD2B-45CB-B7E2-3CEA76F3F857}"/>
              </a:ext>
            </a:extLst>
          </p:cNvPr>
          <p:cNvGrpSpPr/>
          <p:nvPr/>
        </p:nvGrpSpPr>
        <p:grpSpPr>
          <a:xfrm>
            <a:off x="-375138" y="2499360"/>
            <a:ext cx="12942276" cy="4480560"/>
            <a:chOff x="-375138" y="2499360"/>
            <a:chExt cx="12942276" cy="4480560"/>
          </a:xfrm>
        </p:grpSpPr>
        <p:sp>
          <p:nvSpPr>
            <p:cNvPr id="15" name="Rectangle 14">
              <a:extLst>
                <a:ext uri="{FF2B5EF4-FFF2-40B4-BE49-F238E27FC236}">
                  <a16:creationId xmlns:a16="http://schemas.microsoft.com/office/drawing/2014/main" id="{0E99C266-B3DD-44EC-BFA9-A5D7B7943984}"/>
                </a:ext>
              </a:extLst>
            </p:cNvPr>
            <p:cNvSpPr/>
            <p:nvPr/>
          </p:nvSpPr>
          <p:spPr>
            <a:xfrm>
              <a:off x="-375138" y="2499360"/>
              <a:ext cx="6623538" cy="448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431C6670-9051-470A-AF5A-D1B154984352}"/>
                </a:ext>
              </a:extLst>
            </p:cNvPr>
            <p:cNvSpPr/>
            <p:nvPr/>
          </p:nvSpPr>
          <p:spPr>
            <a:xfrm>
              <a:off x="6248400" y="2499360"/>
              <a:ext cx="6318738" cy="448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a:extLst>
              <a:ext uri="{FF2B5EF4-FFF2-40B4-BE49-F238E27FC236}">
                <a16:creationId xmlns:a16="http://schemas.microsoft.com/office/drawing/2014/main" id="{378D424C-5F14-4DE9-A162-A547B7BF1E7A}"/>
              </a:ext>
            </a:extLst>
          </p:cNvPr>
          <p:cNvSpPr/>
          <p:nvPr/>
        </p:nvSpPr>
        <p:spPr>
          <a:xfrm>
            <a:off x="915469" y="1299031"/>
            <a:ext cx="3948261" cy="1200329"/>
          </a:xfrm>
          <a:prstGeom prst="rect">
            <a:avLst/>
          </a:prstGeom>
          <a:noFill/>
        </p:spPr>
        <p:txBody>
          <a:bodyPr wrap="none" lIns="91440" tIns="45720" rIns="91440" bIns="45720">
            <a:spAutoFit/>
          </a:bodyPr>
          <a:lstStyle/>
          <a:p>
            <a:pPr algn="ctr"/>
            <a:r>
              <a:rPr lang="en-US" sz="7200" dirty="0">
                <a:ln w="0"/>
                <a:solidFill>
                  <a:schemeClr val="bg1"/>
                </a:solidFill>
                <a:latin typeface="Oxygen"/>
              </a:rPr>
              <a:t>Reference</a:t>
            </a:r>
            <a:endParaRPr lang="en-US" sz="4000" b="0" cap="none" spc="0" dirty="0">
              <a:ln w="0"/>
              <a:solidFill>
                <a:schemeClr val="bg1"/>
              </a:solidFill>
              <a:latin typeface="Oxygen"/>
            </a:endParaRPr>
          </a:p>
        </p:txBody>
      </p:sp>
      <p:pic>
        <p:nvPicPr>
          <p:cNvPr id="9" name="Picture 8">
            <a:extLst>
              <a:ext uri="{FF2B5EF4-FFF2-40B4-BE49-F238E27FC236}">
                <a16:creationId xmlns:a16="http://schemas.microsoft.com/office/drawing/2014/main" id="{A006D716-1EFA-4D06-A333-A7634A249835}"/>
              </a:ext>
            </a:extLst>
          </p:cNvPr>
          <p:cNvPicPr>
            <a:picLocks noChangeAspect="1"/>
          </p:cNvPicPr>
          <p:nvPr/>
        </p:nvPicPr>
        <p:blipFill>
          <a:blip r:embed="rId2">
            <a:biLevel thresh="2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58708" y="309983"/>
            <a:ext cx="520227" cy="449349"/>
          </a:xfrm>
          <a:prstGeom prst="rect">
            <a:avLst/>
          </a:prstGeom>
          <a:ln>
            <a:noFill/>
          </a:ln>
          <a:effectLst/>
        </p:spPr>
      </p:pic>
      <p:grpSp>
        <p:nvGrpSpPr>
          <p:cNvPr id="28" name="Group 27">
            <a:extLst>
              <a:ext uri="{FF2B5EF4-FFF2-40B4-BE49-F238E27FC236}">
                <a16:creationId xmlns:a16="http://schemas.microsoft.com/office/drawing/2014/main" id="{D8BA8032-DCE3-4BCC-821E-0141A214FB97}"/>
              </a:ext>
            </a:extLst>
          </p:cNvPr>
          <p:cNvGrpSpPr/>
          <p:nvPr/>
        </p:nvGrpSpPr>
        <p:grpSpPr>
          <a:xfrm>
            <a:off x="3431384" y="3315865"/>
            <a:ext cx="7246776" cy="2464971"/>
            <a:chOff x="5511800" y="2781340"/>
            <a:chExt cx="6680200" cy="2464971"/>
          </a:xfrm>
        </p:grpSpPr>
        <p:sp>
          <p:nvSpPr>
            <p:cNvPr id="5" name="Rectangle: Rounded Corners 4">
              <a:extLst>
                <a:ext uri="{FF2B5EF4-FFF2-40B4-BE49-F238E27FC236}">
                  <a16:creationId xmlns:a16="http://schemas.microsoft.com/office/drawing/2014/main" id="{25C357F4-AB63-494F-8956-C00B08529EA1}"/>
                </a:ext>
              </a:extLst>
            </p:cNvPr>
            <p:cNvSpPr/>
            <p:nvPr/>
          </p:nvSpPr>
          <p:spPr>
            <a:xfrm>
              <a:off x="5511800" y="3759200"/>
              <a:ext cx="574029" cy="558800"/>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DE918A-7C4C-4D42-962F-FFB8CAC530DC}"/>
                </a:ext>
              </a:extLst>
            </p:cNvPr>
            <p:cNvSpPr/>
            <p:nvPr/>
          </p:nvSpPr>
          <p:spPr>
            <a:xfrm>
              <a:off x="5522874" y="4687511"/>
              <a:ext cx="574029" cy="558800"/>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BB06FBB-14DE-4909-AAE9-75C7B14A005F}"/>
                </a:ext>
              </a:extLst>
            </p:cNvPr>
            <p:cNvSpPr txBox="1"/>
            <p:nvPr/>
          </p:nvSpPr>
          <p:spPr>
            <a:xfrm>
              <a:off x="6101549" y="2781340"/>
              <a:ext cx="3256280" cy="615553"/>
            </a:xfrm>
            <a:prstGeom prst="rect">
              <a:avLst/>
            </a:prstGeom>
            <a:noFill/>
          </p:spPr>
          <p:txBody>
            <a:bodyPr wrap="square" rtlCol="0">
              <a:spAutoFit/>
            </a:bodyPr>
            <a:lstStyle/>
            <a:p>
              <a:r>
                <a:rPr lang="en-US" b="1" dirty="0">
                  <a:ln w="0"/>
                  <a:solidFill>
                    <a:schemeClr val="tx1">
                      <a:lumMod val="65000"/>
                      <a:lumOff val="35000"/>
                    </a:schemeClr>
                  </a:solidFill>
                  <a:latin typeface="Oxygen"/>
                </a:rPr>
                <a:t>APPLE  – OFFICIAL SITE</a:t>
              </a:r>
            </a:p>
            <a:p>
              <a:r>
                <a:rPr lang="en-US" sz="1600" u="sng" dirty="0">
                  <a:ln w="0"/>
                  <a:solidFill>
                    <a:schemeClr val="tx1">
                      <a:lumMod val="65000"/>
                      <a:lumOff val="35000"/>
                    </a:schemeClr>
                  </a:solidFill>
                  <a:latin typeface="Oxygen"/>
                </a:rPr>
                <a:t>www.apple.com/in</a:t>
              </a:r>
              <a:endParaRPr lang="en-IN" sz="1600" u="sng" dirty="0">
                <a:solidFill>
                  <a:schemeClr val="tx1">
                    <a:lumMod val="65000"/>
                    <a:lumOff val="35000"/>
                  </a:schemeClr>
                </a:solidFill>
              </a:endParaRPr>
            </a:p>
          </p:txBody>
        </p:sp>
        <p:sp>
          <p:nvSpPr>
            <p:cNvPr id="13" name="TextBox 12">
              <a:extLst>
                <a:ext uri="{FF2B5EF4-FFF2-40B4-BE49-F238E27FC236}">
                  <a16:creationId xmlns:a16="http://schemas.microsoft.com/office/drawing/2014/main" id="{7DCAF507-51B7-45BC-B899-6CEB608F52FC}"/>
                </a:ext>
              </a:extLst>
            </p:cNvPr>
            <p:cNvSpPr txBox="1"/>
            <p:nvPr/>
          </p:nvSpPr>
          <p:spPr>
            <a:xfrm>
              <a:off x="6106172" y="3700348"/>
              <a:ext cx="6085828" cy="615553"/>
            </a:xfrm>
            <a:prstGeom prst="rect">
              <a:avLst/>
            </a:prstGeom>
            <a:noFill/>
          </p:spPr>
          <p:txBody>
            <a:bodyPr wrap="square" rtlCol="0">
              <a:spAutoFit/>
            </a:bodyPr>
            <a:lstStyle/>
            <a:p>
              <a:r>
                <a:rPr lang="en-US" b="1" dirty="0">
                  <a:ln w="0"/>
                  <a:solidFill>
                    <a:schemeClr val="tx1">
                      <a:lumMod val="65000"/>
                      <a:lumOff val="35000"/>
                    </a:schemeClr>
                  </a:solidFill>
                  <a:latin typeface="Oxygen"/>
                </a:rPr>
                <a:t>KAGGLE – DATASET</a:t>
              </a:r>
            </a:p>
            <a:p>
              <a:r>
                <a:rPr lang="en-IN" sz="1600" u="sng" dirty="0">
                  <a:solidFill>
                    <a:schemeClr val="tx1">
                      <a:lumMod val="65000"/>
                      <a:lumOff val="35000"/>
                    </a:schemeClr>
                  </a:solidFill>
                  <a:hlinkClick r:id="rId4">
                    <a:extLst>
                      <a:ext uri="{A12FA001-AC4F-418D-AE19-62706E023703}">
                        <ahyp:hlinkClr xmlns:ahyp="http://schemas.microsoft.com/office/drawing/2018/hyperlinkcolor" val="tx"/>
                      </a:ext>
                    </a:extLst>
                  </a:hlinkClick>
                </a:rPr>
                <a:t>www.kaggle.com/datasets/</a:t>
              </a:r>
              <a:r>
                <a:rPr lang="en-IN" sz="1600" u="sng" dirty="0">
                  <a:solidFill>
                    <a:schemeClr val="tx1">
                      <a:lumMod val="65000"/>
                      <a:lumOff val="35000"/>
                    </a:schemeClr>
                  </a:solidFill>
                </a:rPr>
                <a:t>komalkhetlani/apple-iphone-data</a:t>
              </a:r>
            </a:p>
          </p:txBody>
        </p:sp>
        <p:sp>
          <p:nvSpPr>
            <p:cNvPr id="14" name="TextBox 13">
              <a:extLst>
                <a:ext uri="{FF2B5EF4-FFF2-40B4-BE49-F238E27FC236}">
                  <a16:creationId xmlns:a16="http://schemas.microsoft.com/office/drawing/2014/main" id="{E0559BF5-040D-4773-B51A-E40285873942}"/>
                </a:ext>
              </a:extLst>
            </p:cNvPr>
            <p:cNvSpPr txBox="1"/>
            <p:nvPr/>
          </p:nvSpPr>
          <p:spPr>
            <a:xfrm>
              <a:off x="6101557" y="4771749"/>
              <a:ext cx="3256280" cy="369332"/>
            </a:xfrm>
            <a:prstGeom prst="rect">
              <a:avLst/>
            </a:prstGeom>
            <a:noFill/>
          </p:spPr>
          <p:txBody>
            <a:bodyPr wrap="square" rtlCol="0">
              <a:spAutoFit/>
            </a:bodyPr>
            <a:lstStyle/>
            <a:p>
              <a:r>
                <a:rPr lang="en-US" b="1" dirty="0">
                  <a:ln w="0"/>
                  <a:solidFill>
                    <a:schemeClr val="tx1">
                      <a:lumMod val="65000"/>
                      <a:lumOff val="35000"/>
                    </a:schemeClr>
                  </a:solidFill>
                  <a:latin typeface="Oxygen"/>
                </a:rPr>
                <a:t>TABLEAU - VISUALISATION</a:t>
              </a:r>
              <a:endParaRPr lang="en-IN" b="1" dirty="0">
                <a:solidFill>
                  <a:schemeClr val="tx1">
                    <a:lumMod val="65000"/>
                    <a:lumOff val="35000"/>
                  </a:schemeClr>
                </a:solidFill>
              </a:endParaRPr>
            </a:p>
          </p:txBody>
        </p:sp>
        <p:pic>
          <p:nvPicPr>
            <p:cNvPr id="7" name="Graphic 6" descr="Database">
              <a:extLst>
                <a:ext uri="{FF2B5EF4-FFF2-40B4-BE49-F238E27FC236}">
                  <a16:creationId xmlns:a16="http://schemas.microsoft.com/office/drawing/2014/main" id="{6737F336-928C-46C6-9A1C-4097743C4B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68220" y="3803540"/>
              <a:ext cx="470119" cy="470119"/>
            </a:xfrm>
            <a:prstGeom prst="rect">
              <a:avLst/>
            </a:prstGeom>
          </p:spPr>
        </p:pic>
        <p:pic>
          <p:nvPicPr>
            <p:cNvPr id="20" name="Graphic 19" descr="Presentation with bar chart RTL">
              <a:extLst>
                <a:ext uri="{FF2B5EF4-FFF2-40B4-BE49-F238E27FC236}">
                  <a16:creationId xmlns:a16="http://schemas.microsoft.com/office/drawing/2014/main" id="{26B3D341-E64A-432D-8CA0-24F3606DC88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6732" y="4730560"/>
              <a:ext cx="468457" cy="468457"/>
            </a:xfrm>
            <a:prstGeom prst="rect">
              <a:avLst/>
            </a:prstGeom>
          </p:spPr>
        </p:pic>
        <p:grpSp>
          <p:nvGrpSpPr>
            <p:cNvPr id="26" name="Group 25">
              <a:extLst>
                <a:ext uri="{FF2B5EF4-FFF2-40B4-BE49-F238E27FC236}">
                  <a16:creationId xmlns:a16="http://schemas.microsoft.com/office/drawing/2014/main" id="{001D60CB-CE70-4FF6-8D6E-982FD79DD8CC}"/>
                </a:ext>
              </a:extLst>
            </p:cNvPr>
            <p:cNvGrpSpPr/>
            <p:nvPr/>
          </p:nvGrpSpPr>
          <p:grpSpPr>
            <a:xfrm>
              <a:off x="5520351" y="2849880"/>
              <a:ext cx="574029" cy="558800"/>
              <a:chOff x="5520351" y="2849880"/>
              <a:chExt cx="574029" cy="558800"/>
            </a:xfrm>
          </p:grpSpPr>
          <p:sp>
            <p:nvSpPr>
              <p:cNvPr id="24" name="Rectangle: Rounded Corners 23">
                <a:extLst>
                  <a:ext uri="{FF2B5EF4-FFF2-40B4-BE49-F238E27FC236}">
                    <a16:creationId xmlns:a16="http://schemas.microsoft.com/office/drawing/2014/main" id="{279A9621-C49D-438B-8CD2-39327760F6EA}"/>
                  </a:ext>
                </a:extLst>
              </p:cNvPr>
              <p:cNvSpPr/>
              <p:nvPr/>
            </p:nvSpPr>
            <p:spPr>
              <a:xfrm>
                <a:off x="5520351" y="2849880"/>
                <a:ext cx="574029" cy="558800"/>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5" name="logo">
                <a:extLst>
                  <a:ext uri="{FF2B5EF4-FFF2-40B4-BE49-F238E27FC236}">
                    <a16:creationId xmlns:a16="http://schemas.microsoft.com/office/drawing/2014/main" id="{4931B1A0-9240-48EB-A93C-4296377A0084}"/>
                  </a:ext>
                </a:extLst>
              </p:cNvPr>
              <p:cNvPicPr>
                <a:picLocks noChangeAspect="1"/>
              </p:cNvPicPr>
              <p:nvPr/>
            </p:nvPicPr>
            <p:blipFill>
              <a:blip r:embed="rId2">
                <a:biLevel thresh="2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5576731" y="2898140"/>
                <a:ext cx="461607" cy="454660"/>
              </a:xfrm>
              <a:prstGeom prst="rect">
                <a:avLst/>
              </a:prstGeom>
              <a:ln>
                <a:noFill/>
              </a:ln>
              <a:effectLst/>
            </p:spPr>
          </p:pic>
        </p:grpSp>
      </p:grpSp>
    </p:spTree>
    <p:extLst>
      <p:ext uri="{BB962C8B-B14F-4D97-AF65-F5344CB8AC3E}">
        <p14:creationId xmlns:p14="http://schemas.microsoft.com/office/powerpoint/2010/main" val="3649069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8" fill="hold" nodeType="withEffect">
                                  <p:stCondLst>
                                    <p:cond delay="150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6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8C004-3620-4701-B275-4523C6F5ADCA}"/>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B536C44-D128-4073-9DF8-09A48F3A8061}"/>
              </a:ext>
            </a:extLst>
          </p:cNvPr>
          <p:cNvSpPr/>
          <p:nvPr/>
        </p:nvSpPr>
        <p:spPr>
          <a:xfrm>
            <a:off x="3439952" y="2644170"/>
            <a:ext cx="5312096" cy="1569660"/>
          </a:xfrm>
          <a:prstGeom prst="rect">
            <a:avLst/>
          </a:prstGeom>
          <a:noFill/>
        </p:spPr>
        <p:txBody>
          <a:bodyPr wrap="none" lIns="91440" tIns="45720" rIns="91440" bIns="45720">
            <a:spAutoFit/>
          </a:bodyPr>
          <a:lstStyle/>
          <a:p>
            <a:pPr algn="ctr"/>
            <a:r>
              <a:rPr lang="en-US" sz="9600" dirty="0">
                <a:ln w="0"/>
                <a:solidFill>
                  <a:schemeClr val="bg1"/>
                </a:solidFill>
                <a:latin typeface="Oxygen"/>
              </a:rPr>
              <a:t>Thank You</a:t>
            </a:r>
            <a:endParaRPr lang="en-US" sz="5400" b="0" cap="none" spc="0" dirty="0">
              <a:ln w="0"/>
              <a:solidFill>
                <a:schemeClr val="bg1"/>
              </a:solidFill>
              <a:latin typeface="Oxygen"/>
            </a:endParaRPr>
          </a:p>
        </p:txBody>
      </p:sp>
      <p:sp>
        <p:nvSpPr>
          <p:cNvPr id="5" name="TextBox 4">
            <a:extLst>
              <a:ext uri="{FF2B5EF4-FFF2-40B4-BE49-F238E27FC236}">
                <a16:creationId xmlns:a16="http://schemas.microsoft.com/office/drawing/2014/main" id="{7B6AFB6D-A6AC-4F68-8584-2D4C0ACD6D0E}"/>
              </a:ext>
            </a:extLst>
          </p:cNvPr>
          <p:cNvSpPr txBox="1"/>
          <p:nvPr/>
        </p:nvSpPr>
        <p:spPr>
          <a:xfrm>
            <a:off x="3441357" y="6056273"/>
            <a:ext cx="5309286" cy="784830"/>
          </a:xfrm>
          <a:prstGeom prst="rect">
            <a:avLst/>
          </a:prstGeom>
          <a:noFill/>
        </p:spPr>
        <p:txBody>
          <a:bodyPr wrap="square" rtlCol="0">
            <a:spAutoFit/>
          </a:bodyPr>
          <a:lstStyle/>
          <a:p>
            <a:pPr algn="ctr"/>
            <a:r>
              <a:rPr lang="en-US" sz="1100" b="1" dirty="0">
                <a:solidFill>
                  <a:schemeClr val="bg1">
                    <a:lumMod val="50000"/>
                  </a:schemeClr>
                </a:solidFill>
                <a:latin typeface="Oxygen (Headings)"/>
              </a:rPr>
              <a:t>Inspired by Apple Inc.</a:t>
            </a:r>
          </a:p>
          <a:p>
            <a:pPr algn="ctr"/>
            <a:r>
              <a:rPr lang="en-US" sz="1200" b="1" dirty="0">
                <a:solidFill>
                  <a:schemeClr val="bg1">
                    <a:lumMod val="50000"/>
                  </a:schemeClr>
                </a:solidFill>
                <a:latin typeface="Oxygen (Headings)"/>
              </a:rPr>
              <a:t>Submitted by Abin Antony P J</a:t>
            </a:r>
            <a:endParaRPr lang="en-IN" sz="1200" b="1" dirty="0">
              <a:solidFill>
                <a:schemeClr val="bg1">
                  <a:lumMod val="50000"/>
                </a:schemeClr>
              </a:solidFill>
              <a:latin typeface="Oxygen (Headings)"/>
            </a:endParaRPr>
          </a:p>
          <a:p>
            <a:pPr algn="ctr"/>
            <a:endParaRPr lang="en-IN" sz="1100" b="1" dirty="0">
              <a:solidFill>
                <a:schemeClr val="bg1">
                  <a:lumMod val="50000"/>
                </a:schemeClr>
              </a:solidFill>
              <a:latin typeface="Oxygen (Headings)"/>
            </a:endParaRPr>
          </a:p>
          <a:p>
            <a:endParaRPr lang="en-IN" sz="1100" dirty="0"/>
          </a:p>
        </p:txBody>
      </p:sp>
      <p:grpSp>
        <p:nvGrpSpPr>
          <p:cNvPr id="7" name="Group 6">
            <a:extLst>
              <a:ext uri="{FF2B5EF4-FFF2-40B4-BE49-F238E27FC236}">
                <a16:creationId xmlns:a16="http://schemas.microsoft.com/office/drawing/2014/main" id="{A10C006C-F934-430D-B2F9-00748F551A51}"/>
              </a:ext>
            </a:extLst>
          </p:cNvPr>
          <p:cNvGrpSpPr/>
          <p:nvPr/>
        </p:nvGrpSpPr>
        <p:grpSpPr>
          <a:xfrm>
            <a:off x="-375138" y="7118252"/>
            <a:ext cx="12942276" cy="2025748"/>
            <a:chOff x="-375138" y="2499360"/>
            <a:chExt cx="12942276" cy="4480560"/>
          </a:xfrm>
        </p:grpSpPr>
        <p:sp>
          <p:nvSpPr>
            <p:cNvPr id="9" name="Rectangle 8">
              <a:extLst>
                <a:ext uri="{FF2B5EF4-FFF2-40B4-BE49-F238E27FC236}">
                  <a16:creationId xmlns:a16="http://schemas.microsoft.com/office/drawing/2014/main" id="{83CA45BD-6970-444A-BACE-B0BB5FE64B42}"/>
                </a:ext>
              </a:extLst>
            </p:cNvPr>
            <p:cNvSpPr/>
            <p:nvPr/>
          </p:nvSpPr>
          <p:spPr>
            <a:xfrm>
              <a:off x="-375138" y="2499360"/>
              <a:ext cx="6623538" cy="448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49ACD82-7257-4624-9C23-7B95E8B5E678}"/>
                </a:ext>
              </a:extLst>
            </p:cNvPr>
            <p:cNvSpPr/>
            <p:nvPr/>
          </p:nvSpPr>
          <p:spPr>
            <a:xfrm>
              <a:off x="6248400" y="2499360"/>
              <a:ext cx="6318738" cy="448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278396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500"/>
                                        <p:tgtEl>
                                          <p:spTgt spid="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98C004-3620-4701-B275-4523C6F5ADCA}"/>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62DB594-D40D-4BE9-BF3A-4B5F20119DC8}"/>
              </a:ext>
            </a:extLst>
          </p:cNvPr>
          <p:cNvSpPr txBox="1"/>
          <p:nvPr/>
        </p:nvSpPr>
        <p:spPr>
          <a:xfrm>
            <a:off x="2931007" y="2105561"/>
            <a:ext cx="6329987" cy="2646878"/>
          </a:xfrm>
          <a:prstGeom prst="rect">
            <a:avLst/>
          </a:prstGeom>
          <a:noFill/>
        </p:spPr>
        <p:txBody>
          <a:bodyPr wrap="square" rtlCol="0">
            <a:spAutoFit/>
          </a:bodyPr>
          <a:lstStyle/>
          <a:p>
            <a:r>
              <a:rPr lang="en-US" sz="16600" b="1" dirty="0">
                <a:solidFill>
                  <a:schemeClr val="bg1"/>
                </a:solidFill>
                <a:latin typeface="Oxygen (Headings)"/>
              </a:rPr>
              <a:t>iPhone</a:t>
            </a:r>
            <a:endParaRPr lang="en-IN" sz="16600" dirty="0">
              <a:solidFill>
                <a:schemeClr val="bg1"/>
              </a:solidFill>
            </a:endParaRPr>
          </a:p>
        </p:txBody>
      </p:sp>
      <p:sp>
        <p:nvSpPr>
          <p:cNvPr id="5" name="TextBox 4">
            <a:extLst>
              <a:ext uri="{FF2B5EF4-FFF2-40B4-BE49-F238E27FC236}">
                <a16:creationId xmlns:a16="http://schemas.microsoft.com/office/drawing/2014/main" id="{A4A8ED0C-D164-4979-B78D-AD478C5A40D1}"/>
              </a:ext>
            </a:extLst>
          </p:cNvPr>
          <p:cNvSpPr txBox="1"/>
          <p:nvPr/>
        </p:nvSpPr>
        <p:spPr>
          <a:xfrm>
            <a:off x="2931007" y="30585"/>
            <a:ext cx="6329987" cy="2646878"/>
          </a:xfrm>
          <a:prstGeom prst="rect">
            <a:avLst/>
          </a:prstGeom>
          <a:noFill/>
          <a:ln>
            <a:noFill/>
          </a:ln>
        </p:spPr>
        <p:txBody>
          <a:bodyPr wrap="square" rtlCol="0">
            <a:spAutoFit/>
          </a:bodyPr>
          <a:lstStyle/>
          <a:p>
            <a:r>
              <a:rPr lang="en-US" sz="16600" b="1" dirty="0">
                <a:ln>
                  <a:solidFill>
                    <a:schemeClr val="bg1"/>
                  </a:solidFill>
                </a:ln>
                <a:noFill/>
                <a:latin typeface="Oxygen (Headings)"/>
              </a:rPr>
              <a:t>iPhone</a:t>
            </a:r>
            <a:endParaRPr lang="en-IN" sz="16600" dirty="0">
              <a:ln>
                <a:solidFill>
                  <a:schemeClr val="bg1"/>
                </a:solidFill>
              </a:ln>
              <a:noFill/>
            </a:endParaRPr>
          </a:p>
        </p:txBody>
      </p:sp>
      <p:sp>
        <p:nvSpPr>
          <p:cNvPr id="6" name="TextBox 5">
            <a:extLst>
              <a:ext uri="{FF2B5EF4-FFF2-40B4-BE49-F238E27FC236}">
                <a16:creationId xmlns:a16="http://schemas.microsoft.com/office/drawing/2014/main" id="{8D6F243C-CB3D-4DC2-BE52-C4FBD4A0BF27}"/>
              </a:ext>
            </a:extLst>
          </p:cNvPr>
          <p:cNvSpPr txBox="1"/>
          <p:nvPr/>
        </p:nvSpPr>
        <p:spPr>
          <a:xfrm>
            <a:off x="2931007" y="4227437"/>
            <a:ext cx="6329987" cy="2646878"/>
          </a:xfrm>
          <a:prstGeom prst="rect">
            <a:avLst/>
          </a:prstGeom>
          <a:noFill/>
        </p:spPr>
        <p:txBody>
          <a:bodyPr wrap="square" rtlCol="0">
            <a:spAutoFit/>
          </a:bodyPr>
          <a:lstStyle/>
          <a:p>
            <a:r>
              <a:rPr lang="en-US" sz="16600" b="1" dirty="0">
                <a:ln>
                  <a:solidFill>
                    <a:schemeClr val="bg1">
                      <a:lumMod val="95000"/>
                    </a:schemeClr>
                  </a:solidFill>
                </a:ln>
                <a:noFill/>
                <a:latin typeface="Oxygen (Headings)"/>
              </a:rPr>
              <a:t>iPhone</a:t>
            </a:r>
            <a:endParaRPr lang="en-IN" sz="16600" dirty="0">
              <a:ln>
                <a:solidFill>
                  <a:schemeClr val="bg1">
                    <a:lumMod val="95000"/>
                  </a:schemeClr>
                </a:solidFill>
              </a:ln>
              <a:noFill/>
            </a:endParaRPr>
          </a:p>
        </p:txBody>
      </p:sp>
      <p:sp>
        <p:nvSpPr>
          <p:cNvPr id="9" name="Rectangle 8">
            <a:extLst>
              <a:ext uri="{FF2B5EF4-FFF2-40B4-BE49-F238E27FC236}">
                <a16:creationId xmlns:a16="http://schemas.microsoft.com/office/drawing/2014/main" id="{AAED44F1-7DEB-4261-800A-BD61705655B5}"/>
              </a:ext>
            </a:extLst>
          </p:cNvPr>
          <p:cNvSpPr/>
          <p:nvPr/>
        </p:nvSpPr>
        <p:spPr>
          <a:xfrm>
            <a:off x="-4294918" y="-4"/>
            <a:ext cx="417299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85324158-F54B-4813-B353-6A15479F9D17}"/>
              </a:ext>
            </a:extLst>
          </p:cNvPr>
          <p:cNvSpPr txBox="1"/>
          <p:nvPr/>
        </p:nvSpPr>
        <p:spPr>
          <a:xfrm>
            <a:off x="-4186305" y="2585889"/>
            <a:ext cx="3928908" cy="1015663"/>
          </a:xfrm>
          <a:prstGeom prst="rect">
            <a:avLst/>
          </a:prstGeom>
          <a:noFill/>
        </p:spPr>
        <p:txBody>
          <a:bodyPr wrap="square" rtlCol="0">
            <a:spAutoFit/>
          </a:bodyPr>
          <a:lstStyle/>
          <a:p>
            <a:r>
              <a:rPr lang="en-US" sz="6000" b="1" dirty="0">
                <a:solidFill>
                  <a:schemeClr val="bg1"/>
                </a:solidFill>
                <a:latin typeface="Oxygen (Headings)"/>
              </a:rPr>
              <a:t>introducing</a:t>
            </a:r>
            <a:endParaRPr lang="en-IN" sz="7200" dirty="0">
              <a:solidFill>
                <a:schemeClr val="bg1"/>
              </a:solidFill>
            </a:endParaRPr>
          </a:p>
        </p:txBody>
      </p:sp>
    </p:spTree>
    <p:extLst>
      <p:ext uri="{BB962C8B-B14F-4D97-AF65-F5344CB8AC3E}">
        <p14:creationId xmlns:p14="http://schemas.microsoft.com/office/powerpoint/2010/main" val="1906254124"/>
      </p:ext>
    </p:extLst>
  </p:cSld>
  <p:clrMapOvr>
    <a:masterClrMapping/>
  </p:clrMapOvr>
  <mc:AlternateContent xmlns:mc="http://schemas.openxmlformats.org/markup-compatibility/2006" xmlns:p159="http://schemas.microsoft.com/office/powerpoint/2015/09/main">
    <mc:Choice Requires="p159">
      <p:transition spd="slow" advTm="800">
        <p159:morph option="byObject"/>
      </p:transition>
    </mc:Choice>
    <mc:Fallback xmlns="">
      <p:transition spd="slow" advTm="8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C0101D-2FB8-4E1D-AFB0-4A4359ABD18D}"/>
              </a:ext>
            </a:extLst>
          </p:cNvPr>
          <p:cNvSpPr/>
          <p:nvPr/>
        </p:nvSpPr>
        <p:spPr>
          <a:xfrm>
            <a:off x="0" y="-4"/>
            <a:ext cx="12187319" cy="72889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A98C004-3620-4701-B275-4523C6F5ADCA}"/>
              </a:ext>
            </a:extLst>
          </p:cNvPr>
          <p:cNvSpPr/>
          <p:nvPr/>
        </p:nvSpPr>
        <p:spPr>
          <a:xfrm>
            <a:off x="0" y="0"/>
            <a:ext cx="12192000" cy="73011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77D0C68-CCCB-4C37-BBF0-3EBFA3EA9F52}"/>
              </a:ext>
            </a:extLst>
          </p:cNvPr>
          <p:cNvSpPr/>
          <p:nvPr/>
        </p:nvSpPr>
        <p:spPr>
          <a:xfrm>
            <a:off x="4442532" y="-5"/>
            <a:ext cx="7749468" cy="72542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hidden="1">
            <a:extLst>
              <a:ext uri="{FF2B5EF4-FFF2-40B4-BE49-F238E27FC236}">
                <a16:creationId xmlns:a16="http://schemas.microsoft.com/office/drawing/2014/main" id="{A4A8ED0C-D164-4979-B78D-AD478C5A40D1}"/>
              </a:ext>
            </a:extLst>
          </p:cNvPr>
          <p:cNvSpPr txBox="1"/>
          <p:nvPr/>
        </p:nvSpPr>
        <p:spPr>
          <a:xfrm>
            <a:off x="2931007" y="30585"/>
            <a:ext cx="6329987" cy="2646878"/>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solidFill>
                    <a:prstClr val="white"/>
                  </a:solidFill>
                </a:ln>
                <a:noFill/>
                <a:effectLst/>
                <a:uLnTx/>
                <a:uFillTx/>
                <a:latin typeface="Oxygen (Headings)"/>
                <a:ea typeface="+mn-ea"/>
                <a:cs typeface="+mn-cs"/>
              </a:rPr>
              <a:t>iPhone</a:t>
            </a:r>
            <a:endParaRPr kumimoji="0" lang="en-IN" sz="16600" b="0" i="0" u="none" strike="noStrike" kern="1200" cap="none" spc="0" normalizeH="0" baseline="0" noProof="0" dirty="0">
              <a:ln>
                <a:solidFill>
                  <a:prstClr val="white"/>
                </a:solidFill>
              </a:ln>
              <a:noFill/>
              <a:effectLst/>
              <a:uLnTx/>
              <a:uFillTx/>
              <a:latin typeface="Calibri" panose="020F0502020204030204"/>
              <a:ea typeface="+mn-ea"/>
              <a:cs typeface="+mn-cs"/>
            </a:endParaRPr>
          </a:p>
        </p:txBody>
      </p:sp>
      <p:sp>
        <p:nvSpPr>
          <p:cNvPr id="6" name="TextBox 5" hidden="1">
            <a:extLst>
              <a:ext uri="{FF2B5EF4-FFF2-40B4-BE49-F238E27FC236}">
                <a16:creationId xmlns:a16="http://schemas.microsoft.com/office/drawing/2014/main" id="{8D6F243C-CB3D-4DC2-BE52-C4FBD4A0BF27}"/>
              </a:ext>
            </a:extLst>
          </p:cNvPr>
          <p:cNvSpPr txBox="1"/>
          <p:nvPr/>
        </p:nvSpPr>
        <p:spPr>
          <a:xfrm>
            <a:off x="2931007" y="4227437"/>
            <a:ext cx="6329987" cy="26468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solidFill>
                    <a:prstClr val="white">
                      <a:lumMod val="95000"/>
                    </a:prstClr>
                  </a:solidFill>
                </a:ln>
                <a:noFill/>
                <a:effectLst/>
                <a:uLnTx/>
                <a:uFillTx/>
                <a:latin typeface="Oxygen (Headings)"/>
                <a:ea typeface="+mn-ea"/>
                <a:cs typeface="+mn-cs"/>
              </a:rPr>
              <a:t>iPhone</a:t>
            </a:r>
            <a:endParaRPr kumimoji="0" lang="en-IN" sz="16600" b="0" i="0" u="none" strike="noStrike" kern="1200" cap="none" spc="0" normalizeH="0" baseline="0" noProof="0" dirty="0">
              <a:ln>
                <a:solidFill>
                  <a:prstClr val="white">
                    <a:lumMod val="95000"/>
                  </a:prstClr>
                </a:solidFill>
              </a:ln>
              <a:no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930DA5AB-71FE-4B82-8400-574A4C9AF93C}"/>
              </a:ext>
            </a:extLst>
          </p:cNvPr>
          <p:cNvSpPr/>
          <p:nvPr/>
        </p:nvSpPr>
        <p:spPr>
          <a:xfrm>
            <a:off x="-47460" y="46900"/>
            <a:ext cx="4489992" cy="72542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550F79FA-6D47-4D9E-B100-C0AE41A3C188}"/>
              </a:ext>
            </a:extLst>
          </p:cNvPr>
          <p:cNvSpPr txBox="1"/>
          <p:nvPr/>
        </p:nvSpPr>
        <p:spPr>
          <a:xfrm>
            <a:off x="2370664" y="2928203"/>
            <a:ext cx="2071868" cy="76944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Oxygen (Headings)"/>
                <a:ea typeface="+mn-ea"/>
                <a:cs typeface="+mn-cs"/>
              </a:rPr>
              <a:t>iPhone</a:t>
            </a:r>
            <a:endParaRPr kumimoji="0" lang="en-IN" sz="7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086484B-F527-4AA3-9CE7-7CEF300D090C}"/>
              </a:ext>
            </a:extLst>
          </p:cNvPr>
          <p:cNvSpPr txBox="1"/>
          <p:nvPr/>
        </p:nvSpPr>
        <p:spPr>
          <a:xfrm>
            <a:off x="4420260" y="2928026"/>
            <a:ext cx="601736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Oxygen (Headings)"/>
                <a:ea typeface="+mn-ea"/>
                <a:cs typeface="+mn-cs"/>
              </a:rPr>
              <a:t>Sales and Rating Analysis</a:t>
            </a:r>
            <a:endParaRPr kumimoji="0" lang="en-IN" sz="5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A7EC2CF-713C-4C54-8EF1-F80A2C23687B}"/>
              </a:ext>
            </a:extLst>
          </p:cNvPr>
          <p:cNvSpPr txBox="1"/>
          <p:nvPr/>
        </p:nvSpPr>
        <p:spPr>
          <a:xfrm>
            <a:off x="3083407" y="-2666895"/>
            <a:ext cx="6329987" cy="2646878"/>
          </a:xfrm>
          <a:prstGeom prst="rect">
            <a:avLst/>
          </a:prstGeom>
          <a:noFill/>
          <a:ln>
            <a:noFill/>
          </a:ln>
        </p:spPr>
        <p:txBody>
          <a:bodyPr wrap="square" rtlCol="0">
            <a:spAutoFit/>
          </a:bodyPr>
          <a:lstStyle/>
          <a:p>
            <a:r>
              <a:rPr lang="en-US" sz="16600" b="1" dirty="0">
                <a:ln>
                  <a:solidFill>
                    <a:schemeClr val="bg1"/>
                  </a:solidFill>
                </a:ln>
                <a:noFill/>
                <a:latin typeface="Oxygen (Headings)"/>
              </a:rPr>
              <a:t>iPhone</a:t>
            </a:r>
            <a:endParaRPr lang="en-IN" sz="16600" dirty="0">
              <a:ln>
                <a:solidFill>
                  <a:schemeClr val="bg1"/>
                </a:solidFill>
              </a:ln>
              <a:noFill/>
            </a:endParaRPr>
          </a:p>
        </p:txBody>
      </p:sp>
      <p:sp>
        <p:nvSpPr>
          <p:cNvPr id="11" name="TextBox 10">
            <a:extLst>
              <a:ext uri="{FF2B5EF4-FFF2-40B4-BE49-F238E27FC236}">
                <a16:creationId xmlns:a16="http://schemas.microsoft.com/office/drawing/2014/main" id="{ECC2FA88-571E-4660-ACAF-2B400C661A2A}"/>
              </a:ext>
            </a:extLst>
          </p:cNvPr>
          <p:cNvSpPr txBox="1"/>
          <p:nvPr/>
        </p:nvSpPr>
        <p:spPr>
          <a:xfrm>
            <a:off x="3083407" y="7321157"/>
            <a:ext cx="6329987" cy="2646878"/>
          </a:xfrm>
          <a:prstGeom prst="rect">
            <a:avLst/>
          </a:prstGeom>
          <a:noFill/>
        </p:spPr>
        <p:txBody>
          <a:bodyPr wrap="square" rtlCol="0">
            <a:spAutoFit/>
          </a:bodyPr>
          <a:lstStyle/>
          <a:p>
            <a:r>
              <a:rPr lang="en-US" sz="16600" b="1" dirty="0">
                <a:ln>
                  <a:solidFill>
                    <a:schemeClr val="bg1">
                      <a:lumMod val="95000"/>
                    </a:schemeClr>
                  </a:solidFill>
                </a:ln>
                <a:noFill/>
                <a:latin typeface="Oxygen (Headings)"/>
              </a:rPr>
              <a:t>iPhone</a:t>
            </a:r>
            <a:endParaRPr lang="en-IN" sz="16600" dirty="0">
              <a:ln>
                <a:solidFill>
                  <a:schemeClr val="bg1">
                    <a:lumMod val="95000"/>
                  </a:schemeClr>
                </a:solidFill>
              </a:ln>
              <a:noFill/>
            </a:endParaRPr>
          </a:p>
        </p:txBody>
      </p:sp>
    </p:spTree>
    <p:extLst>
      <p:ext uri="{BB962C8B-B14F-4D97-AF65-F5344CB8AC3E}">
        <p14:creationId xmlns:p14="http://schemas.microsoft.com/office/powerpoint/2010/main" val="1876724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1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913652-9DB5-4A11-8804-09097D894CBF}"/>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701129-0DB1-4C66-8CBF-ACC16D2A9C64}"/>
              </a:ext>
            </a:extLst>
          </p:cNvPr>
          <p:cNvSpPr/>
          <p:nvPr/>
        </p:nvSpPr>
        <p:spPr>
          <a:xfrm>
            <a:off x="-269631" y="3429001"/>
            <a:ext cx="12731262" cy="3853596"/>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BF2396B1-9250-43D8-B051-FA8E68A3AF6E}"/>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68349" y="308052"/>
            <a:ext cx="520227" cy="449349"/>
          </a:xfrm>
          <a:prstGeom prst="rect">
            <a:avLst/>
          </a:prstGeom>
          <a:ln>
            <a:noFill/>
          </a:ln>
          <a:effectLst/>
        </p:spPr>
      </p:pic>
      <p:pic>
        <p:nvPicPr>
          <p:cNvPr id="4" name="back iph">
            <a:extLst>
              <a:ext uri="{FF2B5EF4-FFF2-40B4-BE49-F238E27FC236}">
                <a16:creationId xmlns:a16="http://schemas.microsoft.com/office/drawing/2014/main" id="{1FCDF46A-9071-43AF-938C-DEB6AA71E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2066" y="473126"/>
            <a:ext cx="5530443" cy="8446261"/>
          </a:xfrm>
          <a:prstGeom prst="rect">
            <a:avLst/>
          </a:prstGeom>
        </p:spPr>
      </p:pic>
      <p:pic>
        <p:nvPicPr>
          <p:cNvPr id="10" name="iph front">
            <a:extLst>
              <a:ext uri="{FF2B5EF4-FFF2-40B4-BE49-F238E27FC236}">
                <a16:creationId xmlns:a16="http://schemas.microsoft.com/office/drawing/2014/main" id="{A77DCF24-F388-4D09-9C32-9331C4EC0F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4802" y="212392"/>
            <a:ext cx="5742283" cy="9152927"/>
          </a:xfrm>
          <a:prstGeom prst="rect">
            <a:avLst/>
          </a:prstGeom>
        </p:spPr>
      </p:pic>
      <p:sp>
        <p:nvSpPr>
          <p:cNvPr id="21" name="Rectangle 20">
            <a:extLst>
              <a:ext uri="{FF2B5EF4-FFF2-40B4-BE49-F238E27FC236}">
                <a16:creationId xmlns:a16="http://schemas.microsoft.com/office/drawing/2014/main" id="{770F9C35-63A5-4431-95F9-6819B1176C00}"/>
              </a:ext>
            </a:extLst>
          </p:cNvPr>
          <p:cNvSpPr/>
          <p:nvPr/>
        </p:nvSpPr>
        <p:spPr>
          <a:xfrm>
            <a:off x="233089" y="2115079"/>
            <a:ext cx="5888343" cy="1446550"/>
          </a:xfrm>
          <a:prstGeom prst="rect">
            <a:avLst/>
          </a:prstGeom>
          <a:noFill/>
        </p:spPr>
        <p:txBody>
          <a:bodyPr wrap="none" lIns="91440" tIns="45720" rIns="91440" bIns="45720">
            <a:spAutoFit/>
          </a:bodyPr>
          <a:lstStyle/>
          <a:p>
            <a:pPr algn="ctr"/>
            <a:r>
              <a:rPr lang="en-US" sz="8800" dirty="0">
                <a:ln w="0"/>
                <a:solidFill>
                  <a:schemeClr val="bg1"/>
                </a:solidFill>
                <a:latin typeface="Oxygen"/>
              </a:rPr>
              <a:t>Introduction</a:t>
            </a:r>
            <a:endParaRPr lang="en-US" sz="4800" b="0" cap="none" spc="0" dirty="0">
              <a:ln w="0"/>
              <a:solidFill>
                <a:schemeClr val="bg1"/>
              </a:solidFill>
              <a:latin typeface="Oxygen"/>
            </a:endParaRPr>
          </a:p>
        </p:txBody>
      </p:sp>
      <p:sp>
        <p:nvSpPr>
          <p:cNvPr id="22" name="TextBox 21">
            <a:extLst>
              <a:ext uri="{FF2B5EF4-FFF2-40B4-BE49-F238E27FC236}">
                <a16:creationId xmlns:a16="http://schemas.microsoft.com/office/drawing/2014/main" id="{90186610-BD3F-4442-AD98-7A74B3C6F62F}"/>
              </a:ext>
            </a:extLst>
          </p:cNvPr>
          <p:cNvSpPr txBox="1"/>
          <p:nvPr/>
        </p:nvSpPr>
        <p:spPr>
          <a:xfrm>
            <a:off x="461658" y="3430448"/>
            <a:ext cx="5309286" cy="2308324"/>
          </a:xfrm>
          <a:prstGeom prst="rect">
            <a:avLst/>
          </a:prstGeom>
          <a:noFill/>
        </p:spPr>
        <p:txBody>
          <a:bodyPr wrap="square" rtlCol="0">
            <a:spAutoFit/>
          </a:bodyPr>
          <a:lstStyle/>
          <a:p>
            <a:r>
              <a:rPr lang="en-US" b="1" dirty="0">
                <a:solidFill>
                  <a:schemeClr val="bg1">
                    <a:lumMod val="50000"/>
                  </a:schemeClr>
                </a:solidFill>
                <a:latin typeface="Oxygen (Headings)"/>
              </a:rPr>
              <a:t>Apple Inc. revolutionized the global market with its innovative iPhone lineup. Notable models like the iPhone SE, XS, XR, 11, and 12 series, including the 2020 iPhone 12 Pro Max, showcased groundbreaking advancements. This commitment to quality bolstered Apple's dominance in Europe and solidified its position as the world's second-largest smartphone manufacturer.</a:t>
            </a:r>
            <a:endParaRPr lang="en-IN" dirty="0"/>
          </a:p>
        </p:txBody>
      </p:sp>
    </p:spTree>
    <p:extLst>
      <p:ext uri="{BB962C8B-B14F-4D97-AF65-F5344CB8AC3E}">
        <p14:creationId xmlns:p14="http://schemas.microsoft.com/office/powerpoint/2010/main" val="1472544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
                                        <p:tgtEl>
                                          <p:spTgt spid="11"/>
                                        </p:tgtEl>
                                      </p:cBhvr>
                                    </p:animEffect>
                                  </p:childTnLst>
                                </p:cTn>
                              </p:par>
                              <p:par>
                                <p:cTn id="8" presetID="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fill="hold"/>
                                        <p:tgtEl>
                                          <p:spTgt spid="4"/>
                                        </p:tgtEl>
                                        <p:attrNameLst>
                                          <p:attrName>ppt_x</p:attrName>
                                        </p:attrNameLst>
                                      </p:cBhvr>
                                      <p:tavLst>
                                        <p:tav tm="0">
                                          <p:val>
                                            <p:strVal val="#ppt_x"/>
                                          </p:val>
                                        </p:tav>
                                        <p:tav tm="100000">
                                          <p:val>
                                            <p:strVal val="#ppt_x"/>
                                          </p:val>
                                        </p:tav>
                                      </p:tavLst>
                                    </p:anim>
                                    <p:anim calcmode="lin" valueType="num">
                                      <p:cBhvr additive="base">
                                        <p:cTn id="11" dur="1000" fill="hold"/>
                                        <p:tgtEl>
                                          <p:spTgt spid="4"/>
                                        </p:tgtEl>
                                        <p:attrNameLst>
                                          <p:attrName>ppt_y</p:attrName>
                                        </p:attrNameLst>
                                      </p:cBhvr>
                                      <p:tavLst>
                                        <p:tav tm="0">
                                          <p:val>
                                            <p:strVal val="1+#ppt_h/2"/>
                                          </p:val>
                                        </p:tav>
                                        <p:tav tm="100000">
                                          <p:val>
                                            <p:strVal val="#ppt_y"/>
                                          </p:val>
                                        </p:tav>
                                      </p:tavLst>
                                    </p:anim>
                                  </p:childTnLst>
                                </p:cTn>
                              </p:par>
                              <p:par>
                                <p:cTn id="12" presetID="2" presetClass="entr" presetSubtype="1"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ppt_x"/>
                                          </p:val>
                                        </p:tav>
                                        <p:tav tm="100000">
                                          <p:val>
                                            <p:strVal val="#ppt_x"/>
                                          </p:val>
                                        </p:tav>
                                      </p:tavLst>
                                    </p:anim>
                                    <p:anim calcmode="lin" valueType="num">
                                      <p:cBhvr additive="base">
                                        <p:cTn id="15" dur="100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1500"/>
                                        <p:tgtEl>
                                          <p:spTgt spid="2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6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E42820-C13C-4BCD-967A-7776413211BB}"/>
              </a:ext>
            </a:extLst>
          </p:cNvPr>
          <p:cNvSpPr/>
          <p:nvPr/>
        </p:nvSpPr>
        <p:spPr>
          <a:xfrm>
            <a:off x="-597877" y="-239403"/>
            <a:ext cx="13387754" cy="7460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2537733-A564-44CF-89B1-9ADA91DFC6BE}"/>
              </a:ext>
            </a:extLst>
          </p:cNvPr>
          <p:cNvSpPr/>
          <p:nvPr/>
        </p:nvSpPr>
        <p:spPr>
          <a:xfrm>
            <a:off x="-926124" y="-239403"/>
            <a:ext cx="14149755" cy="3668403"/>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58E7840A-351F-4951-BA88-4CA490DD9401}"/>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35967" y="281382"/>
            <a:ext cx="520227" cy="449349"/>
          </a:xfrm>
          <a:prstGeom prst="rect">
            <a:avLst/>
          </a:prstGeom>
          <a:ln>
            <a:noFill/>
          </a:ln>
          <a:effectLst/>
        </p:spPr>
      </p:pic>
      <p:pic>
        <p:nvPicPr>
          <p:cNvPr id="11" name="Picture 10">
            <a:extLst>
              <a:ext uri="{FF2B5EF4-FFF2-40B4-BE49-F238E27FC236}">
                <a16:creationId xmlns:a16="http://schemas.microsoft.com/office/drawing/2014/main" id="{40DE7448-64ED-4BF5-8238-1B0B9FF68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3973" y="1134107"/>
            <a:ext cx="6714314" cy="5346812"/>
          </a:xfrm>
          <a:prstGeom prst="rect">
            <a:avLst/>
          </a:prstGeom>
        </p:spPr>
      </p:pic>
      <p:pic>
        <p:nvPicPr>
          <p:cNvPr id="3" name="Picture 2">
            <a:extLst>
              <a:ext uri="{FF2B5EF4-FFF2-40B4-BE49-F238E27FC236}">
                <a16:creationId xmlns:a16="http://schemas.microsoft.com/office/drawing/2014/main" id="{C3D0F443-A468-422C-82A8-47A3733E9D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2207" y="766433"/>
            <a:ext cx="6714315" cy="5324290"/>
          </a:xfrm>
          <a:prstGeom prst="rect">
            <a:avLst/>
          </a:prstGeom>
        </p:spPr>
      </p:pic>
      <p:sp>
        <p:nvSpPr>
          <p:cNvPr id="6" name="Rectangle 5">
            <a:extLst>
              <a:ext uri="{FF2B5EF4-FFF2-40B4-BE49-F238E27FC236}">
                <a16:creationId xmlns:a16="http://schemas.microsoft.com/office/drawing/2014/main" id="{FBBEE7F9-DCD0-437B-B959-BEF63E2CF0F3}"/>
              </a:ext>
            </a:extLst>
          </p:cNvPr>
          <p:cNvSpPr/>
          <p:nvPr/>
        </p:nvSpPr>
        <p:spPr>
          <a:xfrm>
            <a:off x="7771487" y="1019562"/>
            <a:ext cx="4006867" cy="1569660"/>
          </a:xfrm>
          <a:prstGeom prst="rect">
            <a:avLst/>
          </a:prstGeom>
          <a:noFill/>
        </p:spPr>
        <p:txBody>
          <a:bodyPr wrap="none" lIns="91440" tIns="45720" rIns="91440" bIns="45720">
            <a:spAutoFit/>
          </a:bodyPr>
          <a:lstStyle/>
          <a:p>
            <a:pPr algn="ctr"/>
            <a:r>
              <a:rPr lang="en-US" sz="9600" dirty="0">
                <a:ln w="0"/>
                <a:latin typeface="Oxygen"/>
              </a:rPr>
              <a:t>Dataset</a:t>
            </a:r>
            <a:endParaRPr lang="en-US" sz="5400" b="0" cap="none" spc="0" dirty="0">
              <a:ln w="0"/>
              <a:latin typeface="Oxygen"/>
            </a:endParaRPr>
          </a:p>
        </p:txBody>
      </p:sp>
    </p:spTree>
    <p:extLst>
      <p:ext uri="{BB962C8B-B14F-4D97-AF65-F5344CB8AC3E}">
        <p14:creationId xmlns:p14="http://schemas.microsoft.com/office/powerpoint/2010/main" val="383751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900" fill="hold"/>
                                        <p:tgtEl>
                                          <p:spTgt spid="11"/>
                                        </p:tgtEl>
                                        <p:attrNameLst>
                                          <p:attrName>ppt_x</p:attrName>
                                        </p:attrNameLst>
                                      </p:cBhvr>
                                      <p:tavLst>
                                        <p:tav tm="0">
                                          <p:val>
                                            <p:strVal val="0-#ppt_w/2"/>
                                          </p:val>
                                        </p:tav>
                                        <p:tav tm="100000">
                                          <p:val>
                                            <p:strVal val="#ppt_x"/>
                                          </p:val>
                                        </p:tav>
                                      </p:tavLst>
                                    </p:anim>
                                    <p:anim calcmode="lin" valueType="num">
                                      <p:cBhvr additive="base">
                                        <p:cTn id="12" dur="9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22C608-3448-4920-995E-F636F4128BFE}"/>
              </a:ext>
            </a:extLst>
          </p:cNvPr>
          <p:cNvSpPr/>
          <p:nvPr/>
        </p:nvSpPr>
        <p:spPr>
          <a:xfrm>
            <a:off x="-1" y="0"/>
            <a:ext cx="12192001"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5F4D604-C879-478D-A4AC-811CE49DDBC5}"/>
              </a:ext>
            </a:extLst>
          </p:cNvPr>
          <p:cNvSpPr/>
          <p:nvPr/>
        </p:nvSpPr>
        <p:spPr>
          <a:xfrm>
            <a:off x="4927731" y="691318"/>
            <a:ext cx="2336537" cy="923330"/>
          </a:xfrm>
          <a:prstGeom prst="rect">
            <a:avLst/>
          </a:prstGeom>
          <a:noFill/>
        </p:spPr>
        <p:txBody>
          <a:bodyPr wrap="none" lIns="91440" tIns="45720" rIns="91440" bIns="45720">
            <a:spAutoFit/>
          </a:bodyPr>
          <a:lstStyle/>
          <a:p>
            <a:pPr algn="ctr"/>
            <a:r>
              <a:rPr lang="en-US" sz="5400" dirty="0">
                <a:ln w="0"/>
                <a:solidFill>
                  <a:schemeClr val="bg1"/>
                </a:solidFill>
                <a:latin typeface="Oxygen"/>
              </a:rPr>
              <a:t>Dataset</a:t>
            </a:r>
            <a:endParaRPr lang="en-US" sz="2800" b="0" cap="none" spc="0" dirty="0">
              <a:ln w="0"/>
              <a:solidFill>
                <a:schemeClr val="bg1"/>
              </a:solidFill>
              <a:latin typeface="Oxygen"/>
            </a:endParaRPr>
          </a:p>
        </p:txBody>
      </p:sp>
      <p:sp>
        <p:nvSpPr>
          <p:cNvPr id="18" name="Rectangle 17">
            <a:extLst>
              <a:ext uri="{FF2B5EF4-FFF2-40B4-BE49-F238E27FC236}">
                <a16:creationId xmlns:a16="http://schemas.microsoft.com/office/drawing/2014/main" id="{2BE6DDFE-A53A-498C-9D56-A3C48B0C3C90}"/>
              </a:ext>
            </a:extLst>
          </p:cNvPr>
          <p:cNvSpPr/>
          <p:nvPr/>
        </p:nvSpPr>
        <p:spPr>
          <a:xfrm>
            <a:off x="-269631" y="2766933"/>
            <a:ext cx="12731262" cy="1569691"/>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881A77FE-F1BD-4F8F-A533-80E767B00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82" y="2078182"/>
            <a:ext cx="11083636" cy="2701636"/>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A5698E2D-B2AD-4B8C-A47F-01E2CBAF91C8}"/>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333632" y="319626"/>
            <a:ext cx="520227" cy="449349"/>
          </a:xfrm>
          <a:prstGeom prst="rect">
            <a:avLst/>
          </a:prstGeom>
          <a:ln>
            <a:noFill/>
          </a:ln>
          <a:effectLst/>
        </p:spPr>
      </p:pic>
    </p:spTree>
    <p:extLst>
      <p:ext uri="{BB962C8B-B14F-4D97-AF65-F5344CB8AC3E}">
        <p14:creationId xmlns:p14="http://schemas.microsoft.com/office/powerpoint/2010/main" val="37745606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500"/>
                                        <p:tgtEl>
                                          <p:spTgt spid="14"/>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1246D58-563F-46BF-84AA-DBD99AD69A0D}"/>
              </a:ext>
            </a:extLst>
          </p:cNvPr>
          <p:cNvSpPr txBox="1"/>
          <p:nvPr/>
        </p:nvSpPr>
        <p:spPr>
          <a:xfrm>
            <a:off x="461658" y="2363648"/>
            <a:ext cx="5896673" cy="2862322"/>
          </a:xfrm>
          <a:prstGeom prst="rect">
            <a:avLst/>
          </a:prstGeom>
          <a:noFill/>
        </p:spPr>
        <p:txBody>
          <a:bodyPr wrap="square" rtlCol="0">
            <a:spAutoFit/>
          </a:bodyPr>
          <a:lstStyle/>
          <a:p>
            <a:r>
              <a:rPr lang="en-US" b="1" dirty="0">
                <a:solidFill>
                  <a:schemeClr val="bg1">
                    <a:lumMod val="50000"/>
                  </a:schemeClr>
                </a:solidFill>
                <a:latin typeface="Oxygen (Headings)"/>
              </a:rPr>
              <a:t>TOTAL ENTRIES : </a:t>
            </a:r>
            <a:r>
              <a:rPr lang="en-US" dirty="0">
                <a:solidFill>
                  <a:schemeClr val="bg1">
                    <a:lumMod val="50000"/>
                  </a:schemeClr>
                </a:solidFill>
                <a:latin typeface="Oxygen (Headings)"/>
              </a:rPr>
              <a:t>The dataset contains 63 entries</a:t>
            </a:r>
            <a:endParaRPr lang="en-US" b="1" dirty="0">
              <a:solidFill>
                <a:schemeClr val="bg1">
                  <a:lumMod val="50000"/>
                </a:schemeClr>
              </a:solidFill>
              <a:latin typeface="Oxygen (Headings)"/>
            </a:endParaRPr>
          </a:p>
          <a:p>
            <a:r>
              <a:rPr lang="en-US" b="1" dirty="0">
                <a:solidFill>
                  <a:schemeClr val="bg1">
                    <a:lumMod val="50000"/>
                  </a:schemeClr>
                </a:solidFill>
                <a:latin typeface="Oxygen (Headings)"/>
              </a:rPr>
              <a:t>COLUMNS : </a:t>
            </a:r>
            <a:r>
              <a:rPr lang="en-US" dirty="0">
                <a:solidFill>
                  <a:schemeClr val="bg1">
                    <a:lumMod val="50000"/>
                  </a:schemeClr>
                </a:solidFill>
                <a:latin typeface="Oxygen (Headings)"/>
              </a:rPr>
              <a:t>There are 11 columns  in the dataset.</a:t>
            </a:r>
          </a:p>
          <a:p>
            <a:r>
              <a:rPr lang="en-US" b="1" dirty="0">
                <a:solidFill>
                  <a:schemeClr val="bg1">
                    <a:lumMod val="50000"/>
                  </a:schemeClr>
                </a:solidFill>
                <a:latin typeface="Oxygen (Headings)"/>
              </a:rPr>
              <a:t>	</a:t>
            </a:r>
          </a:p>
          <a:p>
            <a:r>
              <a:rPr lang="en-US" b="1" dirty="0">
                <a:solidFill>
                  <a:schemeClr val="bg1">
                    <a:lumMod val="50000"/>
                  </a:schemeClr>
                </a:solidFill>
                <a:latin typeface="Oxygen (Headings)"/>
              </a:rPr>
              <a:t>	PRODUCT  NAME : </a:t>
            </a:r>
            <a:r>
              <a:rPr lang="en-US" dirty="0">
                <a:solidFill>
                  <a:schemeClr val="bg1">
                    <a:lumMod val="50000"/>
                  </a:schemeClr>
                </a:solidFill>
                <a:latin typeface="Oxygen (Headings)"/>
              </a:rPr>
              <a:t>The name of the model.</a:t>
            </a:r>
          </a:p>
          <a:p>
            <a:endParaRPr lang="en-US" b="1" dirty="0">
              <a:solidFill>
                <a:schemeClr val="bg1">
                  <a:lumMod val="50000"/>
                </a:schemeClr>
              </a:solidFill>
            </a:endParaRPr>
          </a:p>
          <a:p>
            <a:r>
              <a:rPr lang="en-US" b="1" dirty="0">
                <a:solidFill>
                  <a:schemeClr val="bg1">
                    <a:lumMod val="50000"/>
                  </a:schemeClr>
                </a:solidFill>
              </a:rPr>
              <a:t>	</a:t>
            </a:r>
          </a:p>
          <a:p>
            <a:r>
              <a:rPr lang="en-US" b="1" dirty="0">
                <a:solidFill>
                  <a:schemeClr val="bg1">
                    <a:lumMod val="50000"/>
                  </a:schemeClr>
                </a:solidFill>
              </a:rPr>
              <a:t>	BRAND : </a:t>
            </a:r>
            <a:r>
              <a:rPr lang="en-US" dirty="0">
                <a:solidFill>
                  <a:schemeClr val="bg1">
                    <a:lumMod val="50000"/>
                  </a:schemeClr>
                </a:solidFill>
              </a:rPr>
              <a:t>The manufacturer of the product</a:t>
            </a:r>
          </a:p>
          <a:p>
            <a:endParaRPr lang="en-US" dirty="0">
              <a:solidFill>
                <a:schemeClr val="bg1">
                  <a:lumMod val="50000"/>
                </a:schemeClr>
              </a:solidFill>
            </a:endParaRPr>
          </a:p>
          <a:p>
            <a:r>
              <a:rPr lang="en-US" b="1" dirty="0">
                <a:solidFill>
                  <a:schemeClr val="bg1">
                    <a:lumMod val="50000"/>
                  </a:schemeClr>
                </a:solidFill>
              </a:rPr>
              <a:t>	</a:t>
            </a:r>
          </a:p>
          <a:p>
            <a:r>
              <a:rPr lang="en-US" b="1" dirty="0">
                <a:solidFill>
                  <a:schemeClr val="bg1">
                    <a:lumMod val="50000"/>
                  </a:schemeClr>
                </a:solidFill>
              </a:rPr>
              <a:t>	MRP :</a:t>
            </a:r>
            <a:r>
              <a:rPr lang="en-US" dirty="0">
                <a:solidFill>
                  <a:schemeClr val="bg1">
                    <a:lumMod val="50000"/>
                  </a:schemeClr>
                </a:solidFill>
              </a:rPr>
              <a:t> Maximum Retail price of the model.</a:t>
            </a:r>
          </a:p>
        </p:txBody>
      </p:sp>
      <p:sp>
        <p:nvSpPr>
          <p:cNvPr id="17" name="TextBox 16">
            <a:extLst>
              <a:ext uri="{FF2B5EF4-FFF2-40B4-BE49-F238E27FC236}">
                <a16:creationId xmlns:a16="http://schemas.microsoft.com/office/drawing/2014/main" id="{4A96F50B-EE7F-4E3E-B398-C8397ECA26D8}"/>
              </a:ext>
            </a:extLst>
          </p:cNvPr>
          <p:cNvSpPr txBox="1"/>
          <p:nvPr/>
        </p:nvSpPr>
        <p:spPr>
          <a:xfrm>
            <a:off x="5172635" y="3173878"/>
            <a:ext cx="6329502" cy="2031325"/>
          </a:xfrm>
          <a:prstGeom prst="rect">
            <a:avLst/>
          </a:prstGeom>
          <a:noFill/>
        </p:spPr>
        <p:txBody>
          <a:bodyPr wrap="square" rtlCol="0">
            <a:spAutoFit/>
          </a:bodyPr>
          <a:lstStyle/>
          <a:p>
            <a:r>
              <a:rPr lang="en-US" dirty="0">
                <a:solidFill>
                  <a:schemeClr val="bg1">
                    <a:lumMod val="50000"/>
                  </a:schemeClr>
                </a:solidFill>
              </a:rPr>
              <a:t>	</a:t>
            </a:r>
            <a:r>
              <a:rPr lang="en-US" b="1" dirty="0">
                <a:solidFill>
                  <a:schemeClr val="bg1">
                    <a:lumMod val="50000"/>
                  </a:schemeClr>
                </a:solidFill>
              </a:rPr>
              <a:t>PRODUCT URL : </a:t>
            </a:r>
            <a:r>
              <a:rPr lang="en-US" dirty="0">
                <a:solidFill>
                  <a:schemeClr val="bg1">
                    <a:lumMod val="50000"/>
                  </a:schemeClr>
                </a:solidFill>
              </a:rPr>
              <a:t>The web link of the product page.</a:t>
            </a:r>
          </a:p>
          <a:p>
            <a:endParaRPr lang="en-US" b="1" dirty="0">
              <a:solidFill>
                <a:schemeClr val="bg1">
                  <a:lumMod val="50000"/>
                </a:schemeClr>
              </a:solidFill>
            </a:endParaRPr>
          </a:p>
          <a:p>
            <a:endParaRPr lang="en-US" b="1" dirty="0">
              <a:solidFill>
                <a:schemeClr val="bg1">
                  <a:lumMod val="50000"/>
                </a:schemeClr>
              </a:solidFill>
            </a:endParaRPr>
          </a:p>
          <a:p>
            <a:r>
              <a:rPr lang="en-US" b="1" dirty="0">
                <a:solidFill>
                  <a:schemeClr val="bg1">
                    <a:lumMod val="50000"/>
                  </a:schemeClr>
                </a:solidFill>
              </a:rPr>
              <a:t>	SALE PRICE : </a:t>
            </a:r>
            <a:r>
              <a:rPr lang="en-US" dirty="0">
                <a:solidFill>
                  <a:schemeClr val="bg1">
                    <a:lumMod val="50000"/>
                  </a:schemeClr>
                </a:solidFill>
              </a:rPr>
              <a:t>The current selling price of the model.</a:t>
            </a:r>
          </a:p>
          <a:p>
            <a:endParaRPr lang="en-US" dirty="0">
              <a:solidFill>
                <a:schemeClr val="bg1">
                  <a:lumMod val="50000"/>
                </a:schemeClr>
              </a:solidFill>
            </a:endParaRPr>
          </a:p>
          <a:p>
            <a:endParaRPr lang="en-US" dirty="0">
              <a:solidFill>
                <a:schemeClr val="bg1">
                  <a:lumMod val="50000"/>
                </a:schemeClr>
              </a:solidFill>
            </a:endParaRPr>
          </a:p>
          <a:p>
            <a:r>
              <a:rPr lang="en-US" b="1" dirty="0">
                <a:solidFill>
                  <a:schemeClr val="bg1">
                    <a:lumMod val="50000"/>
                  </a:schemeClr>
                </a:solidFill>
              </a:rPr>
              <a:t>	DISCOUNT</a:t>
            </a:r>
            <a:r>
              <a:rPr lang="en-US" dirty="0">
                <a:solidFill>
                  <a:schemeClr val="bg1">
                    <a:lumMod val="50000"/>
                  </a:schemeClr>
                </a:solidFill>
              </a:rPr>
              <a:t> </a:t>
            </a:r>
            <a:r>
              <a:rPr lang="en-US" b="1" dirty="0">
                <a:solidFill>
                  <a:schemeClr val="bg1">
                    <a:lumMod val="50000"/>
                  </a:schemeClr>
                </a:solidFill>
              </a:rPr>
              <a:t>%</a:t>
            </a:r>
            <a:r>
              <a:rPr lang="en-US" dirty="0">
                <a:solidFill>
                  <a:schemeClr val="bg1">
                    <a:lumMod val="50000"/>
                  </a:schemeClr>
                </a:solidFill>
              </a:rPr>
              <a:t> : The percentage reduction from the MRP.</a:t>
            </a:r>
          </a:p>
        </p:txBody>
      </p:sp>
      <p:sp>
        <p:nvSpPr>
          <p:cNvPr id="13" name="Rectangle 12">
            <a:extLst>
              <a:ext uri="{FF2B5EF4-FFF2-40B4-BE49-F238E27FC236}">
                <a16:creationId xmlns:a16="http://schemas.microsoft.com/office/drawing/2014/main" id="{284738D2-C69F-409B-9760-9F28188B54EE}"/>
              </a:ext>
            </a:extLst>
          </p:cNvPr>
          <p:cNvSpPr/>
          <p:nvPr/>
        </p:nvSpPr>
        <p:spPr>
          <a:xfrm>
            <a:off x="-97681" y="-111574"/>
            <a:ext cx="12731262" cy="2344771"/>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EA1FBF49-A8E6-43D5-ACFB-4E2D4CF5BAF3}"/>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52019" y="304790"/>
            <a:ext cx="520227" cy="449349"/>
          </a:xfrm>
          <a:prstGeom prst="rect">
            <a:avLst/>
          </a:prstGeom>
          <a:ln>
            <a:noFill/>
          </a:ln>
          <a:effectLst/>
        </p:spPr>
      </p:pic>
      <p:sp>
        <p:nvSpPr>
          <p:cNvPr id="7" name="Rectangle 6">
            <a:extLst>
              <a:ext uri="{FF2B5EF4-FFF2-40B4-BE49-F238E27FC236}">
                <a16:creationId xmlns:a16="http://schemas.microsoft.com/office/drawing/2014/main" id="{CBAEDB17-AB9F-4A6F-8DEB-07B165AD20AD}"/>
              </a:ext>
            </a:extLst>
          </p:cNvPr>
          <p:cNvSpPr/>
          <p:nvPr/>
        </p:nvSpPr>
        <p:spPr>
          <a:xfrm>
            <a:off x="179329" y="785102"/>
            <a:ext cx="5639301" cy="1569660"/>
          </a:xfrm>
          <a:prstGeom prst="rect">
            <a:avLst/>
          </a:prstGeom>
          <a:noFill/>
        </p:spPr>
        <p:txBody>
          <a:bodyPr wrap="none" lIns="91440" tIns="45720" rIns="91440" bIns="45720">
            <a:spAutoFit/>
          </a:bodyPr>
          <a:lstStyle/>
          <a:p>
            <a:pPr algn="ctr"/>
            <a:r>
              <a:rPr lang="en-US" sz="9600" dirty="0">
                <a:ln w="0"/>
                <a:latin typeface="Oxygen"/>
              </a:rPr>
              <a:t>Key Details</a:t>
            </a:r>
            <a:endParaRPr lang="en-US" sz="5400" b="0" cap="none" spc="0" dirty="0">
              <a:ln w="0"/>
              <a:latin typeface="Oxygen"/>
            </a:endParaRPr>
          </a:p>
        </p:txBody>
      </p:sp>
    </p:spTree>
    <p:extLst>
      <p:ext uri="{BB962C8B-B14F-4D97-AF65-F5344CB8AC3E}">
        <p14:creationId xmlns:p14="http://schemas.microsoft.com/office/powerpoint/2010/main" val="144904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FF518E-9334-4977-AC39-048AE4ACB1D1}"/>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863FF2C-AA43-4AB4-95A9-6A73EB918109}"/>
              </a:ext>
            </a:extLst>
          </p:cNvPr>
          <p:cNvSpPr txBox="1"/>
          <p:nvPr/>
        </p:nvSpPr>
        <p:spPr>
          <a:xfrm>
            <a:off x="461658" y="2363648"/>
            <a:ext cx="5634342" cy="2585323"/>
          </a:xfrm>
          <a:prstGeom prst="rect">
            <a:avLst/>
          </a:prstGeom>
          <a:noFill/>
        </p:spPr>
        <p:txBody>
          <a:bodyPr wrap="square" rtlCol="0">
            <a:spAutoFit/>
          </a:bodyPr>
          <a:lstStyle/>
          <a:p>
            <a:r>
              <a:rPr lang="en-US" dirty="0">
                <a:solidFill>
                  <a:schemeClr val="bg1">
                    <a:lumMod val="50000"/>
                  </a:schemeClr>
                </a:solidFill>
              </a:rPr>
              <a:t> </a:t>
            </a:r>
            <a:r>
              <a:rPr lang="en-US" b="1" dirty="0">
                <a:solidFill>
                  <a:schemeClr val="bg1">
                    <a:lumMod val="50000"/>
                  </a:schemeClr>
                </a:solidFill>
              </a:rPr>
              <a:t>NUMBER OF RATINGS : </a:t>
            </a:r>
            <a:r>
              <a:rPr lang="en-US" dirty="0">
                <a:solidFill>
                  <a:schemeClr val="bg1">
                    <a:lumMod val="50000"/>
                  </a:schemeClr>
                </a:solidFill>
              </a:rPr>
              <a:t>Total count of ratings given </a:t>
            </a:r>
          </a:p>
          <a:p>
            <a:r>
              <a:rPr lang="en-US" dirty="0">
                <a:solidFill>
                  <a:schemeClr val="bg1">
                    <a:lumMod val="50000"/>
                  </a:schemeClr>
                </a:solidFill>
              </a:rPr>
              <a:t> by the customers.</a:t>
            </a:r>
          </a:p>
          <a:p>
            <a:endParaRPr lang="en-US" dirty="0">
              <a:solidFill>
                <a:schemeClr val="bg1">
                  <a:lumMod val="50000"/>
                </a:schemeClr>
              </a:solidFill>
            </a:endParaRPr>
          </a:p>
          <a:p>
            <a:r>
              <a:rPr lang="en-US" b="1" dirty="0">
                <a:solidFill>
                  <a:schemeClr val="bg1">
                    <a:lumMod val="50000"/>
                  </a:schemeClr>
                </a:solidFill>
              </a:rPr>
              <a:t> NUMBER OF REVIEWS : </a:t>
            </a:r>
            <a:r>
              <a:rPr lang="en-US" dirty="0">
                <a:solidFill>
                  <a:schemeClr val="bg1">
                    <a:lumMod val="50000"/>
                  </a:schemeClr>
                </a:solidFill>
              </a:rPr>
              <a:t>The total number of written</a:t>
            </a:r>
          </a:p>
          <a:p>
            <a:r>
              <a:rPr lang="en-US" dirty="0">
                <a:solidFill>
                  <a:schemeClr val="bg1">
                    <a:lumMod val="50000"/>
                  </a:schemeClr>
                </a:solidFill>
              </a:rPr>
              <a:t> reviews by customers.</a:t>
            </a:r>
          </a:p>
          <a:p>
            <a:endParaRPr lang="en-US" dirty="0">
              <a:solidFill>
                <a:schemeClr val="bg1">
                  <a:lumMod val="50000"/>
                </a:schemeClr>
              </a:solidFill>
            </a:endParaRPr>
          </a:p>
          <a:p>
            <a:r>
              <a:rPr lang="en-US" b="1" dirty="0">
                <a:solidFill>
                  <a:schemeClr val="bg1">
                    <a:lumMod val="50000"/>
                  </a:schemeClr>
                </a:solidFill>
              </a:rPr>
              <a:t> UPC : </a:t>
            </a:r>
            <a:r>
              <a:rPr lang="en-US" dirty="0">
                <a:solidFill>
                  <a:schemeClr val="bg1">
                    <a:lumMod val="50000"/>
                  </a:schemeClr>
                </a:solidFill>
              </a:rPr>
              <a:t>The Universal Product Code, a unique identifier for</a:t>
            </a:r>
          </a:p>
          <a:p>
            <a:r>
              <a:rPr lang="en-US" dirty="0">
                <a:solidFill>
                  <a:schemeClr val="bg1">
                    <a:lumMod val="50000"/>
                  </a:schemeClr>
                </a:solidFill>
              </a:rPr>
              <a:t> the product.</a:t>
            </a:r>
          </a:p>
          <a:p>
            <a:r>
              <a:rPr lang="en-US" b="1" dirty="0">
                <a:solidFill>
                  <a:schemeClr val="bg1">
                    <a:lumMod val="50000"/>
                  </a:schemeClr>
                </a:solidFill>
              </a:rPr>
              <a:t>           </a:t>
            </a:r>
            <a:endParaRPr lang="en-IN" b="1" dirty="0">
              <a:solidFill>
                <a:schemeClr val="bg1">
                  <a:lumMod val="50000"/>
                </a:schemeClr>
              </a:solidFill>
            </a:endParaRPr>
          </a:p>
        </p:txBody>
      </p:sp>
      <p:sp>
        <p:nvSpPr>
          <p:cNvPr id="22" name="TextBox 21">
            <a:extLst>
              <a:ext uri="{FF2B5EF4-FFF2-40B4-BE49-F238E27FC236}">
                <a16:creationId xmlns:a16="http://schemas.microsoft.com/office/drawing/2014/main" id="{42996E7B-D5EC-482C-98D0-EC8C53516E49}"/>
              </a:ext>
            </a:extLst>
          </p:cNvPr>
          <p:cNvSpPr txBox="1"/>
          <p:nvPr/>
        </p:nvSpPr>
        <p:spPr>
          <a:xfrm>
            <a:off x="6096000" y="2363648"/>
            <a:ext cx="5471160" cy="1754326"/>
          </a:xfrm>
          <a:prstGeom prst="rect">
            <a:avLst/>
          </a:prstGeom>
          <a:noFill/>
        </p:spPr>
        <p:txBody>
          <a:bodyPr wrap="square" rtlCol="0">
            <a:spAutoFit/>
          </a:bodyPr>
          <a:lstStyle/>
          <a:p>
            <a:r>
              <a:rPr lang="en-US" b="1" dirty="0">
                <a:solidFill>
                  <a:schemeClr val="bg1">
                    <a:lumMod val="50000"/>
                  </a:schemeClr>
                </a:solidFill>
              </a:rPr>
              <a:t>STAR RATING : </a:t>
            </a:r>
            <a:r>
              <a:rPr lang="en-US" dirty="0">
                <a:solidFill>
                  <a:schemeClr val="bg1">
                    <a:lumMod val="50000"/>
                  </a:schemeClr>
                </a:solidFill>
              </a:rPr>
              <a:t>The average rating based on customer feedback.</a:t>
            </a:r>
          </a:p>
          <a:p>
            <a:endParaRPr lang="en-US" dirty="0">
              <a:solidFill>
                <a:schemeClr val="bg1">
                  <a:lumMod val="50000"/>
                </a:schemeClr>
              </a:solidFill>
            </a:endParaRPr>
          </a:p>
          <a:p>
            <a:r>
              <a:rPr lang="en-US" b="1" dirty="0">
                <a:solidFill>
                  <a:schemeClr val="bg1">
                    <a:lumMod val="50000"/>
                  </a:schemeClr>
                </a:solidFill>
              </a:rPr>
              <a:t>RAM : </a:t>
            </a:r>
            <a:r>
              <a:rPr lang="en-US" dirty="0">
                <a:solidFill>
                  <a:schemeClr val="bg1">
                    <a:lumMod val="50000"/>
                  </a:schemeClr>
                </a:solidFill>
              </a:rPr>
              <a:t>Random Access Memory, The amount of memory in the product</a:t>
            </a:r>
            <a:r>
              <a:rPr lang="en-US" b="1" dirty="0">
                <a:solidFill>
                  <a:schemeClr val="bg1">
                    <a:lumMod val="50000"/>
                  </a:schemeClr>
                </a:solidFill>
              </a:rPr>
              <a:t>.</a:t>
            </a:r>
            <a:endParaRPr lang="en-IN" b="1" dirty="0">
              <a:solidFill>
                <a:schemeClr val="bg1">
                  <a:lumMod val="50000"/>
                </a:schemeClr>
              </a:solidFill>
            </a:endParaRPr>
          </a:p>
          <a:p>
            <a:r>
              <a:rPr lang="en-US" b="1" dirty="0">
                <a:solidFill>
                  <a:schemeClr val="bg1">
                    <a:lumMod val="50000"/>
                  </a:schemeClr>
                </a:solidFill>
              </a:rPr>
              <a:t>           </a:t>
            </a:r>
            <a:endParaRPr lang="en-IN" b="1" dirty="0">
              <a:solidFill>
                <a:schemeClr val="bg1">
                  <a:lumMod val="50000"/>
                </a:schemeClr>
              </a:solidFill>
            </a:endParaRPr>
          </a:p>
        </p:txBody>
      </p:sp>
      <p:sp>
        <p:nvSpPr>
          <p:cNvPr id="12" name="Rectangle 11">
            <a:extLst>
              <a:ext uri="{FF2B5EF4-FFF2-40B4-BE49-F238E27FC236}">
                <a16:creationId xmlns:a16="http://schemas.microsoft.com/office/drawing/2014/main" id="{79375093-031E-4C4A-8FB0-581FF5FCD721}"/>
              </a:ext>
            </a:extLst>
          </p:cNvPr>
          <p:cNvSpPr/>
          <p:nvPr/>
        </p:nvSpPr>
        <p:spPr>
          <a:xfrm>
            <a:off x="-97681" y="-111574"/>
            <a:ext cx="12731262" cy="2344771"/>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679F5C20-6680-4D77-B530-3445CE405288}"/>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54358" y="289695"/>
            <a:ext cx="520227" cy="449349"/>
          </a:xfrm>
          <a:prstGeom prst="rect">
            <a:avLst/>
          </a:prstGeom>
          <a:ln>
            <a:noFill/>
          </a:ln>
          <a:effectLst/>
        </p:spPr>
      </p:pic>
      <p:sp>
        <p:nvSpPr>
          <p:cNvPr id="14" name="Rectangle 13">
            <a:extLst>
              <a:ext uri="{FF2B5EF4-FFF2-40B4-BE49-F238E27FC236}">
                <a16:creationId xmlns:a16="http://schemas.microsoft.com/office/drawing/2014/main" id="{F3F8AC9C-70A9-4CFB-BE96-F5B5643F75D3}"/>
              </a:ext>
            </a:extLst>
          </p:cNvPr>
          <p:cNvSpPr/>
          <p:nvPr/>
        </p:nvSpPr>
        <p:spPr>
          <a:xfrm>
            <a:off x="179329" y="785102"/>
            <a:ext cx="5639301" cy="1569660"/>
          </a:xfrm>
          <a:prstGeom prst="rect">
            <a:avLst/>
          </a:prstGeom>
          <a:noFill/>
        </p:spPr>
        <p:txBody>
          <a:bodyPr wrap="none" lIns="91440" tIns="45720" rIns="91440" bIns="45720">
            <a:spAutoFit/>
          </a:bodyPr>
          <a:lstStyle/>
          <a:p>
            <a:pPr algn="ctr"/>
            <a:r>
              <a:rPr lang="en-US" sz="9600" dirty="0">
                <a:ln w="0"/>
                <a:latin typeface="Oxygen"/>
              </a:rPr>
              <a:t>Key Details</a:t>
            </a:r>
            <a:endParaRPr lang="en-US" sz="5400" b="0" cap="none" spc="0" dirty="0">
              <a:ln w="0"/>
              <a:latin typeface="Oxygen"/>
            </a:endParaRPr>
          </a:p>
        </p:txBody>
      </p:sp>
    </p:spTree>
    <p:extLst>
      <p:ext uri="{BB962C8B-B14F-4D97-AF65-F5344CB8AC3E}">
        <p14:creationId xmlns:p14="http://schemas.microsoft.com/office/powerpoint/2010/main" val="429933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2136</TotalTime>
  <Words>1693</Words>
  <Application>Microsoft Office PowerPoint</Application>
  <PresentationFormat>Widescreen</PresentationFormat>
  <Paragraphs>335</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Oxygen</vt:lpstr>
      <vt:lpstr>Oxygen (Headings)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EBIN PJ</dc:creator>
  <cp:lastModifiedBy>EBIN PJ</cp:lastModifiedBy>
  <cp:revision>156</cp:revision>
  <dcterms:created xsi:type="dcterms:W3CDTF">2025-01-10T19:30:08Z</dcterms:created>
  <dcterms:modified xsi:type="dcterms:W3CDTF">2025-03-18T05:43:44Z</dcterms:modified>
</cp:coreProperties>
</file>