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98" r:id="rId6"/>
    <p:sldId id="260"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261" r:id="rId20"/>
    <p:sldId id="263" r:id="rId21"/>
    <p:sldId id="264" r:id="rId22"/>
    <p:sldId id="266" r:id="rId23"/>
    <p:sldId id="267"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en.wikipedia.org/wiki/Server_comput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8003-A48F-4127-A3BA-F358F73A0821}"/>
              </a:ext>
            </a:extLst>
          </p:cNvPr>
          <p:cNvSpPr>
            <a:spLocks noGrp="1"/>
          </p:cNvSpPr>
          <p:nvPr>
            <p:ph type="ctrTitle"/>
          </p:nvPr>
        </p:nvSpPr>
        <p:spPr/>
        <p:txBody>
          <a:bodyPr/>
          <a:lstStyle/>
          <a:p>
            <a:r>
              <a:rPr lang="en-US" dirty="0"/>
              <a:t>Introduction to computers</a:t>
            </a:r>
            <a:endParaRPr lang="en-IN" dirty="0"/>
          </a:p>
        </p:txBody>
      </p:sp>
      <p:sp>
        <p:nvSpPr>
          <p:cNvPr id="3" name="Subtitle 2">
            <a:extLst>
              <a:ext uri="{FF2B5EF4-FFF2-40B4-BE49-F238E27FC236}">
                <a16:creationId xmlns:a16="http://schemas.microsoft.com/office/drawing/2014/main" id="{55E2338E-AA1F-4B50-B776-4142869724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820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465C-4D4F-48E6-B9AF-52F40DAB469C}"/>
              </a:ext>
            </a:extLst>
          </p:cNvPr>
          <p:cNvSpPr>
            <a:spLocks noGrp="1"/>
          </p:cNvSpPr>
          <p:nvPr>
            <p:ph type="title"/>
          </p:nvPr>
        </p:nvSpPr>
        <p:spPr>
          <a:xfrm>
            <a:off x="2592925" y="624110"/>
            <a:ext cx="8911687" cy="32266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D92511E-2C1D-4D87-8E55-8D2CFD164605}"/>
              </a:ext>
            </a:extLst>
          </p:cNvPr>
          <p:cNvSpPr>
            <a:spLocks noGrp="1"/>
          </p:cNvSpPr>
          <p:nvPr>
            <p:ph idx="1"/>
          </p:nvPr>
        </p:nvSpPr>
        <p:spPr>
          <a:xfrm>
            <a:off x="2589212" y="1298713"/>
            <a:ext cx="8915400" cy="4612509"/>
          </a:xfrm>
        </p:spPr>
        <p:txBody>
          <a:bodyPr/>
          <a:lstStyle/>
          <a:p>
            <a:r>
              <a:rPr lang="en-US" dirty="0">
                <a:latin typeface="Times New Roman" panose="02020603050405020304" pitchFamily="18" charset="0"/>
                <a:cs typeface="Times New Roman" panose="02020603050405020304" pitchFamily="18" charset="0"/>
              </a:rPr>
              <a:t>Following are the some of the input devise.</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Keyboard</a:t>
            </a:r>
          </a:p>
          <a:p>
            <a:r>
              <a:rPr lang="en-US" dirty="0">
                <a:latin typeface="Times New Roman" panose="02020603050405020304" pitchFamily="18" charset="0"/>
                <a:cs typeface="Times New Roman" panose="02020603050405020304" pitchFamily="18" charset="0"/>
              </a:rPr>
              <a:t>(ii) Mouse</a:t>
            </a:r>
          </a:p>
          <a:p>
            <a:r>
              <a:rPr lang="en-US" dirty="0">
                <a:latin typeface="Times New Roman" panose="02020603050405020304" pitchFamily="18" charset="0"/>
                <a:cs typeface="Times New Roman" panose="02020603050405020304" pitchFamily="18" charset="0"/>
              </a:rPr>
              <a:t>(iii) Light pen</a:t>
            </a:r>
          </a:p>
          <a:p>
            <a:r>
              <a:rPr lang="en-US" dirty="0">
                <a:latin typeface="Times New Roman" panose="02020603050405020304" pitchFamily="18" charset="0"/>
                <a:cs typeface="Times New Roman" panose="02020603050405020304" pitchFamily="18" charset="0"/>
              </a:rPr>
              <a:t>(iv) Joystick</a:t>
            </a:r>
          </a:p>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Ocr</a:t>
            </a:r>
            <a:r>
              <a:rPr lang="en-US" dirty="0">
                <a:latin typeface="Times New Roman" panose="02020603050405020304" pitchFamily="18" charset="0"/>
                <a:cs typeface="Times New Roman" panose="02020603050405020304" pitchFamily="18" charset="0"/>
              </a:rPr>
              <a:t> (optical character recognizer)</a:t>
            </a:r>
          </a:p>
          <a:p>
            <a:r>
              <a:rPr lang="en-US" dirty="0">
                <a:latin typeface="Times New Roman" panose="02020603050405020304" pitchFamily="18" charset="0"/>
                <a:cs typeface="Times New Roman" panose="02020603050405020304" pitchFamily="18" charset="0"/>
              </a:rPr>
              <a:t>(vi) MICR (magnetic ink character recognizer)</a:t>
            </a:r>
          </a:p>
          <a:p>
            <a:r>
              <a:rPr lang="en-US" dirty="0">
                <a:latin typeface="Times New Roman" panose="02020603050405020304" pitchFamily="18" charset="0"/>
                <a:cs typeface="Times New Roman" panose="02020603050405020304" pitchFamily="18" charset="0"/>
              </a:rPr>
              <a:t>(vii) OMR ( optical mark recognizer)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21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870B-1335-48BF-84AA-B689039012B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Central Processing Unit (CPU)</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3D62B2B-D76F-4730-B632-EAC7D69BCF8E}"/>
              </a:ext>
            </a:extLst>
          </p:cNvPr>
          <p:cNvSpPr>
            <a:spLocks noGrp="1"/>
          </p:cNvSpPr>
          <p:nvPr>
            <p:ph idx="1"/>
          </p:nvPr>
        </p:nvSpPr>
        <p:spPr>
          <a:xfrm>
            <a:off x="2589212" y="1590261"/>
            <a:ext cx="8915400" cy="4784035"/>
          </a:xfrm>
        </p:spPr>
        <p:txBody>
          <a:bodyPr/>
          <a:lstStyle/>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performs all calculations and all decisions.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controls and co-ordinates all units of the computer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interprets instructions of a program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It stores data temporarily and monitors external requests</a:t>
            </a:r>
            <a:endParaRPr lang="en-IN" sz="2400" dirty="0"/>
          </a:p>
        </p:txBody>
      </p:sp>
    </p:spTree>
    <p:extLst>
      <p:ext uri="{BB962C8B-B14F-4D97-AF65-F5344CB8AC3E}">
        <p14:creationId xmlns:p14="http://schemas.microsoft.com/office/powerpoint/2010/main" val="5065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C64F-B5F3-4A7B-A9BB-416F0967DD1C}"/>
              </a:ext>
            </a:extLst>
          </p:cNvPr>
          <p:cNvSpPr>
            <a:spLocks noGrp="1"/>
          </p:cNvSpPr>
          <p:nvPr>
            <p:ph type="title"/>
          </p:nvPr>
        </p:nvSpPr>
        <p:spPr>
          <a:xfrm>
            <a:off x="2592925" y="624110"/>
            <a:ext cx="8911687" cy="32266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2E773EE-CCE9-46DA-BBB3-59F51824D564}"/>
              </a:ext>
            </a:extLst>
          </p:cNvPr>
          <p:cNvSpPr>
            <a:spLocks noGrp="1"/>
          </p:cNvSpPr>
          <p:nvPr>
            <p:ph idx="1"/>
          </p:nvPr>
        </p:nvSpPr>
        <p:spPr>
          <a:xfrm>
            <a:off x="2589212" y="1285461"/>
            <a:ext cx="8915400" cy="4625761"/>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The CPU is sub-divided into the following sub-system.</a:t>
            </a:r>
          </a:p>
          <a:p>
            <a:pPr>
              <a:lnSpc>
                <a:spcPct val="150000"/>
              </a:lnSpc>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Control unit</a:t>
            </a:r>
          </a:p>
          <a:p>
            <a:pPr>
              <a:lnSpc>
                <a:spcPct val="150000"/>
              </a:lnSpc>
            </a:pPr>
            <a:r>
              <a:rPr lang="en-US" sz="2400" dirty="0">
                <a:latin typeface="Times New Roman" panose="02020603050405020304" pitchFamily="18" charset="0"/>
                <a:cs typeface="Times New Roman" panose="02020603050405020304" pitchFamily="18" charset="0"/>
              </a:rPr>
              <a:t>(ii) Arithmetic and logical unit</a:t>
            </a:r>
          </a:p>
          <a:p>
            <a:pPr>
              <a:lnSpc>
                <a:spcPct val="150000"/>
              </a:lnSpc>
            </a:pPr>
            <a:r>
              <a:rPr lang="en-US" sz="2400" dirty="0">
                <a:latin typeface="Times New Roman" panose="02020603050405020304" pitchFamily="18" charset="0"/>
                <a:cs typeface="Times New Roman" panose="02020603050405020304" pitchFamily="18" charset="0"/>
              </a:rPr>
              <a:t>(iii) Memory unit</a:t>
            </a:r>
          </a:p>
          <a:p>
            <a:pPr>
              <a:lnSpc>
                <a:spcPct val="150000"/>
              </a:lnSpc>
            </a:pPr>
            <a:r>
              <a:rPr lang="en-US" sz="2400" dirty="0">
                <a:latin typeface="Times New Roman" panose="02020603050405020304" pitchFamily="18" charset="0"/>
                <a:cs typeface="Times New Roman" panose="02020603050405020304" pitchFamily="18" charset="0"/>
              </a:rPr>
              <a:t>      (a) Primary storage</a:t>
            </a:r>
          </a:p>
          <a:p>
            <a:pPr>
              <a:lnSpc>
                <a:spcPct val="150000"/>
              </a:lnSpc>
            </a:pPr>
            <a:r>
              <a:rPr lang="en-US" sz="2400" dirty="0">
                <a:latin typeface="Times New Roman" panose="02020603050405020304" pitchFamily="18" charset="0"/>
                <a:cs typeface="Times New Roman" panose="02020603050405020304" pitchFamily="18" charset="0"/>
              </a:rPr>
              <a:t>      (b) Secondary storage.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194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A119-7401-4F8E-9E2D-E5A30AFC27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B9424F-14B0-4E11-8B91-3360E10B4D4D}"/>
              </a:ext>
            </a:extLst>
          </p:cNvPr>
          <p:cNvSpPr>
            <a:spLocks noGrp="1"/>
          </p:cNvSpPr>
          <p:nvPr>
            <p:ph idx="1"/>
          </p:nvPr>
        </p:nvSpPr>
        <p:spPr/>
        <p:txBody>
          <a:bodyPr/>
          <a:lstStyle/>
          <a:p>
            <a:pPr marL="514350" indent="-514350">
              <a:buAutoNum type="romanLcParenBoth"/>
            </a:pPr>
            <a:r>
              <a:rPr lang="en-US" sz="2400" dirty="0">
                <a:latin typeface="Times New Roman" panose="02020603050405020304" pitchFamily="18" charset="0"/>
                <a:cs typeface="Times New Roman" panose="02020603050405020304" pitchFamily="18" charset="0"/>
              </a:rPr>
              <a:t>Control unit </a:t>
            </a:r>
          </a:p>
          <a:p>
            <a:r>
              <a:rPr lang="en-US" sz="2400" dirty="0">
                <a:latin typeface="Times New Roman" panose="02020603050405020304" pitchFamily="18" charset="0"/>
                <a:cs typeface="Times New Roman" panose="02020603050405020304" pitchFamily="18" charset="0"/>
              </a:rPr>
              <a:t>	The control unit instructs the computer how to carry out program instructions. It directs the flow of data between memory and arithmetic logical unit. The input unit does not know when to receive data and where to put the data in the storage unit after receiving it similarly, the control unit instructs the input unit where to store the data after receiving it from the user.</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318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922B-CF79-4668-B2AB-8127F11337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4D14F7-E02A-4A0B-83FA-88DD082DA65E}"/>
              </a:ext>
            </a:extLst>
          </p:cNvPr>
          <p:cNvSpPr>
            <a:spLocks noGrp="1"/>
          </p:cNvSpPr>
          <p:nvPr>
            <p:ph idx="1"/>
          </p:nvPr>
        </p:nvSpPr>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In the same way, it controls the flow of data and instructions from the storage unit to ALU during program execution the control unit fetches instructions from the primary memory, decodes them to determine the operations required, and then sets up instructions execution.</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Arithmetic And Logical Unit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Arithmetic and logical unit performs all the arithmetic and logical operations. Arithmetic operations like addition, subtraction, multiplication and logical operations, such as comparisons are performed in ALU. All calculations are performed in the arithmetic and logical unit (ALU) of the computer ALU also does comparisons and take decision</a:t>
            </a:r>
          </a:p>
          <a:p>
            <a:endParaRPr lang="en-IN" dirty="0"/>
          </a:p>
        </p:txBody>
      </p:sp>
    </p:spTree>
    <p:extLst>
      <p:ext uri="{BB962C8B-B14F-4D97-AF65-F5344CB8AC3E}">
        <p14:creationId xmlns:p14="http://schemas.microsoft.com/office/powerpoint/2010/main" val="351368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80C2-331E-47E0-BEBF-17A1E56A6AB4}"/>
              </a:ext>
            </a:extLst>
          </p:cNvPr>
          <p:cNvSpPr>
            <a:spLocks noGrp="1"/>
          </p:cNvSpPr>
          <p:nvPr>
            <p:ph type="title"/>
          </p:nvPr>
        </p:nvSpPr>
        <p:spPr>
          <a:xfrm>
            <a:off x="2592925" y="624110"/>
            <a:ext cx="8911687" cy="14451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4EA4C58-588D-456A-949E-A7E11BDFBDD6}"/>
              </a:ext>
            </a:extLst>
          </p:cNvPr>
          <p:cNvSpPr>
            <a:spLocks noGrp="1"/>
          </p:cNvSpPr>
          <p:nvPr>
            <p:ph idx="1"/>
          </p:nvPr>
        </p:nvSpPr>
        <p:spPr>
          <a:xfrm>
            <a:off x="2589212" y="967409"/>
            <a:ext cx="8915400" cy="4943813"/>
          </a:xfrm>
        </p:spPr>
        <p:txBody>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Memory unit</a:t>
            </a:r>
          </a:p>
          <a:p>
            <a:r>
              <a:rPr lang="en-US" sz="2400" dirty="0">
                <a:latin typeface="Times New Roman" panose="02020603050405020304" pitchFamily="18" charset="0"/>
                <a:cs typeface="Times New Roman" panose="02020603050405020304" pitchFamily="18" charset="0"/>
              </a:rPr>
              <a:t>	Memory is the part of computer which holds data for processing and other information it is also called as </a:t>
            </a:r>
            <a:r>
              <a:rPr lang="en-US" sz="2400" i="1" dirty="0">
                <a:latin typeface="Times New Roman" panose="02020603050405020304" pitchFamily="18" charset="0"/>
                <a:cs typeface="Times New Roman" panose="02020603050405020304" pitchFamily="18" charset="0"/>
              </a:rPr>
              <a:t>main memory </a:t>
            </a:r>
            <a:r>
              <a:rPr lang="en-US" sz="2400" dirty="0">
                <a:latin typeface="Times New Roman" panose="02020603050405020304" pitchFamily="18" charset="0"/>
                <a:cs typeface="Times New Roman" panose="02020603050405020304" pitchFamily="18" charset="0"/>
              </a:rPr>
              <a:t>or </a:t>
            </a:r>
            <a:r>
              <a:rPr lang="en-US" sz="2400" i="1" dirty="0">
                <a:latin typeface="Times New Roman" panose="02020603050405020304" pitchFamily="18" charset="0"/>
                <a:cs typeface="Times New Roman" panose="02020603050405020304" pitchFamily="18" charset="0"/>
              </a:rPr>
              <a:t>primary memory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 device that stores program instructions or data used by the CPU when performing a given function.</a:t>
            </a:r>
          </a:p>
          <a:p>
            <a:r>
              <a:rPr lang="en-US" sz="2400" dirty="0">
                <a:latin typeface="Times New Roman" panose="02020603050405020304" pitchFamily="18" charset="0"/>
                <a:cs typeface="Times New Roman" panose="02020603050405020304" pitchFamily="18" charset="0"/>
              </a:rPr>
              <a:t> 	Memory is a device, which is used to store information temporality/permanently, it is the place where the information is </a:t>
            </a:r>
            <a:r>
              <a:rPr lang="en-US" sz="2400" dirty="0" err="1">
                <a:latin typeface="Times New Roman" panose="02020603050405020304" pitchFamily="18" charset="0"/>
                <a:cs typeface="Times New Roman" panose="02020603050405020304" pitchFamily="18" charset="0"/>
              </a:rPr>
              <a:t>safekeeper</a:t>
            </a:r>
            <a:r>
              <a:rPr lang="en-US" sz="2400" dirty="0">
                <a:latin typeface="Times New Roman" panose="02020603050405020304" pitchFamily="18" charset="0"/>
                <a:cs typeface="Times New Roman" panose="02020603050405020304" pitchFamily="18" charset="0"/>
              </a:rPr>
              <a:t>. Secondary memory, such as disk storage, is functionality considered I/O because it is accessed through the I/O system.</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164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D428-4E39-4D33-8F7F-C3C1B251BAF1}"/>
              </a:ext>
            </a:extLst>
          </p:cNvPr>
          <p:cNvSpPr>
            <a:spLocks noGrp="1"/>
          </p:cNvSpPr>
          <p:nvPr>
            <p:ph type="title"/>
          </p:nvPr>
        </p:nvSpPr>
        <p:spPr>
          <a:xfrm>
            <a:off x="2592925" y="624110"/>
            <a:ext cx="8911687" cy="32266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3130E67-13CF-4E63-BB44-47D07B1714F3}"/>
              </a:ext>
            </a:extLst>
          </p:cNvPr>
          <p:cNvSpPr>
            <a:spLocks noGrp="1"/>
          </p:cNvSpPr>
          <p:nvPr>
            <p:ph idx="1"/>
          </p:nvPr>
        </p:nvSpPr>
        <p:spPr>
          <a:xfrm>
            <a:off x="2589212" y="1166191"/>
            <a:ext cx="8915400" cy="4745031"/>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Primary storage</a:t>
            </a:r>
          </a:p>
          <a:p>
            <a:r>
              <a:rPr lang="en-US" sz="2400" dirty="0">
                <a:latin typeface="Times New Roman" panose="02020603050405020304" pitchFamily="18" charset="0"/>
                <a:cs typeface="Times New Roman" panose="02020603050405020304" pitchFamily="18" charset="0"/>
              </a:rPr>
              <a:t>The primary storage is also called as “main memory” stores and access information very </a:t>
            </a:r>
            <a:r>
              <a:rPr lang="en-US" sz="2400" dirty="0" err="1">
                <a:latin typeface="Times New Roman" panose="02020603050405020304" pitchFamily="18" charset="0"/>
                <a:cs typeface="Times New Roman" panose="02020603050405020304" pitchFamily="18" charset="0"/>
              </a:rPr>
              <a:t>fastly</a:t>
            </a:r>
            <a:r>
              <a:rPr lang="en-US" sz="2400" dirty="0">
                <a:latin typeface="Times New Roman" panose="02020603050405020304" pitchFamily="18" charset="0"/>
                <a:cs typeface="Times New Roman" panose="02020603050405020304" pitchFamily="18" charset="0"/>
              </a:rPr>
              <a:t>. This is generally used to hold the program being currently executed in the computer, the data being received from the input unit, the intermediate and final results of the program.</a:t>
            </a:r>
          </a:p>
          <a:p>
            <a:r>
              <a:rPr lang="en-US" sz="2400" dirty="0">
                <a:latin typeface="Times New Roman" panose="02020603050405020304" pitchFamily="18" charset="0"/>
                <a:cs typeface="Times New Roman" panose="02020603050405020304" pitchFamily="18" charset="0"/>
              </a:rPr>
              <a:t>Primary storage is also known as </a:t>
            </a:r>
            <a:r>
              <a:rPr lang="en-US" sz="2400" i="1" dirty="0">
                <a:latin typeface="Times New Roman" panose="02020603050405020304" pitchFamily="18" charset="0"/>
                <a:cs typeface="Times New Roman" panose="02020603050405020304" pitchFamily="18" charset="0"/>
              </a:rPr>
              <a:t>system memory, internal, temporary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RAM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Installed on the main computer board (motherboard)</a:t>
            </a:r>
          </a:p>
          <a:p>
            <a:r>
              <a:rPr lang="en-US" sz="2400" dirty="0">
                <a:latin typeface="Times New Roman" panose="02020603050405020304" pitchFamily="18" charset="0"/>
                <a:cs typeface="Times New Roman" panose="02020603050405020304" pitchFamily="18" charset="0"/>
              </a:rPr>
              <a:t>  ▪ Typically comprised of ICs (integrated circuits)</a:t>
            </a:r>
          </a:p>
          <a:p>
            <a:r>
              <a:rPr lang="en-US" sz="2400" dirty="0">
                <a:latin typeface="Times New Roman" panose="02020603050405020304" pitchFamily="18" charset="0"/>
                <a:cs typeface="Times New Roman" panose="02020603050405020304" pitchFamily="18" charset="0"/>
              </a:rPr>
              <a:t>  ▪ Fast access – usually in the order of </a:t>
            </a:r>
            <a:r>
              <a:rPr lang="en-US" sz="2400" dirty="0" err="1">
                <a:latin typeface="Times New Roman" panose="02020603050405020304" pitchFamily="18" charset="0"/>
                <a:cs typeface="Times New Roman" panose="02020603050405020304" pitchFamily="18" charset="0"/>
              </a:rPr>
              <a:t>nano</a:t>
            </a:r>
            <a:r>
              <a:rPr lang="en-US" sz="2400" dirty="0">
                <a:latin typeface="Times New Roman" panose="02020603050405020304" pitchFamily="18" charset="0"/>
                <a:cs typeface="Times New Roman" panose="02020603050405020304" pitchFamily="18" charset="0"/>
              </a:rPr>
              <a:t> seconds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762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6504-F7D3-4BEA-9BD2-80A4CDDCDD15}"/>
              </a:ext>
            </a:extLst>
          </p:cNvPr>
          <p:cNvSpPr>
            <a:spLocks noGrp="1"/>
          </p:cNvSpPr>
          <p:nvPr>
            <p:ph type="title"/>
          </p:nvPr>
        </p:nvSpPr>
        <p:spPr>
          <a:xfrm>
            <a:off x="2592925" y="624110"/>
            <a:ext cx="8911687" cy="32266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47C9871-0A7F-4428-906C-F46C7569494F}"/>
              </a:ext>
            </a:extLst>
          </p:cNvPr>
          <p:cNvSpPr>
            <a:spLocks noGrp="1"/>
          </p:cNvSpPr>
          <p:nvPr>
            <p:ph idx="1"/>
          </p:nvPr>
        </p:nvSpPr>
        <p:spPr>
          <a:xfrm>
            <a:off x="2589212" y="1351722"/>
            <a:ext cx="8915400" cy="4559500"/>
          </a:xfrm>
        </p:spPr>
        <p:txBody>
          <a:bodyPr/>
          <a:lstStyle/>
          <a:p>
            <a:r>
              <a:rPr lang="en-US" sz="2400" dirty="0">
                <a:latin typeface="Times New Roman" panose="02020603050405020304" pitchFamily="18" charset="0"/>
                <a:cs typeface="Times New Roman" panose="02020603050405020304" pitchFamily="18" charset="0"/>
              </a:rPr>
              <a:t>Secondary storage</a:t>
            </a:r>
          </a:p>
          <a:p>
            <a:r>
              <a:rPr lang="en-US" sz="2400" dirty="0">
                <a:latin typeface="Times New Roman" panose="02020603050405020304" pitchFamily="18" charset="0"/>
                <a:cs typeface="Times New Roman" panose="02020603050405020304" pitchFamily="18" charset="0"/>
              </a:rPr>
              <a:t>	The secondary storage is also known as Auxiliary Storage it may store several programs, documents, databases etc.</a:t>
            </a:r>
          </a:p>
          <a:p>
            <a:r>
              <a:rPr lang="en-US" sz="2400" dirty="0">
                <a:latin typeface="Times New Roman" panose="02020603050405020304" pitchFamily="18" charset="0"/>
                <a:cs typeface="Times New Roman" panose="02020603050405020304" pitchFamily="18" charset="0"/>
              </a:rPr>
              <a:t>	The program that we want to run on the computer is first transferred to the primary memory before it can run. Similarly, after running the program if need to save the result, we will transfer them to the secondary storage.</a:t>
            </a:r>
          </a:p>
          <a:p>
            <a:r>
              <a:rPr lang="en-US" sz="2400" dirty="0">
                <a:latin typeface="Times New Roman" panose="02020603050405020304" pitchFamily="18" charset="0"/>
                <a:cs typeface="Times New Roman" panose="02020603050405020304" pitchFamily="18" charset="0"/>
              </a:rPr>
              <a:t>	The secondary memory is slower and cheaper than the primary memory. Some of the commonly used secondary memory devices are Floppy diskette, Zip diskette, Hard disk and Magnetic disks and Tapes etc.</a:t>
            </a:r>
          </a:p>
          <a:p>
            <a:endParaRPr lang="en-IN" dirty="0"/>
          </a:p>
        </p:txBody>
      </p:sp>
    </p:spTree>
    <p:extLst>
      <p:ext uri="{BB962C8B-B14F-4D97-AF65-F5344CB8AC3E}">
        <p14:creationId xmlns:p14="http://schemas.microsoft.com/office/powerpoint/2010/main" val="352997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A9B0-40AD-4707-ABC9-A85B69E0A9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 unit</a:t>
            </a:r>
            <a:endParaRPr lang="en-IN" dirty="0"/>
          </a:p>
        </p:txBody>
      </p:sp>
      <p:sp>
        <p:nvSpPr>
          <p:cNvPr id="3" name="Content Placeholder 2">
            <a:extLst>
              <a:ext uri="{FF2B5EF4-FFF2-40B4-BE49-F238E27FC236}">
                <a16:creationId xmlns:a16="http://schemas.microsoft.com/office/drawing/2014/main" id="{4A7EA4D9-5B14-44D7-A8CD-9DDC076F1C5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Devices used to get the response or result of a process from the computer is called  output unit is the communication between the user and the computer.</a:t>
            </a:r>
          </a:p>
          <a:p>
            <a:r>
              <a:rPr lang="en-US" dirty="0">
                <a:latin typeface="Times New Roman" panose="02020603050405020304" pitchFamily="18" charset="0"/>
                <a:cs typeface="Times New Roman" panose="02020603050405020304" pitchFamily="18" charset="0"/>
              </a:rPr>
              <a:t>	The output unit of a computer provider the information and results of a computation to the outside world.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Commonly used output devices are.</a:t>
            </a:r>
          </a:p>
          <a:p>
            <a:pPr>
              <a:lnSpc>
                <a:spcPct val="150000"/>
              </a:lnSpc>
            </a:pPr>
            <a:r>
              <a:rPr lang="en-US" dirty="0">
                <a:latin typeface="Times New Roman" panose="02020603050405020304" pitchFamily="18" charset="0"/>
                <a:cs typeface="Times New Roman" panose="02020603050405020304" pitchFamily="18" charset="0"/>
              </a:rPr>
              <a:t>▪ Visual display unit (VDU) or monitor</a:t>
            </a:r>
          </a:p>
          <a:p>
            <a:pPr>
              <a:lnSpc>
                <a:spcPct val="150000"/>
              </a:lnSpc>
            </a:pPr>
            <a:r>
              <a:rPr lang="en-US" dirty="0">
                <a:latin typeface="Times New Roman" panose="02020603050405020304" pitchFamily="18" charset="0"/>
                <a:cs typeface="Times New Roman" panose="02020603050405020304" pitchFamily="18" charset="0"/>
              </a:rPr>
              <a:t>▪ Printer</a:t>
            </a:r>
          </a:p>
          <a:p>
            <a:pPr>
              <a:lnSpc>
                <a:spcPct val="150000"/>
              </a:lnSpc>
            </a:pPr>
            <a:r>
              <a:rPr lang="en-US" dirty="0">
                <a:latin typeface="Times New Roman" panose="02020603050405020304" pitchFamily="18" charset="0"/>
                <a:cs typeface="Times New Roman" panose="02020603050405020304" pitchFamily="18" charset="0"/>
              </a:rPr>
              <a:t>▪ Computer output microfilm</a:t>
            </a:r>
          </a:p>
          <a:p>
            <a:pPr>
              <a:lnSpc>
                <a:spcPct val="150000"/>
              </a:lnSpc>
            </a:pPr>
            <a:r>
              <a:rPr lang="en-US" dirty="0">
                <a:latin typeface="Times New Roman" panose="02020603050405020304" pitchFamily="18" charset="0"/>
                <a:cs typeface="Times New Roman" panose="02020603050405020304" pitchFamily="18" charset="0"/>
              </a:rPr>
              <a:t>▪ Plotter.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582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8C38-7A36-4918-A1C9-C2F829E13A84}"/>
              </a:ext>
            </a:extLst>
          </p:cNvPr>
          <p:cNvSpPr>
            <a:spLocks noGrp="1"/>
          </p:cNvSpPr>
          <p:nvPr>
            <p:ph type="title"/>
          </p:nvPr>
        </p:nvSpPr>
        <p:spPr/>
        <p:txBody>
          <a:bodyPr/>
          <a:lstStyle/>
          <a:p>
            <a:r>
              <a:rPr lang="en-US" dirty="0"/>
              <a:t>I/O Devices</a:t>
            </a:r>
            <a:endParaRPr lang="en-IN" dirty="0"/>
          </a:p>
        </p:txBody>
      </p:sp>
      <p:sp>
        <p:nvSpPr>
          <p:cNvPr id="3" name="Content Placeholder 2">
            <a:extLst>
              <a:ext uri="{FF2B5EF4-FFF2-40B4-BE49-F238E27FC236}">
                <a16:creationId xmlns:a16="http://schemas.microsoft.com/office/drawing/2014/main" id="{DD9BCD1B-F0A5-4418-AD71-D9D1AF4D1EEC}"/>
              </a:ext>
            </a:extLst>
          </p:cNvPr>
          <p:cNvSpPr>
            <a:spLocks noGrp="1"/>
          </p:cNvSpPr>
          <p:nvPr>
            <p:ph idx="1"/>
          </p:nvPr>
        </p:nvSpPr>
        <p:spPr/>
        <p:txBody>
          <a:bodyPr/>
          <a:lstStyle/>
          <a:p>
            <a:r>
              <a:rPr lang="en-US" dirty="0"/>
              <a:t>Printers</a:t>
            </a:r>
          </a:p>
          <a:p>
            <a:r>
              <a:rPr lang="en-US" dirty="0"/>
              <a:t>CRT</a:t>
            </a:r>
          </a:p>
          <a:p>
            <a:r>
              <a:rPr lang="en-US" dirty="0"/>
              <a:t>LCD</a:t>
            </a:r>
          </a:p>
          <a:p>
            <a:r>
              <a:rPr lang="en-US" dirty="0"/>
              <a:t>Scanners</a:t>
            </a:r>
          </a:p>
          <a:p>
            <a:endParaRPr lang="en-IN" dirty="0"/>
          </a:p>
        </p:txBody>
      </p:sp>
    </p:spTree>
    <p:extLst>
      <p:ext uri="{BB962C8B-B14F-4D97-AF65-F5344CB8AC3E}">
        <p14:creationId xmlns:p14="http://schemas.microsoft.com/office/powerpoint/2010/main" val="15965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1A23-C4D7-4961-8EA1-139AFB03B6DF}"/>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D385D50B-3ADA-4E5B-9614-7CE086EE709E}"/>
              </a:ext>
            </a:extLst>
          </p:cNvPr>
          <p:cNvSpPr>
            <a:spLocks noGrp="1"/>
          </p:cNvSpPr>
          <p:nvPr>
            <p:ph idx="1"/>
          </p:nvPr>
        </p:nvSpPr>
        <p:spPr/>
        <p:txBody>
          <a:bodyPr/>
          <a:lstStyle/>
          <a:p>
            <a:r>
              <a:rPr lang="en-US" dirty="0"/>
              <a:t>Applications of Computers</a:t>
            </a:r>
          </a:p>
          <a:p>
            <a:r>
              <a:rPr lang="en-US" dirty="0"/>
              <a:t>Introduction</a:t>
            </a:r>
          </a:p>
          <a:p>
            <a:r>
              <a:rPr lang="en-US" dirty="0"/>
              <a:t>Hardware/Software</a:t>
            </a:r>
          </a:p>
          <a:p>
            <a:r>
              <a:rPr lang="en-US" dirty="0"/>
              <a:t>Block Diagram</a:t>
            </a:r>
          </a:p>
          <a:p>
            <a:r>
              <a:rPr lang="en-US" dirty="0"/>
              <a:t>Components</a:t>
            </a:r>
          </a:p>
          <a:p>
            <a:r>
              <a:rPr lang="en-US" dirty="0"/>
              <a:t>Buses</a:t>
            </a:r>
          </a:p>
          <a:p>
            <a:r>
              <a:rPr lang="en-US" dirty="0"/>
              <a:t>Computer Networks</a:t>
            </a:r>
          </a:p>
          <a:p>
            <a:endParaRPr lang="en-IN" dirty="0"/>
          </a:p>
        </p:txBody>
      </p:sp>
    </p:spTree>
    <p:extLst>
      <p:ext uri="{BB962C8B-B14F-4D97-AF65-F5344CB8AC3E}">
        <p14:creationId xmlns:p14="http://schemas.microsoft.com/office/powerpoint/2010/main" val="208461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2354-82AF-4758-843F-2AD2F466611D}"/>
              </a:ext>
            </a:extLst>
          </p:cNvPr>
          <p:cNvSpPr>
            <a:spLocks noGrp="1"/>
          </p:cNvSpPr>
          <p:nvPr>
            <p:ph type="title"/>
          </p:nvPr>
        </p:nvSpPr>
        <p:spPr/>
        <p:txBody>
          <a:bodyPr/>
          <a:lstStyle/>
          <a:p>
            <a:r>
              <a:rPr lang="en-US" dirty="0"/>
              <a:t>Secondary Storage Devices</a:t>
            </a:r>
            <a:endParaRPr lang="en-IN" dirty="0"/>
          </a:p>
        </p:txBody>
      </p:sp>
      <p:sp>
        <p:nvSpPr>
          <p:cNvPr id="3" name="Content Placeholder 2">
            <a:extLst>
              <a:ext uri="{FF2B5EF4-FFF2-40B4-BE49-F238E27FC236}">
                <a16:creationId xmlns:a16="http://schemas.microsoft.com/office/drawing/2014/main" id="{74DC83F7-6E9E-487E-877E-D5A8CAC18F0E}"/>
              </a:ext>
            </a:extLst>
          </p:cNvPr>
          <p:cNvSpPr>
            <a:spLocks noGrp="1"/>
          </p:cNvSpPr>
          <p:nvPr>
            <p:ph idx="1"/>
          </p:nvPr>
        </p:nvSpPr>
        <p:spPr/>
        <p:txBody>
          <a:bodyPr/>
          <a:lstStyle/>
          <a:p>
            <a:r>
              <a:rPr lang="en-US" dirty="0"/>
              <a:t>HDD</a:t>
            </a:r>
          </a:p>
          <a:p>
            <a:r>
              <a:rPr lang="en-US" dirty="0"/>
              <a:t>CD</a:t>
            </a:r>
          </a:p>
          <a:p>
            <a:r>
              <a:rPr lang="en-US" dirty="0"/>
              <a:t>DVD</a:t>
            </a:r>
          </a:p>
          <a:p>
            <a:r>
              <a:rPr lang="en-US" dirty="0"/>
              <a:t>Etc.</a:t>
            </a:r>
            <a:endParaRPr lang="en-IN" dirty="0"/>
          </a:p>
        </p:txBody>
      </p:sp>
    </p:spTree>
    <p:extLst>
      <p:ext uri="{BB962C8B-B14F-4D97-AF65-F5344CB8AC3E}">
        <p14:creationId xmlns:p14="http://schemas.microsoft.com/office/powerpoint/2010/main" val="295503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36B1-582D-40E2-BE9E-2E967BCD562D}"/>
              </a:ext>
            </a:extLst>
          </p:cNvPr>
          <p:cNvSpPr>
            <a:spLocks noGrp="1"/>
          </p:cNvSpPr>
          <p:nvPr>
            <p:ph type="title"/>
          </p:nvPr>
        </p:nvSpPr>
        <p:spPr/>
        <p:txBody>
          <a:bodyPr/>
          <a:lstStyle/>
          <a:p>
            <a:endParaRPr lang="en-IN"/>
          </a:p>
        </p:txBody>
      </p:sp>
      <p:pic>
        <p:nvPicPr>
          <p:cNvPr id="4" name="Picture 22" descr="Fig01-03">
            <a:extLst>
              <a:ext uri="{FF2B5EF4-FFF2-40B4-BE49-F238E27FC236}">
                <a16:creationId xmlns:a16="http://schemas.microsoft.com/office/drawing/2014/main" id="{01813E8D-0ABB-44FB-B6FF-733338184E7D}"/>
              </a:ext>
            </a:extLst>
          </p:cNvPr>
          <p:cNvPicPr>
            <a:picLocks noGrp="1" noChangeAspect="1" noChangeArrowheads="1"/>
          </p:cNvPicPr>
          <p:nvPr>
            <p:ph idx="1"/>
          </p:nvPr>
        </p:nvPicPr>
        <p:blipFill>
          <a:blip r:embed="rId2"/>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45087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8FF0-38CD-441F-AFEA-D8FF069876B7}"/>
              </a:ext>
            </a:extLst>
          </p:cNvPr>
          <p:cNvSpPr>
            <a:spLocks noGrp="1"/>
          </p:cNvSpPr>
          <p:nvPr>
            <p:ph type="title"/>
          </p:nvPr>
        </p:nvSpPr>
        <p:spPr/>
        <p:txBody>
          <a:bodyPr/>
          <a:lstStyle/>
          <a:p>
            <a:r>
              <a:rPr lang="en-US" dirty="0">
                <a:effectLst>
                  <a:outerShdw blurRad="38100" dist="38100" dir="2700000" algn="tl">
                    <a:srgbClr val="C0C0C0"/>
                  </a:outerShdw>
                </a:effectLst>
              </a:rPr>
              <a:t>Input Devices</a:t>
            </a:r>
            <a:endParaRPr lang="en-IN" dirty="0"/>
          </a:p>
        </p:txBody>
      </p:sp>
      <p:sp>
        <p:nvSpPr>
          <p:cNvPr id="3" name="Content Placeholder 2">
            <a:extLst>
              <a:ext uri="{FF2B5EF4-FFF2-40B4-BE49-F238E27FC236}">
                <a16:creationId xmlns:a16="http://schemas.microsoft.com/office/drawing/2014/main" id="{00369C64-2F60-4253-8CBF-9452ECA508B2}"/>
              </a:ext>
            </a:extLst>
          </p:cNvPr>
          <p:cNvSpPr>
            <a:spLocks noGrp="1"/>
          </p:cNvSpPr>
          <p:nvPr>
            <p:ph idx="1"/>
          </p:nvPr>
        </p:nvSpPr>
        <p:spPr>
          <a:xfrm>
            <a:off x="2589212" y="2133600"/>
            <a:ext cx="8915400" cy="494190"/>
          </a:xfrm>
        </p:spPr>
        <p:txBody>
          <a:bodyPr/>
          <a:lstStyle/>
          <a:p>
            <a:r>
              <a:rPr kumimoji="1" lang="en-US" dirty="0">
                <a:solidFill>
                  <a:srgbClr val="000000"/>
                </a:solidFill>
                <a:latin typeface="Times New Roman" pitchFamily="18" charset="0"/>
              </a:rPr>
              <a:t>Hardware used  to enter data and instructions</a:t>
            </a:r>
          </a:p>
          <a:p>
            <a:endParaRPr lang="en-IN" dirty="0"/>
          </a:p>
        </p:txBody>
      </p:sp>
      <p:sp>
        <p:nvSpPr>
          <p:cNvPr id="4" name="Rectangle 3">
            <a:extLst>
              <a:ext uri="{FF2B5EF4-FFF2-40B4-BE49-F238E27FC236}">
                <a16:creationId xmlns:a16="http://schemas.microsoft.com/office/drawing/2014/main" id="{CCA221ED-A5C8-4CEE-8318-560DF5C0FB59}"/>
              </a:ext>
            </a:extLst>
          </p:cNvPr>
          <p:cNvSpPr txBox="1">
            <a:spLocks noChangeArrowheads="1"/>
          </p:cNvSpPr>
          <p:nvPr/>
        </p:nvSpPr>
        <p:spPr>
          <a:xfrm>
            <a:off x="2172070" y="2590801"/>
            <a:ext cx="2514600" cy="4724400"/>
          </a:xfrm>
          <a:prstGeom prst="rect">
            <a:avLst/>
          </a:prstGeom>
        </p:spPr>
        <p:txBody>
          <a:bodyPr vert="horz" lIns="91440" tIns="45720" rIns="91440" bIns="45720" rtlCol="0" anchor="ctr">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Mouse</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Keyboard</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Microphone</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Scanner</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Webcam</a:t>
            </a:r>
          </a:p>
        </p:txBody>
      </p:sp>
      <p:pic>
        <p:nvPicPr>
          <p:cNvPr id="5" name="Picture 8">
            <a:extLst>
              <a:ext uri="{FF2B5EF4-FFF2-40B4-BE49-F238E27FC236}">
                <a16:creationId xmlns:a16="http://schemas.microsoft.com/office/drawing/2014/main" id="{51B71737-DF75-4759-B6B1-902303441B31}"/>
              </a:ext>
            </a:extLst>
          </p:cNvPr>
          <p:cNvPicPr>
            <a:picLocks noChangeAspect="1" noChangeArrowheads="1"/>
          </p:cNvPicPr>
          <p:nvPr/>
        </p:nvPicPr>
        <p:blipFill>
          <a:blip r:embed="rId2">
            <a:clrChange>
              <a:clrFrom>
                <a:srgbClr val="00FFFF"/>
              </a:clrFrom>
              <a:clrTo>
                <a:srgbClr val="00FFFF">
                  <a:alpha val="0"/>
                </a:srgbClr>
              </a:clrTo>
            </a:clrChange>
          </a:blip>
          <a:srcRect l="21739"/>
          <a:stretch>
            <a:fillRect/>
          </a:stretch>
        </p:blipFill>
        <p:spPr bwMode="auto">
          <a:xfrm>
            <a:off x="5530049" y="2723595"/>
            <a:ext cx="1371600" cy="4495800"/>
          </a:xfrm>
          <a:prstGeom prst="rect">
            <a:avLst/>
          </a:prstGeom>
          <a:noFill/>
          <a:ln w="9525">
            <a:noFill/>
            <a:miter lim="800000"/>
            <a:headEnd/>
            <a:tailEnd/>
          </a:ln>
        </p:spPr>
      </p:pic>
    </p:spTree>
    <p:extLst>
      <p:ext uri="{BB962C8B-B14F-4D97-AF65-F5344CB8AC3E}">
        <p14:creationId xmlns:p14="http://schemas.microsoft.com/office/powerpoint/2010/main" val="372549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6DE3-1785-4249-B8CF-209B722D748E}"/>
              </a:ext>
            </a:extLst>
          </p:cNvPr>
          <p:cNvSpPr>
            <a:spLocks noGrp="1"/>
          </p:cNvSpPr>
          <p:nvPr>
            <p:ph type="title"/>
          </p:nvPr>
        </p:nvSpPr>
        <p:spPr/>
        <p:txBody>
          <a:bodyPr/>
          <a:lstStyle/>
          <a:p>
            <a:r>
              <a:rPr lang="en-US" dirty="0"/>
              <a:t>Output Devices</a:t>
            </a:r>
            <a:endParaRPr lang="en-IN" dirty="0"/>
          </a:p>
        </p:txBody>
      </p:sp>
      <p:sp>
        <p:nvSpPr>
          <p:cNvPr id="3" name="Content Placeholder 2">
            <a:extLst>
              <a:ext uri="{FF2B5EF4-FFF2-40B4-BE49-F238E27FC236}">
                <a16:creationId xmlns:a16="http://schemas.microsoft.com/office/drawing/2014/main" id="{4F4BB24D-3970-4A77-98A8-D792AA9C4CAA}"/>
              </a:ext>
            </a:extLst>
          </p:cNvPr>
          <p:cNvSpPr>
            <a:spLocks noGrp="1"/>
          </p:cNvSpPr>
          <p:nvPr>
            <p:ph idx="1"/>
          </p:nvPr>
        </p:nvSpPr>
        <p:spPr>
          <a:xfrm>
            <a:off x="2340637" y="1264555"/>
            <a:ext cx="8915400" cy="725010"/>
          </a:xfrm>
        </p:spPr>
        <p:txBody>
          <a:bodyPr/>
          <a:lstStyle/>
          <a:p>
            <a:r>
              <a:rPr kumimoji="1" lang="en-US" dirty="0">
                <a:solidFill>
                  <a:srgbClr val="000000"/>
                </a:solidFill>
                <a:latin typeface="Times New Roman" pitchFamily="18" charset="0"/>
              </a:rPr>
              <a:t>Hardware that conveys information to a user</a:t>
            </a:r>
            <a:endParaRPr kumimoji="1" lang="en-US" sz="1400" dirty="0">
              <a:solidFill>
                <a:srgbClr val="000000"/>
              </a:solidFill>
              <a:latin typeface="Times New Roman" pitchFamily="18" charset="0"/>
            </a:endParaRPr>
          </a:p>
          <a:p>
            <a:endParaRPr lang="en-IN" dirty="0"/>
          </a:p>
        </p:txBody>
      </p:sp>
      <p:sp>
        <p:nvSpPr>
          <p:cNvPr id="4" name="Rectangle 3">
            <a:extLst>
              <a:ext uri="{FF2B5EF4-FFF2-40B4-BE49-F238E27FC236}">
                <a16:creationId xmlns:a16="http://schemas.microsoft.com/office/drawing/2014/main" id="{C7F1CD36-4FD2-41B2-A72E-272826BB8D2C}"/>
              </a:ext>
            </a:extLst>
          </p:cNvPr>
          <p:cNvSpPr txBox="1">
            <a:spLocks noChangeArrowheads="1"/>
          </p:cNvSpPr>
          <p:nvPr/>
        </p:nvSpPr>
        <p:spPr>
          <a:xfrm>
            <a:off x="1984900" y="1989565"/>
            <a:ext cx="4111100" cy="3962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500" b="0" i="0" u="none" strike="noStrike" kern="1200" cap="none" spc="0" normalizeH="0" baseline="0" noProof="0" dirty="0">
                <a:ln>
                  <a:noFill/>
                </a:ln>
                <a:solidFill>
                  <a:schemeClr val="tx1"/>
                </a:solidFill>
                <a:effectLst/>
                <a:uLnTx/>
                <a:uFillTx/>
                <a:latin typeface="+mn-lt"/>
                <a:ea typeface="+mn-ea"/>
                <a:cs typeface="+mn-cs"/>
              </a:rPr>
              <a:t>Monitor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25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25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500" b="0" i="0" u="none" strike="noStrike" kern="1200" cap="none" spc="0" normalizeH="0" baseline="0" noProof="0" dirty="0">
                <a:ln>
                  <a:noFill/>
                </a:ln>
                <a:solidFill>
                  <a:schemeClr val="tx1"/>
                </a:solidFill>
                <a:effectLst/>
                <a:uLnTx/>
                <a:uFillTx/>
                <a:latin typeface="+mn-lt"/>
                <a:ea typeface="+mn-ea"/>
                <a:cs typeface="+mn-cs"/>
              </a:rPr>
              <a:t>Printer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25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25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500" b="0" i="0" u="none" strike="noStrike" kern="1200" cap="none" spc="0" normalizeH="0" baseline="0" noProof="0" dirty="0">
                <a:ln>
                  <a:noFill/>
                </a:ln>
                <a:solidFill>
                  <a:schemeClr val="tx1"/>
                </a:solidFill>
                <a:effectLst/>
                <a:uLnTx/>
                <a:uFillTx/>
                <a:latin typeface="+mn-lt"/>
                <a:ea typeface="+mn-ea"/>
                <a:cs typeface="+mn-cs"/>
              </a:rPr>
              <a:t>Speaker/Headphone</a:t>
            </a:r>
          </a:p>
        </p:txBody>
      </p:sp>
      <p:pic>
        <p:nvPicPr>
          <p:cNvPr id="5" name="Picture 7">
            <a:extLst>
              <a:ext uri="{FF2B5EF4-FFF2-40B4-BE49-F238E27FC236}">
                <a16:creationId xmlns:a16="http://schemas.microsoft.com/office/drawing/2014/main" id="{3AED8608-AFB2-4ADC-B7A7-37CF9FE60646}"/>
              </a:ext>
            </a:extLst>
          </p:cNvPr>
          <p:cNvPicPr>
            <a:picLocks noChangeAspect="1" noChangeArrowheads="1"/>
          </p:cNvPicPr>
          <p:nvPr/>
        </p:nvPicPr>
        <p:blipFill>
          <a:blip r:embed="rId2">
            <a:clrChange>
              <a:clrFrom>
                <a:srgbClr val="00FFFF"/>
              </a:clrFrom>
              <a:clrTo>
                <a:srgbClr val="00FFFF">
                  <a:alpha val="0"/>
                </a:srgbClr>
              </a:clrTo>
            </a:clrChange>
          </a:blip>
          <a:srcRect/>
          <a:stretch>
            <a:fillRect/>
          </a:stretch>
        </p:blipFill>
        <p:spPr bwMode="auto">
          <a:xfrm>
            <a:off x="6850602" y="1881188"/>
            <a:ext cx="1895475" cy="1317625"/>
          </a:xfrm>
          <a:prstGeom prst="rect">
            <a:avLst/>
          </a:prstGeom>
          <a:noFill/>
          <a:ln w="9525">
            <a:noFill/>
            <a:miter lim="800000"/>
            <a:headEnd/>
            <a:tailEnd/>
          </a:ln>
        </p:spPr>
      </p:pic>
      <p:pic>
        <p:nvPicPr>
          <p:cNvPr id="6" name="Picture 8">
            <a:extLst>
              <a:ext uri="{FF2B5EF4-FFF2-40B4-BE49-F238E27FC236}">
                <a16:creationId xmlns:a16="http://schemas.microsoft.com/office/drawing/2014/main" id="{6BBB78A3-7E0C-4B8F-9154-31E56E363AB7}"/>
              </a:ext>
            </a:extLst>
          </p:cNvPr>
          <p:cNvPicPr>
            <a:picLocks noChangeAspect="1" noChangeArrowheads="1"/>
          </p:cNvPicPr>
          <p:nvPr/>
        </p:nvPicPr>
        <p:blipFill>
          <a:blip r:embed="rId3">
            <a:clrChange>
              <a:clrFrom>
                <a:srgbClr val="00FFFF"/>
              </a:clrFrom>
              <a:clrTo>
                <a:srgbClr val="00FFFF">
                  <a:alpha val="0"/>
                </a:srgbClr>
              </a:clrTo>
            </a:clrChange>
          </a:blip>
          <a:srcRect/>
          <a:stretch>
            <a:fillRect/>
          </a:stretch>
        </p:blipFill>
        <p:spPr bwMode="auto">
          <a:xfrm>
            <a:off x="7155402" y="3176588"/>
            <a:ext cx="1438275" cy="1130300"/>
          </a:xfrm>
          <a:prstGeom prst="rect">
            <a:avLst/>
          </a:prstGeom>
          <a:noFill/>
          <a:ln w="9525">
            <a:noFill/>
            <a:miter lim="800000"/>
            <a:headEnd/>
            <a:tailEnd/>
          </a:ln>
        </p:spPr>
      </p:pic>
      <p:pic>
        <p:nvPicPr>
          <p:cNvPr id="7" name="Picture 9">
            <a:extLst>
              <a:ext uri="{FF2B5EF4-FFF2-40B4-BE49-F238E27FC236}">
                <a16:creationId xmlns:a16="http://schemas.microsoft.com/office/drawing/2014/main" id="{07C5E336-2182-48A6-A234-7FA0E1184A42}"/>
              </a:ext>
            </a:extLst>
          </p:cNvPr>
          <p:cNvPicPr>
            <a:picLocks noChangeAspect="1" noChangeArrowheads="1"/>
          </p:cNvPicPr>
          <p:nvPr/>
        </p:nvPicPr>
        <p:blipFill>
          <a:blip r:embed="rId4">
            <a:clrChange>
              <a:clrFrom>
                <a:srgbClr val="00FFFF"/>
              </a:clrFrom>
              <a:clrTo>
                <a:srgbClr val="00FFFF">
                  <a:alpha val="0"/>
                </a:srgbClr>
              </a:clrTo>
            </a:clrChange>
          </a:blip>
          <a:srcRect/>
          <a:stretch>
            <a:fillRect/>
          </a:stretch>
        </p:blipFill>
        <p:spPr bwMode="auto">
          <a:xfrm>
            <a:off x="7155402" y="4548188"/>
            <a:ext cx="1676400" cy="1343025"/>
          </a:xfrm>
          <a:prstGeom prst="rect">
            <a:avLst/>
          </a:prstGeom>
          <a:noFill/>
          <a:ln w="9525">
            <a:noFill/>
            <a:miter lim="800000"/>
            <a:headEnd/>
            <a:tailEnd/>
          </a:ln>
        </p:spPr>
      </p:pic>
    </p:spTree>
    <p:extLst>
      <p:ext uri="{BB962C8B-B14F-4D97-AF65-F5344CB8AC3E}">
        <p14:creationId xmlns:p14="http://schemas.microsoft.com/office/powerpoint/2010/main" val="4049068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364C-47A4-44C3-9B6A-D205932C98DE}"/>
              </a:ext>
            </a:extLst>
          </p:cNvPr>
          <p:cNvSpPr>
            <a:spLocks noGrp="1"/>
          </p:cNvSpPr>
          <p:nvPr>
            <p:ph type="title"/>
          </p:nvPr>
        </p:nvSpPr>
        <p:spPr/>
        <p:txBody>
          <a:bodyPr/>
          <a:lstStyle/>
          <a:p>
            <a:r>
              <a:rPr lang="en-US" dirty="0"/>
              <a:t>Flat Bed Scanner</a:t>
            </a:r>
            <a:endParaRPr lang="en-IN" dirty="0"/>
          </a:p>
        </p:txBody>
      </p:sp>
      <p:pic>
        <p:nvPicPr>
          <p:cNvPr id="4" name="Content Placeholder 3" descr="https://upload.wikimedia.org/wikipedia/commons/e/e3/Scanner.view.750pix.jpg">
            <a:extLst>
              <a:ext uri="{FF2B5EF4-FFF2-40B4-BE49-F238E27FC236}">
                <a16:creationId xmlns:a16="http://schemas.microsoft.com/office/drawing/2014/main" id="{CDB8768D-6EF9-4026-87FA-731AACF28E0E}"/>
              </a:ext>
            </a:extLst>
          </p:cNvPr>
          <p:cNvPicPr>
            <a:picLocks noGrp="1"/>
          </p:cNvPicPr>
          <p:nvPr>
            <p:ph idx="1"/>
          </p:nvPr>
        </p:nvPicPr>
        <p:blipFill>
          <a:blip r:embed="rId2"/>
          <a:srcRect/>
          <a:stretch>
            <a:fillRect/>
          </a:stretch>
        </p:blipFill>
        <p:spPr bwMode="auto">
          <a:xfrm>
            <a:off x="2362199" y="1349406"/>
            <a:ext cx="5618825" cy="5127594"/>
          </a:xfrm>
          <a:prstGeom prst="rect">
            <a:avLst/>
          </a:prstGeom>
          <a:noFill/>
          <a:ln w="9525">
            <a:noFill/>
            <a:miter lim="800000"/>
            <a:headEnd/>
            <a:tailEnd/>
          </a:ln>
        </p:spPr>
      </p:pic>
    </p:spTree>
    <p:extLst>
      <p:ext uri="{BB962C8B-B14F-4D97-AF65-F5344CB8AC3E}">
        <p14:creationId xmlns:p14="http://schemas.microsoft.com/office/powerpoint/2010/main" val="3450892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1B24-E8F0-41DC-A8B6-4CEB35D00720}"/>
              </a:ext>
            </a:extLst>
          </p:cNvPr>
          <p:cNvSpPr>
            <a:spLocks noGrp="1"/>
          </p:cNvSpPr>
          <p:nvPr>
            <p:ph type="title"/>
          </p:nvPr>
        </p:nvSpPr>
        <p:spPr/>
        <p:txBody>
          <a:bodyPr/>
          <a:lstStyle/>
          <a:p>
            <a:r>
              <a:rPr lang="en-US" dirty="0"/>
              <a:t>Sheet Fed Scanner</a:t>
            </a:r>
            <a:endParaRPr lang="en-IN" dirty="0"/>
          </a:p>
        </p:txBody>
      </p:sp>
      <p:pic>
        <p:nvPicPr>
          <p:cNvPr id="4" name="Content Placeholder 3" descr="http://ecx.images-amazon.com/images/I/719i3ycb6NL._SL1500_.jpg">
            <a:extLst>
              <a:ext uri="{FF2B5EF4-FFF2-40B4-BE49-F238E27FC236}">
                <a16:creationId xmlns:a16="http://schemas.microsoft.com/office/drawing/2014/main" id="{4771660F-8C42-43F5-BE0C-07BB958A8C76}"/>
              </a:ext>
            </a:extLst>
          </p:cNvPr>
          <p:cNvPicPr>
            <a:picLocks noGrp="1"/>
          </p:cNvPicPr>
          <p:nvPr>
            <p:ph idx="1"/>
          </p:nvPr>
        </p:nvPicPr>
        <p:blipFill>
          <a:blip r:embed="rId2"/>
          <a:srcRect/>
          <a:stretch>
            <a:fillRect/>
          </a:stretch>
        </p:blipFill>
        <p:spPr bwMode="auto">
          <a:xfrm>
            <a:off x="2438400" y="1354583"/>
            <a:ext cx="8117150" cy="5277035"/>
          </a:xfrm>
          <a:prstGeom prst="rect">
            <a:avLst/>
          </a:prstGeom>
          <a:noFill/>
          <a:ln w="9525">
            <a:noFill/>
            <a:miter lim="800000"/>
            <a:headEnd/>
            <a:tailEnd/>
          </a:ln>
        </p:spPr>
      </p:pic>
    </p:spTree>
    <p:extLst>
      <p:ext uri="{BB962C8B-B14F-4D97-AF65-F5344CB8AC3E}">
        <p14:creationId xmlns:p14="http://schemas.microsoft.com/office/powerpoint/2010/main" val="1081907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637C-EF92-4DE5-A709-FF317CAF033F}"/>
              </a:ext>
            </a:extLst>
          </p:cNvPr>
          <p:cNvSpPr>
            <a:spLocks noGrp="1"/>
          </p:cNvSpPr>
          <p:nvPr>
            <p:ph type="title"/>
          </p:nvPr>
        </p:nvSpPr>
        <p:spPr/>
        <p:txBody>
          <a:bodyPr/>
          <a:lstStyle/>
          <a:p>
            <a:r>
              <a:rPr lang="en-US" dirty="0"/>
              <a:t>Hand Held Scanners</a:t>
            </a:r>
            <a:endParaRPr lang="en-IN" dirty="0"/>
          </a:p>
        </p:txBody>
      </p:sp>
      <p:pic>
        <p:nvPicPr>
          <p:cNvPr id="4" name="Content Placeholder 3" descr="http://i.ytimg.com/vi/4HJFkVk5xbk/hqdefault.jpg">
            <a:extLst>
              <a:ext uri="{FF2B5EF4-FFF2-40B4-BE49-F238E27FC236}">
                <a16:creationId xmlns:a16="http://schemas.microsoft.com/office/drawing/2014/main" id="{79F2DE7F-0C81-470D-8131-52158A4F48B6}"/>
              </a:ext>
            </a:extLst>
          </p:cNvPr>
          <p:cNvPicPr>
            <a:picLocks noGrp="1"/>
          </p:cNvPicPr>
          <p:nvPr>
            <p:ph idx="1"/>
          </p:nvPr>
        </p:nvPicPr>
        <p:blipFill>
          <a:blip r:embed="rId2"/>
          <a:srcRect/>
          <a:stretch>
            <a:fillRect/>
          </a:stretch>
        </p:blipFill>
        <p:spPr bwMode="auto">
          <a:xfrm>
            <a:off x="1598719" y="1393795"/>
            <a:ext cx="9036729" cy="5464206"/>
          </a:xfrm>
          <a:prstGeom prst="rect">
            <a:avLst/>
          </a:prstGeom>
          <a:noFill/>
          <a:ln w="9525">
            <a:noFill/>
            <a:miter lim="800000"/>
            <a:headEnd/>
            <a:tailEnd/>
          </a:ln>
        </p:spPr>
      </p:pic>
    </p:spTree>
    <p:extLst>
      <p:ext uri="{BB962C8B-B14F-4D97-AF65-F5344CB8AC3E}">
        <p14:creationId xmlns:p14="http://schemas.microsoft.com/office/powerpoint/2010/main" val="2710600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E773-750C-4FCC-8DFE-6AC303521720}"/>
              </a:ext>
            </a:extLst>
          </p:cNvPr>
          <p:cNvSpPr>
            <a:spLocks noGrp="1"/>
          </p:cNvSpPr>
          <p:nvPr>
            <p:ph type="title"/>
          </p:nvPr>
        </p:nvSpPr>
        <p:spPr/>
        <p:txBody>
          <a:bodyPr/>
          <a:lstStyle/>
          <a:p>
            <a:r>
              <a:rPr lang="en-US" dirty="0"/>
              <a:t>Continues..</a:t>
            </a:r>
            <a:endParaRPr lang="en-IN" dirty="0"/>
          </a:p>
        </p:txBody>
      </p:sp>
      <p:sp>
        <p:nvSpPr>
          <p:cNvPr id="3" name="Content Placeholder 2">
            <a:extLst>
              <a:ext uri="{FF2B5EF4-FFF2-40B4-BE49-F238E27FC236}">
                <a16:creationId xmlns:a16="http://schemas.microsoft.com/office/drawing/2014/main" id="{A8397B86-C4BC-4242-8CE7-07B0FDEEB81C}"/>
              </a:ext>
            </a:extLst>
          </p:cNvPr>
          <p:cNvSpPr>
            <a:spLocks noGrp="1"/>
          </p:cNvSpPr>
          <p:nvPr>
            <p:ph idx="1"/>
          </p:nvPr>
        </p:nvSpPr>
        <p:spPr/>
        <p:txBody>
          <a:bodyPr/>
          <a:lstStyle/>
          <a:p>
            <a:r>
              <a:rPr lang="en-US" dirty="0"/>
              <a:t>Scanning technology of all 3 scanners are same.</a:t>
            </a:r>
          </a:p>
          <a:p>
            <a:r>
              <a:rPr lang="en-US" dirty="0"/>
              <a:t>The only difference is in the head movement.</a:t>
            </a:r>
          </a:p>
          <a:p>
            <a:r>
              <a:rPr lang="en-US" dirty="0"/>
              <a:t>In flat bed paper is static and head moves beneath the paper.</a:t>
            </a:r>
          </a:p>
          <a:p>
            <a:r>
              <a:rPr lang="en-US" dirty="0"/>
              <a:t>In sheet fed head is static and paper moves.</a:t>
            </a:r>
          </a:p>
          <a:p>
            <a:r>
              <a:rPr lang="en-US" dirty="0"/>
              <a:t>In hand held both the paper and head is static and the whole scanner moves over the paper.</a:t>
            </a:r>
          </a:p>
          <a:p>
            <a:r>
              <a:rPr lang="en-US" dirty="0"/>
              <a:t>Comparisons</a:t>
            </a:r>
          </a:p>
          <a:p>
            <a:endParaRPr lang="en-IN" dirty="0"/>
          </a:p>
        </p:txBody>
      </p:sp>
    </p:spTree>
    <p:extLst>
      <p:ext uri="{BB962C8B-B14F-4D97-AF65-F5344CB8AC3E}">
        <p14:creationId xmlns:p14="http://schemas.microsoft.com/office/powerpoint/2010/main" val="102870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ADC3-3A6C-4F57-9D3B-03F8E3695525}"/>
              </a:ext>
            </a:extLst>
          </p:cNvPr>
          <p:cNvSpPr>
            <a:spLocks noGrp="1"/>
          </p:cNvSpPr>
          <p:nvPr>
            <p:ph type="title"/>
          </p:nvPr>
        </p:nvSpPr>
        <p:spPr/>
        <p:txBody>
          <a:bodyPr/>
          <a:lstStyle/>
          <a:p>
            <a:r>
              <a:rPr lang="en-US" dirty="0">
                <a:solidFill>
                  <a:srgbClr val="002060"/>
                </a:solidFill>
              </a:rPr>
              <a:t>Printer</a:t>
            </a:r>
            <a:endParaRPr lang="en-IN" dirty="0"/>
          </a:p>
        </p:txBody>
      </p:sp>
      <p:sp>
        <p:nvSpPr>
          <p:cNvPr id="3" name="Content Placeholder 2">
            <a:extLst>
              <a:ext uri="{FF2B5EF4-FFF2-40B4-BE49-F238E27FC236}">
                <a16:creationId xmlns:a16="http://schemas.microsoft.com/office/drawing/2014/main" id="{0A27F7BA-6671-4929-88FB-2AC75C814F07}"/>
              </a:ext>
            </a:extLst>
          </p:cNvPr>
          <p:cNvSpPr>
            <a:spLocks noGrp="1"/>
          </p:cNvSpPr>
          <p:nvPr>
            <p:ph idx="1"/>
          </p:nvPr>
        </p:nvSpPr>
        <p:spPr/>
        <p:txBody>
          <a:bodyPr/>
          <a:lstStyle/>
          <a:p>
            <a:r>
              <a:rPr lang="en-US" dirty="0">
                <a:solidFill>
                  <a:srgbClr val="002060"/>
                </a:solidFill>
              </a:rPr>
              <a:t>An external hardware device responsible for taking computer data and generating a hard copy of that data. Printers are one of the most commonly used peripherals and they print text and still images on the paper.</a:t>
            </a:r>
          </a:p>
          <a:p>
            <a:endParaRPr lang="en-IN" dirty="0"/>
          </a:p>
        </p:txBody>
      </p:sp>
    </p:spTree>
    <p:extLst>
      <p:ext uri="{BB962C8B-B14F-4D97-AF65-F5344CB8AC3E}">
        <p14:creationId xmlns:p14="http://schemas.microsoft.com/office/powerpoint/2010/main" val="3606708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013C-C144-4F63-82C6-E9B4822DA2E8}"/>
              </a:ext>
            </a:extLst>
          </p:cNvPr>
          <p:cNvSpPr>
            <a:spLocks noGrp="1"/>
          </p:cNvSpPr>
          <p:nvPr>
            <p:ph type="title"/>
          </p:nvPr>
        </p:nvSpPr>
        <p:spPr/>
        <p:txBody>
          <a:bodyPr/>
          <a:lstStyle/>
          <a:p>
            <a:r>
              <a:rPr lang="en-US" dirty="0"/>
              <a:t>Types of Printers</a:t>
            </a:r>
            <a:endParaRPr lang="en-IN" dirty="0"/>
          </a:p>
        </p:txBody>
      </p:sp>
      <p:sp>
        <p:nvSpPr>
          <p:cNvPr id="3" name="Content Placeholder 2">
            <a:extLst>
              <a:ext uri="{FF2B5EF4-FFF2-40B4-BE49-F238E27FC236}">
                <a16:creationId xmlns:a16="http://schemas.microsoft.com/office/drawing/2014/main" id="{B83798D9-C6B8-4261-9187-FDAB30A167CD}"/>
              </a:ext>
            </a:extLst>
          </p:cNvPr>
          <p:cNvSpPr>
            <a:spLocks noGrp="1"/>
          </p:cNvSpPr>
          <p:nvPr>
            <p:ph idx="1"/>
          </p:nvPr>
        </p:nvSpPr>
        <p:spPr/>
        <p:txBody>
          <a:bodyPr/>
          <a:lstStyle/>
          <a:p>
            <a:r>
              <a:rPr lang="en-US" dirty="0"/>
              <a:t>Impact printer – Print head touches the paper</a:t>
            </a:r>
          </a:p>
          <a:p>
            <a:pPr>
              <a:buNone/>
            </a:pPr>
            <a:r>
              <a:rPr lang="en-US" dirty="0"/>
              <a:t>	Example : Dot-</a:t>
            </a:r>
            <a:r>
              <a:rPr lang="en-US" dirty="0" err="1"/>
              <a:t>metrix</a:t>
            </a:r>
            <a:r>
              <a:rPr lang="en-US" dirty="0"/>
              <a:t> printer</a:t>
            </a:r>
          </a:p>
          <a:p>
            <a:r>
              <a:rPr lang="en-US" dirty="0"/>
              <a:t>Non impact printer – Print head dose not have a contact with the paper</a:t>
            </a:r>
          </a:p>
          <a:p>
            <a:pPr>
              <a:buNone/>
            </a:pPr>
            <a:r>
              <a:rPr lang="en-US" dirty="0"/>
              <a:t>	Example : Ink-jet printer, laser printer etc..</a:t>
            </a:r>
          </a:p>
          <a:p>
            <a:endParaRPr lang="en-IN" dirty="0"/>
          </a:p>
        </p:txBody>
      </p:sp>
    </p:spTree>
    <p:extLst>
      <p:ext uri="{BB962C8B-B14F-4D97-AF65-F5344CB8AC3E}">
        <p14:creationId xmlns:p14="http://schemas.microsoft.com/office/powerpoint/2010/main" val="188797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0DE3-9E70-4941-AF8F-ACEB6DF5DE6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EE2010B-0AE0-435D-ADA3-2148CB94D5AA}"/>
              </a:ext>
            </a:extLst>
          </p:cNvPr>
          <p:cNvSpPr>
            <a:spLocks noGrp="1"/>
          </p:cNvSpPr>
          <p:nvPr>
            <p:ph idx="1"/>
          </p:nvPr>
        </p:nvSpPr>
        <p:spPr/>
        <p:txBody>
          <a:bodyPr>
            <a:normAutofit lnSpcReduction="10000"/>
          </a:bodyPr>
          <a:lstStyle/>
          <a:p>
            <a:r>
              <a:rPr lang="en-US" dirty="0"/>
              <a:t>Applications of Computers</a:t>
            </a:r>
          </a:p>
          <a:p>
            <a:pPr lvl="1">
              <a:lnSpc>
                <a:spcPct val="150000"/>
              </a:lnSpc>
              <a:defRPr/>
            </a:pPr>
            <a:r>
              <a:rPr lang="en-US" dirty="0">
                <a:effectLst>
                  <a:outerShdw blurRad="38100" dist="38100" dir="2700000" algn="tl">
                    <a:srgbClr val="C0C0C0"/>
                  </a:outerShdw>
                </a:effectLst>
              </a:rPr>
              <a:t>In Business and Industry</a:t>
            </a:r>
          </a:p>
          <a:p>
            <a:pPr lvl="1">
              <a:lnSpc>
                <a:spcPct val="150000"/>
              </a:lnSpc>
              <a:defRPr/>
            </a:pPr>
            <a:r>
              <a:rPr lang="en-US" dirty="0">
                <a:effectLst>
                  <a:outerShdw blurRad="38100" dist="38100" dir="2700000" algn="tl">
                    <a:srgbClr val="C0C0C0"/>
                  </a:outerShdw>
                </a:effectLst>
              </a:rPr>
              <a:t>In Publication Field</a:t>
            </a:r>
          </a:p>
          <a:p>
            <a:pPr lvl="1">
              <a:lnSpc>
                <a:spcPct val="150000"/>
              </a:lnSpc>
              <a:defRPr/>
            </a:pPr>
            <a:r>
              <a:rPr lang="en-US" dirty="0">
                <a:effectLst>
                  <a:outerShdw blurRad="38100" dist="38100" dir="2700000" algn="tl">
                    <a:srgbClr val="C0C0C0"/>
                  </a:outerShdw>
                </a:effectLst>
              </a:rPr>
              <a:t>In Education Field </a:t>
            </a:r>
          </a:p>
          <a:p>
            <a:pPr lvl="1">
              <a:lnSpc>
                <a:spcPct val="150000"/>
              </a:lnSpc>
              <a:defRPr/>
            </a:pPr>
            <a:r>
              <a:rPr lang="en-US" dirty="0">
                <a:effectLst>
                  <a:outerShdw blurRad="38100" dist="38100" dir="2700000" algn="tl">
                    <a:srgbClr val="C0C0C0"/>
                  </a:outerShdw>
                </a:effectLst>
              </a:rPr>
              <a:t>In Government Organizations</a:t>
            </a:r>
          </a:p>
          <a:p>
            <a:pPr lvl="1">
              <a:lnSpc>
                <a:spcPct val="150000"/>
              </a:lnSpc>
              <a:defRPr/>
            </a:pPr>
            <a:r>
              <a:rPr lang="en-US" dirty="0">
                <a:effectLst>
                  <a:outerShdw blurRad="38100" dist="38100" dir="2700000" algn="tl">
                    <a:srgbClr val="C0C0C0"/>
                  </a:outerShdw>
                </a:effectLst>
              </a:rPr>
              <a:t>In Medical Field</a:t>
            </a:r>
          </a:p>
          <a:p>
            <a:pPr lvl="1">
              <a:lnSpc>
                <a:spcPct val="150000"/>
              </a:lnSpc>
              <a:defRPr/>
            </a:pPr>
            <a:r>
              <a:rPr lang="en-US" dirty="0">
                <a:effectLst>
                  <a:outerShdw blurRad="38100" dist="38100" dir="2700000" algn="tl">
                    <a:srgbClr val="C0C0C0"/>
                  </a:outerShdw>
                </a:effectLst>
              </a:rPr>
              <a:t>In Science Field</a:t>
            </a:r>
          </a:p>
          <a:p>
            <a:pPr lvl="1">
              <a:lnSpc>
                <a:spcPct val="150000"/>
              </a:lnSpc>
              <a:defRPr/>
            </a:pPr>
            <a:r>
              <a:rPr lang="en-US" dirty="0">
                <a:effectLst>
                  <a:outerShdw blurRad="38100" dist="38100" dir="2700000" algn="tl">
                    <a:srgbClr val="C0C0C0"/>
                  </a:outerShdw>
                </a:effectLst>
              </a:rPr>
              <a:t>In Entertainment Field</a:t>
            </a:r>
            <a:endParaRPr lang="en-US" dirty="0"/>
          </a:p>
          <a:p>
            <a:pPr lvl="1"/>
            <a:endParaRPr lang="en-IN" dirty="0"/>
          </a:p>
        </p:txBody>
      </p:sp>
    </p:spTree>
    <p:extLst>
      <p:ext uri="{BB962C8B-B14F-4D97-AF65-F5344CB8AC3E}">
        <p14:creationId xmlns:p14="http://schemas.microsoft.com/office/powerpoint/2010/main" val="415847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F596-847F-4BD2-A448-03FFBCD444C5}"/>
              </a:ext>
            </a:extLst>
          </p:cNvPr>
          <p:cNvSpPr>
            <a:spLocks noGrp="1"/>
          </p:cNvSpPr>
          <p:nvPr>
            <p:ph type="title"/>
          </p:nvPr>
        </p:nvSpPr>
        <p:spPr/>
        <p:txBody>
          <a:bodyPr/>
          <a:lstStyle/>
          <a:p>
            <a:r>
              <a:rPr lang="en-US" dirty="0">
                <a:solidFill>
                  <a:srgbClr val="002060"/>
                </a:solidFill>
              </a:rPr>
              <a:t>Impact</a:t>
            </a:r>
            <a:r>
              <a:rPr lang="en-US" dirty="0"/>
              <a:t> </a:t>
            </a:r>
            <a:r>
              <a:rPr lang="en-US" dirty="0">
                <a:solidFill>
                  <a:srgbClr val="002060"/>
                </a:solidFill>
              </a:rPr>
              <a:t>Printer</a:t>
            </a:r>
            <a:endParaRPr lang="en-IN" dirty="0"/>
          </a:p>
        </p:txBody>
      </p:sp>
      <p:pic>
        <p:nvPicPr>
          <p:cNvPr id="4" name="Picture 9">
            <a:extLst>
              <a:ext uri="{FF2B5EF4-FFF2-40B4-BE49-F238E27FC236}">
                <a16:creationId xmlns:a16="http://schemas.microsoft.com/office/drawing/2014/main" id="{B03B5B83-7AFE-4D26-B88D-E73FA993FF09}"/>
              </a:ext>
            </a:extLst>
          </p:cNvPr>
          <p:cNvPicPr>
            <a:picLocks noGrp="1" noChangeAspect="1" noChangeArrowheads="1"/>
          </p:cNvPicPr>
          <p:nvPr>
            <p:ph idx="1"/>
          </p:nvPr>
        </p:nvPicPr>
        <p:blipFill>
          <a:blip r:embed="rId2">
            <a:lum bright="6000"/>
          </a:blip>
          <a:srcRect/>
          <a:stretch>
            <a:fillRect/>
          </a:stretch>
        </p:blipFill>
        <p:spPr>
          <a:xfrm>
            <a:off x="2050742" y="1376039"/>
            <a:ext cx="9197266" cy="4857851"/>
          </a:xfrm>
          <a:noFill/>
        </p:spPr>
      </p:pic>
    </p:spTree>
    <p:extLst>
      <p:ext uri="{BB962C8B-B14F-4D97-AF65-F5344CB8AC3E}">
        <p14:creationId xmlns:p14="http://schemas.microsoft.com/office/powerpoint/2010/main" val="1797391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B587-1098-460B-8B34-5E2EE9D32A40}"/>
              </a:ext>
            </a:extLst>
          </p:cNvPr>
          <p:cNvSpPr>
            <a:spLocks noGrp="1"/>
          </p:cNvSpPr>
          <p:nvPr>
            <p:ph type="title"/>
          </p:nvPr>
        </p:nvSpPr>
        <p:spPr/>
        <p:txBody>
          <a:bodyPr/>
          <a:lstStyle/>
          <a:p>
            <a:r>
              <a:rPr lang="en-US" dirty="0"/>
              <a:t>Non Impact Printers</a:t>
            </a:r>
            <a:endParaRPr lang="en-IN" dirty="0"/>
          </a:p>
        </p:txBody>
      </p:sp>
      <p:pic>
        <p:nvPicPr>
          <p:cNvPr id="4" name="Picture 14">
            <a:extLst>
              <a:ext uri="{FF2B5EF4-FFF2-40B4-BE49-F238E27FC236}">
                <a16:creationId xmlns:a16="http://schemas.microsoft.com/office/drawing/2014/main" id="{3959AC3B-6AFF-4BFE-91CF-E840D1F3E9DE}"/>
              </a:ext>
            </a:extLst>
          </p:cNvPr>
          <p:cNvPicPr>
            <a:picLocks noGrp="1" noChangeAspect="1" noChangeArrowheads="1"/>
          </p:cNvPicPr>
          <p:nvPr>
            <p:ph idx="1"/>
          </p:nvPr>
        </p:nvPicPr>
        <p:blipFill>
          <a:blip r:embed="rId2"/>
          <a:srcRect/>
          <a:stretch>
            <a:fillRect/>
          </a:stretch>
        </p:blipFill>
        <p:spPr>
          <a:xfrm>
            <a:off x="2438400" y="1981199"/>
            <a:ext cx="7131728" cy="4552765"/>
          </a:xfrm>
          <a:noFill/>
        </p:spPr>
      </p:pic>
    </p:spTree>
    <p:extLst>
      <p:ext uri="{BB962C8B-B14F-4D97-AF65-F5344CB8AC3E}">
        <p14:creationId xmlns:p14="http://schemas.microsoft.com/office/powerpoint/2010/main" val="2419951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136A-C2C3-45D3-AB30-4A49008891B7}"/>
              </a:ext>
            </a:extLst>
          </p:cNvPr>
          <p:cNvSpPr>
            <a:spLocks noGrp="1"/>
          </p:cNvSpPr>
          <p:nvPr>
            <p:ph type="title"/>
          </p:nvPr>
        </p:nvSpPr>
        <p:spPr/>
        <p:txBody>
          <a:bodyPr>
            <a:normAutofit fontScale="90000"/>
          </a:bodyPr>
          <a:lstStyle/>
          <a:p>
            <a:r>
              <a:rPr lang="en-US" dirty="0"/>
              <a:t>Display Devices :-CRT(Cathode  Ray Tube)</a:t>
            </a:r>
            <a:br>
              <a:rPr lang="en-US" dirty="0"/>
            </a:br>
            <a:endParaRPr lang="en-IN" dirty="0"/>
          </a:p>
        </p:txBody>
      </p:sp>
      <p:pic>
        <p:nvPicPr>
          <p:cNvPr id="4" name="Picture 3" descr="http://3dvision-blog.com/wp-content/uploads/2012/02/samsung-crt-monitor.jpg">
            <a:extLst>
              <a:ext uri="{FF2B5EF4-FFF2-40B4-BE49-F238E27FC236}">
                <a16:creationId xmlns:a16="http://schemas.microsoft.com/office/drawing/2014/main" id="{1772D91E-EA1E-48DD-ADCC-2F183AC9DFD3}"/>
              </a:ext>
            </a:extLst>
          </p:cNvPr>
          <p:cNvPicPr/>
          <p:nvPr/>
        </p:nvPicPr>
        <p:blipFill>
          <a:blip r:embed="rId2"/>
          <a:srcRect/>
          <a:stretch>
            <a:fillRect/>
          </a:stretch>
        </p:blipFill>
        <p:spPr bwMode="auto">
          <a:xfrm>
            <a:off x="3390530" y="1580225"/>
            <a:ext cx="6943078" cy="5162365"/>
          </a:xfrm>
          <a:prstGeom prst="rect">
            <a:avLst/>
          </a:prstGeom>
          <a:noFill/>
          <a:ln w="9525">
            <a:noFill/>
            <a:miter lim="800000"/>
            <a:headEnd/>
            <a:tailEnd/>
          </a:ln>
        </p:spPr>
      </p:pic>
    </p:spTree>
    <p:extLst>
      <p:ext uri="{BB962C8B-B14F-4D97-AF65-F5344CB8AC3E}">
        <p14:creationId xmlns:p14="http://schemas.microsoft.com/office/powerpoint/2010/main" val="1763843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344D-C0B8-4F22-81A5-2CF4EF42EE5C}"/>
              </a:ext>
            </a:extLst>
          </p:cNvPr>
          <p:cNvSpPr>
            <a:spLocks noGrp="1"/>
          </p:cNvSpPr>
          <p:nvPr>
            <p:ph type="title"/>
          </p:nvPr>
        </p:nvSpPr>
        <p:spPr/>
        <p:txBody>
          <a:bodyPr/>
          <a:lstStyle/>
          <a:p>
            <a:r>
              <a:rPr lang="en-US" dirty="0"/>
              <a:t>LCD Monitor</a:t>
            </a:r>
            <a:endParaRPr lang="en-IN" dirty="0"/>
          </a:p>
        </p:txBody>
      </p:sp>
      <p:pic>
        <p:nvPicPr>
          <p:cNvPr id="2050" name="Picture 2" descr="Amazon.in: Buy Philips 241V8/94 23.8 Inch (60.452 cm) 1920 x 1080 Pixels,  IPS Panel Smart Image LCD Monitor with Led Backlight, Vga and Hdmi  Connectivity, Full Hd, 4 Ms Response Time, 75">
            <a:extLst>
              <a:ext uri="{FF2B5EF4-FFF2-40B4-BE49-F238E27FC236}">
                <a16:creationId xmlns:a16="http://schemas.microsoft.com/office/drawing/2014/main" id="{F5525EDF-181E-471A-90A6-B21A5A8D2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573" y="1285874"/>
            <a:ext cx="6447502" cy="4948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5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46C1-1410-4AFB-9E19-515A982332B4}"/>
              </a:ext>
            </a:extLst>
          </p:cNvPr>
          <p:cNvSpPr>
            <a:spLocks noGrp="1"/>
          </p:cNvSpPr>
          <p:nvPr>
            <p:ph type="title"/>
          </p:nvPr>
        </p:nvSpPr>
        <p:spPr/>
        <p:txBody>
          <a:bodyPr/>
          <a:lstStyle/>
          <a:p>
            <a:r>
              <a:rPr lang="en-US" dirty="0"/>
              <a:t>Inside a CPU</a:t>
            </a:r>
            <a:endParaRPr lang="en-IN" dirty="0"/>
          </a:p>
        </p:txBody>
      </p:sp>
      <p:pic>
        <p:nvPicPr>
          <p:cNvPr id="4" name="Content Placeholder 3" descr="Et-008">
            <a:extLst>
              <a:ext uri="{FF2B5EF4-FFF2-40B4-BE49-F238E27FC236}">
                <a16:creationId xmlns:a16="http://schemas.microsoft.com/office/drawing/2014/main" id="{7DC93686-27F0-46FF-B548-232E2DF82361}"/>
              </a:ext>
            </a:extLst>
          </p:cNvPr>
          <p:cNvPicPr>
            <a:picLocks noGrp="1" noChangeAspect="1" noChangeArrowheads="1"/>
          </p:cNvPicPr>
          <p:nvPr>
            <p:ph idx="1"/>
          </p:nvPr>
        </p:nvPicPr>
        <p:blipFill>
          <a:blip r:embed="rId2"/>
          <a:srcRect/>
          <a:stretch>
            <a:fillRect/>
          </a:stretch>
        </p:blipFill>
        <p:spPr bwMode="auto">
          <a:xfrm>
            <a:off x="1329432" y="1264555"/>
            <a:ext cx="10673178" cy="5397624"/>
          </a:xfrm>
          <a:prstGeom prst="rect">
            <a:avLst/>
          </a:prstGeom>
          <a:noFill/>
        </p:spPr>
      </p:pic>
    </p:spTree>
    <p:extLst>
      <p:ext uri="{BB962C8B-B14F-4D97-AF65-F5344CB8AC3E}">
        <p14:creationId xmlns:p14="http://schemas.microsoft.com/office/powerpoint/2010/main" val="1061577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D276-9D7B-4FC0-BFF5-5FA5B7FC0127}"/>
              </a:ext>
            </a:extLst>
          </p:cNvPr>
          <p:cNvSpPr>
            <a:spLocks noGrp="1"/>
          </p:cNvSpPr>
          <p:nvPr>
            <p:ph type="title"/>
          </p:nvPr>
        </p:nvSpPr>
        <p:spPr/>
        <p:txBody>
          <a:bodyPr/>
          <a:lstStyle/>
          <a:p>
            <a:endParaRPr lang="en-IN" dirty="0"/>
          </a:p>
        </p:txBody>
      </p:sp>
      <p:pic>
        <p:nvPicPr>
          <p:cNvPr id="3074" name="Picture 2" descr="What is a Motherboard?">
            <a:extLst>
              <a:ext uri="{FF2B5EF4-FFF2-40B4-BE49-F238E27FC236}">
                <a16:creationId xmlns:a16="http://schemas.microsoft.com/office/drawing/2014/main" id="{B676135A-A066-4383-9E8B-9BAB528BE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76" y="284086"/>
            <a:ext cx="9330430" cy="642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73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0223-E7DE-4A05-A6DA-0B13AA13E4BE}"/>
              </a:ext>
            </a:extLst>
          </p:cNvPr>
          <p:cNvSpPr>
            <a:spLocks noGrp="1"/>
          </p:cNvSpPr>
          <p:nvPr>
            <p:ph type="title"/>
          </p:nvPr>
        </p:nvSpPr>
        <p:spPr/>
        <p:txBody>
          <a:bodyPr/>
          <a:lstStyle/>
          <a:p>
            <a:r>
              <a:rPr lang="en-US" dirty="0"/>
              <a:t>Ports</a:t>
            </a:r>
            <a:endParaRPr lang="en-IN" dirty="0"/>
          </a:p>
        </p:txBody>
      </p:sp>
      <p:pic>
        <p:nvPicPr>
          <p:cNvPr id="4" name="Content Placeholder 3">
            <a:extLst>
              <a:ext uri="{FF2B5EF4-FFF2-40B4-BE49-F238E27FC236}">
                <a16:creationId xmlns:a16="http://schemas.microsoft.com/office/drawing/2014/main" id="{C08E0427-2CA4-4AE9-BA08-AC4EA52C3A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2338" y="2057400"/>
            <a:ext cx="769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590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455C-DADC-4199-A306-D2DA421F0176}"/>
              </a:ext>
            </a:extLst>
          </p:cNvPr>
          <p:cNvSpPr>
            <a:spLocks noGrp="1"/>
          </p:cNvSpPr>
          <p:nvPr>
            <p:ph type="title"/>
          </p:nvPr>
        </p:nvSpPr>
        <p:spPr/>
        <p:txBody>
          <a:bodyPr/>
          <a:lstStyle/>
          <a:p>
            <a:r>
              <a:rPr lang="en-US" dirty="0"/>
              <a:t>Motherboard</a:t>
            </a:r>
            <a:endParaRPr lang="en-IN" dirty="0"/>
          </a:p>
        </p:txBody>
      </p:sp>
      <p:sp>
        <p:nvSpPr>
          <p:cNvPr id="3" name="Content Placeholder 2">
            <a:extLst>
              <a:ext uri="{FF2B5EF4-FFF2-40B4-BE49-F238E27FC236}">
                <a16:creationId xmlns:a16="http://schemas.microsoft.com/office/drawing/2014/main" id="{956B5C4A-F024-4BAF-BF2E-4903EF22A5B3}"/>
              </a:ext>
            </a:extLst>
          </p:cNvPr>
          <p:cNvSpPr>
            <a:spLocks noGrp="1"/>
          </p:cNvSpPr>
          <p:nvPr>
            <p:ph idx="1"/>
          </p:nvPr>
        </p:nvSpPr>
        <p:spPr/>
        <p:txBody>
          <a:bodyPr>
            <a:normAutofit lnSpcReduction="10000"/>
          </a:bodyPr>
          <a:lstStyle/>
          <a:p>
            <a:pPr algn="just"/>
            <a:r>
              <a:rPr lang="en-IN" dirty="0">
                <a:latin typeface="Times New Roman" pitchFamily="18" charset="0"/>
                <a:cs typeface="Times New Roman" pitchFamily="18" charset="0"/>
              </a:rPr>
              <a:t>Primary circuit inside the computer</a:t>
            </a:r>
          </a:p>
          <a:p>
            <a:pPr algn="just"/>
            <a:r>
              <a:rPr lang="en-IN" dirty="0">
                <a:latin typeface="Times New Roman" pitchFamily="18" charset="0"/>
                <a:cs typeface="Times New Roman" pitchFamily="18" charset="0"/>
              </a:rPr>
              <a:t>Components connected to motherboard are Central processing unit(CPU), Memory slots, drives and other peripherals.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Provides the electrical connections by which the other components of the system communicate.  It also connects the central processing unit and hosts other subsystems and devices.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An important component of a motherboard is the microprocessor's supporting chipset, which provides the supporting interfaces between the CPU and the various buses and external components. This chipset determines, to an extent, the features and capabilities of the motherboard.</a:t>
            </a:r>
          </a:p>
          <a:p>
            <a:endParaRPr lang="en-IN" dirty="0"/>
          </a:p>
        </p:txBody>
      </p:sp>
    </p:spTree>
    <p:extLst>
      <p:ext uri="{BB962C8B-B14F-4D97-AF65-F5344CB8AC3E}">
        <p14:creationId xmlns:p14="http://schemas.microsoft.com/office/powerpoint/2010/main" val="2639825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F3A7-25F7-44E9-9ED9-BACA79344FFE}"/>
              </a:ext>
            </a:extLst>
          </p:cNvPr>
          <p:cNvSpPr>
            <a:spLocks noGrp="1"/>
          </p:cNvSpPr>
          <p:nvPr>
            <p:ph type="title"/>
          </p:nvPr>
        </p:nvSpPr>
        <p:spPr/>
        <p:txBody>
          <a:bodyPr/>
          <a:lstStyle/>
          <a:p>
            <a:r>
              <a:rPr lang="en-US" dirty="0"/>
              <a:t>Components of a motherboard</a:t>
            </a:r>
            <a:endParaRPr lang="en-IN" dirty="0"/>
          </a:p>
        </p:txBody>
      </p:sp>
      <p:sp>
        <p:nvSpPr>
          <p:cNvPr id="3" name="Content Placeholder 2">
            <a:extLst>
              <a:ext uri="{FF2B5EF4-FFF2-40B4-BE49-F238E27FC236}">
                <a16:creationId xmlns:a16="http://schemas.microsoft.com/office/drawing/2014/main" id="{5ADC4BBD-6305-4E67-8556-BA1DE8989A8C}"/>
              </a:ext>
            </a:extLst>
          </p:cNvPr>
          <p:cNvSpPr>
            <a:spLocks noGrp="1"/>
          </p:cNvSpPr>
          <p:nvPr>
            <p:ph idx="1"/>
          </p:nvPr>
        </p:nvSpPr>
        <p:spPr>
          <a:xfrm>
            <a:off x="2281561" y="1562471"/>
            <a:ext cx="9223051" cy="5024760"/>
          </a:xfrm>
        </p:spPr>
        <p:txBody>
          <a:bodyPr>
            <a:normAutofit fontScale="47500" lnSpcReduction="20000"/>
          </a:bodyPr>
          <a:lstStyle/>
          <a:p>
            <a:pPr marL="400050" lvl="1" indent="0">
              <a:buNone/>
            </a:pPr>
            <a:r>
              <a:rPr lang="en-IN" sz="3800" dirty="0">
                <a:latin typeface="Times New Roman"/>
              </a:rPr>
              <a:t>1. Clock Generator</a:t>
            </a:r>
          </a:p>
          <a:p>
            <a:pPr marL="400050" lvl="1" indent="0">
              <a:buNone/>
            </a:pPr>
            <a:r>
              <a:rPr lang="en-IN" sz="3800" dirty="0">
                <a:latin typeface="Times New Roman"/>
              </a:rPr>
              <a:t>2. CPU socket</a:t>
            </a:r>
          </a:p>
          <a:p>
            <a:pPr marL="400050" lvl="1" indent="0">
              <a:buNone/>
            </a:pPr>
            <a:r>
              <a:rPr lang="en-IN" sz="3800" dirty="0">
                <a:latin typeface="Times New Roman"/>
              </a:rPr>
              <a:t>3. Memory Socket Memory error checking </a:t>
            </a:r>
          </a:p>
          <a:p>
            <a:pPr marL="400050" lvl="1" indent="0">
              <a:buNone/>
            </a:pPr>
            <a:r>
              <a:rPr lang="en-IN" sz="3800" dirty="0">
                <a:latin typeface="Times New Roman"/>
              </a:rPr>
              <a:t>4. ROM Bios</a:t>
            </a:r>
          </a:p>
          <a:p>
            <a:pPr marL="400050" lvl="1" indent="0">
              <a:buNone/>
            </a:pPr>
            <a:r>
              <a:rPr lang="en-IN" sz="3800" dirty="0">
                <a:latin typeface="Times New Roman"/>
              </a:rPr>
              <a:t>5. CMOS Ram</a:t>
            </a:r>
          </a:p>
          <a:p>
            <a:pPr marL="400050" lvl="1" indent="0">
              <a:buNone/>
            </a:pPr>
            <a:r>
              <a:rPr lang="en-IN" sz="3800" dirty="0">
                <a:latin typeface="Times New Roman"/>
              </a:rPr>
              <a:t>6. Battery</a:t>
            </a:r>
          </a:p>
          <a:p>
            <a:pPr marL="400050" lvl="1" indent="0">
              <a:buNone/>
            </a:pPr>
            <a:r>
              <a:rPr lang="en-IN" sz="3800" dirty="0">
                <a:latin typeface="Times New Roman"/>
              </a:rPr>
              <a:t>7. Chipset</a:t>
            </a:r>
          </a:p>
          <a:p>
            <a:pPr marL="400050" lvl="1" indent="0">
              <a:buNone/>
            </a:pPr>
            <a:r>
              <a:rPr lang="en-IN" sz="3800" dirty="0">
                <a:latin typeface="Times New Roman"/>
              </a:rPr>
              <a:t>8. Expansion Slot</a:t>
            </a:r>
          </a:p>
          <a:p>
            <a:pPr marL="400050" lvl="1" indent="0">
              <a:buNone/>
            </a:pPr>
            <a:r>
              <a:rPr lang="en-IN" sz="3800" dirty="0">
                <a:latin typeface="Times New Roman"/>
              </a:rPr>
              <a:t>9. AGP Port</a:t>
            </a:r>
          </a:p>
          <a:p>
            <a:pPr marL="400050" lvl="1" indent="0">
              <a:buNone/>
            </a:pPr>
            <a:r>
              <a:rPr lang="en-IN" sz="3800" dirty="0">
                <a:latin typeface="Times New Roman"/>
              </a:rPr>
              <a:t>10. IDE Ports </a:t>
            </a:r>
          </a:p>
          <a:p>
            <a:pPr marL="400050" lvl="1" indent="0">
              <a:buNone/>
            </a:pPr>
            <a:r>
              <a:rPr lang="en-IN" sz="3800" dirty="0">
                <a:latin typeface="Times New Roman"/>
              </a:rPr>
              <a:t>11. Floppy Disk port</a:t>
            </a:r>
          </a:p>
          <a:p>
            <a:pPr marL="400050" lvl="1" indent="0">
              <a:buNone/>
            </a:pPr>
            <a:r>
              <a:rPr lang="en-IN" sz="3800" dirty="0">
                <a:latin typeface="Times New Roman"/>
              </a:rPr>
              <a:t>12. IO Connectors/USB ports USB port add more printer ports</a:t>
            </a:r>
          </a:p>
          <a:p>
            <a:pPr marL="400050" lvl="1" indent="0">
              <a:buNone/>
            </a:pPr>
            <a:r>
              <a:rPr lang="en-IN" sz="3800" dirty="0">
                <a:latin typeface="Times New Roman"/>
              </a:rPr>
              <a:t>13. Main Power Connector1</a:t>
            </a:r>
          </a:p>
          <a:p>
            <a:pPr marL="400050" lvl="1" indent="0">
              <a:buNone/>
            </a:pPr>
            <a:r>
              <a:rPr lang="en-IN" sz="3800" dirty="0">
                <a:latin typeface="Times New Roman"/>
              </a:rPr>
              <a:t>14. Front Panel Connecting Pin 	</a:t>
            </a:r>
            <a:endParaRPr lang="en-US" dirty="0"/>
          </a:p>
          <a:p>
            <a:endParaRPr lang="en-IN" dirty="0"/>
          </a:p>
        </p:txBody>
      </p:sp>
    </p:spTree>
    <p:extLst>
      <p:ext uri="{BB962C8B-B14F-4D97-AF65-F5344CB8AC3E}">
        <p14:creationId xmlns:p14="http://schemas.microsoft.com/office/powerpoint/2010/main" val="1999041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C253-613F-4CF0-A8B6-1C09BB563008}"/>
              </a:ext>
            </a:extLst>
          </p:cNvPr>
          <p:cNvSpPr>
            <a:spLocks noGrp="1"/>
          </p:cNvSpPr>
          <p:nvPr>
            <p:ph type="title"/>
          </p:nvPr>
        </p:nvSpPr>
        <p:spPr/>
        <p:txBody>
          <a:bodyPr/>
          <a:lstStyle/>
          <a:p>
            <a:r>
              <a:rPr lang="en-US" dirty="0"/>
              <a:t>Chipset</a:t>
            </a:r>
            <a:endParaRPr lang="en-IN" dirty="0"/>
          </a:p>
        </p:txBody>
      </p:sp>
      <p:pic>
        <p:nvPicPr>
          <p:cNvPr id="4" name="Picture 2">
            <a:extLst>
              <a:ext uri="{FF2B5EF4-FFF2-40B4-BE49-F238E27FC236}">
                <a16:creationId xmlns:a16="http://schemas.microsoft.com/office/drawing/2014/main" id="{4C96ADB9-56E0-46F4-B88C-BA7562D67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234" y="1420427"/>
            <a:ext cx="10723377" cy="521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7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A11B-D784-4B37-A703-F26C4FF1D7D6}"/>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978C313B-256E-40AE-B175-530416066682}"/>
              </a:ext>
            </a:extLst>
          </p:cNvPr>
          <p:cNvSpPr>
            <a:spLocks noGrp="1"/>
          </p:cNvSpPr>
          <p:nvPr>
            <p:ph idx="1"/>
          </p:nvPr>
        </p:nvSpPr>
        <p:spPr/>
        <p:txBody>
          <a:bodyPr/>
          <a:lstStyle/>
          <a:p>
            <a:r>
              <a:rPr lang="en-US" dirty="0"/>
              <a:t>Computer is an electronic device which accepts data as input through input device, process the data according to the instructions, stores data if required and provides output through appropriate output device.</a:t>
            </a:r>
          </a:p>
          <a:p>
            <a:endParaRPr lang="en-IN" dirty="0"/>
          </a:p>
        </p:txBody>
      </p:sp>
    </p:spTree>
    <p:extLst>
      <p:ext uri="{BB962C8B-B14F-4D97-AF65-F5344CB8AC3E}">
        <p14:creationId xmlns:p14="http://schemas.microsoft.com/office/powerpoint/2010/main" val="2108059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7BCB-E9BA-4449-A14B-66A32EE9DBD9}"/>
              </a:ext>
            </a:extLst>
          </p:cNvPr>
          <p:cNvSpPr>
            <a:spLocks noGrp="1"/>
          </p:cNvSpPr>
          <p:nvPr>
            <p:ph type="title"/>
          </p:nvPr>
        </p:nvSpPr>
        <p:spPr/>
        <p:txBody>
          <a:bodyPr/>
          <a:lstStyle/>
          <a:p>
            <a:r>
              <a:rPr lang="en-US" dirty="0"/>
              <a:t>Continues </a:t>
            </a:r>
            <a:endParaRPr lang="en-IN" dirty="0"/>
          </a:p>
        </p:txBody>
      </p:sp>
      <p:sp>
        <p:nvSpPr>
          <p:cNvPr id="6" name="Content Placeholder 5">
            <a:extLst>
              <a:ext uri="{FF2B5EF4-FFF2-40B4-BE49-F238E27FC236}">
                <a16:creationId xmlns:a16="http://schemas.microsoft.com/office/drawing/2014/main" id="{E626005C-48FB-4B38-A52A-7F9F887E36E7}"/>
              </a:ext>
            </a:extLst>
          </p:cNvPr>
          <p:cNvSpPr>
            <a:spLocks noGrp="1"/>
          </p:cNvSpPr>
          <p:nvPr>
            <p:ph idx="1"/>
          </p:nvPr>
        </p:nvSpPr>
        <p:spPr>
          <a:xfrm>
            <a:off x="2589212" y="2133600"/>
            <a:ext cx="3332194" cy="3777622"/>
          </a:xfrm>
        </p:spPr>
        <p:txBody>
          <a:bodyPr/>
          <a:lstStyle/>
          <a:p>
            <a:r>
              <a:rPr lang="en-IN" sz="2400" dirty="0">
                <a:latin typeface="Times New Roman"/>
              </a:rPr>
              <a:t>Chip set is a set of IC.</a:t>
            </a:r>
          </a:p>
          <a:p>
            <a:r>
              <a:rPr lang="en-US" sz="2400" dirty="0">
                <a:latin typeface="Times New Roman" pitchFamily="18" charset="0"/>
                <a:cs typeface="Times New Roman" pitchFamily="18" charset="0"/>
              </a:rPr>
              <a:t>The combination of  the North and  South bridge in a computer is called the chipset.</a:t>
            </a:r>
          </a:p>
          <a:p>
            <a:endParaRPr lang="en-IN" dirty="0"/>
          </a:p>
        </p:txBody>
      </p:sp>
      <p:pic>
        <p:nvPicPr>
          <p:cNvPr id="7" name="Picture 3">
            <a:extLst>
              <a:ext uri="{FF2B5EF4-FFF2-40B4-BE49-F238E27FC236}">
                <a16:creationId xmlns:a16="http://schemas.microsoft.com/office/drawing/2014/main" id="{1C054929-DDE1-4D2F-8D23-8AB396B3F9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29273" y="2133600"/>
            <a:ext cx="4216894" cy="44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5895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2A2D5-26CD-47F0-8FCB-40AF31BAE8EF}"/>
              </a:ext>
            </a:extLst>
          </p:cNvPr>
          <p:cNvSpPr>
            <a:spLocks noGrp="1"/>
          </p:cNvSpPr>
          <p:nvPr>
            <p:ph type="title"/>
          </p:nvPr>
        </p:nvSpPr>
        <p:spPr/>
        <p:txBody>
          <a:bodyPr/>
          <a:lstStyle/>
          <a:p>
            <a:r>
              <a:rPr lang="en-US" dirty="0"/>
              <a:t>Memory Socket(DIMM)</a:t>
            </a:r>
            <a:endParaRPr lang="en-IN" dirty="0"/>
          </a:p>
        </p:txBody>
      </p:sp>
      <p:sp>
        <p:nvSpPr>
          <p:cNvPr id="3" name="Content Placeholder 2">
            <a:extLst>
              <a:ext uri="{FF2B5EF4-FFF2-40B4-BE49-F238E27FC236}">
                <a16:creationId xmlns:a16="http://schemas.microsoft.com/office/drawing/2014/main" id="{1D73E7EC-21FC-452D-857D-4E63E0C306C8}"/>
              </a:ext>
            </a:extLst>
          </p:cNvPr>
          <p:cNvSpPr>
            <a:spLocks noGrp="1"/>
          </p:cNvSpPr>
          <p:nvPr>
            <p:ph idx="1"/>
          </p:nvPr>
        </p:nvSpPr>
        <p:spPr>
          <a:xfrm>
            <a:off x="2589212" y="2133600"/>
            <a:ext cx="4859153" cy="4311588"/>
          </a:xfrm>
        </p:spPr>
        <p:txBody>
          <a:bodyPr>
            <a:normAutofit lnSpcReduction="10000"/>
          </a:bodyPr>
          <a:lstStyle/>
          <a:p>
            <a:pPr lvl="0" defTabSz="914400">
              <a:spcBef>
                <a:spcPct val="20000"/>
              </a:spcBef>
              <a:buClrTx/>
              <a:buFont typeface="Arial" pitchFamily="34" charset="0"/>
              <a:buChar char="•"/>
              <a:defRPr/>
            </a:pPr>
            <a:r>
              <a:rPr lang="en-IN" sz="3200" dirty="0">
                <a:solidFill>
                  <a:schemeClr val="tx1"/>
                </a:solidFill>
              </a:rPr>
              <a:t>There are 3 types of memory that currently popular used in the PC</a:t>
            </a:r>
          </a:p>
          <a:p>
            <a:pPr lvl="0" defTabSz="914400">
              <a:spcBef>
                <a:spcPct val="20000"/>
              </a:spcBef>
              <a:buClrTx/>
              <a:buFont typeface="Arial" pitchFamily="34" charset="0"/>
              <a:buChar char="•"/>
              <a:defRPr/>
            </a:pPr>
            <a:endParaRPr lang="en-IN" sz="3200" dirty="0">
              <a:solidFill>
                <a:schemeClr val="tx1"/>
              </a:solidFill>
            </a:endParaRPr>
          </a:p>
          <a:p>
            <a:pPr marL="914400" lvl="2" indent="0" defTabSz="914400">
              <a:spcBef>
                <a:spcPct val="20000"/>
              </a:spcBef>
              <a:buClrTx/>
              <a:buNone/>
              <a:defRPr/>
            </a:pPr>
            <a:r>
              <a:rPr lang="en-IN" sz="3200" dirty="0">
                <a:solidFill>
                  <a:schemeClr val="tx1"/>
                </a:solidFill>
              </a:rPr>
              <a:t>   1. RD RAM</a:t>
            </a:r>
          </a:p>
          <a:p>
            <a:pPr marL="914400" lvl="2" indent="0" defTabSz="914400">
              <a:spcBef>
                <a:spcPct val="20000"/>
              </a:spcBef>
              <a:buClrTx/>
              <a:buNone/>
              <a:defRPr/>
            </a:pPr>
            <a:r>
              <a:rPr lang="en-IN" sz="3200" dirty="0">
                <a:solidFill>
                  <a:schemeClr val="tx1"/>
                </a:solidFill>
              </a:rPr>
              <a:t>   2. DDR RAM</a:t>
            </a:r>
          </a:p>
          <a:p>
            <a:pPr marL="914400" lvl="2" indent="0" defTabSz="914400">
              <a:spcBef>
                <a:spcPct val="20000"/>
              </a:spcBef>
              <a:buClrTx/>
              <a:buNone/>
              <a:defRPr/>
            </a:pPr>
            <a:r>
              <a:rPr lang="en-IN" sz="3200" dirty="0">
                <a:solidFill>
                  <a:schemeClr val="tx1"/>
                </a:solidFill>
              </a:rPr>
              <a:t>   3. SD RAM</a:t>
            </a:r>
            <a:endParaRPr lang="en-IN" dirty="0"/>
          </a:p>
        </p:txBody>
      </p:sp>
      <p:pic>
        <p:nvPicPr>
          <p:cNvPr id="4" name="Picture 2">
            <a:extLst>
              <a:ext uri="{FF2B5EF4-FFF2-40B4-BE49-F238E27FC236}">
                <a16:creationId xmlns:a16="http://schemas.microsoft.com/office/drawing/2014/main" id="{34A029E0-5007-43A1-BBDA-4FDEF5FC0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536" y="2273170"/>
            <a:ext cx="453650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693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535E-8237-49DC-AF90-1B1BDD17D947}"/>
              </a:ext>
            </a:extLst>
          </p:cNvPr>
          <p:cNvSpPr>
            <a:spLocks noGrp="1"/>
          </p:cNvSpPr>
          <p:nvPr>
            <p:ph type="title"/>
          </p:nvPr>
        </p:nvSpPr>
        <p:spPr/>
        <p:txBody>
          <a:bodyPr/>
          <a:lstStyle/>
          <a:p>
            <a:r>
              <a:rPr lang="en-IN" dirty="0">
                <a:solidFill>
                  <a:schemeClr val="tx1">
                    <a:lumMod val="95000"/>
                    <a:lumOff val="5000"/>
                  </a:schemeClr>
                </a:solidFill>
                <a:latin typeface="Times New Roman" pitchFamily="18" charset="0"/>
                <a:cs typeface="Times New Roman" pitchFamily="18" charset="0"/>
              </a:rPr>
              <a:t>CPU Socket</a:t>
            </a:r>
            <a:endParaRPr lang="en-IN" dirty="0"/>
          </a:p>
        </p:txBody>
      </p:sp>
      <p:sp>
        <p:nvSpPr>
          <p:cNvPr id="3" name="Content Placeholder 2">
            <a:extLst>
              <a:ext uri="{FF2B5EF4-FFF2-40B4-BE49-F238E27FC236}">
                <a16:creationId xmlns:a16="http://schemas.microsoft.com/office/drawing/2014/main" id="{6B3C6796-EC4E-40EE-AC1F-B577FE7D064B}"/>
              </a:ext>
            </a:extLst>
          </p:cNvPr>
          <p:cNvSpPr>
            <a:spLocks noGrp="1"/>
          </p:cNvSpPr>
          <p:nvPr>
            <p:ph idx="1"/>
          </p:nvPr>
        </p:nvSpPr>
        <p:spPr>
          <a:xfrm>
            <a:off x="1260629" y="2133600"/>
            <a:ext cx="5486400" cy="4329344"/>
          </a:xfrm>
        </p:spPr>
        <p:txBody>
          <a:bodyPr>
            <a:normAutofit/>
          </a:bodyPr>
          <a:lstStyle/>
          <a:p>
            <a:pPr lvl="0" algn="just" defTabSz="914400">
              <a:spcBef>
                <a:spcPct val="20000"/>
              </a:spcBef>
              <a:buClrTx/>
              <a:buFont typeface="Arial" pitchFamily="34" charset="0"/>
              <a:buChar char="•"/>
              <a:defRPr/>
            </a:pPr>
            <a:r>
              <a:rPr lang="en-IN" dirty="0">
                <a:solidFill>
                  <a:schemeClr val="tx1"/>
                </a:solidFill>
                <a:latin typeface="Times New Roman" pitchFamily="18" charset="0"/>
                <a:cs typeface="Times New Roman" pitchFamily="18" charset="0"/>
              </a:rPr>
              <a:t>A CPU socket or slot is an electrical component that attaches to a printed circuit board (PCB) and is designed to house a CPU (also called a microprocessor). </a:t>
            </a:r>
          </a:p>
          <a:p>
            <a:pPr lvl="0" algn="just" defTabSz="914400">
              <a:spcBef>
                <a:spcPct val="20000"/>
              </a:spcBef>
              <a:buClrTx/>
              <a:buFont typeface="Arial" pitchFamily="34" charset="0"/>
              <a:buChar char="•"/>
              <a:defRPr/>
            </a:pPr>
            <a:r>
              <a:rPr lang="en-IN" dirty="0">
                <a:solidFill>
                  <a:schemeClr val="tx1"/>
                </a:solidFill>
                <a:latin typeface="Times New Roman" pitchFamily="18" charset="0"/>
                <a:cs typeface="Times New Roman" pitchFamily="18" charset="0"/>
              </a:rPr>
              <a:t>It is a special type of integrated circuit socket designed for very high pin counts.</a:t>
            </a:r>
          </a:p>
          <a:p>
            <a:pPr lvl="0" algn="just" defTabSz="914400">
              <a:spcBef>
                <a:spcPct val="20000"/>
              </a:spcBef>
              <a:buClrTx/>
              <a:buFont typeface="Arial" pitchFamily="34" charset="0"/>
              <a:buChar char="•"/>
              <a:defRPr/>
            </a:pPr>
            <a:r>
              <a:rPr lang="en-IN" dirty="0">
                <a:solidFill>
                  <a:schemeClr val="tx1"/>
                </a:solidFill>
                <a:latin typeface="Times New Roman" pitchFamily="18" charset="0"/>
                <a:cs typeface="Times New Roman" pitchFamily="18" charset="0"/>
              </a:rPr>
              <a:t>CPU sockets on the motherboard can most often be found in most desktop and server</a:t>
            </a:r>
            <a:r>
              <a:rPr lang="en-IN" dirty="0">
                <a:solidFill>
                  <a:schemeClr val="tx1"/>
                </a:solidFill>
                <a:latin typeface="Times New Roman" pitchFamily="18" charset="0"/>
                <a:cs typeface="Times New Roman" pitchFamily="18" charset="0"/>
                <a:hlinkClick r:id="rId2" tooltip="Server computer"/>
              </a:rPr>
              <a:t> </a:t>
            </a:r>
            <a:r>
              <a:rPr lang="en-IN" dirty="0">
                <a:solidFill>
                  <a:schemeClr val="tx1"/>
                </a:solidFill>
                <a:latin typeface="Times New Roman" pitchFamily="18" charset="0"/>
                <a:cs typeface="Times New Roman" pitchFamily="18" charset="0"/>
              </a:rPr>
              <a:t>computers (laptops typically use surface mount CPUs), particularly those based on the Intelx86 architecture.</a:t>
            </a:r>
          </a:p>
          <a:p>
            <a:endParaRPr lang="en-IN" dirty="0"/>
          </a:p>
        </p:txBody>
      </p:sp>
      <p:pic>
        <p:nvPicPr>
          <p:cNvPr id="4" name="Picture 3">
            <a:extLst>
              <a:ext uri="{FF2B5EF4-FFF2-40B4-BE49-F238E27FC236}">
                <a16:creationId xmlns:a16="http://schemas.microsoft.com/office/drawing/2014/main" id="{8E69EEA2-9E14-491B-8954-0D5040E1E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539" y="2133600"/>
            <a:ext cx="3175000" cy="3600400"/>
          </a:xfrm>
          <a:prstGeom prst="rect">
            <a:avLst/>
          </a:prstGeom>
        </p:spPr>
      </p:pic>
    </p:spTree>
    <p:extLst>
      <p:ext uri="{BB962C8B-B14F-4D97-AF65-F5344CB8AC3E}">
        <p14:creationId xmlns:p14="http://schemas.microsoft.com/office/powerpoint/2010/main" val="3118269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446E-1A53-45DC-8A86-B5DE5C8E40CC}"/>
              </a:ext>
            </a:extLst>
          </p:cNvPr>
          <p:cNvSpPr>
            <a:spLocks noGrp="1"/>
          </p:cNvSpPr>
          <p:nvPr>
            <p:ph type="title"/>
          </p:nvPr>
        </p:nvSpPr>
        <p:spPr/>
        <p:txBody>
          <a:bodyPr/>
          <a:lstStyle/>
          <a:p>
            <a:r>
              <a:rPr lang="en-US" dirty="0">
                <a:solidFill>
                  <a:schemeClr val="tx1">
                    <a:lumMod val="95000"/>
                    <a:lumOff val="5000"/>
                  </a:schemeClr>
                </a:solidFill>
                <a:latin typeface="Times New Roman" pitchFamily="18" charset="0"/>
                <a:cs typeface="Times New Roman" pitchFamily="18" charset="0"/>
              </a:rPr>
              <a:t>ROM BIOS</a:t>
            </a:r>
            <a:endParaRPr lang="en-IN" dirty="0"/>
          </a:p>
        </p:txBody>
      </p:sp>
      <p:sp>
        <p:nvSpPr>
          <p:cNvPr id="3" name="Content Placeholder 2">
            <a:extLst>
              <a:ext uri="{FF2B5EF4-FFF2-40B4-BE49-F238E27FC236}">
                <a16:creationId xmlns:a16="http://schemas.microsoft.com/office/drawing/2014/main" id="{B922031B-0A97-4AA2-9582-0BECBBF860A9}"/>
              </a:ext>
            </a:extLst>
          </p:cNvPr>
          <p:cNvSpPr>
            <a:spLocks noGrp="1"/>
          </p:cNvSpPr>
          <p:nvPr>
            <p:ph idx="1"/>
          </p:nvPr>
        </p:nvSpPr>
        <p:spPr>
          <a:xfrm>
            <a:off x="2589212" y="2133600"/>
            <a:ext cx="4788132" cy="3777622"/>
          </a:xfrm>
        </p:spPr>
        <p:txBody>
          <a:bodyPr/>
          <a:lstStyle/>
          <a:p>
            <a:pPr marL="0" indent="0">
              <a:buNone/>
            </a:pPr>
            <a:r>
              <a:rPr lang="th-TH" sz="2400" dirty="0">
                <a:solidFill>
                  <a:schemeClr val="tx1"/>
                </a:solidFill>
                <a:latin typeface="Times New Roman" pitchFamily="18" charset="0"/>
              </a:rPr>
              <a:t>Read-Only Memory can be read but </a:t>
            </a:r>
            <a:r>
              <a:rPr lang="th-TH" sz="2400" i="1" dirty="0">
                <a:solidFill>
                  <a:schemeClr val="tx1"/>
                </a:solidFill>
                <a:latin typeface="Times New Roman" pitchFamily="18" charset="0"/>
              </a:rPr>
              <a:t>not changed</a:t>
            </a:r>
            <a:r>
              <a:rPr lang="th-TH" sz="2400" dirty="0">
                <a:solidFill>
                  <a:schemeClr val="tx1"/>
                </a:solidFill>
                <a:latin typeface="Times New Roman" pitchFamily="18" charset="0"/>
              </a:rPr>
              <a:t>. It is </a:t>
            </a:r>
            <a:r>
              <a:rPr lang="th-TH" sz="2400" i="1" dirty="0">
                <a:solidFill>
                  <a:srgbClr val="FF0000"/>
                </a:solidFill>
                <a:latin typeface="Times New Roman" pitchFamily="18" charset="0"/>
              </a:rPr>
              <a:t>non-volatile</a:t>
            </a:r>
            <a:r>
              <a:rPr lang="th-TH" sz="2400" dirty="0">
                <a:solidFill>
                  <a:srgbClr val="FF0000"/>
                </a:solidFill>
                <a:latin typeface="Times New Roman" pitchFamily="18" charset="0"/>
              </a:rPr>
              <a:t> storage</a:t>
            </a:r>
            <a:r>
              <a:rPr lang="th-TH" sz="2400" dirty="0">
                <a:solidFill>
                  <a:schemeClr val="tx1"/>
                </a:solidFill>
                <a:latin typeface="Times New Roman" pitchFamily="18" charset="0"/>
              </a:rPr>
              <a:t>: it remembers its contents even when the power is turned off. </a:t>
            </a:r>
          </a:p>
          <a:p>
            <a:pPr marL="0" indent="0">
              <a:buNone/>
            </a:pPr>
            <a:r>
              <a:rPr lang="th-TH" sz="2400" dirty="0">
                <a:solidFill>
                  <a:schemeClr val="tx1"/>
                </a:solidFill>
                <a:latin typeface="Times New Roman" pitchFamily="18" charset="0"/>
              </a:rPr>
              <a:t>ROM chips are used to store the instructions a computer needs during start-up, called </a:t>
            </a:r>
            <a:r>
              <a:rPr lang="th-TH" sz="2400" i="1" dirty="0">
                <a:solidFill>
                  <a:schemeClr val="tx1"/>
                </a:solidFill>
                <a:latin typeface="Times New Roman" pitchFamily="18" charset="0"/>
              </a:rPr>
              <a:t>firmware</a:t>
            </a:r>
            <a:r>
              <a:rPr lang="th-TH" sz="2400" dirty="0">
                <a:solidFill>
                  <a:schemeClr val="tx1"/>
                </a:solidFill>
                <a:latin typeface="Times New Roman" pitchFamily="18" charset="0"/>
              </a:rPr>
              <a:t>. </a:t>
            </a:r>
          </a:p>
          <a:p>
            <a:pPr marL="0" indent="0">
              <a:buNone/>
            </a:pPr>
            <a:r>
              <a:rPr lang="th-TH" sz="2400" dirty="0">
                <a:solidFill>
                  <a:schemeClr val="tx1"/>
                </a:solidFill>
                <a:latin typeface="Times New Roman" pitchFamily="18" charset="0"/>
              </a:rPr>
              <a:t>Some kinds of ROM are PROM, EPROM, EEPROM, and CD-ROM.</a:t>
            </a:r>
            <a:endParaRPr lang="en-US" sz="2400" dirty="0">
              <a:solidFill>
                <a:schemeClr val="tx1"/>
              </a:solidFill>
              <a:latin typeface="Times New Roman" pitchFamily="18" charset="0"/>
              <a:cs typeface="Times New Roman" pitchFamily="18" charset="0"/>
            </a:endParaRPr>
          </a:p>
          <a:p>
            <a:endParaRPr lang="en-IN" dirty="0"/>
          </a:p>
        </p:txBody>
      </p:sp>
      <p:pic>
        <p:nvPicPr>
          <p:cNvPr id="4" name="Picture 3">
            <a:extLst>
              <a:ext uri="{FF2B5EF4-FFF2-40B4-BE49-F238E27FC236}">
                <a16:creationId xmlns:a16="http://schemas.microsoft.com/office/drawing/2014/main" id="{20859EF8-C290-43A0-8ADE-ECB701CEC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362" y="2317072"/>
            <a:ext cx="3524250" cy="334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605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FD18-9121-46A6-9AD6-F16EA63DF88D}"/>
              </a:ext>
            </a:extLst>
          </p:cNvPr>
          <p:cNvSpPr>
            <a:spLocks noGrp="1"/>
          </p:cNvSpPr>
          <p:nvPr>
            <p:ph type="title"/>
          </p:nvPr>
        </p:nvSpPr>
        <p:spPr/>
        <p:txBody>
          <a:bodyPr/>
          <a:lstStyle/>
          <a:p>
            <a:r>
              <a:rPr lang="en-US" dirty="0"/>
              <a:t>CMOS Battery</a:t>
            </a:r>
            <a:endParaRPr lang="en-IN" dirty="0"/>
          </a:p>
        </p:txBody>
      </p:sp>
      <p:sp>
        <p:nvSpPr>
          <p:cNvPr id="3" name="Content Placeholder 2">
            <a:extLst>
              <a:ext uri="{FF2B5EF4-FFF2-40B4-BE49-F238E27FC236}">
                <a16:creationId xmlns:a16="http://schemas.microsoft.com/office/drawing/2014/main" id="{205CF582-7DF7-4F5E-B0CB-AD9A86E368C9}"/>
              </a:ext>
            </a:extLst>
          </p:cNvPr>
          <p:cNvSpPr>
            <a:spLocks noGrp="1"/>
          </p:cNvSpPr>
          <p:nvPr>
            <p:ph idx="1"/>
          </p:nvPr>
        </p:nvSpPr>
        <p:spPr>
          <a:xfrm>
            <a:off x="2589212" y="2133600"/>
            <a:ext cx="4601701" cy="3777622"/>
          </a:xfrm>
        </p:spPr>
        <p:txBody>
          <a:bodyPr>
            <a:normAutofit/>
          </a:bodyPr>
          <a:lstStyle/>
          <a:p>
            <a:r>
              <a:rPr lang="en-IN" sz="2400" dirty="0">
                <a:latin typeface="Times New Roman" pitchFamily="18" charset="0"/>
                <a:cs typeface="Times New Roman" pitchFamily="18" charset="0"/>
              </a:rPr>
              <a:t>This is a 3 volt battery, this battery supplies the power to CMOS ROM for CMOS ROM to retain the information during system powered off, the battery may be last for 5 or 6 years</a:t>
            </a:r>
            <a:endParaRPr lang="en-IN" sz="2400" dirty="0"/>
          </a:p>
        </p:txBody>
      </p:sp>
      <p:pic>
        <p:nvPicPr>
          <p:cNvPr id="4" name="Picture 2">
            <a:extLst>
              <a:ext uri="{FF2B5EF4-FFF2-40B4-BE49-F238E27FC236}">
                <a16:creationId xmlns:a16="http://schemas.microsoft.com/office/drawing/2014/main" id="{9C9486D0-6D20-4A28-9606-E7A58A6D69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8947" y="2238814"/>
            <a:ext cx="410445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826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002F-6428-4031-B68E-BC8864B7BDE9}"/>
              </a:ext>
            </a:extLst>
          </p:cNvPr>
          <p:cNvSpPr>
            <a:spLocks noGrp="1"/>
          </p:cNvSpPr>
          <p:nvPr>
            <p:ph type="title"/>
          </p:nvPr>
        </p:nvSpPr>
        <p:spPr/>
        <p:txBody>
          <a:bodyPr/>
          <a:lstStyle/>
          <a:p>
            <a:r>
              <a:rPr lang="en-US" dirty="0"/>
              <a:t>Expansion Slots</a:t>
            </a:r>
            <a:endParaRPr lang="en-IN" dirty="0"/>
          </a:p>
        </p:txBody>
      </p:sp>
      <p:sp>
        <p:nvSpPr>
          <p:cNvPr id="3" name="Content Placeholder 2">
            <a:extLst>
              <a:ext uri="{FF2B5EF4-FFF2-40B4-BE49-F238E27FC236}">
                <a16:creationId xmlns:a16="http://schemas.microsoft.com/office/drawing/2014/main" id="{5460D5FB-C95C-4D7D-99ED-593E06B193D3}"/>
              </a:ext>
            </a:extLst>
          </p:cNvPr>
          <p:cNvSpPr>
            <a:spLocks noGrp="1"/>
          </p:cNvSpPr>
          <p:nvPr>
            <p:ph idx="1"/>
          </p:nvPr>
        </p:nvSpPr>
        <p:spPr>
          <a:xfrm>
            <a:off x="2589212" y="2133599"/>
            <a:ext cx="3625157" cy="4551285"/>
          </a:xfrm>
        </p:spPr>
        <p:txBody>
          <a:bodyPr>
            <a:normAutofit fontScale="92500" lnSpcReduction="20000"/>
          </a:bodyPr>
          <a:lstStyle/>
          <a:p>
            <a:pPr algn="just"/>
            <a:r>
              <a:rPr lang="en-IN" sz="2000" dirty="0">
                <a:latin typeface="Times New Roman"/>
              </a:rPr>
              <a:t>Expansion slot or Expansion bus is the slot that enable the user to add the adapter card for additional function to the system </a:t>
            </a:r>
          </a:p>
          <a:p>
            <a:pPr marL="0" indent="0" algn="just">
              <a:buNone/>
            </a:pPr>
            <a:r>
              <a:rPr lang="en-IN" sz="2000" dirty="0">
                <a:latin typeface="Times New Roman"/>
              </a:rPr>
              <a:t>    </a:t>
            </a:r>
          </a:p>
          <a:p>
            <a:pPr marL="0" indent="0" algn="just">
              <a:buNone/>
            </a:pPr>
            <a:r>
              <a:rPr lang="en-IN" sz="2000" dirty="0">
                <a:latin typeface="Times New Roman"/>
              </a:rPr>
              <a:t>    </a:t>
            </a:r>
            <a:r>
              <a:rPr lang="en-IN" sz="2000" dirty="0" err="1">
                <a:latin typeface="Times New Roman"/>
              </a:rPr>
              <a:t>Eg.</a:t>
            </a:r>
            <a:r>
              <a:rPr lang="en-IN" sz="2000" dirty="0">
                <a:latin typeface="Times New Roman"/>
              </a:rPr>
              <a:t>	</a:t>
            </a:r>
          </a:p>
          <a:p>
            <a:pPr marL="0" indent="0" algn="just">
              <a:buNone/>
            </a:pPr>
            <a:r>
              <a:rPr lang="en-IN" sz="2000" dirty="0">
                <a:latin typeface="Times New Roman" pitchFamily="18" charset="0"/>
                <a:cs typeface="Times New Roman" pitchFamily="18" charset="0"/>
              </a:rPr>
              <a:t>      -</a:t>
            </a:r>
            <a:r>
              <a:rPr lang="en-IN" dirty="0">
                <a:latin typeface="Times New Roman" pitchFamily="18" charset="0"/>
                <a:cs typeface="Times New Roman" pitchFamily="18" charset="0"/>
              </a:rPr>
              <a:t>Sound card or Multimedia             </a:t>
            </a:r>
          </a:p>
          <a:p>
            <a:pPr marL="0" indent="0" algn="just">
              <a:buNone/>
            </a:pPr>
            <a:r>
              <a:rPr lang="en-IN" dirty="0">
                <a:latin typeface="Times New Roman" pitchFamily="18" charset="0"/>
                <a:cs typeface="Times New Roman" pitchFamily="18" charset="0"/>
              </a:rPr>
              <a:t>      - LAN card.</a:t>
            </a:r>
          </a:p>
          <a:p>
            <a:pPr marL="0" indent="0" algn="just">
              <a:buNone/>
            </a:pPr>
            <a:r>
              <a:rPr lang="en-IN" dirty="0">
                <a:latin typeface="Times New Roman" pitchFamily="18" charset="0"/>
                <a:cs typeface="Times New Roman" pitchFamily="18" charset="0"/>
              </a:rPr>
              <a:t>      -SCSI controller card.</a:t>
            </a:r>
          </a:p>
          <a:p>
            <a:pPr marL="0" indent="0" algn="just">
              <a:buNone/>
            </a:pPr>
            <a:r>
              <a:rPr lang="en-IN" dirty="0">
                <a:latin typeface="Times New Roman" pitchFamily="18" charset="0"/>
                <a:cs typeface="Times New Roman" pitchFamily="18" charset="0"/>
              </a:rPr>
              <a:t>      - Internal Modem card.</a:t>
            </a:r>
          </a:p>
          <a:p>
            <a:pPr marL="0" indent="0" algn="just">
              <a:buNone/>
            </a:pPr>
            <a:r>
              <a:rPr lang="en-IN" dirty="0">
                <a:latin typeface="Times New Roman" pitchFamily="18" charset="0"/>
                <a:cs typeface="Times New Roman" pitchFamily="18" charset="0"/>
              </a:rPr>
              <a:t>      -TV tuner card.</a:t>
            </a:r>
          </a:p>
          <a:p>
            <a:pPr marL="0" indent="0" algn="just">
              <a:buNone/>
            </a:pPr>
            <a:r>
              <a:rPr lang="en-IN" dirty="0">
                <a:latin typeface="Times New Roman" pitchFamily="18" charset="0"/>
                <a:cs typeface="Times New Roman" pitchFamily="18" charset="0"/>
              </a:rPr>
              <a:t>      -Additional hard disc controller card.</a:t>
            </a:r>
          </a:p>
          <a:p>
            <a:endParaRPr lang="en-IN" dirty="0"/>
          </a:p>
        </p:txBody>
      </p:sp>
      <p:pic>
        <p:nvPicPr>
          <p:cNvPr id="4" name="Picture 3">
            <a:extLst>
              <a:ext uri="{FF2B5EF4-FFF2-40B4-BE49-F238E27FC236}">
                <a16:creationId xmlns:a16="http://schemas.microsoft.com/office/drawing/2014/main" id="{CD052895-A421-4F83-99A6-B9186FFA1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460" y="2133599"/>
            <a:ext cx="4190152" cy="3823318"/>
          </a:xfrm>
          <a:prstGeom prst="rect">
            <a:avLst/>
          </a:prstGeom>
        </p:spPr>
      </p:pic>
    </p:spTree>
    <p:extLst>
      <p:ext uri="{BB962C8B-B14F-4D97-AF65-F5344CB8AC3E}">
        <p14:creationId xmlns:p14="http://schemas.microsoft.com/office/powerpoint/2010/main" val="1253992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AD93-AE22-4881-B257-8AF999F785F5}"/>
              </a:ext>
            </a:extLst>
          </p:cNvPr>
          <p:cNvSpPr>
            <a:spLocks noGrp="1"/>
          </p:cNvSpPr>
          <p:nvPr>
            <p:ph type="title"/>
          </p:nvPr>
        </p:nvSpPr>
        <p:spPr/>
        <p:txBody>
          <a:bodyPr/>
          <a:lstStyle/>
          <a:p>
            <a:r>
              <a:rPr lang="en-IN" dirty="0">
                <a:solidFill>
                  <a:schemeClr val="tx1">
                    <a:lumMod val="95000"/>
                    <a:lumOff val="5000"/>
                  </a:schemeClr>
                </a:solidFill>
                <a:latin typeface="Times New Roman"/>
              </a:rPr>
              <a:t>AGP Port</a:t>
            </a:r>
            <a:endParaRPr lang="en-IN" dirty="0"/>
          </a:p>
        </p:txBody>
      </p:sp>
      <p:sp>
        <p:nvSpPr>
          <p:cNvPr id="3" name="Content Placeholder 2">
            <a:extLst>
              <a:ext uri="{FF2B5EF4-FFF2-40B4-BE49-F238E27FC236}">
                <a16:creationId xmlns:a16="http://schemas.microsoft.com/office/drawing/2014/main" id="{32F4B5F2-1DB5-41CF-831B-219EBDBD5D54}"/>
              </a:ext>
            </a:extLst>
          </p:cNvPr>
          <p:cNvSpPr>
            <a:spLocks noGrp="1"/>
          </p:cNvSpPr>
          <p:nvPr>
            <p:ph idx="1"/>
          </p:nvPr>
        </p:nvSpPr>
        <p:spPr>
          <a:xfrm>
            <a:off x="849189" y="2124722"/>
            <a:ext cx="3793833" cy="3777622"/>
          </a:xfrm>
        </p:spPr>
        <p:txBody>
          <a:bodyPr/>
          <a:lstStyle/>
          <a:p>
            <a:r>
              <a:rPr lang="en-IN" dirty="0">
                <a:latin typeface="Times New Roman" pitchFamily="18" charset="0"/>
                <a:cs typeface="Times New Roman" pitchFamily="18" charset="0"/>
              </a:rPr>
              <a:t>AGP ( Accelerated Graphic Port ) port is a high speed data transfer port, this port is used by the display adapter card that demands so much data with in short period of time.	</a:t>
            </a:r>
          </a:p>
          <a:p>
            <a:endParaRPr lang="en-IN" dirty="0"/>
          </a:p>
        </p:txBody>
      </p:sp>
      <p:pic>
        <p:nvPicPr>
          <p:cNvPr id="4" name="Picture 2">
            <a:extLst>
              <a:ext uri="{FF2B5EF4-FFF2-40B4-BE49-F238E27FC236}">
                <a16:creationId xmlns:a16="http://schemas.microsoft.com/office/drawing/2014/main" id="{4D098470-A350-4588-94E3-8489564B2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569" y="2429357"/>
            <a:ext cx="7500657" cy="316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332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01DD-F3A9-4F6B-97CE-DFF9E9D1CC96}"/>
              </a:ext>
            </a:extLst>
          </p:cNvPr>
          <p:cNvSpPr>
            <a:spLocks noGrp="1"/>
          </p:cNvSpPr>
          <p:nvPr>
            <p:ph type="title"/>
          </p:nvPr>
        </p:nvSpPr>
        <p:spPr/>
        <p:txBody>
          <a:bodyPr/>
          <a:lstStyle/>
          <a:p>
            <a:r>
              <a:rPr lang="en-IN" dirty="0">
                <a:solidFill>
                  <a:schemeClr val="tx1">
                    <a:lumMod val="95000"/>
                    <a:lumOff val="5000"/>
                  </a:schemeClr>
                </a:solidFill>
                <a:latin typeface="Times New Roman"/>
              </a:rPr>
              <a:t>IO Connector/USB ports</a:t>
            </a:r>
            <a:endParaRPr lang="en-IN" dirty="0"/>
          </a:p>
        </p:txBody>
      </p:sp>
      <p:pic>
        <p:nvPicPr>
          <p:cNvPr id="4" name="Picture 2">
            <a:extLst>
              <a:ext uri="{FF2B5EF4-FFF2-40B4-BE49-F238E27FC236}">
                <a16:creationId xmlns:a16="http://schemas.microsoft.com/office/drawing/2014/main" id="{FF8E0D2B-EDC0-4251-98D3-DD27790CBB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3289" y="1979721"/>
            <a:ext cx="9259409" cy="375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722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786A-5917-4A0F-BDC1-213DEC8E7E92}"/>
              </a:ext>
            </a:extLst>
          </p:cNvPr>
          <p:cNvSpPr>
            <a:spLocks noGrp="1"/>
          </p:cNvSpPr>
          <p:nvPr>
            <p:ph type="title"/>
          </p:nvPr>
        </p:nvSpPr>
        <p:spPr/>
        <p:txBody>
          <a:bodyPr/>
          <a:lstStyle/>
          <a:p>
            <a:r>
              <a:rPr lang="en-US" dirty="0"/>
              <a:t>Others</a:t>
            </a:r>
            <a:endParaRPr lang="en-IN" dirty="0"/>
          </a:p>
        </p:txBody>
      </p:sp>
      <p:sp>
        <p:nvSpPr>
          <p:cNvPr id="3" name="Content Placeholder 2">
            <a:extLst>
              <a:ext uri="{FF2B5EF4-FFF2-40B4-BE49-F238E27FC236}">
                <a16:creationId xmlns:a16="http://schemas.microsoft.com/office/drawing/2014/main" id="{95C93758-8AEE-43E9-B27F-41561C1ABEF8}"/>
              </a:ext>
            </a:extLst>
          </p:cNvPr>
          <p:cNvSpPr>
            <a:spLocks noGrp="1"/>
          </p:cNvSpPr>
          <p:nvPr>
            <p:ph idx="1"/>
          </p:nvPr>
        </p:nvSpPr>
        <p:spPr/>
        <p:txBody>
          <a:bodyPr/>
          <a:lstStyle/>
          <a:p>
            <a:r>
              <a:rPr lang="en-US" dirty="0"/>
              <a:t>Co processors</a:t>
            </a:r>
          </a:p>
          <a:p>
            <a:r>
              <a:rPr lang="en-US" dirty="0"/>
              <a:t>Buses</a:t>
            </a:r>
          </a:p>
          <a:p>
            <a:r>
              <a:rPr lang="en-US" dirty="0"/>
              <a:t>Expansion Slots</a:t>
            </a:r>
          </a:p>
          <a:p>
            <a:pPr lvl="1"/>
            <a:r>
              <a:rPr lang="en-US" dirty="0"/>
              <a:t>ISA(Industry Standard Architecture)</a:t>
            </a:r>
          </a:p>
          <a:p>
            <a:pPr lvl="1"/>
            <a:r>
              <a:rPr lang="en-US" dirty="0"/>
              <a:t>MCA(Micro Channel Architecture)</a:t>
            </a:r>
          </a:p>
          <a:p>
            <a:pPr lvl="1"/>
            <a:r>
              <a:rPr lang="en-US" dirty="0"/>
              <a:t>EISA(Extended….)</a:t>
            </a:r>
          </a:p>
          <a:p>
            <a:pPr lvl="1"/>
            <a:r>
              <a:rPr lang="en-US" dirty="0"/>
              <a:t>VESA Local Bus(Video Electronics Standard Association)</a:t>
            </a:r>
          </a:p>
          <a:p>
            <a:pPr lvl="1"/>
            <a:r>
              <a:rPr lang="en-US" dirty="0"/>
              <a:t>PCI Local bus(peripheral Connect Interconnect)</a:t>
            </a:r>
          </a:p>
          <a:p>
            <a:endParaRPr lang="en-IN" dirty="0"/>
          </a:p>
        </p:txBody>
      </p:sp>
    </p:spTree>
    <p:extLst>
      <p:ext uri="{BB962C8B-B14F-4D97-AF65-F5344CB8AC3E}">
        <p14:creationId xmlns:p14="http://schemas.microsoft.com/office/powerpoint/2010/main" val="1137133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8ED8-0B4B-47D0-A1D7-86022211A77F}"/>
              </a:ext>
            </a:extLst>
          </p:cNvPr>
          <p:cNvSpPr>
            <a:spLocks noGrp="1"/>
          </p:cNvSpPr>
          <p:nvPr>
            <p:ph type="title"/>
          </p:nvPr>
        </p:nvSpPr>
        <p:spPr/>
        <p:txBody>
          <a:bodyPr/>
          <a:lstStyle/>
          <a:p>
            <a:r>
              <a:rPr lang="en-US" dirty="0"/>
              <a:t>Memory</a:t>
            </a:r>
            <a:endParaRPr lang="en-IN" dirty="0"/>
          </a:p>
        </p:txBody>
      </p:sp>
      <p:sp>
        <p:nvSpPr>
          <p:cNvPr id="3" name="Content Placeholder 2">
            <a:extLst>
              <a:ext uri="{FF2B5EF4-FFF2-40B4-BE49-F238E27FC236}">
                <a16:creationId xmlns:a16="http://schemas.microsoft.com/office/drawing/2014/main" id="{A4E64DDF-DB71-4AA6-8598-06AFE4965C08}"/>
              </a:ext>
            </a:extLst>
          </p:cNvPr>
          <p:cNvSpPr>
            <a:spLocks noGrp="1"/>
          </p:cNvSpPr>
          <p:nvPr>
            <p:ph idx="1"/>
          </p:nvPr>
        </p:nvSpPr>
        <p:spPr/>
        <p:txBody>
          <a:bodyPr/>
          <a:lstStyle/>
          <a:p>
            <a:r>
              <a:rPr lang="en-US" dirty="0"/>
              <a:t>ROM</a:t>
            </a:r>
          </a:p>
          <a:p>
            <a:r>
              <a:rPr lang="en-US" dirty="0"/>
              <a:t>RAM</a:t>
            </a:r>
          </a:p>
          <a:p>
            <a:endParaRPr lang="en-IN" dirty="0"/>
          </a:p>
        </p:txBody>
      </p:sp>
    </p:spTree>
    <p:extLst>
      <p:ext uri="{BB962C8B-B14F-4D97-AF65-F5344CB8AC3E}">
        <p14:creationId xmlns:p14="http://schemas.microsoft.com/office/powerpoint/2010/main" val="370072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2BB7-C2FC-4D08-A591-8F2E8E41FA84}"/>
              </a:ext>
            </a:extLst>
          </p:cNvPr>
          <p:cNvSpPr>
            <a:spLocks noGrp="1"/>
          </p:cNvSpPr>
          <p:nvPr>
            <p:ph type="title"/>
          </p:nvPr>
        </p:nvSpPr>
        <p:spPr/>
        <p:txBody>
          <a:bodyPr/>
          <a:lstStyle/>
          <a:p>
            <a:r>
              <a:rPr lang="en-US" dirty="0"/>
              <a:t>Parts</a:t>
            </a:r>
            <a:endParaRPr lang="en-IN" dirty="0"/>
          </a:p>
        </p:txBody>
      </p:sp>
      <p:sp>
        <p:nvSpPr>
          <p:cNvPr id="3" name="Content Placeholder 2">
            <a:extLst>
              <a:ext uri="{FF2B5EF4-FFF2-40B4-BE49-F238E27FC236}">
                <a16:creationId xmlns:a16="http://schemas.microsoft.com/office/drawing/2014/main" id="{588517B9-9A80-41B7-BFC0-584537761DE0}"/>
              </a:ext>
            </a:extLst>
          </p:cNvPr>
          <p:cNvSpPr>
            <a:spLocks noGrp="1"/>
          </p:cNvSpPr>
          <p:nvPr>
            <p:ph idx="1"/>
          </p:nvPr>
        </p:nvSpPr>
        <p:spPr/>
        <p:txBody>
          <a:bodyPr/>
          <a:lstStyle/>
          <a:p>
            <a:r>
              <a:rPr lang="en-US" dirty="0"/>
              <a:t>Computer can be divided into two:-</a:t>
            </a:r>
          </a:p>
          <a:p>
            <a:pPr lvl="1"/>
            <a:r>
              <a:rPr lang="en-US" dirty="0"/>
              <a:t>Hardware</a:t>
            </a:r>
          </a:p>
          <a:p>
            <a:pPr lvl="2"/>
            <a:r>
              <a:rPr lang="en-US" dirty="0"/>
              <a:t>Tangible functions</a:t>
            </a:r>
          </a:p>
          <a:p>
            <a:pPr lvl="1"/>
            <a:r>
              <a:rPr lang="en-US" dirty="0"/>
              <a:t>Software</a:t>
            </a:r>
          </a:p>
          <a:p>
            <a:pPr lvl="2"/>
            <a:r>
              <a:rPr lang="en-US" dirty="0"/>
              <a:t>Instructions working over hardware.</a:t>
            </a:r>
            <a:endParaRPr lang="en-IN" dirty="0"/>
          </a:p>
        </p:txBody>
      </p:sp>
    </p:spTree>
    <p:extLst>
      <p:ext uri="{BB962C8B-B14F-4D97-AF65-F5344CB8AC3E}">
        <p14:creationId xmlns:p14="http://schemas.microsoft.com/office/powerpoint/2010/main" val="2783242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D648-01F0-40E5-9075-EF3E77F78047}"/>
              </a:ext>
            </a:extLst>
          </p:cNvPr>
          <p:cNvSpPr>
            <a:spLocks noGrp="1"/>
          </p:cNvSpPr>
          <p:nvPr>
            <p:ph type="title"/>
          </p:nvPr>
        </p:nvSpPr>
        <p:spPr/>
        <p:txBody>
          <a:bodyPr/>
          <a:lstStyle/>
          <a:p>
            <a:r>
              <a:rPr lang="en-US" dirty="0"/>
              <a:t>Physical Memory </a:t>
            </a:r>
            <a:r>
              <a:rPr lang="en-US" dirty="0" err="1"/>
              <a:t>Organisation</a:t>
            </a:r>
            <a:endParaRPr lang="en-IN" dirty="0"/>
          </a:p>
        </p:txBody>
      </p:sp>
      <p:sp>
        <p:nvSpPr>
          <p:cNvPr id="3" name="Content Placeholder 2">
            <a:extLst>
              <a:ext uri="{FF2B5EF4-FFF2-40B4-BE49-F238E27FC236}">
                <a16:creationId xmlns:a16="http://schemas.microsoft.com/office/drawing/2014/main" id="{219B590D-C229-4A76-9CD1-927347B88B62}"/>
              </a:ext>
            </a:extLst>
          </p:cNvPr>
          <p:cNvSpPr>
            <a:spLocks noGrp="1"/>
          </p:cNvSpPr>
          <p:nvPr>
            <p:ph idx="1"/>
          </p:nvPr>
        </p:nvSpPr>
        <p:spPr/>
        <p:txBody>
          <a:bodyPr/>
          <a:lstStyle/>
          <a:p>
            <a:pPr lvl="1"/>
            <a:r>
              <a:rPr lang="en-US" dirty="0"/>
              <a:t>DIP(Dual In Line Package)</a:t>
            </a:r>
          </a:p>
          <a:p>
            <a:pPr lvl="1"/>
            <a:r>
              <a:rPr lang="en-US" dirty="0"/>
              <a:t>SIMM (single Inline Memory module)</a:t>
            </a:r>
          </a:p>
          <a:p>
            <a:pPr lvl="1"/>
            <a:r>
              <a:rPr lang="en-US" dirty="0"/>
              <a:t>DIMM (Dual Inline Memory module)</a:t>
            </a:r>
          </a:p>
          <a:p>
            <a:endParaRPr lang="en-IN" dirty="0"/>
          </a:p>
        </p:txBody>
      </p:sp>
    </p:spTree>
    <p:extLst>
      <p:ext uri="{BB962C8B-B14F-4D97-AF65-F5344CB8AC3E}">
        <p14:creationId xmlns:p14="http://schemas.microsoft.com/office/powerpoint/2010/main" val="2576000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5D08-C113-4E6E-9309-9B05697F0C7D}"/>
              </a:ext>
            </a:extLst>
          </p:cNvPr>
          <p:cNvSpPr>
            <a:spLocks noGrp="1"/>
          </p:cNvSpPr>
          <p:nvPr>
            <p:ph type="title"/>
          </p:nvPr>
        </p:nvSpPr>
        <p:spPr/>
        <p:txBody>
          <a:bodyPr/>
          <a:lstStyle/>
          <a:p>
            <a:r>
              <a:rPr lang="en-US" dirty="0"/>
              <a:t>DIP</a:t>
            </a:r>
            <a:endParaRPr lang="en-IN" dirty="0"/>
          </a:p>
        </p:txBody>
      </p:sp>
      <p:pic>
        <p:nvPicPr>
          <p:cNvPr id="4" name="Picture 8" descr="http://www.chipsetc.com/uploads/1/2/4/4/1244189/757495.jpg">
            <a:extLst>
              <a:ext uri="{FF2B5EF4-FFF2-40B4-BE49-F238E27FC236}">
                <a16:creationId xmlns:a16="http://schemas.microsoft.com/office/drawing/2014/main" id="{AFBAEF90-0F3F-4D78-8007-EB0EAB232984}"/>
              </a:ext>
            </a:extLst>
          </p:cNvPr>
          <p:cNvPicPr>
            <a:picLocks noChangeAspect="1" noChangeArrowheads="1"/>
          </p:cNvPicPr>
          <p:nvPr/>
        </p:nvPicPr>
        <p:blipFill>
          <a:blip r:embed="rId2"/>
          <a:srcRect/>
          <a:stretch>
            <a:fillRect/>
          </a:stretch>
        </p:blipFill>
        <p:spPr bwMode="auto">
          <a:xfrm>
            <a:off x="3543299" y="1429305"/>
            <a:ext cx="6648265" cy="4555879"/>
          </a:xfrm>
          <a:prstGeom prst="rect">
            <a:avLst/>
          </a:prstGeom>
          <a:noFill/>
        </p:spPr>
      </p:pic>
    </p:spTree>
    <p:extLst>
      <p:ext uri="{BB962C8B-B14F-4D97-AF65-F5344CB8AC3E}">
        <p14:creationId xmlns:p14="http://schemas.microsoft.com/office/powerpoint/2010/main" val="102296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62DC-BCF4-4590-B3FC-BDA7AFEAEAED}"/>
              </a:ext>
            </a:extLst>
          </p:cNvPr>
          <p:cNvSpPr>
            <a:spLocks noGrp="1"/>
          </p:cNvSpPr>
          <p:nvPr>
            <p:ph type="title"/>
          </p:nvPr>
        </p:nvSpPr>
        <p:spPr/>
        <p:txBody>
          <a:bodyPr/>
          <a:lstStyle/>
          <a:p>
            <a:r>
              <a:rPr lang="en-US" dirty="0"/>
              <a:t>SIPP</a:t>
            </a:r>
            <a:endParaRPr lang="en-IN" dirty="0"/>
          </a:p>
        </p:txBody>
      </p:sp>
      <p:pic>
        <p:nvPicPr>
          <p:cNvPr id="4" name="Picture 2" descr="https://upload.wikimedia.org/wikipedia/commons/thumb/d/da/SIPP.jpg/220px-SIPP.jpg">
            <a:extLst>
              <a:ext uri="{FF2B5EF4-FFF2-40B4-BE49-F238E27FC236}">
                <a16:creationId xmlns:a16="http://schemas.microsoft.com/office/drawing/2014/main" id="{B147767C-CD8E-4178-B3DA-F77A011FAC31}"/>
              </a:ext>
            </a:extLst>
          </p:cNvPr>
          <p:cNvPicPr>
            <a:picLocks noChangeAspect="1" noChangeArrowheads="1"/>
          </p:cNvPicPr>
          <p:nvPr/>
        </p:nvPicPr>
        <p:blipFill>
          <a:blip r:embed="rId2"/>
          <a:srcRect/>
          <a:stretch>
            <a:fillRect/>
          </a:stretch>
        </p:blipFill>
        <p:spPr bwMode="auto">
          <a:xfrm>
            <a:off x="2592925" y="2050743"/>
            <a:ext cx="7376698" cy="4110360"/>
          </a:xfrm>
          <a:prstGeom prst="rect">
            <a:avLst/>
          </a:prstGeom>
          <a:noFill/>
        </p:spPr>
      </p:pic>
    </p:spTree>
    <p:extLst>
      <p:ext uri="{BB962C8B-B14F-4D97-AF65-F5344CB8AC3E}">
        <p14:creationId xmlns:p14="http://schemas.microsoft.com/office/powerpoint/2010/main" val="1210747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9B00-3728-4B9C-9204-1ED5D205B83E}"/>
              </a:ext>
            </a:extLst>
          </p:cNvPr>
          <p:cNvSpPr>
            <a:spLocks noGrp="1"/>
          </p:cNvSpPr>
          <p:nvPr>
            <p:ph type="title"/>
          </p:nvPr>
        </p:nvSpPr>
        <p:spPr/>
        <p:txBody>
          <a:bodyPr/>
          <a:lstStyle/>
          <a:p>
            <a:r>
              <a:rPr lang="en-US" dirty="0"/>
              <a:t>SIMM</a:t>
            </a:r>
            <a:endParaRPr lang="en-IN" dirty="0"/>
          </a:p>
        </p:txBody>
      </p:sp>
      <p:pic>
        <p:nvPicPr>
          <p:cNvPr id="4" name="Picture 2" descr="http://s.hswstatic.com/gif/ram-simm.jpg">
            <a:extLst>
              <a:ext uri="{FF2B5EF4-FFF2-40B4-BE49-F238E27FC236}">
                <a16:creationId xmlns:a16="http://schemas.microsoft.com/office/drawing/2014/main" id="{6003C27B-6F5D-440D-8D27-7F4427F26692}"/>
              </a:ext>
            </a:extLst>
          </p:cNvPr>
          <p:cNvPicPr>
            <a:picLocks noChangeAspect="1" noChangeArrowheads="1"/>
          </p:cNvPicPr>
          <p:nvPr/>
        </p:nvPicPr>
        <p:blipFill>
          <a:blip r:embed="rId2"/>
          <a:srcRect/>
          <a:stretch>
            <a:fillRect/>
          </a:stretch>
        </p:blipFill>
        <p:spPr bwMode="auto">
          <a:xfrm>
            <a:off x="2907436" y="2843814"/>
            <a:ext cx="7266373" cy="2491666"/>
          </a:xfrm>
          <a:prstGeom prst="rect">
            <a:avLst/>
          </a:prstGeom>
          <a:noFill/>
        </p:spPr>
      </p:pic>
    </p:spTree>
    <p:extLst>
      <p:ext uri="{BB962C8B-B14F-4D97-AF65-F5344CB8AC3E}">
        <p14:creationId xmlns:p14="http://schemas.microsoft.com/office/powerpoint/2010/main" val="1201627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155F-A6DE-41CA-A66D-3A2150149A36}"/>
              </a:ext>
            </a:extLst>
          </p:cNvPr>
          <p:cNvSpPr>
            <a:spLocks noGrp="1"/>
          </p:cNvSpPr>
          <p:nvPr>
            <p:ph type="title"/>
          </p:nvPr>
        </p:nvSpPr>
        <p:spPr/>
        <p:txBody>
          <a:bodyPr/>
          <a:lstStyle/>
          <a:p>
            <a:r>
              <a:rPr lang="en-US" dirty="0"/>
              <a:t>DIMM</a:t>
            </a:r>
            <a:endParaRPr lang="en-IN" dirty="0"/>
          </a:p>
        </p:txBody>
      </p:sp>
      <p:pic>
        <p:nvPicPr>
          <p:cNvPr id="4" name="Picture 2" descr="http://www.computerhope.com/pictures/memory/512dimm.gif">
            <a:extLst>
              <a:ext uri="{FF2B5EF4-FFF2-40B4-BE49-F238E27FC236}">
                <a16:creationId xmlns:a16="http://schemas.microsoft.com/office/drawing/2014/main" id="{C1016BD5-5CBB-43C8-9697-6F19DA78F0F5}"/>
              </a:ext>
            </a:extLst>
          </p:cNvPr>
          <p:cNvPicPr>
            <a:picLocks noChangeAspect="1" noChangeArrowheads="1"/>
          </p:cNvPicPr>
          <p:nvPr/>
        </p:nvPicPr>
        <p:blipFill>
          <a:blip r:embed="rId2"/>
          <a:srcRect/>
          <a:stretch>
            <a:fillRect/>
          </a:stretch>
        </p:blipFill>
        <p:spPr bwMode="auto">
          <a:xfrm>
            <a:off x="2388832" y="2599677"/>
            <a:ext cx="9276425" cy="3215197"/>
          </a:xfrm>
          <a:prstGeom prst="rect">
            <a:avLst/>
          </a:prstGeom>
          <a:noFill/>
        </p:spPr>
      </p:pic>
    </p:spTree>
    <p:extLst>
      <p:ext uri="{BB962C8B-B14F-4D97-AF65-F5344CB8AC3E}">
        <p14:creationId xmlns:p14="http://schemas.microsoft.com/office/powerpoint/2010/main" val="33762325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1C9C-59A1-4C30-B0F9-2994ACEF243F}"/>
              </a:ext>
            </a:extLst>
          </p:cNvPr>
          <p:cNvSpPr>
            <a:spLocks noGrp="1"/>
          </p:cNvSpPr>
          <p:nvPr>
            <p:ph type="title"/>
          </p:nvPr>
        </p:nvSpPr>
        <p:spPr/>
        <p:txBody>
          <a:bodyPr>
            <a:normAutofit/>
          </a:bodyPr>
          <a:lstStyle/>
          <a:p>
            <a:r>
              <a:rPr lang="en-US" sz="4000" dirty="0"/>
              <a:t>Hard Disk</a:t>
            </a:r>
            <a:endParaRPr lang="en-IN" sz="4000" dirty="0"/>
          </a:p>
        </p:txBody>
      </p:sp>
      <p:sp>
        <p:nvSpPr>
          <p:cNvPr id="3" name="Content Placeholder 2">
            <a:extLst>
              <a:ext uri="{FF2B5EF4-FFF2-40B4-BE49-F238E27FC236}">
                <a16:creationId xmlns:a16="http://schemas.microsoft.com/office/drawing/2014/main" id="{C886F3C8-B518-4CA2-A3F9-2A2E9F5C18D1}"/>
              </a:ext>
            </a:extLst>
          </p:cNvPr>
          <p:cNvSpPr>
            <a:spLocks noGrp="1"/>
          </p:cNvSpPr>
          <p:nvPr>
            <p:ph idx="1"/>
          </p:nvPr>
        </p:nvSpPr>
        <p:spPr/>
        <p:txBody>
          <a:bodyPr/>
          <a:lstStyle/>
          <a:p>
            <a:r>
              <a:rPr lang="en-US" dirty="0">
                <a:solidFill>
                  <a:srgbClr val="000000"/>
                </a:solidFill>
                <a:cs typeface="Times New Roman" pitchFamily="18" charset="0"/>
              </a:rPr>
              <a:t>A </a:t>
            </a:r>
            <a:r>
              <a:rPr lang="en-US" i="1" dirty="0">
                <a:solidFill>
                  <a:srgbClr val="000000"/>
                </a:solidFill>
                <a:cs typeface="Times New Roman" pitchFamily="18" charset="0"/>
              </a:rPr>
              <a:t>hard disk drive</a:t>
            </a:r>
            <a:r>
              <a:rPr lang="en-US" dirty="0">
                <a:solidFill>
                  <a:srgbClr val="000000"/>
                </a:solidFill>
                <a:cs typeface="Times New Roman" pitchFamily="18" charset="0"/>
              </a:rPr>
              <a:t> is a sealed unit that a PC uses for nonvolatile data storage. </a:t>
            </a:r>
          </a:p>
          <a:p>
            <a:pPr lvl="1"/>
            <a:r>
              <a:rPr lang="en-US" dirty="0">
                <a:solidFill>
                  <a:srgbClr val="000000"/>
                </a:solidFill>
                <a:cs typeface="Times New Roman" pitchFamily="18" charset="0"/>
              </a:rPr>
              <a:t>Secondary Storage Device.</a:t>
            </a:r>
          </a:p>
          <a:p>
            <a:r>
              <a:rPr lang="en-US" dirty="0">
                <a:solidFill>
                  <a:srgbClr val="000000"/>
                </a:solidFill>
                <a:cs typeface="Times New Roman" pitchFamily="18" charset="0"/>
              </a:rPr>
              <a:t>Advantages</a:t>
            </a:r>
          </a:p>
          <a:p>
            <a:pPr lvl="1"/>
            <a:r>
              <a:rPr lang="en-US" dirty="0">
                <a:solidFill>
                  <a:srgbClr val="000000"/>
                </a:solidFill>
                <a:cs typeface="Times New Roman" pitchFamily="18" charset="0"/>
              </a:rPr>
              <a:t>Storage Capacity</a:t>
            </a:r>
          </a:p>
          <a:p>
            <a:pPr lvl="1"/>
            <a:r>
              <a:rPr lang="en-US" dirty="0">
                <a:solidFill>
                  <a:srgbClr val="000000"/>
                </a:solidFill>
                <a:cs typeface="Times New Roman" pitchFamily="18" charset="0"/>
              </a:rPr>
              <a:t>Reliability</a:t>
            </a:r>
          </a:p>
          <a:p>
            <a:pPr lvl="1"/>
            <a:r>
              <a:rPr lang="en-US" dirty="0">
                <a:solidFill>
                  <a:srgbClr val="000000"/>
                </a:solidFill>
                <a:cs typeface="Times New Roman" pitchFamily="18" charset="0"/>
              </a:rPr>
              <a:t>Performance</a:t>
            </a:r>
          </a:p>
          <a:p>
            <a:endParaRPr lang="en-IN" dirty="0"/>
          </a:p>
        </p:txBody>
      </p:sp>
    </p:spTree>
    <p:extLst>
      <p:ext uri="{BB962C8B-B14F-4D97-AF65-F5344CB8AC3E}">
        <p14:creationId xmlns:p14="http://schemas.microsoft.com/office/powerpoint/2010/main" val="1250221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14E8-385C-4272-9556-1DF3D3B50467}"/>
              </a:ext>
            </a:extLst>
          </p:cNvPr>
          <p:cNvSpPr>
            <a:spLocks noGrp="1"/>
          </p:cNvSpPr>
          <p:nvPr>
            <p:ph type="title"/>
          </p:nvPr>
        </p:nvSpPr>
        <p:spPr/>
        <p:txBody>
          <a:bodyPr/>
          <a:lstStyle/>
          <a:p>
            <a:endParaRPr lang="en-IN"/>
          </a:p>
        </p:txBody>
      </p:sp>
      <p:pic>
        <p:nvPicPr>
          <p:cNvPr id="4" name="Picture 4" descr="http://www.oocities.org/ubshreenath/upworkshop1_files/image001.jpg">
            <a:extLst>
              <a:ext uri="{FF2B5EF4-FFF2-40B4-BE49-F238E27FC236}">
                <a16:creationId xmlns:a16="http://schemas.microsoft.com/office/drawing/2014/main" id="{F1F77D22-184A-4814-854A-3761F9A05E70}"/>
              </a:ext>
            </a:extLst>
          </p:cNvPr>
          <p:cNvPicPr>
            <a:picLocks noChangeAspect="1" noChangeArrowheads="1"/>
          </p:cNvPicPr>
          <p:nvPr/>
        </p:nvPicPr>
        <p:blipFill>
          <a:blip r:embed="rId2"/>
          <a:srcRect/>
          <a:stretch>
            <a:fillRect/>
          </a:stretch>
        </p:blipFill>
        <p:spPr bwMode="auto">
          <a:xfrm>
            <a:off x="204186" y="79899"/>
            <a:ext cx="11987813" cy="6778101"/>
          </a:xfrm>
          <a:prstGeom prst="rect">
            <a:avLst/>
          </a:prstGeom>
          <a:noFill/>
        </p:spPr>
      </p:pic>
    </p:spTree>
    <p:extLst>
      <p:ext uri="{BB962C8B-B14F-4D97-AF65-F5344CB8AC3E}">
        <p14:creationId xmlns:p14="http://schemas.microsoft.com/office/powerpoint/2010/main" val="800823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79D-33A5-48D7-9A7C-719C32F7624A}"/>
              </a:ext>
            </a:extLst>
          </p:cNvPr>
          <p:cNvSpPr>
            <a:spLocks noGrp="1"/>
          </p:cNvSpPr>
          <p:nvPr>
            <p:ph type="title"/>
          </p:nvPr>
        </p:nvSpPr>
        <p:spPr/>
        <p:txBody>
          <a:bodyPr/>
          <a:lstStyle/>
          <a:p>
            <a:endParaRPr lang="en-IN"/>
          </a:p>
        </p:txBody>
      </p:sp>
      <p:pic>
        <p:nvPicPr>
          <p:cNvPr id="4" name="Picture 2" descr="http://image.slidesharecdn.com/ch-1-final-fileorganizationfromkorth-140902100518-phpapp02/95/ch-1finalfile-organization-from-korth-11-638.jpg?cb=1409652727">
            <a:extLst>
              <a:ext uri="{FF2B5EF4-FFF2-40B4-BE49-F238E27FC236}">
                <a16:creationId xmlns:a16="http://schemas.microsoft.com/office/drawing/2014/main" id="{D80AE834-0CBA-49FF-A95F-9F9DC7B66CAC}"/>
              </a:ext>
            </a:extLst>
          </p:cNvPr>
          <p:cNvPicPr>
            <a:picLocks noChangeAspect="1" noChangeArrowheads="1"/>
          </p:cNvPicPr>
          <p:nvPr/>
        </p:nvPicPr>
        <p:blipFill>
          <a:blip r:embed="rId2"/>
          <a:srcRect/>
          <a:stretch>
            <a:fillRect/>
          </a:stretch>
        </p:blipFill>
        <p:spPr bwMode="auto">
          <a:xfrm>
            <a:off x="1429305" y="559293"/>
            <a:ext cx="10164932" cy="6298707"/>
          </a:xfrm>
          <a:prstGeom prst="rect">
            <a:avLst/>
          </a:prstGeom>
          <a:noFill/>
        </p:spPr>
      </p:pic>
    </p:spTree>
    <p:extLst>
      <p:ext uri="{BB962C8B-B14F-4D97-AF65-F5344CB8AC3E}">
        <p14:creationId xmlns:p14="http://schemas.microsoft.com/office/powerpoint/2010/main" val="12152496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5E3D-1766-4882-A75B-59A1B62F1616}"/>
              </a:ext>
            </a:extLst>
          </p:cNvPr>
          <p:cNvSpPr>
            <a:spLocks noGrp="1"/>
          </p:cNvSpPr>
          <p:nvPr>
            <p:ph type="title"/>
          </p:nvPr>
        </p:nvSpPr>
        <p:spPr/>
        <p:txBody>
          <a:bodyPr/>
          <a:lstStyle/>
          <a:p>
            <a:r>
              <a:rPr lang="en-US" dirty="0"/>
              <a:t>Components of a Hard disk</a:t>
            </a:r>
            <a:endParaRPr lang="en-IN" dirty="0"/>
          </a:p>
        </p:txBody>
      </p:sp>
      <p:sp>
        <p:nvSpPr>
          <p:cNvPr id="3" name="Content Placeholder 2">
            <a:extLst>
              <a:ext uri="{FF2B5EF4-FFF2-40B4-BE49-F238E27FC236}">
                <a16:creationId xmlns:a16="http://schemas.microsoft.com/office/drawing/2014/main" id="{979CD94A-B7D4-409E-91B7-E43C8365300C}"/>
              </a:ext>
            </a:extLst>
          </p:cNvPr>
          <p:cNvSpPr>
            <a:spLocks noGrp="1"/>
          </p:cNvSpPr>
          <p:nvPr>
            <p:ph idx="1"/>
          </p:nvPr>
        </p:nvSpPr>
        <p:spPr/>
        <p:txBody>
          <a:bodyPr/>
          <a:lstStyle/>
          <a:p>
            <a:pPr marL="742950" indent="-742950">
              <a:buFont typeface="+mj-lt"/>
              <a:buAutoNum type="arabicPeriod"/>
            </a:pPr>
            <a:r>
              <a:rPr lang="en-US" dirty="0"/>
              <a:t>Disk platter</a:t>
            </a:r>
          </a:p>
          <a:p>
            <a:pPr marL="742950" indent="-742950">
              <a:buFont typeface="+mj-lt"/>
              <a:buAutoNum type="arabicPeriod"/>
            </a:pPr>
            <a:r>
              <a:rPr lang="en-US" dirty="0"/>
              <a:t>Read/Write head</a:t>
            </a:r>
          </a:p>
          <a:p>
            <a:pPr marL="742950" indent="-742950">
              <a:buFont typeface="+mj-lt"/>
              <a:buAutoNum type="arabicPeriod"/>
            </a:pPr>
            <a:r>
              <a:rPr lang="en-US" dirty="0"/>
              <a:t>Head arm/Head slider</a:t>
            </a:r>
          </a:p>
          <a:p>
            <a:pPr marL="742950" indent="-742950">
              <a:buFont typeface="+mj-lt"/>
              <a:buAutoNum type="arabicPeriod"/>
            </a:pPr>
            <a:r>
              <a:rPr lang="en-US" dirty="0"/>
              <a:t>Head actuator mechanism</a:t>
            </a:r>
          </a:p>
          <a:p>
            <a:pPr marL="742950" indent="-742950">
              <a:buFont typeface="+mj-lt"/>
              <a:buAutoNum type="arabicPeriod"/>
            </a:pPr>
            <a:r>
              <a:rPr lang="en-US" dirty="0"/>
              <a:t>Spindle motor</a:t>
            </a:r>
          </a:p>
          <a:p>
            <a:pPr marL="742950" indent="-742950">
              <a:buFont typeface="+mj-lt"/>
              <a:buAutoNum type="arabicPeriod"/>
            </a:pPr>
            <a:r>
              <a:rPr lang="en-US" dirty="0"/>
              <a:t>Logic board</a:t>
            </a:r>
          </a:p>
          <a:p>
            <a:pPr marL="742950" indent="-742950">
              <a:buFont typeface="+mj-lt"/>
              <a:buAutoNum type="arabicPeriod"/>
            </a:pPr>
            <a:r>
              <a:rPr lang="en-US" dirty="0"/>
              <a:t>Air filter</a:t>
            </a:r>
          </a:p>
          <a:p>
            <a:pPr marL="742950" indent="-742950">
              <a:buFont typeface="+mj-lt"/>
              <a:buAutoNum type="arabicPeriod"/>
            </a:pPr>
            <a:r>
              <a:rPr lang="en-US" dirty="0"/>
              <a:t>Cables &amp; Connectors</a:t>
            </a:r>
          </a:p>
          <a:p>
            <a:pPr marL="742950" indent="-742950">
              <a:buFont typeface="+mj-lt"/>
              <a:buAutoNum type="arabicPeriod"/>
            </a:pPr>
            <a:r>
              <a:rPr lang="en-US" dirty="0"/>
              <a:t>Bezel/Front Face Plate</a:t>
            </a:r>
          </a:p>
          <a:p>
            <a:endParaRPr lang="en-IN" dirty="0"/>
          </a:p>
        </p:txBody>
      </p:sp>
    </p:spTree>
    <p:extLst>
      <p:ext uri="{BB962C8B-B14F-4D97-AF65-F5344CB8AC3E}">
        <p14:creationId xmlns:p14="http://schemas.microsoft.com/office/powerpoint/2010/main" val="2271645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2B1-202B-4689-8FDC-45BA3B1FC0F2}"/>
              </a:ext>
            </a:extLst>
          </p:cNvPr>
          <p:cNvSpPr>
            <a:spLocks noGrp="1"/>
          </p:cNvSpPr>
          <p:nvPr>
            <p:ph type="title"/>
          </p:nvPr>
        </p:nvSpPr>
        <p:spPr/>
        <p:txBody>
          <a:bodyPr/>
          <a:lstStyle/>
          <a:p>
            <a:endParaRPr lang="en-IN"/>
          </a:p>
        </p:txBody>
      </p:sp>
      <p:grpSp>
        <p:nvGrpSpPr>
          <p:cNvPr id="4" name="Group 24">
            <a:extLst>
              <a:ext uri="{FF2B5EF4-FFF2-40B4-BE49-F238E27FC236}">
                <a16:creationId xmlns:a16="http://schemas.microsoft.com/office/drawing/2014/main" id="{90093027-E494-4EC8-8D07-38EA9956024E}"/>
              </a:ext>
            </a:extLst>
          </p:cNvPr>
          <p:cNvGrpSpPr>
            <a:grpSpLocks noGrp="1"/>
          </p:cNvGrpSpPr>
          <p:nvPr/>
        </p:nvGrpSpPr>
        <p:grpSpPr bwMode="auto">
          <a:xfrm>
            <a:off x="2392532" y="1100831"/>
            <a:ext cx="8740066" cy="5133059"/>
            <a:chOff x="3312" y="1200"/>
            <a:chExt cx="2304" cy="2352"/>
          </a:xfrm>
        </p:grpSpPr>
        <p:pic>
          <p:nvPicPr>
            <p:cNvPr id="5" name="Picture 7" descr="hard-disk-track.gif                                            0001AF0BMasterX                        BD75C985:">
              <a:extLst>
                <a:ext uri="{FF2B5EF4-FFF2-40B4-BE49-F238E27FC236}">
                  <a16:creationId xmlns:a16="http://schemas.microsoft.com/office/drawing/2014/main" id="{5F7D983E-85A3-46E6-8045-16D4DB041838}"/>
                </a:ext>
              </a:extLst>
            </p:cNvPr>
            <p:cNvPicPr>
              <a:picLocks noChangeAspect="1" noChangeArrowheads="1"/>
            </p:cNvPicPr>
            <p:nvPr/>
          </p:nvPicPr>
          <p:blipFill>
            <a:blip r:embed="rId2"/>
            <a:srcRect/>
            <a:stretch>
              <a:fillRect/>
            </a:stretch>
          </p:blipFill>
          <p:spPr bwMode="auto">
            <a:xfrm>
              <a:off x="3408" y="1824"/>
              <a:ext cx="1672" cy="1728"/>
            </a:xfrm>
            <a:prstGeom prst="rect">
              <a:avLst/>
            </a:prstGeom>
            <a:noFill/>
          </p:spPr>
        </p:pic>
        <p:sp>
          <p:nvSpPr>
            <p:cNvPr id="6" name="AutoShape 11">
              <a:extLst>
                <a:ext uri="{FF2B5EF4-FFF2-40B4-BE49-F238E27FC236}">
                  <a16:creationId xmlns:a16="http://schemas.microsoft.com/office/drawing/2014/main" id="{066B5D2A-3905-4FF2-8302-950A01EAC080}"/>
                </a:ext>
              </a:extLst>
            </p:cNvPr>
            <p:cNvSpPr>
              <a:spLocks noChangeArrowheads="1"/>
            </p:cNvSpPr>
            <p:nvPr/>
          </p:nvSpPr>
          <p:spPr bwMode="auto">
            <a:xfrm rot="-10907152">
              <a:off x="4752" y="2592"/>
              <a:ext cx="528" cy="144"/>
            </a:xfrm>
            <a:prstGeom prst="homePlate">
              <a:avLst>
                <a:gd name="adj" fmla="val 91667"/>
              </a:avLst>
            </a:prstGeom>
            <a:solidFill>
              <a:schemeClr val="accent2"/>
            </a:solidFill>
            <a:ln w="9525">
              <a:solidFill>
                <a:schemeClr val="tx1"/>
              </a:solidFill>
              <a:miter lim="800000"/>
              <a:headEnd/>
              <a:tailEnd/>
            </a:ln>
            <a:effectLst/>
          </p:spPr>
          <p:txBody>
            <a:bodyPr wrap="none" anchor="ctr"/>
            <a:lstStyle/>
            <a:p>
              <a:endParaRPr lang="en-US"/>
            </a:p>
          </p:txBody>
        </p:sp>
        <p:sp>
          <p:nvSpPr>
            <p:cNvPr id="7" name="Line 14">
              <a:extLst>
                <a:ext uri="{FF2B5EF4-FFF2-40B4-BE49-F238E27FC236}">
                  <a16:creationId xmlns:a16="http://schemas.microsoft.com/office/drawing/2014/main" id="{5F3C3031-114A-41F7-AE06-623072F7D5A6}"/>
                </a:ext>
              </a:extLst>
            </p:cNvPr>
            <p:cNvSpPr>
              <a:spLocks noChangeShapeType="1"/>
            </p:cNvSpPr>
            <p:nvPr/>
          </p:nvSpPr>
          <p:spPr bwMode="auto">
            <a:xfrm flipH="1">
              <a:off x="4416" y="1440"/>
              <a:ext cx="576"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8" name="Line 15">
              <a:extLst>
                <a:ext uri="{FF2B5EF4-FFF2-40B4-BE49-F238E27FC236}">
                  <a16:creationId xmlns:a16="http://schemas.microsoft.com/office/drawing/2014/main" id="{B3DBA8E7-1D01-4DF7-BB9C-1CF800B9216D}"/>
                </a:ext>
              </a:extLst>
            </p:cNvPr>
            <p:cNvSpPr>
              <a:spLocks noChangeShapeType="1"/>
            </p:cNvSpPr>
            <p:nvPr/>
          </p:nvSpPr>
          <p:spPr bwMode="auto">
            <a:xfrm flipH="1">
              <a:off x="4704" y="1920"/>
              <a:ext cx="336" cy="48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Line 16">
              <a:extLst>
                <a:ext uri="{FF2B5EF4-FFF2-40B4-BE49-F238E27FC236}">
                  <a16:creationId xmlns:a16="http://schemas.microsoft.com/office/drawing/2014/main" id="{0CBAFD51-8A84-4189-ADA8-213A29FE5772}"/>
                </a:ext>
              </a:extLst>
            </p:cNvPr>
            <p:cNvSpPr>
              <a:spLocks noChangeShapeType="1"/>
            </p:cNvSpPr>
            <p:nvPr/>
          </p:nvSpPr>
          <p:spPr bwMode="auto">
            <a:xfrm flipH="1">
              <a:off x="4848" y="2256"/>
              <a:ext cx="336"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0" name="Text Box 17">
              <a:extLst>
                <a:ext uri="{FF2B5EF4-FFF2-40B4-BE49-F238E27FC236}">
                  <a16:creationId xmlns:a16="http://schemas.microsoft.com/office/drawing/2014/main" id="{CA5E6BE3-6FC6-4351-82AD-56D079FAB0F9}"/>
                </a:ext>
              </a:extLst>
            </p:cNvPr>
            <p:cNvSpPr txBox="1">
              <a:spLocks noChangeArrowheads="1"/>
            </p:cNvSpPr>
            <p:nvPr/>
          </p:nvSpPr>
          <p:spPr bwMode="auto">
            <a:xfrm>
              <a:off x="4848" y="1200"/>
              <a:ext cx="528" cy="288"/>
            </a:xfrm>
            <a:prstGeom prst="rect">
              <a:avLst/>
            </a:prstGeom>
            <a:noFill/>
            <a:ln w="9525">
              <a:noFill/>
              <a:miter lim="800000"/>
              <a:headEnd/>
              <a:tailEnd/>
            </a:ln>
            <a:effectLst/>
          </p:spPr>
          <p:txBody>
            <a:bodyPr>
              <a:spAutoFit/>
            </a:bodyPr>
            <a:lstStyle/>
            <a:p>
              <a:pPr>
                <a:spcBef>
                  <a:spcPct val="50000"/>
                </a:spcBef>
              </a:pPr>
              <a:r>
                <a:rPr lang="fr-FR"/>
                <a:t>track</a:t>
              </a:r>
            </a:p>
          </p:txBody>
        </p:sp>
        <p:sp>
          <p:nvSpPr>
            <p:cNvPr id="11" name="Text Box 18">
              <a:extLst>
                <a:ext uri="{FF2B5EF4-FFF2-40B4-BE49-F238E27FC236}">
                  <a16:creationId xmlns:a16="http://schemas.microsoft.com/office/drawing/2014/main" id="{8EEF211C-722F-4DA0-BAED-E90550BDCB36}"/>
                </a:ext>
              </a:extLst>
            </p:cNvPr>
            <p:cNvSpPr txBox="1">
              <a:spLocks noChangeArrowheads="1"/>
            </p:cNvSpPr>
            <p:nvPr/>
          </p:nvSpPr>
          <p:spPr bwMode="auto">
            <a:xfrm>
              <a:off x="4944" y="1632"/>
              <a:ext cx="672" cy="288"/>
            </a:xfrm>
            <a:prstGeom prst="rect">
              <a:avLst/>
            </a:prstGeom>
            <a:noFill/>
            <a:ln w="9525">
              <a:noFill/>
              <a:miter lim="800000"/>
              <a:headEnd/>
              <a:tailEnd/>
            </a:ln>
            <a:effectLst/>
          </p:spPr>
          <p:txBody>
            <a:bodyPr>
              <a:spAutoFit/>
            </a:bodyPr>
            <a:lstStyle/>
            <a:p>
              <a:pPr>
                <a:spcBef>
                  <a:spcPct val="50000"/>
                </a:spcBef>
              </a:pPr>
              <a:r>
                <a:rPr lang="fr-FR"/>
                <a:t>sector</a:t>
              </a:r>
            </a:p>
          </p:txBody>
        </p:sp>
        <p:sp>
          <p:nvSpPr>
            <p:cNvPr id="12" name="Text Box 19">
              <a:extLst>
                <a:ext uri="{FF2B5EF4-FFF2-40B4-BE49-F238E27FC236}">
                  <a16:creationId xmlns:a16="http://schemas.microsoft.com/office/drawing/2014/main" id="{8BCE2C98-ECEE-4CDE-A843-046D235A80AA}"/>
                </a:ext>
              </a:extLst>
            </p:cNvPr>
            <p:cNvSpPr txBox="1">
              <a:spLocks noChangeArrowheads="1"/>
            </p:cNvSpPr>
            <p:nvPr/>
          </p:nvSpPr>
          <p:spPr bwMode="auto">
            <a:xfrm>
              <a:off x="5088" y="2016"/>
              <a:ext cx="528" cy="288"/>
            </a:xfrm>
            <a:prstGeom prst="rect">
              <a:avLst/>
            </a:prstGeom>
            <a:noFill/>
            <a:ln w="9525">
              <a:noFill/>
              <a:miter lim="800000"/>
              <a:headEnd/>
              <a:tailEnd/>
            </a:ln>
            <a:effectLst/>
          </p:spPr>
          <p:txBody>
            <a:bodyPr>
              <a:spAutoFit/>
            </a:bodyPr>
            <a:lstStyle/>
            <a:p>
              <a:pPr>
                <a:spcBef>
                  <a:spcPct val="50000"/>
                </a:spcBef>
              </a:pPr>
              <a:r>
                <a:rPr lang="fr-FR"/>
                <a:t>head</a:t>
              </a:r>
            </a:p>
          </p:txBody>
        </p:sp>
        <p:sp>
          <p:nvSpPr>
            <p:cNvPr id="13" name="AutoShape 23">
              <a:extLst>
                <a:ext uri="{FF2B5EF4-FFF2-40B4-BE49-F238E27FC236}">
                  <a16:creationId xmlns:a16="http://schemas.microsoft.com/office/drawing/2014/main" id="{B7BCBA82-0A27-411F-9DC1-8DEB03717E8C}"/>
                </a:ext>
              </a:extLst>
            </p:cNvPr>
            <p:cNvSpPr>
              <a:spLocks noChangeArrowheads="1"/>
            </p:cNvSpPr>
            <p:nvPr/>
          </p:nvSpPr>
          <p:spPr bwMode="auto">
            <a:xfrm>
              <a:off x="3312" y="1536"/>
              <a:ext cx="1728" cy="1248"/>
            </a:xfrm>
            <a:custGeom>
              <a:avLst/>
              <a:gdLst>
                <a:gd name="G0" fmla="+- -4415036 0 0"/>
                <a:gd name="G1" fmla="+- -10631333 0 0"/>
                <a:gd name="G2" fmla="+- -4415036 0 -10631333"/>
                <a:gd name="G3" fmla="+- 10800 0 0"/>
                <a:gd name="G4" fmla="+- 0 0 -4415036"/>
                <a:gd name="T0" fmla="*/ 360 256 1"/>
                <a:gd name="T1" fmla="*/ 0 256 1"/>
                <a:gd name="G5" fmla="+- G2 T0 T1"/>
                <a:gd name="G6" fmla="?: G2 G2 G5"/>
                <a:gd name="G7" fmla="+- 0 0 G6"/>
                <a:gd name="G8" fmla="+- 9519 0 0"/>
                <a:gd name="G9" fmla="+- 0 0 -10631333"/>
                <a:gd name="G10" fmla="+- 9519 0 2700"/>
                <a:gd name="G11" fmla="cos G10 -4415036"/>
                <a:gd name="G12" fmla="sin G10 -4415036"/>
                <a:gd name="G13" fmla="cos 13500 -4415036"/>
                <a:gd name="G14" fmla="sin 13500 -4415036"/>
                <a:gd name="G15" fmla="+- G11 10800 0"/>
                <a:gd name="G16" fmla="+- G12 10800 0"/>
                <a:gd name="G17" fmla="+- G13 10800 0"/>
                <a:gd name="G18" fmla="+- G14 10800 0"/>
                <a:gd name="G19" fmla="*/ 9519 1 2"/>
                <a:gd name="G20" fmla="+- G19 5400 0"/>
                <a:gd name="G21" fmla="cos G20 -4415036"/>
                <a:gd name="G22" fmla="sin G20 -4415036"/>
                <a:gd name="G23" fmla="+- G21 10800 0"/>
                <a:gd name="G24" fmla="+- G12 G23 G22"/>
                <a:gd name="G25" fmla="+- G22 G23 G11"/>
                <a:gd name="G26" fmla="cos 10800 -4415036"/>
                <a:gd name="G27" fmla="sin 10800 -4415036"/>
                <a:gd name="G28" fmla="cos 9519 -4415036"/>
                <a:gd name="G29" fmla="sin 9519 -4415036"/>
                <a:gd name="G30" fmla="+- G26 10800 0"/>
                <a:gd name="G31" fmla="+- G27 10800 0"/>
                <a:gd name="G32" fmla="+- G28 10800 0"/>
                <a:gd name="G33" fmla="+- G29 10800 0"/>
                <a:gd name="G34" fmla="+- G19 5400 0"/>
                <a:gd name="G35" fmla="cos G34 -10631333"/>
                <a:gd name="G36" fmla="sin G34 -10631333"/>
                <a:gd name="G37" fmla="+/ -10631333 -4415036 2"/>
                <a:gd name="T2" fmla="*/ 180 256 1"/>
                <a:gd name="T3" fmla="*/ 0 256 1"/>
                <a:gd name="G38" fmla="+- G37 T2 T3"/>
                <a:gd name="G39" fmla="?: G2 G37 G38"/>
                <a:gd name="G40" fmla="cos 10800 G39"/>
                <a:gd name="G41" fmla="sin 10800 G39"/>
                <a:gd name="G42" fmla="cos 9519 G39"/>
                <a:gd name="G43" fmla="sin 9519 G39"/>
                <a:gd name="G44" fmla="+- G40 10800 0"/>
                <a:gd name="G45" fmla="+- G41 10800 0"/>
                <a:gd name="G46" fmla="+- G42 10800 0"/>
                <a:gd name="G47" fmla="+- G43 10800 0"/>
                <a:gd name="G48" fmla="+- G35 10800 0"/>
                <a:gd name="G49" fmla="+- G36 10800 0"/>
                <a:gd name="T4" fmla="*/ 6270 w 21600"/>
                <a:gd name="T5" fmla="*/ 995 h 21600"/>
                <a:gd name="T6" fmla="*/ 1125 w 21600"/>
                <a:gd name="T7" fmla="*/ 7697 h 21600"/>
                <a:gd name="T8" fmla="*/ 6808 w 21600"/>
                <a:gd name="T9" fmla="*/ 2158 h 21600"/>
                <a:gd name="T10" fmla="*/ 15994 w 21600"/>
                <a:gd name="T11" fmla="*/ -1661 h 21600"/>
                <a:gd name="T12" fmla="*/ 17793 w 21600"/>
                <a:gd name="T13" fmla="*/ 2707 h 21600"/>
                <a:gd name="T14" fmla="*/ 13424 w 21600"/>
                <a:gd name="T15" fmla="*/ 450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4462" y="2013"/>
                  </a:moveTo>
                  <a:cubicBezTo>
                    <a:pt x="13302" y="1530"/>
                    <a:pt x="12057" y="1281"/>
                    <a:pt x="10800" y="1281"/>
                  </a:cubicBezTo>
                  <a:cubicBezTo>
                    <a:pt x="6662" y="1280"/>
                    <a:pt x="2998" y="3953"/>
                    <a:pt x="1735" y="7893"/>
                  </a:cubicBezTo>
                  <a:lnTo>
                    <a:pt x="515" y="7502"/>
                  </a:lnTo>
                  <a:cubicBezTo>
                    <a:pt x="1949" y="3032"/>
                    <a:pt x="6105" y="-1"/>
                    <a:pt x="10800" y="0"/>
                  </a:cubicBezTo>
                  <a:cubicBezTo>
                    <a:pt x="12226" y="0"/>
                    <a:pt x="13639" y="282"/>
                    <a:pt x="14955" y="831"/>
                  </a:cubicBezTo>
                  <a:lnTo>
                    <a:pt x="15994" y="-1661"/>
                  </a:lnTo>
                  <a:lnTo>
                    <a:pt x="17793" y="2707"/>
                  </a:lnTo>
                  <a:lnTo>
                    <a:pt x="13424" y="4506"/>
                  </a:lnTo>
                  <a:lnTo>
                    <a:pt x="14462" y="2013"/>
                  </a:lnTo>
                  <a:close/>
                </a:path>
              </a:pathLst>
            </a:custGeom>
            <a:solidFill>
              <a:schemeClr val="accent1">
                <a:alpha val="39999"/>
              </a:schemeClr>
            </a:solidFill>
            <a:ln w="9525">
              <a:solidFill>
                <a:schemeClr val="tx1"/>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36623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4E1B-7EFF-4B17-B381-051316959E76}"/>
              </a:ext>
            </a:extLst>
          </p:cNvPr>
          <p:cNvSpPr>
            <a:spLocks noGrp="1"/>
          </p:cNvSpPr>
          <p:nvPr>
            <p:ph type="title"/>
          </p:nvPr>
        </p:nvSpPr>
        <p:spPr/>
        <p:txBody>
          <a:bodyPr/>
          <a:lstStyle/>
          <a:p>
            <a:r>
              <a:rPr lang="en-US" dirty="0"/>
              <a:t>Block Diagram</a:t>
            </a:r>
            <a:endParaRPr lang="en-IN" dirty="0"/>
          </a:p>
        </p:txBody>
      </p:sp>
      <p:pic>
        <p:nvPicPr>
          <p:cNvPr id="1026" name="Picture 2" descr="Block Diagram of Computer - TutorialsMate">
            <a:extLst>
              <a:ext uri="{FF2B5EF4-FFF2-40B4-BE49-F238E27FC236}">
                <a16:creationId xmlns:a16="http://schemas.microsoft.com/office/drawing/2014/main" id="{6986F21C-4161-480B-9660-58B4D68DB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375" y="1784413"/>
            <a:ext cx="8620217" cy="457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08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F60A-9122-48C2-9231-6FAD1AC89919}"/>
              </a:ext>
            </a:extLst>
          </p:cNvPr>
          <p:cNvSpPr>
            <a:spLocks noGrp="1"/>
          </p:cNvSpPr>
          <p:nvPr>
            <p:ph type="title"/>
          </p:nvPr>
        </p:nvSpPr>
        <p:spPr/>
        <p:txBody>
          <a:bodyPr/>
          <a:lstStyle/>
          <a:p>
            <a:r>
              <a:rPr lang="en-US" dirty="0"/>
              <a:t>Side/Head</a:t>
            </a:r>
            <a:endParaRPr lang="en-IN" dirty="0"/>
          </a:p>
        </p:txBody>
      </p:sp>
      <p:sp>
        <p:nvSpPr>
          <p:cNvPr id="3" name="Content Placeholder 2">
            <a:extLst>
              <a:ext uri="{FF2B5EF4-FFF2-40B4-BE49-F238E27FC236}">
                <a16:creationId xmlns:a16="http://schemas.microsoft.com/office/drawing/2014/main" id="{43CC531D-FA22-4765-9F93-E5ABC27623E4}"/>
              </a:ext>
            </a:extLst>
          </p:cNvPr>
          <p:cNvSpPr>
            <a:spLocks noGrp="1"/>
          </p:cNvSpPr>
          <p:nvPr>
            <p:ph idx="1"/>
          </p:nvPr>
        </p:nvSpPr>
        <p:spPr>
          <a:xfrm>
            <a:off x="2589212" y="2133600"/>
            <a:ext cx="2142586" cy="3777622"/>
          </a:xfrm>
        </p:spPr>
        <p:txBody>
          <a:bodyPr/>
          <a:lstStyle/>
          <a:p>
            <a:r>
              <a:rPr lang="en-US" dirty="0"/>
              <a:t>Numbering starts from 0. if there is 2 platters first side is numbered as 0 and last side is numbered as 3</a:t>
            </a:r>
          </a:p>
          <a:p>
            <a:endParaRPr lang="en-IN" dirty="0"/>
          </a:p>
        </p:txBody>
      </p:sp>
      <p:pic>
        <p:nvPicPr>
          <p:cNvPr id="4" name="Picture 2" descr="http://ntfs.com/images/recover-hard-drive.gif">
            <a:extLst>
              <a:ext uri="{FF2B5EF4-FFF2-40B4-BE49-F238E27FC236}">
                <a16:creationId xmlns:a16="http://schemas.microsoft.com/office/drawing/2014/main" id="{97E13543-ED10-4D30-AE20-D3E0E276B26F}"/>
              </a:ext>
            </a:extLst>
          </p:cNvPr>
          <p:cNvPicPr>
            <a:picLocks noChangeAspect="1" noChangeArrowheads="1"/>
          </p:cNvPicPr>
          <p:nvPr/>
        </p:nvPicPr>
        <p:blipFill>
          <a:blip r:embed="rId2"/>
          <a:srcRect/>
          <a:stretch>
            <a:fillRect/>
          </a:stretch>
        </p:blipFill>
        <p:spPr bwMode="auto">
          <a:xfrm>
            <a:off x="5660254" y="1905000"/>
            <a:ext cx="5105400" cy="3683643"/>
          </a:xfrm>
          <a:prstGeom prst="rect">
            <a:avLst/>
          </a:prstGeom>
          <a:noFill/>
        </p:spPr>
      </p:pic>
    </p:spTree>
    <p:extLst>
      <p:ext uri="{BB962C8B-B14F-4D97-AF65-F5344CB8AC3E}">
        <p14:creationId xmlns:p14="http://schemas.microsoft.com/office/powerpoint/2010/main" val="3020017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B9CC-3FE3-4B79-AA11-A935331A8E42}"/>
              </a:ext>
            </a:extLst>
          </p:cNvPr>
          <p:cNvSpPr>
            <a:spLocks noGrp="1"/>
          </p:cNvSpPr>
          <p:nvPr>
            <p:ph type="title"/>
          </p:nvPr>
        </p:nvSpPr>
        <p:spPr/>
        <p:txBody>
          <a:bodyPr/>
          <a:lstStyle/>
          <a:p>
            <a:r>
              <a:rPr lang="en-US" dirty="0"/>
              <a:t>Track</a:t>
            </a:r>
            <a:endParaRPr lang="en-IN" dirty="0"/>
          </a:p>
        </p:txBody>
      </p:sp>
      <p:sp>
        <p:nvSpPr>
          <p:cNvPr id="3" name="Content Placeholder 2">
            <a:extLst>
              <a:ext uri="{FF2B5EF4-FFF2-40B4-BE49-F238E27FC236}">
                <a16:creationId xmlns:a16="http://schemas.microsoft.com/office/drawing/2014/main" id="{E1B5304E-EC6A-4370-BC3C-93C85BEAD284}"/>
              </a:ext>
            </a:extLst>
          </p:cNvPr>
          <p:cNvSpPr>
            <a:spLocks noGrp="1"/>
          </p:cNvSpPr>
          <p:nvPr>
            <p:ph idx="1"/>
          </p:nvPr>
        </p:nvSpPr>
        <p:spPr>
          <a:xfrm>
            <a:off x="2589212" y="2133600"/>
            <a:ext cx="2817289" cy="3777622"/>
          </a:xfrm>
        </p:spPr>
        <p:txBody>
          <a:bodyPr/>
          <a:lstStyle/>
          <a:p>
            <a:r>
              <a:rPr lang="en-US" dirty="0"/>
              <a:t>Each side is divided into concentric circles called Tracks.</a:t>
            </a:r>
          </a:p>
          <a:p>
            <a:r>
              <a:rPr lang="en-US" dirty="0"/>
              <a:t>Numbering starts from 0.</a:t>
            </a:r>
          </a:p>
          <a:p>
            <a:endParaRPr lang="en-IN" dirty="0"/>
          </a:p>
        </p:txBody>
      </p:sp>
      <p:pic>
        <p:nvPicPr>
          <p:cNvPr id="4" name="Picture 2" descr="http://www.oocities.org/inhs_iloilo/References/hdd_files/image002.gif">
            <a:extLst>
              <a:ext uri="{FF2B5EF4-FFF2-40B4-BE49-F238E27FC236}">
                <a16:creationId xmlns:a16="http://schemas.microsoft.com/office/drawing/2014/main" id="{903A543D-49E1-4A5A-B86C-B6E8644342EE}"/>
              </a:ext>
            </a:extLst>
          </p:cNvPr>
          <p:cNvPicPr>
            <a:picLocks noChangeAspect="1" noChangeArrowheads="1"/>
          </p:cNvPicPr>
          <p:nvPr/>
        </p:nvPicPr>
        <p:blipFill>
          <a:blip r:embed="rId2"/>
          <a:srcRect/>
          <a:stretch>
            <a:fillRect/>
          </a:stretch>
        </p:blipFill>
        <p:spPr bwMode="auto">
          <a:xfrm>
            <a:off x="5538186" y="2042890"/>
            <a:ext cx="6400800" cy="4191000"/>
          </a:xfrm>
          <a:prstGeom prst="rect">
            <a:avLst/>
          </a:prstGeom>
          <a:noFill/>
        </p:spPr>
      </p:pic>
    </p:spTree>
    <p:extLst>
      <p:ext uri="{BB962C8B-B14F-4D97-AF65-F5344CB8AC3E}">
        <p14:creationId xmlns:p14="http://schemas.microsoft.com/office/powerpoint/2010/main" val="975847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AC9A-1C61-40CA-A7F8-CF5DA44F69B9}"/>
              </a:ext>
            </a:extLst>
          </p:cNvPr>
          <p:cNvSpPr>
            <a:spLocks noGrp="1"/>
          </p:cNvSpPr>
          <p:nvPr>
            <p:ph type="title"/>
          </p:nvPr>
        </p:nvSpPr>
        <p:spPr/>
        <p:txBody>
          <a:bodyPr/>
          <a:lstStyle/>
          <a:p>
            <a:r>
              <a:rPr lang="en-US" dirty="0"/>
              <a:t>Sectors</a:t>
            </a:r>
            <a:br>
              <a:rPr lang="en-IN" dirty="0"/>
            </a:br>
            <a:endParaRPr lang="en-IN" dirty="0"/>
          </a:p>
        </p:txBody>
      </p:sp>
      <p:sp>
        <p:nvSpPr>
          <p:cNvPr id="3" name="Content Placeholder 2">
            <a:extLst>
              <a:ext uri="{FF2B5EF4-FFF2-40B4-BE49-F238E27FC236}">
                <a16:creationId xmlns:a16="http://schemas.microsoft.com/office/drawing/2014/main" id="{B4E236D5-1795-40FD-9B74-6AD762CFFE8A}"/>
              </a:ext>
            </a:extLst>
          </p:cNvPr>
          <p:cNvSpPr>
            <a:spLocks noGrp="1"/>
          </p:cNvSpPr>
          <p:nvPr>
            <p:ph idx="1"/>
          </p:nvPr>
        </p:nvSpPr>
        <p:spPr>
          <a:xfrm>
            <a:off x="2589212" y="2133600"/>
            <a:ext cx="3243417" cy="3777622"/>
          </a:xfrm>
        </p:spPr>
        <p:txBody>
          <a:bodyPr/>
          <a:lstStyle/>
          <a:p>
            <a:r>
              <a:rPr lang="en-US" dirty="0"/>
              <a:t>Single track can store more than 5000 bytes.</a:t>
            </a:r>
          </a:p>
          <a:p>
            <a:r>
              <a:rPr lang="en-US" dirty="0"/>
              <a:t>So it is further divided into sectors.</a:t>
            </a:r>
          </a:p>
          <a:p>
            <a:endParaRPr lang="en-IN" dirty="0"/>
          </a:p>
        </p:txBody>
      </p:sp>
      <p:pic>
        <p:nvPicPr>
          <p:cNvPr id="4" name="Picture 2" descr="http://www.technologyuk.net/computing/computer_systems/images/hard_disk_drive_03.gif">
            <a:extLst>
              <a:ext uri="{FF2B5EF4-FFF2-40B4-BE49-F238E27FC236}">
                <a16:creationId xmlns:a16="http://schemas.microsoft.com/office/drawing/2014/main" id="{8C830BE6-2B8B-4B91-A9A5-AFF2ECEF7DFD}"/>
              </a:ext>
            </a:extLst>
          </p:cNvPr>
          <p:cNvPicPr>
            <a:picLocks noChangeAspect="1" noChangeArrowheads="1"/>
          </p:cNvPicPr>
          <p:nvPr/>
        </p:nvPicPr>
        <p:blipFill>
          <a:blip r:embed="rId2"/>
          <a:srcRect/>
          <a:stretch>
            <a:fillRect/>
          </a:stretch>
        </p:blipFill>
        <p:spPr bwMode="auto">
          <a:xfrm>
            <a:off x="6519908" y="2256407"/>
            <a:ext cx="3581400" cy="3276600"/>
          </a:xfrm>
          <a:prstGeom prst="rect">
            <a:avLst/>
          </a:prstGeom>
          <a:noFill/>
        </p:spPr>
      </p:pic>
    </p:spTree>
    <p:extLst>
      <p:ext uri="{BB962C8B-B14F-4D97-AF65-F5344CB8AC3E}">
        <p14:creationId xmlns:p14="http://schemas.microsoft.com/office/powerpoint/2010/main" val="3803866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FC7A-AEA5-4EB9-A01E-32F89D34CBC5}"/>
              </a:ext>
            </a:extLst>
          </p:cNvPr>
          <p:cNvSpPr>
            <a:spLocks noGrp="1"/>
          </p:cNvSpPr>
          <p:nvPr>
            <p:ph type="title"/>
          </p:nvPr>
        </p:nvSpPr>
        <p:spPr/>
        <p:txBody>
          <a:bodyPr/>
          <a:lstStyle/>
          <a:p>
            <a:r>
              <a:rPr lang="en-US" dirty="0"/>
              <a:t>Cylinders</a:t>
            </a:r>
            <a:endParaRPr lang="en-IN" dirty="0"/>
          </a:p>
        </p:txBody>
      </p:sp>
      <p:sp>
        <p:nvSpPr>
          <p:cNvPr id="3" name="Content Placeholder 2">
            <a:extLst>
              <a:ext uri="{FF2B5EF4-FFF2-40B4-BE49-F238E27FC236}">
                <a16:creationId xmlns:a16="http://schemas.microsoft.com/office/drawing/2014/main" id="{E6BE57AA-B95F-4C16-B2BE-B8493C298A2E}"/>
              </a:ext>
            </a:extLst>
          </p:cNvPr>
          <p:cNvSpPr>
            <a:spLocks noGrp="1"/>
          </p:cNvSpPr>
          <p:nvPr>
            <p:ph idx="1"/>
          </p:nvPr>
        </p:nvSpPr>
        <p:spPr>
          <a:xfrm>
            <a:off x="2589212" y="2133600"/>
            <a:ext cx="2826167" cy="3777622"/>
          </a:xfrm>
        </p:spPr>
        <p:txBody>
          <a:bodyPr/>
          <a:lstStyle/>
          <a:p>
            <a:r>
              <a:rPr lang="en-US" dirty="0"/>
              <a:t>Data is stored in the cylinder by cylinder</a:t>
            </a:r>
          </a:p>
          <a:p>
            <a:endParaRPr lang="en-IN" dirty="0"/>
          </a:p>
        </p:txBody>
      </p:sp>
      <p:pic>
        <p:nvPicPr>
          <p:cNvPr id="4" name="Picture 2" descr="http://www2.bakersfieldcollege.edu/resperic/Math6A/Lectures/ch6/2/cylinder.gif">
            <a:extLst>
              <a:ext uri="{FF2B5EF4-FFF2-40B4-BE49-F238E27FC236}">
                <a16:creationId xmlns:a16="http://schemas.microsoft.com/office/drawing/2014/main" id="{E40AECEC-9E16-4F0E-8E4C-051C919B0BB5}"/>
              </a:ext>
            </a:extLst>
          </p:cNvPr>
          <p:cNvPicPr>
            <a:picLocks noChangeAspect="1" noChangeArrowheads="1"/>
          </p:cNvPicPr>
          <p:nvPr/>
        </p:nvPicPr>
        <p:blipFill>
          <a:blip r:embed="rId2"/>
          <a:srcRect/>
          <a:stretch>
            <a:fillRect/>
          </a:stretch>
        </p:blipFill>
        <p:spPr bwMode="auto">
          <a:xfrm>
            <a:off x="4101484" y="3119761"/>
            <a:ext cx="7467600" cy="3429000"/>
          </a:xfrm>
          <a:prstGeom prst="rect">
            <a:avLst/>
          </a:prstGeom>
          <a:noFill/>
        </p:spPr>
      </p:pic>
    </p:spTree>
    <p:extLst>
      <p:ext uri="{BB962C8B-B14F-4D97-AF65-F5344CB8AC3E}">
        <p14:creationId xmlns:p14="http://schemas.microsoft.com/office/powerpoint/2010/main" val="4203649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5E2C-92F4-4CCC-89A0-FE03E978D6C3}"/>
              </a:ext>
            </a:extLst>
          </p:cNvPr>
          <p:cNvSpPr>
            <a:spLocks noGrp="1"/>
          </p:cNvSpPr>
          <p:nvPr>
            <p:ph type="title"/>
          </p:nvPr>
        </p:nvSpPr>
        <p:spPr/>
        <p:txBody>
          <a:bodyPr/>
          <a:lstStyle/>
          <a:p>
            <a:r>
              <a:rPr lang="en-US" dirty="0"/>
              <a:t>Buses</a:t>
            </a:r>
            <a:endParaRPr lang="en-IN" dirty="0"/>
          </a:p>
        </p:txBody>
      </p:sp>
      <p:sp>
        <p:nvSpPr>
          <p:cNvPr id="3" name="Content Placeholder 2">
            <a:extLst>
              <a:ext uri="{FF2B5EF4-FFF2-40B4-BE49-F238E27FC236}">
                <a16:creationId xmlns:a16="http://schemas.microsoft.com/office/drawing/2014/main" id="{5D88DF14-A6DA-4BA4-A9A2-C377A4260654}"/>
              </a:ext>
            </a:extLst>
          </p:cNvPr>
          <p:cNvSpPr>
            <a:spLocks noGrp="1"/>
          </p:cNvSpPr>
          <p:nvPr>
            <p:ph idx="1"/>
          </p:nvPr>
        </p:nvSpPr>
        <p:spPr>
          <a:xfrm>
            <a:off x="2589212" y="2133600"/>
            <a:ext cx="2906066" cy="3777622"/>
          </a:xfrm>
        </p:spPr>
        <p:txBody>
          <a:bodyPr/>
          <a:lstStyle/>
          <a:p>
            <a:r>
              <a:rPr lang="en-US" dirty="0"/>
              <a:t>Address Bus</a:t>
            </a:r>
          </a:p>
          <a:p>
            <a:r>
              <a:rPr lang="en-US" dirty="0"/>
              <a:t>Data Bus</a:t>
            </a:r>
          </a:p>
          <a:p>
            <a:r>
              <a:rPr lang="en-US" dirty="0"/>
              <a:t>Control Bus</a:t>
            </a:r>
            <a:endParaRPr lang="en-IN" dirty="0"/>
          </a:p>
        </p:txBody>
      </p:sp>
      <p:pic>
        <p:nvPicPr>
          <p:cNvPr id="1026" name="Picture 2" descr="The System Bus">
            <a:extLst>
              <a:ext uri="{FF2B5EF4-FFF2-40B4-BE49-F238E27FC236}">
                <a16:creationId xmlns:a16="http://schemas.microsoft.com/office/drawing/2014/main" id="{3C09946F-AFCF-440A-B46C-D8284316F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394" y="1562470"/>
            <a:ext cx="6684886" cy="434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54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1F59-4248-4501-8311-13BFA26363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DC440D-8C0A-4609-B803-A4BF01CA917F}"/>
              </a:ext>
            </a:extLst>
          </p:cNvPr>
          <p:cNvSpPr>
            <a:spLocks noGrp="1"/>
          </p:cNvSpPr>
          <p:nvPr>
            <p:ph idx="1"/>
          </p:nvPr>
        </p:nvSpPr>
        <p:spPr>
          <a:xfrm>
            <a:off x="2589212" y="530087"/>
            <a:ext cx="8915400" cy="5381135"/>
          </a:xfrm>
        </p:spPr>
        <p:txBody>
          <a:bodyPr>
            <a:normAutofit/>
          </a:bodyPr>
          <a:lstStyle/>
          <a:p>
            <a:r>
              <a:rPr lang="en-US" b="1" dirty="0">
                <a:latin typeface="Times New Roman" panose="02020603050405020304" pitchFamily="18" charset="0"/>
                <a:cs typeface="Times New Roman" panose="02020603050405020304" pitchFamily="18" charset="0"/>
              </a:rPr>
              <a:t>INTRODUCTION TO COMPUTERS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 computer is an electronic machine, devised for performing calculations and controlling operations that can be expressed either in logical or numerical terms.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Applications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The applications domain of a computer depends totally on human creativity and imagination it covers a huge area of applications including education, industries, government medicine, scientific research, low and even music and arts.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Millions of complex calculations can be done in a mere fraction of time</a:t>
            </a:r>
          </a:p>
          <a:p>
            <a:r>
              <a:rPr lang="en-US" dirty="0">
                <a:latin typeface="Times New Roman" panose="02020603050405020304" pitchFamily="18" charset="0"/>
                <a:cs typeface="Times New Roman" panose="02020603050405020304" pitchFamily="18" charset="0"/>
              </a:rPr>
              <a:t>    • Difficult decisions can be made with unerring accuracy for comparatively little cost</a:t>
            </a:r>
            <a:endParaRPr lang="en-IN" dirty="0"/>
          </a:p>
        </p:txBody>
      </p:sp>
    </p:spTree>
    <p:extLst>
      <p:ext uri="{BB962C8B-B14F-4D97-AF65-F5344CB8AC3E}">
        <p14:creationId xmlns:p14="http://schemas.microsoft.com/office/powerpoint/2010/main" val="155693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B83A-6732-466B-A802-E1513A912A0C}"/>
              </a:ext>
            </a:extLst>
          </p:cNvPr>
          <p:cNvSpPr>
            <a:spLocks noGrp="1"/>
          </p:cNvSpPr>
          <p:nvPr>
            <p:ph type="title"/>
          </p:nvPr>
        </p:nvSpPr>
        <p:spPr>
          <a:xfrm>
            <a:off x="2592925" y="624110"/>
            <a:ext cx="8911687" cy="15776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9FBDF6F-8F2D-4312-B2DE-9AEACEBD8E17}"/>
              </a:ext>
            </a:extLst>
          </p:cNvPr>
          <p:cNvSpPr>
            <a:spLocks noGrp="1"/>
          </p:cNvSpPr>
          <p:nvPr>
            <p:ph idx="1"/>
          </p:nvPr>
        </p:nvSpPr>
        <p:spPr>
          <a:xfrm>
            <a:off x="2589212" y="1245704"/>
            <a:ext cx="8915400" cy="4665518"/>
          </a:xfrm>
        </p:spPr>
        <p:txBody>
          <a:bodyPr/>
          <a:lstStyle/>
          <a:p>
            <a:r>
              <a:rPr lang="en-US" sz="2800" dirty="0">
                <a:latin typeface="Times New Roman" panose="02020603050405020304" pitchFamily="18" charset="0"/>
                <a:cs typeface="Times New Roman" panose="02020603050405020304" pitchFamily="18" charset="0"/>
              </a:rPr>
              <a:t>The block diagram of the computer system have the following three units, each functional unit corresponds to their basic operations performed as described in details.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Input unit</a:t>
            </a:r>
          </a:p>
          <a:p>
            <a:r>
              <a:rPr lang="en-US" sz="2800" dirty="0">
                <a:latin typeface="Times New Roman" panose="02020603050405020304" pitchFamily="18" charset="0"/>
                <a:cs typeface="Times New Roman" panose="02020603050405020304" pitchFamily="18" charset="0"/>
              </a:rPr>
              <a:t>(b) Central processing unit</a:t>
            </a:r>
          </a:p>
          <a:p>
            <a:r>
              <a:rPr lang="en-US" sz="2800" dirty="0">
                <a:latin typeface="Times New Roman" panose="02020603050405020304" pitchFamily="18" charset="0"/>
                <a:cs typeface="Times New Roman" panose="02020603050405020304" pitchFamily="18" charset="0"/>
              </a:rPr>
              <a:t>(c) Output unit</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56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0297-F90F-4BDF-B33C-EC24572A853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Input Unit</a:t>
            </a:r>
            <a:br>
              <a:rPr lang="en-US"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C5A617-9DCC-4592-BC6D-73BB04D6D900}"/>
              </a:ext>
            </a:extLst>
          </p:cNvPr>
          <p:cNvSpPr>
            <a:spLocks noGrp="1"/>
          </p:cNvSpPr>
          <p:nvPr>
            <p:ph idx="1"/>
          </p:nvPr>
        </p:nvSpPr>
        <p:spPr>
          <a:xfrm>
            <a:off x="2589212" y="1470991"/>
            <a:ext cx="8915400" cy="51816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Accept data and instructions from the outside world.</a:t>
            </a:r>
          </a:p>
          <a:p>
            <a:pPr>
              <a:lnSpc>
                <a:spcPct val="150000"/>
              </a:lnSpc>
            </a:pPr>
            <a:r>
              <a:rPr lang="en-US" sz="2400" dirty="0">
                <a:latin typeface="Times New Roman" panose="02020603050405020304" pitchFamily="18" charset="0"/>
                <a:cs typeface="Times New Roman" panose="02020603050405020304" pitchFamily="18" charset="0"/>
              </a:rPr>
              <a:t>• Convert it to a form that the computer can understand</a:t>
            </a:r>
          </a:p>
          <a:p>
            <a:pPr>
              <a:lnSpc>
                <a:spcPct val="150000"/>
              </a:lnSpc>
            </a:pPr>
            <a:r>
              <a:rPr lang="en-US" sz="2400" dirty="0">
                <a:latin typeface="Times New Roman" panose="02020603050405020304" pitchFamily="18" charset="0"/>
                <a:cs typeface="Times New Roman" panose="02020603050405020304" pitchFamily="18" charset="0"/>
              </a:rPr>
              <a:t>• Supply the converted data to the computer system for further processing</a:t>
            </a:r>
          </a:p>
          <a:p>
            <a:pPr>
              <a:lnSpc>
                <a:spcPct val="150000"/>
              </a:lnSpc>
            </a:pPr>
            <a:r>
              <a:rPr lang="en-US" sz="2400" dirty="0">
                <a:latin typeface="Times New Roman" panose="02020603050405020304" pitchFamily="18" charset="0"/>
                <a:cs typeface="Times New Roman" panose="02020603050405020304" pitchFamily="18" charset="0"/>
              </a:rPr>
              <a:t>• The input unit is used to send information or instructions or commands to the computer. The data received from the input unit is immediately stored in main memory and the processed.</a:t>
            </a:r>
          </a:p>
          <a:p>
            <a:pPr marL="0" indent="0">
              <a:buNone/>
            </a:pPr>
            <a:endParaRPr lang="en-IN" dirty="0"/>
          </a:p>
        </p:txBody>
      </p:sp>
    </p:spTree>
    <p:extLst>
      <p:ext uri="{BB962C8B-B14F-4D97-AF65-F5344CB8AC3E}">
        <p14:creationId xmlns:p14="http://schemas.microsoft.com/office/powerpoint/2010/main" val="35582249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368</TotalTime>
  <Words>1278</Words>
  <Application>Microsoft Office PowerPoint</Application>
  <PresentationFormat>Widescreen</PresentationFormat>
  <Paragraphs>261</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Century Gothic</vt:lpstr>
      <vt:lpstr>DilleniaUPC</vt:lpstr>
      <vt:lpstr>Times New Roman</vt:lpstr>
      <vt:lpstr>Wingdings</vt:lpstr>
      <vt:lpstr>Wingdings 3</vt:lpstr>
      <vt:lpstr>Wisp</vt:lpstr>
      <vt:lpstr>Introduction to computers</vt:lpstr>
      <vt:lpstr>Agenda</vt:lpstr>
      <vt:lpstr>Introduction</vt:lpstr>
      <vt:lpstr>Definition</vt:lpstr>
      <vt:lpstr>Parts</vt:lpstr>
      <vt:lpstr>Block Diagram</vt:lpstr>
      <vt:lpstr>PowerPoint Presentation</vt:lpstr>
      <vt:lpstr>PowerPoint Presentation</vt:lpstr>
      <vt:lpstr>Input Unit </vt:lpstr>
      <vt:lpstr>PowerPoint Presentation</vt:lpstr>
      <vt:lpstr>Central Processing Unit (CPU) </vt:lpstr>
      <vt:lpstr>PowerPoint Presentation</vt:lpstr>
      <vt:lpstr>PowerPoint Presentation</vt:lpstr>
      <vt:lpstr>PowerPoint Presentation</vt:lpstr>
      <vt:lpstr>PowerPoint Presentation</vt:lpstr>
      <vt:lpstr>PowerPoint Presentation</vt:lpstr>
      <vt:lpstr>PowerPoint Presentation</vt:lpstr>
      <vt:lpstr>Output unit</vt:lpstr>
      <vt:lpstr>I/O Devices</vt:lpstr>
      <vt:lpstr>Secondary Storage Devices</vt:lpstr>
      <vt:lpstr>PowerPoint Presentation</vt:lpstr>
      <vt:lpstr>Input Devices</vt:lpstr>
      <vt:lpstr>Output Devices</vt:lpstr>
      <vt:lpstr>Flat Bed Scanner</vt:lpstr>
      <vt:lpstr>Sheet Fed Scanner</vt:lpstr>
      <vt:lpstr>Hand Held Scanners</vt:lpstr>
      <vt:lpstr>Continues..</vt:lpstr>
      <vt:lpstr>Printer</vt:lpstr>
      <vt:lpstr>Types of Printers</vt:lpstr>
      <vt:lpstr>Impact Printer</vt:lpstr>
      <vt:lpstr>Non Impact Printers</vt:lpstr>
      <vt:lpstr>Display Devices :-CRT(Cathode  Ray Tube) </vt:lpstr>
      <vt:lpstr>LCD Monitor</vt:lpstr>
      <vt:lpstr>Inside a CPU</vt:lpstr>
      <vt:lpstr>PowerPoint Presentation</vt:lpstr>
      <vt:lpstr>Ports</vt:lpstr>
      <vt:lpstr>Motherboard</vt:lpstr>
      <vt:lpstr>Components of a motherboard</vt:lpstr>
      <vt:lpstr>Chipset</vt:lpstr>
      <vt:lpstr>Continues </vt:lpstr>
      <vt:lpstr>Memory Socket(DIMM)</vt:lpstr>
      <vt:lpstr>CPU Socket</vt:lpstr>
      <vt:lpstr>ROM BIOS</vt:lpstr>
      <vt:lpstr>CMOS Battery</vt:lpstr>
      <vt:lpstr>Expansion Slots</vt:lpstr>
      <vt:lpstr>AGP Port</vt:lpstr>
      <vt:lpstr>IO Connector/USB ports</vt:lpstr>
      <vt:lpstr>Others</vt:lpstr>
      <vt:lpstr>Memory</vt:lpstr>
      <vt:lpstr>Physical Memory Organisation</vt:lpstr>
      <vt:lpstr>DIP</vt:lpstr>
      <vt:lpstr>SIPP</vt:lpstr>
      <vt:lpstr>SIMM</vt:lpstr>
      <vt:lpstr>DIMM</vt:lpstr>
      <vt:lpstr>Hard Disk</vt:lpstr>
      <vt:lpstr>PowerPoint Presentation</vt:lpstr>
      <vt:lpstr>PowerPoint Presentation</vt:lpstr>
      <vt:lpstr>Components of a Hard disk</vt:lpstr>
      <vt:lpstr>PowerPoint Presentation</vt:lpstr>
      <vt:lpstr>Side/Head</vt:lpstr>
      <vt:lpstr>Track</vt:lpstr>
      <vt:lpstr>Sectors </vt:lpstr>
      <vt:lpstr>Cylinders</vt:lpstr>
      <vt:lpstr>Buses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dc:title>
  <dc:creator>Manu John</dc:creator>
  <cp:lastModifiedBy>HP</cp:lastModifiedBy>
  <cp:revision>29</cp:revision>
  <dcterms:created xsi:type="dcterms:W3CDTF">2022-10-12T08:27:44Z</dcterms:created>
  <dcterms:modified xsi:type="dcterms:W3CDTF">2023-09-11T04:29:41Z</dcterms:modified>
</cp:coreProperties>
</file>