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4" r:id="rId7"/>
    <p:sldId id="262" r:id="rId8"/>
    <p:sldId id="263" r:id="rId9"/>
    <p:sldId id="266"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FAB5-C7D6-4D88-9525-694FAE2793B5}"/>
              </a:ext>
            </a:extLst>
          </p:cNvPr>
          <p:cNvSpPr>
            <a:spLocks noGrp="1"/>
          </p:cNvSpPr>
          <p:nvPr>
            <p:ph type="ctrTitle"/>
          </p:nvPr>
        </p:nvSpPr>
        <p:spPr/>
        <p:txBody>
          <a:bodyPr/>
          <a:lstStyle/>
          <a:p>
            <a:r>
              <a:rPr lang="en-US" dirty="0"/>
              <a:t>Analog and Digital signals</a:t>
            </a:r>
            <a:endParaRPr lang="en-IN" dirty="0"/>
          </a:p>
        </p:txBody>
      </p:sp>
      <p:sp>
        <p:nvSpPr>
          <p:cNvPr id="3" name="Subtitle 2">
            <a:extLst>
              <a:ext uri="{FF2B5EF4-FFF2-40B4-BE49-F238E27FC236}">
                <a16:creationId xmlns:a16="http://schemas.microsoft.com/office/drawing/2014/main" id="{A802B1BF-1694-4FBE-BD64-4ECBE0ECE77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22207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E652-848F-4C05-ADF3-1D43E27CF11C}"/>
              </a:ext>
            </a:extLst>
          </p:cNvPr>
          <p:cNvSpPr>
            <a:spLocks noGrp="1"/>
          </p:cNvSpPr>
          <p:nvPr>
            <p:ph type="title"/>
          </p:nvPr>
        </p:nvSpPr>
        <p:spPr>
          <a:xfrm>
            <a:off x="913775" y="92766"/>
            <a:ext cx="10364451" cy="1219200"/>
          </a:xfrm>
        </p:spPr>
        <p:txBody>
          <a:bodyPr/>
          <a:lstStyle/>
          <a:p>
            <a:r>
              <a:rPr lang="en-IN" dirty="0"/>
              <a:t>Noise</a:t>
            </a:r>
            <a:br>
              <a:rPr lang="en-IN" dirty="0"/>
            </a:br>
            <a:endParaRPr lang="en-IN" dirty="0"/>
          </a:p>
        </p:txBody>
      </p:sp>
      <p:sp>
        <p:nvSpPr>
          <p:cNvPr id="3" name="Content Placeholder 2">
            <a:extLst>
              <a:ext uri="{FF2B5EF4-FFF2-40B4-BE49-F238E27FC236}">
                <a16:creationId xmlns:a16="http://schemas.microsoft.com/office/drawing/2014/main" id="{8BAF3592-8F23-4066-ACDC-F1FF33DC763E}"/>
              </a:ext>
            </a:extLst>
          </p:cNvPr>
          <p:cNvSpPr>
            <a:spLocks noGrp="1"/>
          </p:cNvSpPr>
          <p:nvPr>
            <p:ph sz="quarter" idx="13"/>
          </p:nvPr>
        </p:nvSpPr>
        <p:spPr>
          <a:xfrm>
            <a:off x="913774" y="1205948"/>
            <a:ext cx="10363826" cy="5353878"/>
          </a:xfrm>
        </p:spPr>
        <p:txBody>
          <a:bodyPr/>
          <a:lstStyle/>
          <a:p>
            <a:r>
              <a:rPr lang="en-US" dirty="0"/>
              <a:t>Noise is the major factor for the transmission distortion as any unwanted signal gets added to the transmitted signal by which the resulting transmitted signal gets modified and at the receiver side it is difficult to remove the unwanted noise signal. These noises are various kinds like shot noise, impulse noise, thermal noise etc.</a:t>
            </a:r>
          </a:p>
          <a:p>
            <a:endParaRPr lang="en-US" dirty="0"/>
          </a:p>
          <a:p>
            <a:endParaRPr lang="en-US" dirty="0"/>
          </a:p>
          <a:p>
            <a:r>
              <a:rPr lang="en-US" dirty="0"/>
              <a:t> </a:t>
            </a:r>
            <a:r>
              <a:rPr lang="en-IN" dirty="0"/>
              <a:t>                    </a:t>
            </a:r>
          </a:p>
        </p:txBody>
      </p:sp>
    </p:spTree>
    <p:extLst>
      <p:ext uri="{BB962C8B-B14F-4D97-AF65-F5344CB8AC3E}">
        <p14:creationId xmlns:p14="http://schemas.microsoft.com/office/powerpoint/2010/main" val="20352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A3A7-4808-4E20-889B-FA7569B916EE}"/>
              </a:ext>
            </a:extLst>
          </p:cNvPr>
          <p:cNvSpPr>
            <a:spLocks noGrp="1"/>
          </p:cNvSpPr>
          <p:nvPr>
            <p:ph type="title"/>
          </p:nvPr>
        </p:nvSpPr>
        <p:spPr>
          <a:xfrm>
            <a:off x="913775" y="278296"/>
            <a:ext cx="10364451" cy="1166192"/>
          </a:xfrm>
        </p:spPr>
        <p:txBody>
          <a:bodyPr>
            <a:normAutofit/>
          </a:bodyPr>
          <a:lstStyle/>
          <a:p>
            <a:r>
              <a:rPr lang="en-IN" dirty="0"/>
              <a:t>Distortion</a:t>
            </a:r>
            <a:br>
              <a:rPr lang="en-IN" dirty="0"/>
            </a:br>
            <a:endParaRPr lang="en-IN" dirty="0"/>
          </a:p>
        </p:txBody>
      </p:sp>
      <p:pic>
        <p:nvPicPr>
          <p:cNvPr id="6146" name="Picture 2" descr="https://www.tutorialspoint.com/assets/questions/media/56336/distortion.jpg">
            <a:extLst>
              <a:ext uri="{FF2B5EF4-FFF2-40B4-BE49-F238E27FC236}">
                <a16:creationId xmlns:a16="http://schemas.microsoft.com/office/drawing/2014/main" id="{E2879998-60C7-4DF8-BA09-0C7587F2B68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28800" y="1152939"/>
            <a:ext cx="8415129" cy="462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68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F0A3-5B0F-4CD1-AC77-38DA0BC20979}"/>
              </a:ext>
            </a:extLst>
          </p:cNvPr>
          <p:cNvSpPr>
            <a:spLocks noGrp="1"/>
          </p:cNvSpPr>
          <p:nvPr>
            <p:ph type="title"/>
          </p:nvPr>
        </p:nvSpPr>
        <p:spPr>
          <a:xfrm>
            <a:off x="913775" y="618518"/>
            <a:ext cx="10364451" cy="1011500"/>
          </a:xfrm>
        </p:spPr>
        <p:txBody>
          <a:bodyPr/>
          <a:lstStyle/>
          <a:p>
            <a:r>
              <a:rPr lang="en-IN" dirty="0"/>
              <a:t>Distortion</a:t>
            </a:r>
          </a:p>
        </p:txBody>
      </p:sp>
      <p:sp>
        <p:nvSpPr>
          <p:cNvPr id="3" name="Content Placeholder 2">
            <a:extLst>
              <a:ext uri="{FF2B5EF4-FFF2-40B4-BE49-F238E27FC236}">
                <a16:creationId xmlns:a16="http://schemas.microsoft.com/office/drawing/2014/main" id="{4607008F-DD75-4DF9-9271-815CC90555FE}"/>
              </a:ext>
            </a:extLst>
          </p:cNvPr>
          <p:cNvSpPr>
            <a:spLocks noGrp="1"/>
          </p:cNvSpPr>
          <p:nvPr>
            <p:ph sz="quarter" idx="13"/>
          </p:nvPr>
        </p:nvSpPr>
        <p:spPr>
          <a:xfrm>
            <a:off x="913774" y="1630018"/>
            <a:ext cx="10363826" cy="4903304"/>
          </a:xfrm>
        </p:spPr>
        <p:txBody>
          <a:bodyPr/>
          <a:lstStyle/>
          <a:p>
            <a:r>
              <a:rPr lang="en-US" dirty="0"/>
              <a:t>This kind of distortion is mainly appearing in case of composite signals in which a composite signal has various frequency components in it and each frequency component has some time constraint which makes a complete signal.</a:t>
            </a:r>
          </a:p>
          <a:p>
            <a:r>
              <a:rPr lang="en-US" dirty="0"/>
              <a:t>But while transmitting this composite signal, if a certain delay happens between the frequencies components, then there may be the chance that the frequency component will reach the receiver end with a different delay constraint from its original which leads to the change in shape of the signal. </a:t>
            </a:r>
          </a:p>
          <a:p>
            <a:r>
              <a:rPr lang="en-US" dirty="0"/>
              <a:t>The delay happens due to environmental parameters or from the distance between transmitter and receiver etc.</a:t>
            </a:r>
          </a:p>
          <a:p>
            <a:endParaRPr lang="en-IN" dirty="0"/>
          </a:p>
        </p:txBody>
      </p:sp>
    </p:spTree>
    <p:extLst>
      <p:ext uri="{BB962C8B-B14F-4D97-AF65-F5344CB8AC3E}">
        <p14:creationId xmlns:p14="http://schemas.microsoft.com/office/powerpoint/2010/main" val="173362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361F-9727-42A8-8588-49C79AA421E6}"/>
              </a:ext>
            </a:extLst>
          </p:cNvPr>
          <p:cNvSpPr>
            <a:spLocks noGrp="1"/>
          </p:cNvSpPr>
          <p:nvPr>
            <p:ph type="title"/>
          </p:nvPr>
        </p:nvSpPr>
        <p:spPr>
          <a:xfrm>
            <a:off x="913775" y="291549"/>
            <a:ext cx="10364451" cy="1152938"/>
          </a:xfrm>
        </p:spPr>
        <p:txBody>
          <a:bodyPr/>
          <a:lstStyle/>
          <a:p>
            <a:r>
              <a:rPr lang="en-IN" dirty="0"/>
              <a:t>Attenuation</a:t>
            </a:r>
            <a:br>
              <a:rPr lang="en-IN" dirty="0"/>
            </a:br>
            <a:endParaRPr lang="en-IN" dirty="0"/>
          </a:p>
        </p:txBody>
      </p:sp>
      <p:pic>
        <p:nvPicPr>
          <p:cNvPr id="7170" name="Picture 2" descr="https://www.tutorialspoint.com/assets/questions/media/56336/attenuation.jpg">
            <a:extLst>
              <a:ext uri="{FF2B5EF4-FFF2-40B4-BE49-F238E27FC236}">
                <a16:creationId xmlns:a16="http://schemas.microsoft.com/office/drawing/2014/main" id="{37D08084-726E-4425-9EED-B843FE8DBCB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79374" y="2319130"/>
            <a:ext cx="5740676" cy="2076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782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C29F-0D02-4ED5-B11C-FEC425EE0B1A}"/>
              </a:ext>
            </a:extLst>
          </p:cNvPr>
          <p:cNvSpPr>
            <a:spLocks noGrp="1"/>
          </p:cNvSpPr>
          <p:nvPr>
            <p:ph type="title"/>
          </p:nvPr>
        </p:nvSpPr>
        <p:spPr/>
        <p:txBody>
          <a:bodyPr/>
          <a:lstStyle/>
          <a:p>
            <a:r>
              <a:rPr lang="en-IN" dirty="0"/>
              <a:t>Attenuation</a:t>
            </a:r>
          </a:p>
        </p:txBody>
      </p:sp>
      <p:sp>
        <p:nvSpPr>
          <p:cNvPr id="3" name="Content Placeholder 2">
            <a:extLst>
              <a:ext uri="{FF2B5EF4-FFF2-40B4-BE49-F238E27FC236}">
                <a16:creationId xmlns:a16="http://schemas.microsoft.com/office/drawing/2014/main" id="{B67417E3-2E2F-485B-94B8-F73864F5EDFB}"/>
              </a:ext>
            </a:extLst>
          </p:cNvPr>
          <p:cNvSpPr>
            <a:spLocks noGrp="1"/>
          </p:cNvSpPr>
          <p:nvPr>
            <p:ph sz="quarter" idx="13"/>
          </p:nvPr>
        </p:nvSpPr>
        <p:spPr/>
        <p:txBody>
          <a:bodyPr/>
          <a:lstStyle/>
          <a:p>
            <a:r>
              <a:rPr lang="en-US" dirty="0"/>
              <a:t>Attenuation is generally decreased in signal strength, by which the received signal will be difficult to receive at the receiver end. This attenuation happens due to the majority factor by environment as environment imposes a lot of resistance and the signal strength decreases as it tries to overcome the resistance imposed.</a:t>
            </a:r>
            <a:endParaRPr lang="en-IN" dirty="0"/>
          </a:p>
        </p:txBody>
      </p:sp>
    </p:spTree>
    <p:extLst>
      <p:ext uri="{BB962C8B-B14F-4D97-AF65-F5344CB8AC3E}">
        <p14:creationId xmlns:p14="http://schemas.microsoft.com/office/powerpoint/2010/main" val="113058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E7B8-EDB5-49E9-995E-A2875A836888}"/>
              </a:ext>
            </a:extLst>
          </p:cNvPr>
          <p:cNvSpPr>
            <a:spLocks noGrp="1"/>
          </p:cNvSpPr>
          <p:nvPr>
            <p:ph type="title"/>
          </p:nvPr>
        </p:nvSpPr>
        <p:spPr>
          <a:xfrm>
            <a:off x="913775" y="618517"/>
            <a:ext cx="10364451" cy="1091013"/>
          </a:xfrm>
        </p:spPr>
        <p:txBody>
          <a:bodyPr/>
          <a:lstStyle/>
          <a:p>
            <a:r>
              <a:rPr lang="en-US" sz="3200" dirty="0"/>
              <a:t>Parameters for Measuring Network Performance</a:t>
            </a:r>
            <a:br>
              <a:rPr lang="en-US" b="1" dirty="0"/>
            </a:br>
            <a:endParaRPr lang="en-IN" dirty="0"/>
          </a:p>
        </p:txBody>
      </p:sp>
      <p:sp>
        <p:nvSpPr>
          <p:cNvPr id="3" name="Content Placeholder 2">
            <a:extLst>
              <a:ext uri="{FF2B5EF4-FFF2-40B4-BE49-F238E27FC236}">
                <a16:creationId xmlns:a16="http://schemas.microsoft.com/office/drawing/2014/main" id="{136E5B15-5B07-4FE9-81DF-17D584247290}"/>
              </a:ext>
            </a:extLst>
          </p:cNvPr>
          <p:cNvSpPr>
            <a:spLocks noGrp="1"/>
          </p:cNvSpPr>
          <p:nvPr>
            <p:ph sz="quarter" idx="13"/>
          </p:nvPr>
        </p:nvSpPr>
        <p:spPr>
          <a:xfrm>
            <a:off x="913774" y="1709530"/>
            <a:ext cx="10363826" cy="5009322"/>
          </a:xfrm>
        </p:spPr>
        <p:txBody>
          <a:bodyPr/>
          <a:lstStyle/>
          <a:p>
            <a:r>
              <a:rPr lang="en-US" dirty="0"/>
              <a:t>BAND WIDTH</a:t>
            </a:r>
          </a:p>
          <a:p>
            <a:r>
              <a:rPr lang="en-US" dirty="0"/>
              <a:t>LATENCY </a:t>
            </a:r>
          </a:p>
          <a:p>
            <a:r>
              <a:rPr lang="en-US" dirty="0"/>
              <a:t>THROUHPUT</a:t>
            </a:r>
          </a:p>
          <a:p>
            <a:r>
              <a:rPr lang="en-US" b="1" dirty="0"/>
              <a:t>Bandwidth </a:t>
            </a:r>
            <a:r>
              <a:rPr lang="en-US" dirty="0"/>
              <a:t>is characterized as the measure of data or information that can be transmitted in a fixed measure of time.</a:t>
            </a:r>
          </a:p>
          <a:p>
            <a:r>
              <a:rPr lang="en-US" dirty="0"/>
              <a:t> The term can be used in two different contexts with two distinctive estimating values.</a:t>
            </a:r>
          </a:p>
          <a:p>
            <a:r>
              <a:rPr lang="en-US" dirty="0"/>
              <a:t> In the case of digital devices, the bandwidth is measured in bits per second(bps) or bytes per second.</a:t>
            </a:r>
          </a:p>
          <a:p>
            <a:r>
              <a:rPr lang="en-US" dirty="0"/>
              <a:t> In the case of analog devices, the bandwidth is measured in cycles per second, or Hertz (Hz).</a:t>
            </a:r>
            <a:endParaRPr lang="en-IN" dirty="0"/>
          </a:p>
        </p:txBody>
      </p:sp>
    </p:spTree>
    <p:extLst>
      <p:ext uri="{BB962C8B-B14F-4D97-AF65-F5344CB8AC3E}">
        <p14:creationId xmlns:p14="http://schemas.microsoft.com/office/powerpoint/2010/main" val="106841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E6C1-63FD-4756-B737-7CE5F2CA6860}"/>
              </a:ext>
            </a:extLst>
          </p:cNvPr>
          <p:cNvSpPr>
            <a:spLocks noGrp="1"/>
          </p:cNvSpPr>
          <p:nvPr>
            <p:ph type="title"/>
          </p:nvPr>
        </p:nvSpPr>
        <p:spPr>
          <a:xfrm>
            <a:off x="913775" y="618518"/>
            <a:ext cx="10364451" cy="44828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59B3D08-D7D3-4959-B014-D81AE95582A0}"/>
              </a:ext>
            </a:extLst>
          </p:cNvPr>
          <p:cNvSpPr>
            <a:spLocks noGrp="1"/>
          </p:cNvSpPr>
          <p:nvPr>
            <p:ph sz="quarter" idx="13"/>
          </p:nvPr>
        </p:nvSpPr>
        <p:spPr>
          <a:xfrm>
            <a:off x="913774" y="1245704"/>
            <a:ext cx="10363826" cy="5300870"/>
          </a:xfrm>
        </p:spPr>
        <p:txBody>
          <a:bodyPr/>
          <a:lstStyle/>
          <a:p>
            <a:pPr fontAlgn="base"/>
            <a:r>
              <a:rPr lang="en-US" b="1" dirty="0"/>
              <a:t>LATENCY </a:t>
            </a:r>
          </a:p>
          <a:p>
            <a:pPr fontAlgn="base"/>
            <a:r>
              <a:rPr lang="en-US" dirty="0"/>
              <a:t>In a network, during the process of data communication, latency(also known as delay) is defined as the total time taken for a complete message to arrive at the destination, starting with the time when the first bit of the message is sent out from the source and ending with the time when the last bit of the message is delivered at the destination. </a:t>
            </a:r>
          </a:p>
          <a:p>
            <a:pPr fontAlgn="base"/>
            <a:r>
              <a:rPr lang="en-US" dirty="0"/>
              <a:t>The network connections where small delays occur are called “Low-Latency-Networks” and the network connections which suffer from long delays are known as “High-Latency-Networks”. </a:t>
            </a:r>
          </a:p>
          <a:p>
            <a:endParaRPr lang="en-IN" dirty="0"/>
          </a:p>
        </p:txBody>
      </p:sp>
    </p:spTree>
    <p:extLst>
      <p:ext uri="{BB962C8B-B14F-4D97-AF65-F5344CB8AC3E}">
        <p14:creationId xmlns:p14="http://schemas.microsoft.com/office/powerpoint/2010/main" val="2985609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8269-59BF-469E-BFFB-815774B32E5F}"/>
              </a:ext>
            </a:extLst>
          </p:cNvPr>
          <p:cNvSpPr>
            <a:spLocks noGrp="1"/>
          </p:cNvSpPr>
          <p:nvPr>
            <p:ph type="title"/>
          </p:nvPr>
        </p:nvSpPr>
        <p:spPr>
          <a:xfrm>
            <a:off x="913775" y="618518"/>
            <a:ext cx="10364451" cy="44828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672D754-C063-4372-AB41-BB133C4BFC9B}"/>
              </a:ext>
            </a:extLst>
          </p:cNvPr>
          <p:cNvSpPr>
            <a:spLocks noGrp="1"/>
          </p:cNvSpPr>
          <p:nvPr>
            <p:ph sz="quarter" idx="13"/>
          </p:nvPr>
        </p:nvSpPr>
        <p:spPr>
          <a:xfrm>
            <a:off x="913774" y="1484243"/>
            <a:ext cx="10363826" cy="5075583"/>
          </a:xfrm>
        </p:spPr>
        <p:txBody>
          <a:bodyPr/>
          <a:lstStyle/>
          <a:p>
            <a:r>
              <a:rPr lang="en-IN" b="1" dirty="0"/>
              <a:t>Propagation Time</a:t>
            </a:r>
          </a:p>
          <a:p>
            <a:r>
              <a:rPr lang="en-US" dirty="0"/>
              <a:t>It is the time required for a bit to travel from the source to the destination.</a:t>
            </a:r>
          </a:p>
          <a:p>
            <a:r>
              <a:rPr lang="en-US" dirty="0"/>
              <a:t>Propagation time can be calculated as the ratio between the link length (distance) and the propagation speed over the communicating medium.</a:t>
            </a:r>
          </a:p>
          <a:p>
            <a:r>
              <a:rPr lang="en-US" dirty="0"/>
              <a:t> For example, for an electric signal, propagation time is the time taken for the signal to travel through a wire.  </a:t>
            </a:r>
          </a:p>
          <a:p>
            <a:pPr fontAlgn="base"/>
            <a:r>
              <a:rPr lang="en-US" b="1" dirty="0"/>
              <a:t>THROUGHPUT </a:t>
            </a:r>
          </a:p>
          <a:p>
            <a:pPr fontAlgn="base"/>
            <a:r>
              <a:rPr lang="en-US" dirty="0"/>
              <a:t>Throughput is the number of messages successfully transmitted per unit time</a:t>
            </a:r>
          </a:p>
          <a:p>
            <a:endParaRPr lang="en-IN" dirty="0"/>
          </a:p>
        </p:txBody>
      </p:sp>
    </p:spTree>
    <p:extLst>
      <p:ext uri="{BB962C8B-B14F-4D97-AF65-F5344CB8AC3E}">
        <p14:creationId xmlns:p14="http://schemas.microsoft.com/office/powerpoint/2010/main" val="170352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E0E4-F0AD-4136-A1CB-DB15107153C0}"/>
              </a:ext>
            </a:extLst>
          </p:cNvPr>
          <p:cNvSpPr>
            <a:spLocks noGrp="1"/>
          </p:cNvSpPr>
          <p:nvPr>
            <p:ph type="title"/>
          </p:nvPr>
        </p:nvSpPr>
        <p:spPr>
          <a:xfrm>
            <a:off x="913775" y="618517"/>
            <a:ext cx="10364451" cy="931987"/>
          </a:xfrm>
        </p:spPr>
        <p:txBody>
          <a:bodyPr/>
          <a:lstStyle/>
          <a:p>
            <a:endParaRPr lang="en-IN" dirty="0"/>
          </a:p>
        </p:txBody>
      </p:sp>
      <p:sp>
        <p:nvSpPr>
          <p:cNvPr id="3" name="Content Placeholder 2">
            <a:extLst>
              <a:ext uri="{FF2B5EF4-FFF2-40B4-BE49-F238E27FC236}">
                <a16:creationId xmlns:a16="http://schemas.microsoft.com/office/drawing/2014/main" id="{2BB009E2-3105-488E-AED9-0ACFE0C43B69}"/>
              </a:ext>
            </a:extLst>
          </p:cNvPr>
          <p:cNvSpPr>
            <a:spLocks noGrp="1"/>
          </p:cNvSpPr>
          <p:nvPr>
            <p:ph sz="quarter" idx="13"/>
          </p:nvPr>
        </p:nvSpPr>
        <p:spPr>
          <a:xfrm>
            <a:off x="913774" y="1775791"/>
            <a:ext cx="10363826" cy="4463691"/>
          </a:xfrm>
        </p:spPr>
        <p:txBody>
          <a:bodyPr/>
          <a:lstStyle/>
          <a:p>
            <a:r>
              <a:rPr lang="en-US" dirty="0"/>
              <a:t>An electrical or electromagnetic quantity (current, voltage, radio wave, micro wave, etc.) that carries data or information from one system (or network) to another is called a </a:t>
            </a:r>
            <a:r>
              <a:rPr lang="en-US" b="1" dirty="0"/>
              <a:t>signal.</a:t>
            </a:r>
          </a:p>
          <a:p>
            <a:r>
              <a:rPr lang="en-US" dirty="0"/>
              <a:t>wo basic types of signals are used for carrying data, viz. </a:t>
            </a:r>
            <a:r>
              <a:rPr lang="en-US" b="1" dirty="0"/>
              <a:t>analog signal</a:t>
            </a:r>
            <a:r>
              <a:rPr lang="en-US" dirty="0"/>
              <a:t> and </a:t>
            </a:r>
            <a:r>
              <a:rPr lang="en-US" b="1" dirty="0"/>
              <a:t>digital signal</a:t>
            </a:r>
            <a:r>
              <a:rPr lang="en-US" dirty="0"/>
              <a:t>.</a:t>
            </a:r>
          </a:p>
          <a:p>
            <a:r>
              <a:rPr lang="en-US" dirty="0"/>
              <a:t>One major difference between the two signals is that an analog signal is a continuous function of time, whereas a digital signal is a discrete function of time.</a:t>
            </a:r>
            <a:endParaRPr lang="en-IN" dirty="0"/>
          </a:p>
        </p:txBody>
      </p:sp>
    </p:spTree>
    <p:extLst>
      <p:ext uri="{BB962C8B-B14F-4D97-AF65-F5344CB8AC3E}">
        <p14:creationId xmlns:p14="http://schemas.microsoft.com/office/powerpoint/2010/main" val="198952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781F-2AD4-4756-9115-6653469A99C7}"/>
              </a:ext>
            </a:extLst>
          </p:cNvPr>
          <p:cNvSpPr>
            <a:spLocks noGrp="1"/>
          </p:cNvSpPr>
          <p:nvPr>
            <p:ph type="title"/>
          </p:nvPr>
        </p:nvSpPr>
        <p:spPr>
          <a:xfrm>
            <a:off x="913775" y="618518"/>
            <a:ext cx="10364451" cy="448284"/>
          </a:xfrm>
        </p:spPr>
        <p:txBody>
          <a:bodyPr>
            <a:normAutofit fontScale="90000"/>
          </a:bodyPr>
          <a:lstStyle/>
          <a:p>
            <a:endParaRPr lang="en-IN" dirty="0"/>
          </a:p>
        </p:txBody>
      </p:sp>
      <p:pic>
        <p:nvPicPr>
          <p:cNvPr id="1026" name="Picture 2" descr="https://www.tutorialspoint.com/assets/questions/tmp/analog.png">
            <a:extLst>
              <a:ext uri="{FF2B5EF4-FFF2-40B4-BE49-F238E27FC236}">
                <a16:creationId xmlns:a16="http://schemas.microsoft.com/office/drawing/2014/main" id="{091616A9-AB67-4C03-9063-2DF9FDCBBF1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62520" y="1597430"/>
            <a:ext cx="10066941" cy="3796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44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F74E-EAC3-4A49-A820-158BC9844CCB}"/>
              </a:ext>
            </a:extLst>
          </p:cNvPr>
          <p:cNvSpPr>
            <a:spLocks noGrp="1"/>
          </p:cNvSpPr>
          <p:nvPr>
            <p:ph type="title"/>
          </p:nvPr>
        </p:nvSpPr>
        <p:spPr>
          <a:xfrm>
            <a:off x="913775" y="618517"/>
            <a:ext cx="10364451" cy="1236787"/>
          </a:xfrm>
        </p:spPr>
        <p:txBody>
          <a:bodyPr/>
          <a:lstStyle/>
          <a:p>
            <a:r>
              <a:rPr lang="en-US" dirty="0"/>
              <a:t>Difference between Analog and Digital Signal</a:t>
            </a:r>
            <a:br>
              <a:rPr lang="en-US" dirty="0"/>
            </a:br>
            <a:endParaRPr lang="en-IN" dirty="0"/>
          </a:p>
        </p:txBody>
      </p:sp>
      <p:sp>
        <p:nvSpPr>
          <p:cNvPr id="3" name="Content Placeholder 2">
            <a:extLst>
              <a:ext uri="{FF2B5EF4-FFF2-40B4-BE49-F238E27FC236}">
                <a16:creationId xmlns:a16="http://schemas.microsoft.com/office/drawing/2014/main" id="{825B6485-1B57-4B30-9F5B-5D30EFE58949}"/>
              </a:ext>
            </a:extLst>
          </p:cNvPr>
          <p:cNvSpPr>
            <a:spLocks noGrp="1"/>
          </p:cNvSpPr>
          <p:nvPr>
            <p:ph sz="quarter" idx="13"/>
          </p:nvPr>
        </p:nvSpPr>
        <p:spPr>
          <a:xfrm>
            <a:off x="913774" y="1470991"/>
            <a:ext cx="10363826" cy="5141843"/>
          </a:xfrm>
        </p:spPr>
        <p:txBody>
          <a:bodyPr/>
          <a:lstStyle/>
          <a:p>
            <a:r>
              <a:rPr lang="en-US" dirty="0"/>
              <a:t>Analog signals use a continuous range of values to represent the data and information. Digital signals use discrete values (or discontinuous values), i.e. discrete 0 and 1, to represent the data and information.</a:t>
            </a:r>
          </a:p>
          <a:p>
            <a:r>
              <a:rPr lang="en-US" dirty="0"/>
              <a:t>The analog signals are more suitable for transmission of audio, video and other information through the communication channels. The digital signals are suitable for computing and digital electronic operations such as data storage, etc.</a:t>
            </a:r>
          </a:p>
          <a:p>
            <a:r>
              <a:rPr lang="en-US" dirty="0"/>
              <a:t>Analog signals get affected by the electronic noise easily. The digital signals are more stable and less susceptible to noise than the analog signals.</a:t>
            </a:r>
          </a:p>
          <a:p>
            <a:endParaRPr lang="en-IN" dirty="0"/>
          </a:p>
        </p:txBody>
      </p:sp>
    </p:spTree>
    <p:extLst>
      <p:ext uri="{BB962C8B-B14F-4D97-AF65-F5344CB8AC3E}">
        <p14:creationId xmlns:p14="http://schemas.microsoft.com/office/powerpoint/2010/main" val="147513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0357-8ABD-4CCC-B83F-E7B47F543E50}"/>
              </a:ext>
            </a:extLst>
          </p:cNvPr>
          <p:cNvSpPr>
            <a:spLocks noGrp="1"/>
          </p:cNvSpPr>
          <p:nvPr>
            <p:ph type="title"/>
          </p:nvPr>
        </p:nvSpPr>
        <p:spPr>
          <a:xfrm>
            <a:off x="913775" y="618517"/>
            <a:ext cx="10364451" cy="1051257"/>
          </a:xfrm>
        </p:spPr>
        <p:txBody>
          <a:bodyPr/>
          <a:lstStyle/>
          <a:p>
            <a:r>
              <a:rPr lang="en-US" dirty="0"/>
              <a:t>Transmission of digital signal</a:t>
            </a:r>
            <a:endParaRPr lang="en-IN" dirty="0"/>
          </a:p>
        </p:txBody>
      </p:sp>
      <p:pic>
        <p:nvPicPr>
          <p:cNvPr id="2050" name="Picture 2" descr="https://media.geeksforgeeks.org/wp-content/uploads/20200411183525/Untitled-Diagram-715.png">
            <a:extLst>
              <a:ext uri="{FF2B5EF4-FFF2-40B4-BE49-F238E27FC236}">
                <a16:creationId xmlns:a16="http://schemas.microsoft.com/office/drawing/2014/main" id="{B5F85488-0B0D-4C31-9572-ACDF2769921E}"/>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210122" y="1948070"/>
            <a:ext cx="10467571" cy="357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23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51EA-5EC3-4AFB-B325-23F03FE82DA3}"/>
              </a:ext>
            </a:extLst>
          </p:cNvPr>
          <p:cNvSpPr>
            <a:spLocks noGrp="1"/>
          </p:cNvSpPr>
          <p:nvPr>
            <p:ph type="title"/>
          </p:nvPr>
        </p:nvSpPr>
        <p:spPr>
          <a:xfrm>
            <a:off x="913775" y="618518"/>
            <a:ext cx="10364451" cy="984996"/>
          </a:xfrm>
        </p:spPr>
        <p:txBody>
          <a:bodyPr>
            <a:normAutofit fontScale="90000"/>
          </a:bodyPr>
          <a:lstStyle/>
          <a:p>
            <a:r>
              <a:rPr lang="en-IN" dirty="0"/>
              <a:t>Analog-to-Digital Conversion</a:t>
            </a:r>
            <a:br>
              <a:rPr lang="en-IN" dirty="0"/>
            </a:br>
            <a:endParaRPr lang="en-IN" dirty="0"/>
          </a:p>
        </p:txBody>
      </p:sp>
      <p:sp>
        <p:nvSpPr>
          <p:cNvPr id="3" name="Content Placeholder 2">
            <a:extLst>
              <a:ext uri="{FF2B5EF4-FFF2-40B4-BE49-F238E27FC236}">
                <a16:creationId xmlns:a16="http://schemas.microsoft.com/office/drawing/2014/main" id="{9FE49D66-5FB8-41D5-8FF6-7FC9D6E30979}"/>
              </a:ext>
            </a:extLst>
          </p:cNvPr>
          <p:cNvSpPr>
            <a:spLocks noGrp="1"/>
          </p:cNvSpPr>
          <p:nvPr>
            <p:ph sz="quarter" idx="13"/>
          </p:nvPr>
        </p:nvSpPr>
        <p:spPr>
          <a:xfrm>
            <a:off x="913774" y="1603514"/>
            <a:ext cx="10363826" cy="4929808"/>
          </a:xfrm>
        </p:spPr>
        <p:txBody>
          <a:bodyPr/>
          <a:lstStyle/>
          <a:p>
            <a:r>
              <a:rPr lang="en-IN" dirty="0"/>
              <a:t>Microphones create </a:t>
            </a:r>
            <a:r>
              <a:rPr lang="en-IN" dirty="0" err="1"/>
              <a:t>analog</a:t>
            </a:r>
            <a:r>
              <a:rPr lang="en-IN" dirty="0"/>
              <a:t> voice and camera creates </a:t>
            </a:r>
            <a:r>
              <a:rPr lang="en-IN" dirty="0" err="1"/>
              <a:t>analog</a:t>
            </a:r>
            <a:r>
              <a:rPr lang="en-IN" dirty="0"/>
              <a:t> videos, which are treated is </a:t>
            </a:r>
            <a:r>
              <a:rPr lang="en-IN" dirty="0" err="1"/>
              <a:t>analog</a:t>
            </a:r>
            <a:r>
              <a:rPr lang="en-IN" dirty="0"/>
              <a:t> data.</a:t>
            </a:r>
          </a:p>
          <a:p>
            <a:r>
              <a:rPr lang="en-IN" dirty="0"/>
              <a:t> To transmit this </a:t>
            </a:r>
            <a:r>
              <a:rPr lang="en-IN" dirty="0" err="1"/>
              <a:t>analog</a:t>
            </a:r>
            <a:r>
              <a:rPr lang="en-IN" dirty="0"/>
              <a:t> data over digital signals, we need </a:t>
            </a:r>
            <a:r>
              <a:rPr lang="en-IN" dirty="0" err="1"/>
              <a:t>analog</a:t>
            </a:r>
            <a:r>
              <a:rPr lang="en-IN" dirty="0"/>
              <a:t> to digital conversion.</a:t>
            </a:r>
          </a:p>
          <a:p>
            <a:r>
              <a:rPr lang="en-IN" dirty="0"/>
              <a:t>Analog data is a continuous stream of data in the wave form whereas digital data is discrete. </a:t>
            </a:r>
          </a:p>
          <a:p>
            <a:r>
              <a:rPr lang="en-IN" dirty="0"/>
              <a:t>To convert </a:t>
            </a:r>
            <a:r>
              <a:rPr lang="en-IN" dirty="0" err="1"/>
              <a:t>analog</a:t>
            </a:r>
            <a:r>
              <a:rPr lang="en-IN" dirty="0"/>
              <a:t> wave into digital data, we use Pulse Code Modulation (PCM).</a:t>
            </a:r>
          </a:p>
          <a:p>
            <a:endParaRPr lang="en-IN" dirty="0"/>
          </a:p>
        </p:txBody>
      </p:sp>
    </p:spTree>
    <p:extLst>
      <p:ext uri="{BB962C8B-B14F-4D97-AF65-F5344CB8AC3E}">
        <p14:creationId xmlns:p14="http://schemas.microsoft.com/office/powerpoint/2010/main" val="309934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187B-2A1F-46F6-9A4A-037E1C028083}"/>
              </a:ext>
            </a:extLst>
          </p:cNvPr>
          <p:cNvSpPr>
            <a:spLocks noGrp="1"/>
          </p:cNvSpPr>
          <p:nvPr>
            <p:ph type="title"/>
          </p:nvPr>
        </p:nvSpPr>
        <p:spPr>
          <a:xfrm>
            <a:off x="913775" y="618518"/>
            <a:ext cx="10364451" cy="892230"/>
          </a:xfrm>
        </p:spPr>
        <p:txBody>
          <a:bodyPr>
            <a:normAutofit fontScale="90000"/>
          </a:bodyPr>
          <a:lstStyle/>
          <a:p>
            <a:r>
              <a:rPr lang="en-IN" dirty="0"/>
              <a:t>Digital Transmission in Computer Network</a:t>
            </a:r>
            <a:br>
              <a:rPr lang="en-IN" dirty="0"/>
            </a:br>
            <a:endParaRPr lang="en-IN" dirty="0"/>
          </a:p>
        </p:txBody>
      </p:sp>
      <p:sp>
        <p:nvSpPr>
          <p:cNvPr id="3" name="Content Placeholder 2">
            <a:extLst>
              <a:ext uri="{FF2B5EF4-FFF2-40B4-BE49-F238E27FC236}">
                <a16:creationId xmlns:a16="http://schemas.microsoft.com/office/drawing/2014/main" id="{227D94D5-6463-4280-8E4C-10AAF611E480}"/>
              </a:ext>
            </a:extLst>
          </p:cNvPr>
          <p:cNvSpPr>
            <a:spLocks noGrp="1"/>
          </p:cNvSpPr>
          <p:nvPr>
            <p:ph sz="quarter" idx="13"/>
          </p:nvPr>
        </p:nvSpPr>
        <p:spPr>
          <a:xfrm>
            <a:off x="463537" y="1510748"/>
            <a:ext cx="11544737" cy="9863277"/>
          </a:xfrm>
        </p:spPr>
        <p:txBody>
          <a:bodyPr/>
          <a:lstStyle/>
          <a:p>
            <a:r>
              <a:rPr lang="en-IN" dirty="0"/>
              <a:t>Digital-to-Digital Conversion-LINE coding technique</a:t>
            </a:r>
          </a:p>
          <a:p>
            <a:endParaRPr lang="en-IN" dirty="0"/>
          </a:p>
        </p:txBody>
      </p:sp>
      <p:pic>
        <p:nvPicPr>
          <p:cNvPr id="3074" name="Picture 2" descr="Line Coding">
            <a:extLst>
              <a:ext uri="{FF2B5EF4-FFF2-40B4-BE49-F238E27FC236}">
                <a16:creationId xmlns:a16="http://schemas.microsoft.com/office/drawing/2014/main" id="{45C3D24C-622D-4213-8C05-CDB1EE3B5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226" y="2447925"/>
            <a:ext cx="6546574" cy="368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97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3340-54EF-4F3B-83A7-3C4783ACB9CC}"/>
              </a:ext>
            </a:extLst>
          </p:cNvPr>
          <p:cNvSpPr>
            <a:spLocks noGrp="1"/>
          </p:cNvSpPr>
          <p:nvPr>
            <p:ph type="title"/>
          </p:nvPr>
        </p:nvSpPr>
        <p:spPr>
          <a:xfrm>
            <a:off x="913775" y="331304"/>
            <a:ext cx="10364451" cy="1099932"/>
          </a:xfrm>
        </p:spPr>
        <p:txBody>
          <a:bodyPr>
            <a:normAutofit fontScale="90000"/>
          </a:bodyPr>
          <a:lstStyle/>
          <a:p>
            <a:r>
              <a:rPr lang="en-US" dirty="0"/>
              <a:t>Transmission Impairments in computer networks</a:t>
            </a:r>
            <a:br>
              <a:rPr lang="en-US" dirty="0"/>
            </a:br>
            <a:endParaRPr lang="en-IN" dirty="0"/>
          </a:p>
        </p:txBody>
      </p:sp>
      <p:sp>
        <p:nvSpPr>
          <p:cNvPr id="3" name="Content Placeholder 2">
            <a:extLst>
              <a:ext uri="{FF2B5EF4-FFF2-40B4-BE49-F238E27FC236}">
                <a16:creationId xmlns:a16="http://schemas.microsoft.com/office/drawing/2014/main" id="{B75524FF-D4E1-4637-B6D6-8291F6F0D749}"/>
              </a:ext>
            </a:extLst>
          </p:cNvPr>
          <p:cNvSpPr>
            <a:spLocks noGrp="1"/>
          </p:cNvSpPr>
          <p:nvPr>
            <p:ph sz="quarter" idx="13"/>
          </p:nvPr>
        </p:nvSpPr>
        <p:spPr>
          <a:xfrm>
            <a:off x="913774" y="1126436"/>
            <a:ext cx="10363826" cy="4664764"/>
          </a:xfrm>
        </p:spPr>
        <p:txBody>
          <a:bodyPr/>
          <a:lstStyle/>
          <a:p>
            <a:endParaRPr lang="en-US" dirty="0"/>
          </a:p>
          <a:p>
            <a:pPr marL="0" indent="0">
              <a:buNone/>
            </a:pPr>
            <a:r>
              <a:rPr lang="en-US" dirty="0"/>
              <a:t>Transmission impairment occurs when the received signal is different from the transmitted signal.</a:t>
            </a:r>
          </a:p>
          <a:p>
            <a:r>
              <a:rPr lang="en-US" dirty="0"/>
              <a:t>There are various causes of transmission impairments −</a:t>
            </a:r>
          </a:p>
          <a:p>
            <a:r>
              <a:rPr lang="en-US" dirty="0"/>
              <a:t>Noise</a:t>
            </a:r>
          </a:p>
          <a:p>
            <a:r>
              <a:rPr lang="en-US" dirty="0"/>
              <a:t>Distortion</a:t>
            </a:r>
          </a:p>
          <a:p>
            <a:r>
              <a:rPr lang="en-US" dirty="0"/>
              <a:t>Attenuation</a:t>
            </a:r>
          </a:p>
          <a:p>
            <a:pPr marL="0" indent="0">
              <a:buNone/>
            </a:pPr>
            <a:endParaRPr lang="en-US" dirty="0"/>
          </a:p>
        </p:txBody>
      </p:sp>
    </p:spTree>
    <p:extLst>
      <p:ext uri="{BB962C8B-B14F-4D97-AF65-F5344CB8AC3E}">
        <p14:creationId xmlns:p14="http://schemas.microsoft.com/office/powerpoint/2010/main" val="332329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DCF6-C066-406B-B507-7E82559B389F}"/>
              </a:ext>
            </a:extLst>
          </p:cNvPr>
          <p:cNvSpPr>
            <a:spLocks noGrp="1"/>
          </p:cNvSpPr>
          <p:nvPr>
            <p:ph type="title"/>
          </p:nvPr>
        </p:nvSpPr>
        <p:spPr>
          <a:xfrm>
            <a:off x="913775" y="618518"/>
            <a:ext cx="10364451" cy="971744"/>
          </a:xfrm>
        </p:spPr>
        <p:txBody>
          <a:bodyPr/>
          <a:lstStyle/>
          <a:p>
            <a:r>
              <a:rPr lang="en-IN" dirty="0"/>
              <a:t>Noise</a:t>
            </a:r>
          </a:p>
        </p:txBody>
      </p:sp>
      <p:pic>
        <p:nvPicPr>
          <p:cNvPr id="5122" name="Picture 2" descr="https://www.tutorialspoint.com/assets/questions/media/56336/noise.jpg">
            <a:extLst>
              <a:ext uri="{FF2B5EF4-FFF2-40B4-BE49-F238E27FC236}">
                <a16:creationId xmlns:a16="http://schemas.microsoft.com/office/drawing/2014/main" id="{3EFDF3DF-82E3-4B86-B1E1-F8DF254271D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524001" y="1789044"/>
            <a:ext cx="5764696" cy="403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901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94</TotalTime>
  <Words>647</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Droplet</vt:lpstr>
      <vt:lpstr>Analog and Digital signals</vt:lpstr>
      <vt:lpstr>PowerPoint Presentation</vt:lpstr>
      <vt:lpstr>PowerPoint Presentation</vt:lpstr>
      <vt:lpstr>Difference between Analog and Digital Signal </vt:lpstr>
      <vt:lpstr>Transmission of digital signal</vt:lpstr>
      <vt:lpstr>Analog-to-Digital Conversion </vt:lpstr>
      <vt:lpstr>Digital Transmission in Computer Network </vt:lpstr>
      <vt:lpstr>Transmission Impairments in computer networks </vt:lpstr>
      <vt:lpstr>Noise</vt:lpstr>
      <vt:lpstr>Noise </vt:lpstr>
      <vt:lpstr>Distortion </vt:lpstr>
      <vt:lpstr>Distortion</vt:lpstr>
      <vt:lpstr>Attenuation </vt:lpstr>
      <vt:lpstr>Attenuation</vt:lpstr>
      <vt:lpstr>Parameters for Measuring Network Performance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19</cp:revision>
  <dcterms:created xsi:type="dcterms:W3CDTF">2023-09-07T02:54:56Z</dcterms:created>
  <dcterms:modified xsi:type="dcterms:W3CDTF">2023-09-11T06:33:35Z</dcterms:modified>
</cp:coreProperties>
</file>