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71" r:id="rId18"/>
    <p:sldId id="272" r:id="rId19"/>
    <p:sldId id="273" r:id="rId20"/>
    <p:sldId id="274" r:id="rId21"/>
    <p:sldId id="275" r:id="rId22"/>
    <p:sldId id="276" r:id="rId23"/>
    <p:sldId id="277" r:id="rId24"/>
    <p:sldId id="278" r:id="rId25"/>
    <p:sldId id="282" r:id="rId26"/>
    <p:sldId id="284" r:id="rId27"/>
    <p:sldId id="280"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21" r:id="rId59"/>
    <p:sldId id="322" r:id="rId60"/>
    <p:sldId id="323" r:id="rId61"/>
    <p:sldId id="324" r:id="rId62"/>
    <p:sldId id="315" r:id="rId63"/>
    <p:sldId id="316" r:id="rId64"/>
    <p:sldId id="317" r:id="rId65"/>
    <p:sldId id="318" r:id="rId66"/>
    <p:sldId id="319" r:id="rId67"/>
    <p:sldId id="320" r:id="rId68"/>
    <p:sldId id="325" r:id="rId69"/>
    <p:sldId id="326" r:id="rId70"/>
    <p:sldId id="327" r:id="rId71"/>
    <p:sldId id="328" r:id="rId72"/>
    <p:sldId id="329" r:id="rId73"/>
    <p:sldId id="338" r:id="rId74"/>
    <p:sldId id="337" r:id="rId75"/>
    <p:sldId id="339" r:id="rId76"/>
    <p:sldId id="341" r:id="rId77"/>
    <p:sldId id="343" r:id="rId78"/>
    <p:sldId id="344" r:id="rId79"/>
    <p:sldId id="345" r:id="rId80"/>
    <p:sldId id="346" r:id="rId81"/>
    <p:sldId id="347" r:id="rId82"/>
    <p:sldId id="348" r:id="rId83"/>
    <p:sldId id="330" r:id="rId84"/>
    <p:sldId id="331" r:id="rId85"/>
    <p:sldId id="332" r:id="rId86"/>
    <p:sldId id="333" r:id="rId87"/>
    <p:sldId id="334" r:id="rId88"/>
    <p:sldId id="335" r:id="rId89"/>
    <p:sldId id="336"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711B-35E6-477C-A067-3303FA447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8488BC-A729-44CC-93B8-8466800BC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A62760-AEC0-4778-B7FD-120EF9F712E1}"/>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230B828D-CB38-4273-861A-B0BC708A0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E1F99-9078-49BB-B4B1-D6C7AC9A3F9B}"/>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293983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91-9ECB-42B0-A650-C2060C3782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45E67-A4E5-4143-8D71-8E5B3C2C4B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B54CB-2D9C-4827-BD62-2FB237D0C207}"/>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FB72FDE2-70B3-498C-BA32-3106DBDF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EE90D-2B54-4C52-88DE-295F133FB32A}"/>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375722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8C574-8E66-43BF-8542-36F2A11397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18215-A2C4-4FB0-AD91-F77A25F496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CE41C-9A08-4A37-82C5-9D6CE85ED855}"/>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AD57A25C-3114-4F6A-94D5-F0E101581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2C038-9956-4B2B-965A-8B595D27F3C0}"/>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31815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E755-740E-4F72-9C8E-8EAB41709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451528-0E4E-4F53-ACC5-8843972E30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90592-E749-4B55-A14D-CD175AC36B56}"/>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3BE2F6B3-6CA8-42DB-A292-0257DFDD7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4D6AA-D863-4A36-847E-1EC4028C7376}"/>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85326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32D9-5A5F-4B7E-8AAD-1B5F50652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B45DC8-555B-4779-9053-70AEC2846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362A3A-79F2-4FFB-BC20-DE1FB85CDD39}"/>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BB655874-1FD0-4AC3-B6E5-7BE0ED637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7FA34-E8A3-41C4-A438-378B0ED21D88}"/>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20465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2C1D-3109-4A75-B340-885775E760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EA8F2C-74A3-4DF5-A25D-5765C4EC7E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3C3168-1FE4-4B7F-B1C3-CFB6553CF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8A7E5C-BB7E-4A5A-A6CB-0B17F853D292}"/>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6" name="Footer Placeholder 5">
            <a:extLst>
              <a:ext uri="{FF2B5EF4-FFF2-40B4-BE49-F238E27FC236}">
                <a16:creationId xmlns:a16="http://schemas.microsoft.com/office/drawing/2014/main" id="{FC6651E4-BCAA-4BBA-94C4-9CBB1974A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6D03F-8972-440B-9B6C-CF579510ECA3}"/>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380698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203B-F247-413D-A653-6632608C24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0F7DD6-0261-4EEA-BCA7-8196D8502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B5B8D6-40F4-49E7-AE43-7CE3CCD7A4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167C3F-09D9-43C8-A6C4-5E6C20250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3DD4B-66D3-4B98-9C88-7ECCEC67C9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CAEC7-6233-4B47-831A-E55794C84C3C}"/>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8" name="Footer Placeholder 7">
            <a:extLst>
              <a:ext uri="{FF2B5EF4-FFF2-40B4-BE49-F238E27FC236}">
                <a16:creationId xmlns:a16="http://schemas.microsoft.com/office/drawing/2014/main" id="{AFE19000-375F-48DB-94F5-DF78686837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E0188A-109D-47F3-9744-AC59C68E3875}"/>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400007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EE8D-CC6E-4FEA-8A59-88D0CA090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4FD91-CAE5-4965-93E2-824A75B69019}"/>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4" name="Footer Placeholder 3">
            <a:extLst>
              <a:ext uri="{FF2B5EF4-FFF2-40B4-BE49-F238E27FC236}">
                <a16:creationId xmlns:a16="http://schemas.microsoft.com/office/drawing/2014/main" id="{A940E65A-F6A0-46CC-B8EC-7B2C8FA924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AEC7FA-1EAF-4A8C-B0A1-6E62F9EF4470}"/>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330668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FD530-1478-4D45-8841-4EACC6965ACE}"/>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3" name="Footer Placeholder 2">
            <a:extLst>
              <a:ext uri="{FF2B5EF4-FFF2-40B4-BE49-F238E27FC236}">
                <a16:creationId xmlns:a16="http://schemas.microsoft.com/office/drawing/2014/main" id="{C81BC646-32B3-4DCC-B5F3-291279A58C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95612A-9199-49E4-B9E0-ECD643AD6B6D}"/>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231084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C8AD-C826-4359-BFBD-889F10553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464AA2-0C26-4047-8068-373884E1D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FF25FA-02E0-45A6-A4E9-FFF330B6B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D405A6-F8E4-4B2C-B15C-091815AFAA00}"/>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6" name="Footer Placeholder 5">
            <a:extLst>
              <a:ext uri="{FF2B5EF4-FFF2-40B4-BE49-F238E27FC236}">
                <a16:creationId xmlns:a16="http://schemas.microsoft.com/office/drawing/2014/main" id="{418A12EB-1488-4684-A3C9-D9642740BC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69BD9-AC91-4082-80EB-4F5966C259C2}"/>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29559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2D88-85A2-4DC9-B7D8-1794D24CE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E91182-48AC-499F-9B22-8195BC1B9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E3DAB1-9745-4519-9CDB-933C47D05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1B2EBF-55AF-445F-8666-3F87439486A8}"/>
              </a:ext>
            </a:extLst>
          </p:cNvPr>
          <p:cNvSpPr>
            <a:spLocks noGrp="1"/>
          </p:cNvSpPr>
          <p:nvPr>
            <p:ph type="dt" sz="half" idx="10"/>
          </p:nvPr>
        </p:nvSpPr>
        <p:spPr/>
        <p:txBody>
          <a:bodyPr/>
          <a:lstStyle/>
          <a:p>
            <a:fld id="{0F05F87D-39E4-4D67-84F6-AC478FD31024}" type="datetimeFigureOut">
              <a:rPr lang="en-IN" smtClean="0"/>
              <a:t>13-09-2023</a:t>
            </a:fld>
            <a:endParaRPr lang="en-IN"/>
          </a:p>
        </p:txBody>
      </p:sp>
      <p:sp>
        <p:nvSpPr>
          <p:cNvPr id="6" name="Footer Placeholder 5">
            <a:extLst>
              <a:ext uri="{FF2B5EF4-FFF2-40B4-BE49-F238E27FC236}">
                <a16:creationId xmlns:a16="http://schemas.microsoft.com/office/drawing/2014/main" id="{0A6E370F-C5C0-4433-A4BA-4E1710327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856BA-1348-4F88-8AE0-C057218536D0}"/>
              </a:ext>
            </a:extLst>
          </p:cNvPr>
          <p:cNvSpPr>
            <a:spLocks noGrp="1"/>
          </p:cNvSpPr>
          <p:nvPr>
            <p:ph type="sldNum" sz="quarter" idx="12"/>
          </p:nvPr>
        </p:nvSpPr>
        <p:spPr/>
        <p:txBody>
          <a:bodyPr/>
          <a:lstStyle/>
          <a:p>
            <a:fld id="{1119D3C4-10E1-487E-8996-CA3C40059296}" type="slidenum">
              <a:rPr lang="en-IN" smtClean="0"/>
              <a:t>‹#›</a:t>
            </a:fld>
            <a:endParaRPr lang="en-IN"/>
          </a:p>
        </p:txBody>
      </p:sp>
    </p:spTree>
    <p:extLst>
      <p:ext uri="{BB962C8B-B14F-4D97-AF65-F5344CB8AC3E}">
        <p14:creationId xmlns:p14="http://schemas.microsoft.com/office/powerpoint/2010/main" val="27480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1EDBD-C87D-41B6-8987-5756BAA29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9B6916-8184-4FCB-90AF-BA2F5CFC3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DB1AE-96B7-4B14-8E2E-30F4163E2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5F87D-39E4-4D67-84F6-AC478FD31024}" type="datetimeFigureOut">
              <a:rPr lang="en-IN" smtClean="0"/>
              <a:t>13-09-2023</a:t>
            </a:fld>
            <a:endParaRPr lang="en-IN"/>
          </a:p>
        </p:txBody>
      </p:sp>
      <p:sp>
        <p:nvSpPr>
          <p:cNvPr id="5" name="Footer Placeholder 4">
            <a:extLst>
              <a:ext uri="{FF2B5EF4-FFF2-40B4-BE49-F238E27FC236}">
                <a16:creationId xmlns:a16="http://schemas.microsoft.com/office/drawing/2014/main" id="{C9DC04F2-B096-4D09-A102-0645E91F0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FABF1E-B9E7-440A-BF72-973537BDD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9D3C4-10E1-487E-8996-CA3C40059296}" type="slidenum">
              <a:rPr lang="en-IN" smtClean="0"/>
              <a:t>‹#›</a:t>
            </a:fld>
            <a:endParaRPr lang="en-IN"/>
          </a:p>
        </p:txBody>
      </p:sp>
    </p:spTree>
    <p:extLst>
      <p:ext uri="{BB962C8B-B14F-4D97-AF65-F5344CB8AC3E}">
        <p14:creationId xmlns:p14="http://schemas.microsoft.com/office/powerpoint/2010/main" val="833110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0AFC-B6B6-44EE-886B-75A3A50A4624}"/>
              </a:ext>
            </a:extLst>
          </p:cNvPr>
          <p:cNvSpPr>
            <a:spLocks noGrp="1"/>
          </p:cNvSpPr>
          <p:nvPr>
            <p:ph type="ctrTitle"/>
          </p:nvPr>
        </p:nvSpPr>
        <p:spPr/>
        <p:txBody>
          <a:bodyPr/>
          <a:lstStyle/>
          <a:p>
            <a:r>
              <a:rPr lang="en-US" dirty="0"/>
              <a:t>Bridge Course</a:t>
            </a:r>
            <a:endParaRPr lang="en-IN" dirty="0"/>
          </a:p>
        </p:txBody>
      </p:sp>
      <p:sp>
        <p:nvSpPr>
          <p:cNvPr id="3" name="Subtitle 2">
            <a:extLst>
              <a:ext uri="{FF2B5EF4-FFF2-40B4-BE49-F238E27FC236}">
                <a16:creationId xmlns:a16="http://schemas.microsoft.com/office/drawing/2014/main" id="{EEEAC1FF-5216-429A-AFAE-12F9B82F313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1417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86FE-F846-4D02-B2AD-11328061F77C}"/>
              </a:ext>
            </a:extLst>
          </p:cNvPr>
          <p:cNvSpPr>
            <a:spLocks noGrp="1"/>
          </p:cNvSpPr>
          <p:nvPr>
            <p:ph type="title"/>
          </p:nvPr>
        </p:nvSpPr>
        <p:spPr/>
        <p:txBody>
          <a:bodyPr/>
          <a:lstStyle/>
          <a:p>
            <a:r>
              <a:rPr lang="en-US" dirty="0"/>
              <a:t>Memory</a:t>
            </a:r>
            <a:endParaRPr lang="en-IN" dirty="0"/>
          </a:p>
        </p:txBody>
      </p:sp>
      <p:sp>
        <p:nvSpPr>
          <p:cNvPr id="3" name="Content Placeholder 2">
            <a:extLst>
              <a:ext uri="{FF2B5EF4-FFF2-40B4-BE49-F238E27FC236}">
                <a16:creationId xmlns:a16="http://schemas.microsoft.com/office/drawing/2014/main" id="{0492CFBA-1B3E-4873-8A89-80779CAE8ED3}"/>
              </a:ext>
            </a:extLst>
          </p:cNvPr>
          <p:cNvSpPr>
            <a:spLocks noGrp="1"/>
          </p:cNvSpPr>
          <p:nvPr>
            <p:ph idx="1"/>
          </p:nvPr>
        </p:nvSpPr>
        <p:spPr/>
        <p:txBody>
          <a:bodyPr/>
          <a:lstStyle/>
          <a:p>
            <a:r>
              <a:rPr lang="en-US" dirty="0"/>
              <a:t>Types of Memory</a:t>
            </a:r>
          </a:p>
          <a:p>
            <a:pPr lvl="1"/>
            <a:r>
              <a:rPr lang="en-US" dirty="0"/>
              <a:t>Registers</a:t>
            </a:r>
          </a:p>
          <a:p>
            <a:pPr lvl="1"/>
            <a:r>
              <a:rPr lang="en-US" dirty="0"/>
              <a:t>RAM(Random Access Memory)</a:t>
            </a:r>
          </a:p>
          <a:p>
            <a:pPr lvl="1"/>
            <a:r>
              <a:rPr lang="en-US" dirty="0"/>
              <a:t>ROM(Read Only Memory)</a:t>
            </a:r>
          </a:p>
          <a:p>
            <a:pPr lvl="1"/>
            <a:r>
              <a:rPr lang="en-US" dirty="0"/>
              <a:t>Secondary Storage Devices(considered as input/output device)</a:t>
            </a:r>
          </a:p>
          <a:p>
            <a:endParaRPr lang="en-IN" dirty="0"/>
          </a:p>
        </p:txBody>
      </p:sp>
    </p:spTree>
    <p:extLst>
      <p:ext uri="{BB962C8B-B14F-4D97-AF65-F5344CB8AC3E}">
        <p14:creationId xmlns:p14="http://schemas.microsoft.com/office/powerpoint/2010/main" val="78109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B00C-3D02-41B5-9CC7-E5A5B353F0B4}"/>
              </a:ext>
            </a:extLst>
          </p:cNvPr>
          <p:cNvSpPr>
            <a:spLocks noGrp="1"/>
          </p:cNvSpPr>
          <p:nvPr>
            <p:ph type="title"/>
          </p:nvPr>
        </p:nvSpPr>
        <p:spPr/>
        <p:txBody>
          <a:bodyPr/>
          <a:lstStyle/>
          <a:p>
            <a:r>
              <a:rPr lang="en-US" dirty="0"/>
              <a:t>Inside a CPU</a:t>
            </a:r>
            <a:endParaRPr lang="en-IN" dirty="0"/>
          </a:p>
        </p:txBody>
      </p:sp>
      <p:pic>
        <p:nvPicPr>
          <p:cNvPr id="4" name="Content Placeholder 3" descr="Et-008">
            <a:extLst>
              <a:ext uri="{FF2B5EF4-FFF2-40B4-BE49-F238E27FC236}">
                <a16:creationId xmlns:a16="http://schemas.microsoft.com/office/drawing/2014/main" id="{6CCE2119-C306-49F9-BD93-6341CD1C2AF5}"/>
              </a:ext>
            </a:extLst>
          </p:cNvPr>
          <p:cNvPicPr>
            <a:picLocks noGrp="1" noChangeAspect="1" noChangeArrowheads="1"/>
          </p:cNvPicPr>
          <p:nvPr>
            <p:ph idx="1"/>
          </p:nvPr>
        </p:nvPicPr>
        <p:blipFill>
          <a:blip r:embed="rId2"/>
          <a:srcRect/>
          <a:stretch>
            <a:fillRect/>
          </a:stretch>
        </p:blipFill>
        <p:spPr bwMode="auto">
          <a:xfrm>
            <a:off x="701336" y="1690687"/>
            <a:ext cx="11301274" cy="4971491"/>
          </a:xfrm>
          <a:prstGeom prst="rect">
            <a:avLst/>
          </a:prstGeom>
          <a:noFill/>
        </p:spPr>
      </p:pic>
    </p:spTree>
    <p:extLst>
      <p:ext uri="{BB962C8B-B14F-4D97-AF65-F5344CB8AC3E}">
        <p14:creationId xmlns:p14="http://schemas.microsoft.com/office/powerpoint/2010/main" val="177832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BDA0-3464-4AF9-8189-16C1B68893B5}"/>
              </a:ext>
            </a:extLst>
          </p:cNvPr>
          <p:cNvSpPr>
            <a:spLocks noGrp="1"/>
          </p:cNvSpPr>
          <p:nvPr>
            <p:ph type="title"/>
          </p:nvPr>
        </p:nvSpPr>
        <p:spPr/>
        <p:txBody>
          <a:bodyPr/>
          <a:lstStyle/>
          <a:p>
            <a:r>
              <a:rPr lang="en-US" dirty="0"/>
              <a:t>Motherboard</a:t>
            </a:r>
            <a:endParaRPr lang="en-IN" dirty="0"/>
          </a:p>
        </p:txBody>
      </p:sp>
      <p:pic>
        <p:nvPicPr>
          <p:cNvPr id="4" name="Picture 2" descr="What is a Motherboard?">
            <a:extLst>
              <a:ext uri="{FF2B5EF4-FFF2-40B4-BE49-F238E27FC236}">
                <a16:creationId xmlns:a16="http://schemas.microsoft.com/office/drawing/2014/main" id="{771E8895-6038-4696-A408-BB0E9B5F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95" y="1690688"/>
            <a:ext cx="11310152"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4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E073-7526-4B4F-A750-D47507E29C4A}"/>
              </a:ext>
            </a:extLst>
          </p:cNvPr>
          <p:cNvSpPr>
            <a:spLocks noGrp="1"/>
          </p:cNvSpPr>
          <p:nvPr>
            <p:ph type="title"/>
          </p:nvPr>
        </p:nvSpPr>
        <p:spPr/>
        <p:txBody>
          <a:bodyPr/>
          <a:lstStyle/>
          <a:p>
            <a:r>
              <a:rPr lang="en-US" dirty="0"/>
              <a:t>Ports</a:t>
            </a:r>
            <a:endParaRPr lang="en-IN" dirty="0"/>
          </a:p>
        </p:txBody>
      </p:sp>
      <p:pic>
        <p:nvPicPr>
          <p:cNvPr id="4" name="Content Placeholder 3">
            <a:extLst>
              <a:ext uri="{FF2B5EF4-FFF2-40B4-BE49-F238E27FC236}">
                <a16:creationId xmlns:a16="http://schemas.microsoft.com/office/drawing/2014/main" id="{C3495401-E98B-4637-8915-6615B0E4DC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2338" y="2057400"/>
            <a:ext cx="769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65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4F67-CF1F-4B91-81DB-23413E15ECF2}"/>
              </a:ext>
            </a:extLst>
          </p:cNvPr>
          <p:cNvSpPr>
            <a:spLocks noGrp="1"/>
          </p:cNvSpPr>
          <p:nvPr>
            <p:ph type="title"/>
          </p:nvPr>
        </p:nvSpPr>
        <p:spPr/>
        <p:txBody>
          <a:bodyPr/>
          <a:lstStyle/>
          <a:p>
            <a:r>
              <a:rPr lang="en-US" dirty="0"/>
              <a:t>Hard Disk</a:t>
            </a:r>
            <a:endParaRPr lang="en-IN" dirty="0"/>
          </a:p>
        </p:txBody>
      </p:sp>
      <p:pic>
        <p:nvPicPr>
          <p:cNvPr id="4" name="Picture 4" descr="http://www.oocities.org/ubshreenath/upworkshop1_files/image001.jpg">
            <a:extLst>
              <a:ext uri="{FF2B5EF4-FFF2-40B4-BE49-F238E27FC236}">
                <a16:creationId xmlns:a16="http://schemas.microsoft.com/office/drawing/2014/main" id="{ED29E9FE-6D44-44BD-82FF-9BCB52568CFF}"/>
              </a:ext>
            </a:extLst>
          </p:cNvPr>
          <p:cNvPicPr>
            <a:picLocks noChangeAspect="1" noChangeArrowheads="1"/>
          </p:cNvPicPr>
          <p:nvPr/>
        </p:nvPicPr>
        <p:blipFill>
          <a:blip r:embed="rId2"/>
          <a:srcRect/>
          <a:stretch>
            <a:fillRect/>
          </a:stretch>
        </p:blipFill>
        <p:spPr bwMode="auto">
          <a:xfrm>
            <a:off x="204186" y="1802167"/>
            <a:ext cx="11987813" cy="5055833"/>
          </a:xfrm>
          <a:prstGeom prst="rect">
            <a:avLst/>
          </a:prstGeom>
          <a:noFill/>
        </p:spPr>
      </p:pic>
    </p:spTree>
    <p:extLst>
      <p:ext uri="{BB962C8B-B14F-4D97-AF65-F5344CB8AC3E}">
        <p14:creationId xmlns:p14="http://schemas.microsoft.com/office/powerpoint/2010/main" val="208539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8100-24C5-43CB-9BFF-AECD3E015A3E}"/>
              </a:ext>
            </a:extLst>
          </p:cNvPr>
          <p:cNvSpPr>
            <a:spLocks noGrp="1"/>
          </p:cNvSpPr>
          <p:nvPr>
            <p:ph type="title"/>
          </p:nvPr>
        </p:nvSpPr>
        <p:spPr/>
        <p:txBody>
          <a:bodyPr/>
          <a:lstStyle/>
          <a:p>
            <a:r>
              <a:rPr lang="en-US" dirty="0"/>
              <a:t>Software</a:t>
            </a:r>
            <a:endParaRPr lang="en-IN" dirty="0"/>
          </a:p>
        </p:txBody>
      </p:sp>
      <p:sp>
        <p:nvSpPr>
          <p:cNvPr id="3" name="Content Placeholder 2">
            <a:extLst>
              <a:ext uri="{FF2B5EF4-FFF2-40B4-BE49-F238E27FC236}">
                <a16:creationId xmlns:a16="http://schemas.microsoft.com/office/drawing/2014/main" id="{537B5D4B-CFA9-4F76-B887-EB64EDF0238D}"/>
              </a:ext>
            </a:extLst>
          </p:cNvPr>
          <p:cNvSpPr>
            <a:spLocks noGrp="1"/>
          </p:cNvSpPr>
          <p:nvPr>
            <p:ph idx="1"/>
          </p:nvPr>
        </p:nvSpPr>
        <p:spPr/>
        <p:txBody>
          <a:bodyPr/>
          <a:lstStyle/>
          <a:p>
            <a:r>
              <a:rPr lang="en-US" dirty="0"/>
              <a:t>Two types</a:t>
            </a:r>
          </a:p>
          <a:p>
            <a:pPr lvl="1"/>
            <a:r>
              <a:rPr lang="en-US" dirty="0"/>
              <a:t>System Software</a:t>
            </a:r>
          </a:p>
          <a:p>
            <a:pPr lvl="2"/>
            <a:r>
              <a:rPr lang="en-US" dirty="0"/>
              <a:t>Operating system, Assemblers, etc.</a:t>
            </a:r>
          </a:p>
          <a:p>
            <a:pPr lvl="1"/>
            <a:r>
              <a:rPr lang="en-US" dirty="0"/>
              <a:t>Application software</a:t>
            </a:r>
          </a:p>
          <a:p>
            <a:pPr lvl="2"/>
            <a:r>
              <a:rPr lang="en-US" dirty="0"/>
              <a:t>Examples</a:t>
            </a:r>
            <a:endParaRPr lang="en-IN" dirty="0"/>
          </a:p>
          <a:p>
            <a:endParaRPr lang="en-IN" dirty="0"/>
          </a:p>
        </p:txBody>
      </p:sp>
    </p:spTree>
    <p:extLst>
      <p:ext uri="{BB962C8B-B14F-4D97-AF65-F5344CB8AC3E}">
        <p14:creationId xmlns:p14="http://schemas.microsoft.com/office/powerpoint/2010/main" val="350415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27FD-D56C-4AB4-8CAF-D3A0D44AFF2B}"/>
              </a:ext>
            </a:extLst>
          </p:cNvPr>
          <p:cNvSpPr>
            <a:spLocks noGrp="1"/>
          </p:cNvSpPr>
          <p:nvPr>
            <p:ph type="title"/>
          </p:nvPr>
        </p:nvSpPr>
        <p:spPr/>
        <p:txBody>
          <a:bodyPr/>
          <a:lstStyle/>
          <a:p>
            <a:r>
              <a:rPr lang="en-US" dirty="0"/>
              <a:t>Some OSs</a:t>
            </a:r>
            <a:endParaRPr lang="en-IN" dirty="0"/>
          </a:p>
        </p:txBody>
      </p:sp>
      <p:pic>
        <p:nvPicPr>
          <p:cNvPr id="1026" name="Picture 2" descr="MS-DOS logo and symbol, meaning, history, PNG">
            <a:extLst>
              <a:ext uri="{FF2B5EF4-FFF2-40B4-BE49-F238E27FC236}">
                <a16:creationId xmlns:a16="http://schemas.microsoft.com/office/drawing/2014/main" id="{BBBCEA79-CC7B-4B1D-9EE7-BE201BE9A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04" y="2001174"/>
            <a:ext cx="27146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Logo and symbol, meaning, history, PNG, brand">
            <a:extLst>
              <a:ext uri="{FF2B5EF4-FFF2-40B4-BE49-F238E27FC236}">
                <a16:creationId xmlns:a16="http://schemas.microsoft.com/office/drawing/2014/main" id="{804F701D-AC8E-4CD2-AAD5-D53FF6820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362" y="2001175"/>
            <a:ext cx="2876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Windows logo illustration emblem Stock Photo - Alamy">
            <a:extLst>
              <a:ext uri="{FF2B5EF4-FFF2-40B4-BE49-F238E27FC236}">
                <a16:creationId xmlns:a16="http://schemas.microsoft.com/office/drawing/2014/main" id="{B2B3A59E-00B3-415B-890C-76A968DF3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445" y="2001174"/>
            <a:ext cx="24765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cOS Logo, symbol, meaning, history, PNG, brand">
            <a:extLst>
              <a:ext uri="{FF2B5EF4-FFF2-40B4-BE49-F238E27FC236}">
                <a16:creationId xmlns:a16="http://schemas.microsoft.com/office/drawing/2014/main" id="{B173A51F-A335-40D2-AE70-CA304B9D0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0478" y="2001174"/>
            <a:ext cx="28575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rome OS | ChromeOS Wiki | Fandom">
            <a:extLst>
              <a:ext uri="{FF2B5EF4-FFF2-40B4-BE49-F238E27FC236}">
                <a16:creationId xmlns:a16="http://schemas.microsoft.com/office/drawing/2014/main" id="{763FD1E0-42F6-41FF-A44C-319A4D6D3C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599" y="3835660"/>
            <a:ext cx="423862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ile:UNIX logo.svg - Wikimedia Commons">
            <a:extLst>
              <a:ext uri="{FF2B5EF4-FFF2-40B4-BE49-F238E27FC236}">
                <a16:creationId xmlns:a16="http://schemas.microsoft.com/office/drawing/2014/main" id="{DA5CF8E8-0465-46CE-8270-D85DF1A857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04" y="3622089"/>
            <a:ext cx="33432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B25B-9CEC-4648-8C35-E50A6C1CA271}"/>
              </a:ext>
            </a:extLst>
          </p:cNvPr>
          <p:cNvSpPr>
            <a:spLocks noGrp="1"/>
          </p:cNvSpPr>
          <p:nvPr>
            <p:ph type="title"/>
          </p:nvPr>
        </p:nvSpPr>
        <p:spPr/>
        <p:txBody>
          <a:bodyPr/>
          <a:lstStyle/>
          <a:p>
            <a:r>
              <a:rPr lang="en-US" dirty="0"/>
              <a:t>Operating System</a:t>
            </a:r>
            <a:endParaRPr lang="en-IN" dirty="0"/>
          </a:p>
        </p:txBody>
      </p:sp>
      <p:sp>
        <p:nvSpPr>
          <p:cNvPr id="3" name="Content Placeholder 2">
            <a:extLst>
              <a:ext uri="{FF2B5EF4-FFF2-40B4-BE49-F238E27FC236}">
                <a16:creationId xmlns:a16="http://schemas.microsoft.com/office/drawing/2014/main" id="{4A198AA9-5116-4FF0-9DC8-027C7BB7D9B3}"/>
              </a:ext>
            </a:extLst>
          </p:cNvPr>
          <p:cNvSpPr>
            <a:spLocks noGrp="1"/>
          </p:cNvSpPr>
          <p:nvPr>
            <p:ph idx="1"/>
          </p:nvPr>
        </p:nvSpPr>
        <p:spPr/>
        <p:txBody>
          <a:bodyPr/>
          <a:lstStyle/>
          <a:p>
            <a:r>
              <a:rPr lang="en-US" dirty="0"/>
              <a:t>Definition</a:t>
            </a:r>
          </a:p>
          <a:p>
            <a:pPr lvl="1"/>
            <a:r>
              <a:rPr lang="en-US" altLang="en-US" dirty="0"/>
              <a:t>A program that acts as an intermediary between a user of a computer and the computer hardware.</a:t>
            </a:r>
          </a:p>
          <a:p>
            <a:r>
              <a:rPr lang="en-US" altLang="en-US" dirty="0"/>
              <a:t>Goals of Operating System</a:t>
            </a:r>
          </a:p>
          <a:p>
            <a:pPr lvl="1"/>
            <a:r>
              <a:rPr lang="en-US" altLang="en-US" dirty="0"/>
              <a:t>Execute user programs and make solving user problems easier</a:t>
            </a:r>
          </a:p>
          <a:p>
            <a:pPr lvl="1"/>
            <a:r>
              <a:rPr lang="en-US" altLang="en-US" dirty="0"/>
              <a:t>Make the computer system convenient to use</a:t>
            </a:r>
          </a:p>
          <a:p>
            <a:pPr lvl="1"/>
            <a:r>
              <a:rPr lang="en-US" altLang="en-US" dirty="0"/>
              <a:t>Use the computer hardware in an efficient manner</a:t>
            </a:r>
          </a:p>
          <a:p>
            <a:endParaRPr lang="en-US" altLang="en-US" dirty="0"/>
          </a:p>
          <a:p>
            <a:pPr lvl="1"/>
            <a:endParaRPr lang="en-IN" dirty="0"/>
          </a:p>
        </p:txBody>
      </p:sp>
    </p:spTree>
    <p:extLst>
      <p:ext uri="{BB962C8B-B14F-4D97-AF65-F5344CB8AC3E}">
        <p14:creationId xmlns:p14="http://schemas.microsoft.com/office/powerpoint/2010/main" val="70880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4E17-911E-4061-A5EF-999F7DD64DA1}"/>
              </a:ext>
            </a:extLst>
          </p:cNvPr>
          <p:cNvSpPr>
            <a:spLocks noGrp="1"/>
          </p:cNvSpPr>
          <p:nvPr>
            <p:ph type="title"/>
          </p:nvPr>
        </p:nvSpPr>
        <p:spPr/>
        <p:txBody>
          <a:bodyPr/>
          <a:lstStyle/>
          <a:p>
            <a:r>
              <a:rPr lang="en-US" dirty="0"/>
              <a:t>Computer System Structure</a:t>
            </a:r>
            <a:endParaRPr lang="en-IN" dirty="0"/>
          </a:p>
        </p:txBody>
      </p:sp>
      <p:sp>
        <p:nvSpPr>
          <p:cNvPr id="3" name="Content Placeholder 2">
            <a:extLst>
              <a:ext uri="{FF2B5EF4-FFF2-40B4-BE49-F238E27FC236}">
                <a16:creationId xmlns:a16="http://schemas.microsoft.com/office/drawing/2014/main" id="{0B3DB899-D5A6-47A0-9ECE-1AB7B8DBB5D3}"/>
              </a:ext>
            </a:extLst>
          </p:cNvPr>
          <p:cNvSpPr>
            <a:spLocks noGrp="1"/>
          </p:cNvSpPr>
          <p:nvPr>
            <p:ph idx="1"/>
          </p:nvPr>
        </p:nvSpPr>
        <p:spPr/>
        <p:txBody>
          <a:bodyPr/>
          <a:lstStyle/>
          <a:p>
            <a:r>
              <a:rPr lang="en-US" altLang="en-US" dirty="0"/>
              <a:t>Computer system can be divided into four components:</a:t>
            </a:r>
          </a:p>
          <a:p>
            <a:pPr lvl="1"/>
            <a:r>
              <a:rPr lang="en-US" altLang="en-US" dirty="0"/>
              <a:t>Hardware – provides basic computing resources</a:t>
            </a:r>
          </a:p>
          <a:p>
            <a:pPr lvl="2"/>
            <a:r>
              <a:rPr lang="en-US" altLang="en-US" dirty="0"/>
              <a:t>CPU, memory, I/O devices</a:t>
            </a:r>
          </a:p>
          <a:p>
            <a:pPr lvl="1"/>
            <a:r>
              <a:rPr lang="en-US" altLang="en-US" dirty="0"/>
              <a:t>Operating system</a:t>
            </a:r>
          </a:p>
          <a:p>
            <a:pPr lvl="2"/>
            <a:r>
              <a:rPr lang="en-US" altLang="en-US" dirty="0"/>
              <a:t>Controls and coordinates use of hardware among various applications and users</a:t>
            </a:r>
          </a:p>
          <a:p>
            <a:pPr lvl="1"/>
            <a:r>
              <a:rPr lang="en-US" altLang="en-US" dirty="0"/>
              <a:t>Application programs – define the ways in which the system resources are used to solve the computing problems of the users</a:t>
            </a:r>
          </a:p>
          <a:p>
            <a:pPr lvl="2"/>
            <a:r>
              <a:rPr lang="en-US" altLang="en-US" dirty="0"/>
              <a:t>Word processors, compilers, web browsers, database systems, video games</a:t>
            </a:r>
          </a:p>
          <a:p>
            <a:pPr lvl="1"/>
            <a:r>
              <a:rPr lang="en-US" altLang="en-US" dirty="0"/>
              <a:t>Users</a:t>
            </a:r>
          </a:p>
          <a:p>
            <a:pPr lvl="2"/>
            <a:r>
              <a:rPr lang="en-US" altLang="en-US" dirty="0"/>
              <a:t>People, machines, other computers</a:t>
            </a:r>
          </a:p>
        </p:txBody>
      </p:sp>
    </p:spTree>
    <p:extLst>
      <p:ext uri="{BB962C8B-B14F-4D97-AF65-F5344CB8AC3E}">
        <p14:creationId xmlns:p14="http://schemas.microsoft.com/office/powerpoint/2010/main" val="349706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8FF3216-46E6-4E33-9A34-AB9D4E2D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692" y="290743"/>
            <a:ext cx="10014475" cy="62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9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0993-2741-42E5-92DD-4652DB5CFBA3}"/>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00019DBD-1E50-41BE-ACAE-559F4CB23C13}"/>
              </a:ext>
            </a:extLst>
          </p:cNvPr>
          <p:cNvSpPr>
            <a:spLocks noGrp="1"/>
          </p:cNvSpPr>
          <p:nvPr>
            <p:ph idx="1"/>
          </p:nvPr>
        </p:nvSpPr>
        <p:spPr/>
        <p:txBody>
          <a:bodyPr>
            <a:normAutofit fontScale="85000" lnSpcReduction="20000"/>
          </a:bodyPr>
          <a:lstStyle/>
          <a:p>
            <a:r>
              <a:rPr lang="en-US" dirty="0"/>
              <a:t>Operating Systems (Lecture - 20 Hours) </a:t>
            </a:r>
          </a:p>
          <a:p>
            <a:r>
              <a:rPr lang="en-US" dirty="0"/>
              <a:t>Overview of operating systems, functionalities and characteristics of OS. Concept of a process, operations on processes, process states, concurrent processes, process control block, process context, processor scheduling, scheduling algorithms, problems of concurrent processes, critical sections, mutual exclusion, </a:t>
            </a:r>
            <a:r>
              <a:rPr lang="en-US" dirty="0" err="1"/>
              <a:t>synchronisation</a:t>
            </a:r>
            <a:r>
              <a:rPr lang="en-US" dirty="0"/>
              <a:t>, producer and consumer processes, deadlock. </a:t>
            </a:r>
          </a:p>
          <a:p>
            <a:r>
              <a:rPr lang="en-US" dirty="0"/>
              <a:t>Inter Process Communication (IPC), Memory </a:t>
            </a:r>
            <a:r>
              <a:rPr lang="en-US" dirty="0" err="1"/>
              <a:t>organisation</a:t>
            </a:r>
            <a:r>
              <a:rPr lang="en-US" dirty="0"/>
              <a:t> and management, Storage allocation, Virtual memory concepts. File </a:t>
            </a:r>
            <a:r>
              <a:rPr lang="en-US" dirty="0" err="1"/>
              <a:t>organisation</a:t>
            </a:r>
            <a:r>
              <a:rPr lang="en-US" dirty="0"/>
              <a:t>: blocking and buffering, file descriptor, directory structure </a:t>
            </a:r>
          </a:p>
          <a:p>
            <a:r>
              <a:rPr lang="en-US" dirty="0"/>
              <a:t>Reference Book: </a:t>
            </a:r>
          </a:p>
          <a:p>
            <a:pPr lvl="1"/>
            <a:r>
              <a:rPr lang="en-US" dirty="0"/>
              <a:t>A. </a:t>
            </a:r>
            <a:r>
              <a:rPr lang="en-US" dirty="0" err="1"/>
              <a:t>Silberchatz</a:t>
            </a:r>
            <a:r>
              <a:rPr lang="en-US" dirty="0"/>
              <a:t> et.al., “Operating System Concepts”, 9th Edition Wiley (2015) </a:t>
            </a:r>
          </a:p>
          <a:p>
            <a:r>
              <a:rPr lang="en-US" dirty="0"/>
              <a:t>Online Resource:</a:t>
            </a:r>
          </a:p>
          <a:p>
            <a:pPr lvl="1"/>
            <a:r>
              <a:rPr lang="en-US" dirty="0"/>
              <a:t>https://www.coursera.org/learn/os-power-user</a:t>
            </a:r>
            <a:endParaRPr lang="en-IN" dirty="0"/>
          </a:p>
        </p:txBody>
      </p:sp>
    </p:spTree>
    <p:extLst>
      <p:ext uri="{BB962C8B-B14F-4D97-AF65-F5344CB8AC3E}">
        <p14:creationId xmlns:p14="http://schemas.microsoft.com/office/powerpoint/2010/main" val="113642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7350-0756-4017-9B51-1C4A63A1164E}"/>
              </a:ext>
            </a:extLst>
          </p:cNvPr>
          <p:cNvSpPr>
            <a:spLocks noGrp="1"/>
          </p:cNvSpPr>
          <p:nvPr>
            <p:ph type="title"/>
          </p:nvPr>
        </p:nvSpPr>
        <p:spPr/>
        <p:txBody>
          <a:bodyPr/>
          <a:lstStyle/>
          <a:p>
            <a:r>
              <a:rPr lang="en-US" altLang="en-US" dirty="0"/>
              <a:t>What Operating Systems Do?</a:t>
            </a:r>
            <a:endParaRPr lang="en-IN" dirty="0"/>
          </a:p>
        </p:txBody>
      </p:sp>
      <p:sp>
        <p:nvSpPr>
          <p:cNvPr id="3" name="Content Placeholder 2">
            <a:extLst>
              <a:ext uri="{FF2B5EF4-FFF2-40B4-BE49-F238E27FC236}">
                <a16:creationId xmlns:a16="http://schemas.microsoft.com/office/drawing/2014/main" id="{92C737BE-8188-429E-AE5D-2DDEBB16D1DB}"/>
              </a:ext>
            </a:extLst>
          </p:cNvPr>
          <p:cNvSpPr>
            <a:spLocks noGrp="1"/>
          </p:cNvSpPr>
          <p:nvPr>
            <p:ph idx="1"/>
          </p:nvPr>
        </p:nvSpPr>
        <p:spPr/>
        <p:txBody>
          <a:bodyPr>
            <a:normAutofit fontScale="92500" lnSpcReduction="10000"/>
          </a:bodyPr>
          <a:lstStyle/>
          <a:p>
            <a:r>
              <a:rPr lang="en-US" altLang="en-US" dirty="0"/>
              <a:t>Depends on the point of view</a:t>
            </a:r>
          </a:p>
          <a:p>
            <a:r>
              <a:rPr lang="en-US" altLang="en-US" dirty="0"/>
              <a:t>Users want convenience, ease of use and good performance </a:t>
            </a:r>
          </a:p>
          <a:p>
            <a:pPr lvl="1"/>
            <a:r>
              <a:rPr lang="en-US" altLang="en-US" dirty="0"/>
              <a:t>Don</a:t>
            </a:r>
            <a:r>
              <a:rPr lang="ja-JP" altLang="en-US" dirty="0"/>
              <a:t>’</a:t>
            </a:r>
            <a:r>
              <a:rPr lang="en-US" altLang="ja-JP" dirty="0"/>
              <a:t>t care about resource utilization</a:t>
            </a:r>
          </a:p>
          <a:p>
            <a:r>
              <a:rPr lang="en-US" altLang="en-US" dirty="0"/>
              <a:t>But shared computer such as mainframe or minicomputer must keep all users happy</a:t>
            </a:r>
          </a:p>
          <a:p>
            <a:r>
              <a:rPr lang="en-US" altLang="en-US" dirty="0"/>
              <a:t>Users of dedicate systems such as workstations have dedicated resources but frequently use shared resources from servers</a:t>
            </a:r>
          </a:p>
          <a:p>
            <a:r>
              <a:rPr lang="en-US" altLang="en-US" dirty="0"/>
              <a:t>Handheld computers are resource poor,  optimized for usability and battery life</a:t>
            </a:r>
          </a:p>
          <a:p>
            <a:r>
              <a:rPr lang="en-US" altLang="en-US" dirty="0"/>
              <a:t>Some computers have little or no user interface, such as embedded computers in devices and automobiles</a:t>
            </a:r>
          </a:p>
          <a:p>
            <a:endParaRPr lang="en-IN" dirty="0"/>
          </a:p>
        </p:txBody>
      </p:sp>
    </p:spTree>
    <p:extLst>
      <p:ext uri="{BB962C8B-B14F-4D97-AF65-F5344CB8AC3E}">
        <p14:creationId xmlns:p14="http://schemas.microsoft.com/office/powerpoint/2010/main" val="1339393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2AF6-F01E-4084-BF0A-4BD318317245}"/>
              </a:ext>
            </a:extLst>
          </p:cNvPr>
          <p:cNvSpPr>
            <a:spLocks noGrp="1"/>
          </p:cNvSpPr>
          <p:nvPr>
            <p:ph type="title"/>
          </p:nvPr>
        </p:nvSpPr>
        <p:spPr/>
        <p:txBody>
          <a:bodyPr/>
          <a:lstStyle/>
          <a:p>
            <a:r>
              <a:rPr lang="en-US" altLang="en-US" dirty="0"/>
              <a:t>Operating System Definition</a:t>
            </a:r>
            <a:endParaRPr lang="en-IN" dirty="0"/>
          </a:p>
        </p:txBody>
      </p:sp>
      <p:sp>
        <p:nvSpPr>
          <p:cNvPr id="3" name="Content Placeholder 2">
            <a:extLst>
              <a:ext uri="{FF2B5EF4-FFF2-40B4-BE49-F238E27FC236}">
                <a16:creationId xmlns:a16="http://schemas.microsoft.com/office/drawing/2014/main" id="{B0A4D0CB-61DD-460F-B8C1-9040C2390BEA}"/>
              </a:ext>
            </a:extLst>
          </p:cNvPr>
          <p:cNvSpPr>
            <a:spLocks noGrp="1"/>
          </p:cNvSpPr>
          <p:nvPr>
            <p:ph idx="1"/>
          </p:nvPr>
        </p:nvSpPr>
        <p:spPr/>
        <p:txBody>
          <a:bodyPr/>
          <a:lstStyle/>
          <a:p>
            <a:r>
              <a:rPr lang="en-US" altLang="en-US" dirty="0"/>
              <a:t>OS is a </a:t>
            </a:r>
            <a:r>
              <a:rPr lang="en-US" altLang="en-US" b="1" dirty="0"/>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OS is a </a:t>
            </a:r>
            <a:r>
              <a:rPr lang="en-US" altLang="en-US" b="1" dirty="0"/>
              <a:t>control program</a:t>
            </a:r>
          </a:p>
          <a:p>
            <a:pPr lvl="1"/>
            <a:r>
              <a:rPr lang="en-US" altLang="en-US" dirty="0"/>
              <a:t>Controls execution of programs to prevent errors and improper use of the computer</a:t>
            </a:r>
          </a:p>
          <a:p>
            <a:endParaRPr lang="en-IN" dirty="0"/>
          </a:p>
        </p:txBody>
      </p:sp>
    </p:spTree>
    <p:extLst>
      <p:ext uri="{BB962C8B-B14F-4D97-AF65-F5344CB8AC3E}">
        <p14:creationId xmlns:p14="http://schemas.microsoft.com/office/powerpoint/2010/main" val="20430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C78D-B46B-4CC5-AC76-976B2322CFF1}"/>
              </a:ext>
            </a:extLst>
          </p:cNvPr>
          <p:cNvSpPr>
            <a:spLocks noGrp="1"/>
          </p:cNvSpPr>
          <p:nvPr>
            <p:ph type="title"/>
          </p:nvPr>
        </p:nvSpPr>
        <p:spPr/>
        <p:txBody>
          <a:bodyPr/>
          <a:lstStyle/>
          <a:p>
            <a:r>
              <a:rPr lang="en-US" dirty="0"/>
              <a:t>What happens when a computer is switched on?</a:t>
            </a:r>
            <a:endParaRPr lang="en-IN" dirty="0"/>
          </a:p>
        </p:txBody>
      </p:sp>
      <p:sp>
        <p:nvSpPr>
          <p:cNvPr id="3" name="Content Placeholder 2">
            <a:extLst>
              <a:ext uri="{FF2B5EF4-FFF2-40B4-BE49-F238E27FC236}">
                <a16:creationId xmlns:a16="http://schemas.microsoft.com/office/drawing/2014/main" id="{82AC728B-DC47-4462-9A43-EE7B06E0A7AB}"/>
              </a:ext>
            </a:extLst>
          </p:cNvPr>
          <p:cNvSpPr>
            <a:spLocks noGrp="1"/>
          </p:cNvSpPr>
          <p:nvPr>
            <p:ph idx="1"/>
          </p:nvPr>
        </p:nvSpPr>
        <p:spPr/>
        <p:txBody>
          <a:bodyPr/>
          <a:lstStyle/>
          <a:p>
            <a:r>
              <a:rPr lang="en-US" altLang="en-US" b="1" dirty="0"/>
              <a:t>Bootstrap program</a:t>
            </a:r>
            <a:r>
              <a:rPr lang="en-US" altLang="en-US" dirty="0"/>
              <a:t> is loaded at power-up or reboot</a:t>
            </a:r>
          </a:p>
          <a:p>
            <a:pPr lvl="1"/>
            <a:r>
              <a:rPr lang="en-US" altLang="en-US" dirty="0"/>
              <a:t>Typically stored in ROM or EPROM, generally known as </a:t>
            </a:r>
            <a:r>
              <a:rPr lang="en-US" altLang="en-US" b="1" dirty="0"/>
              <a:t>firmware</a:t>
            </a:r>
          </a:p>
          <a:p>
            <a:pPr lvl="1"/>
            <a:r>
              <a:rPr lang="en-US" altLang="en-US" dirty="0"/>
              <a:t>Initializes all aspects of system</a:t>
            </a:r>
          </a:p>
          <a:p>
            <a:pPr lvl="1"/>
            <a:r>
              <a:rPr lang="en-US" altLang="en-US" dirty="0"/>
              <a:t>Loads operating system kernel and starts execution</a:t>
            </a:r>
          </a:p>
          <a:p>
            <a:endParaRPr lang="en-IN" dirty="0"/>
          </a:p>
        </p:txBody>
      </p:sp>
    </p:spTree>
    <p:extLst>
      <p:ext uri="{BB962C8B-B14F-4D97-AF65-F5344CB8AC3E}">
        <p14:creationId xmlns:p14="http://schemas.microsoft.com/office/powerpoint/2010/main" val="208542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A2D3-0574-4D42-90FF-65562A5B13C1}"/>
              </a:ext>
            </a:extLst>
          </p:cNvPr>
          <p:cNvSpPr>
            <a:spLocks noGrp="1"/>
          </p:cNvSpPr>
          <p:nvPr>
            <p:ph type="title"/>
          </p:nvPr>
        </p:nvSpPr>
        <p:spPr/>
        <p:txBody>
          <a:bodyPr/>
          <a:lstStyle/>
          <a:p>
            <a:r>
              <a:rPr lang="en-US" altLang="en-US" dirty="0"/>
              <a:t>Computer System Organization</a:t>
            </a:r>
            <a:endParaRPr lang="en-IN" dirty="0"/>
          </a:p>
        </p:txBody>
      </p:sp>
      <p:sp>
        <p:nvSpPr>
          <p:cNvPr id="3" name="Content Placeholder 2">
            <a:extLst>
              <a:ext uri="{FF2B5EF4-FFF2-40B4-BE49-F238E27FC236}">
                <a16:creationId xmlns:a16="http://schemas.microsoft.com/office/drawing/2014/main" id="{D1964DB7-E664-4DB7-9E89-AF209C193C64}"/>
              </a:ext>
            </a:extLst>
          </p:cNvPr>
          <p:cNvSpPr>
            <a:spLocks noGrp="1"/>
          </p:cNvSpPr>
          <p:nvPr>
            <p:ph idx="1"/>
          </p:nvPr>
        </p:nvSpPr>
        <p:spPr>
          <a:xfrm>
            <a:off x="838200" y="1825625"/>
            <a:ext cx="10515600" cy="1603375"/>
          </a:xfrm>
        </p:spPr>
        <p:txBody>
          <a:bodyPr/>
          <a:lstStyle/>
          <a:p>
            <a:r>
              <a:rPr lang="en-US" altLang="en-US" dirty="0"/>
              <a:t>Computer-system operation</a:t>
            </a:r>
          </a:p>
          <a:p>
            <a:pPr lvl="1"/>
            <a:r>
              <a:rPr lang="en-US" altLang="en-US" dirty="0"/>
              <a:t>One or more CPUs, device controllers connect through common bus providing access to shared memory</a:t>
            </a:r>
          </a:p>
          <a:p>
            <a:pPr lvl="1"/>
            <a:r>
              <a:rPr lang="en-US" altLang="en-US" dirty="0"/>
              <a:t>Concurrent execution of CPUs and devices competing for memory cycles</a:t>
            </a:r>
          </a:p>
          <a:p>
            <a:endParaRPr lang="en-IN" dirty="0"/>
          </a:p>
        </p:txBody>
      </p:sp>
      <p:pic>
        <p:nvPicPr>
          <p:cNvPr id="4" name="Picture 5">
            <a:extLst>
              <a:ext uri="{FF2B5EF4-FFF2-40B4-BE49-F238E27FC236}">
                <a16:creationId xmlns:a16="http://schemas.microsoft.com/office/drawing/2014/main" id="{B31CF37C-EACC-4CDC-ACC2-E4E6588B8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5" y="3798364"/>
            <a:ext cx="1096392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13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3A7B-9AF5-4131-80B3-6F9970EABC08}"/>
              </a:ext>
            </a:extLst>
          </p:cNvPr>
          <p:cNvSpPr>
            <a:spLocks noGrp="1"/>
          </p:cNvSpPr>
          <p:nvPr>
            <p:ph type="title"/>
          </p:nvPr>
        </p:nvSpPr>
        <p:spPr/>
        <p:txBody>
          <a:bodyPr/>
          <a:lstStyle/>
          <a:p>
            <a:r>
              <a:rPr lang="en-US" altLang="en-US" dirty="0"/>
              <a:t>Computer-System Operation</a:t>
            </a:r>
            <a:endParaRPr lang="en-IN" dirty="0"/>
          </a:p>
        </p:txBody>
      </p:sp>
      <p:sp>
        <p:nvSpPr>
          <p:cNvPr id="3" name="Content Placeholder 2">
            <a:extLst>
              <a:ext uri="{FF2B5EF4-FFF2-40B4-BE49-F238E27FC236}">
                <a16:creationId xmlns:a16="http://schemas.microsoft.com/office/drawing/2014/main" id="{EC301ADD-F4CF-4249-9EEE-F3E7160A078B}"/>
              </a:ext>
            </a:extLst>
          </p:cNvPr>
          <p:cNvSpPr>
            <a:spLocks noGrp="1"/>
          </p:cNvSpPr>
          <p:nvPr>
            <p:ph idx="1"/>
          </p:nvPr>
        </p:nvSpPr>
        <p:spPr/>
        <p:txBody>
          <a:bodyPr/>
          <a:lstStyle/>
          <a:p>
            <a:r>
              <a:rPr lang="en-US" altLang="en-US" dirty="0"/>
              <a:t>I/O devices and the CPU can execute concurrently</a:t>
            </a:r>
            <a:endParaRPr lang="en-US" altLang="en-US" sz="1050" dirty="0"/>
          </a:p>
          <a:p>
            <a:r>
              <a:rPr lang="en-US" altLang="en-US" dirty="0"/>
              <a:t>Each device controller is in charge of a particular device type</a:t>
            </a:r>
            <a:endParaRPr lang="en-US" altLang="en-US" sz="1050" dirty="0"/>
          </a:p>
          <a:p>
            <a:r>
              <a:rPr lang="en-US" altLang="en-US" dirty="0"/>
              <a:t>Each device controller has a local buffer</a:t>
            </a:r>
            <a:endParaRPr lang="en-US" altLang="en-US" sz="1050" dirty="0"/>
          </a:p>
          <a:p>
            <a:r>
              <a:rPr lang="en-US" altLang="en-US" dirty="0"/>
              <a:t>CPU moves data from/to main memory to/from local buffers</a:t>
            </a:r>
            <a:endParaRPr lang="en-US" altLang="en-US" sz="1050" dirty="0"/>
          </a:p>
          <a:p>
            <a:r>
              <a:rPr lang="en-US" altLang="en-US" dirty="0"/>
              <a:t>I/O is from the device to local buffer of controller</a:t>
            </a:r>
            <a:endParaRPr lang="en-US" altLang="en-US" sz="1050" dirty="0"/>
          </a:p>
          <a:p>
            <a:r>
              <a:rPr lang="en-US" altLang="en-US" dirty="0"/>
              <a:t>Device controller informs CPU that it has finished its operation by causing an interrupt</a:t>
            </a:r>
          </a:p>
          <a:p>
            <a:endParaRPr lang="en-IN" dirty="0"/>
          </a:p>
        </p:txBody>
      </p:sp>
    </p:spTree>
    <p:extLst>
      <p:ext uri="{BB962C8B-B14F-4D97-AF65-F5344CB8AC3E}">
        <p14:creationId xmlns:p14="http://schemas.microsoft.com/office/powerpoint/2010/main" val="364966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E99D-D565-45A3-B17E-810AB31599B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D8E7CA7-86A6-46D5-A251-A45AAFF027CE}"/>
              </a:ext>
            </a:extLst>
          </p:cNvPr>
          <p:cNvSpPr>
            <a:spLocks noGrp="1"/>
          </p:cNvSpPr>
          <p:nvPr>
            <p:ph idx="1"/>
          </p:nvPr>
        </p:nvSpPr>
        <p:spPr/>
        <p:txBody>
          <a:bodyPr/>
          <a:lstStyle/>
          <a:p>
            <a:r>
              <a:rPr lang="en-US" dirty="0"/>
              <a:t>Program</a:t>
            </a:r>
          </a:p>
          <a:p>
            <a:pPr lvl="1"/>
            <a:r>
              <a:rPr lang="en-US" dirty="0"/>
              <a:t>It is a collection of instructions.</a:t>
            </a:r>
          </a:p>
          <a:p>
            <a:pPr lvl="1"/>
            <a:r>
              <a:rPr lang="en-US" dirty="0"/>
              <a:t>When it is a program it is a passive collection of instructions.</a:t>
            </a:r>
          </a:p>
          <a:p>
            <a:r>
              <a:rPr lang="en-US" dirty="0"/>
              <a:t>Process</a:t>
            </a:r>
          </a:p>
          <a:p>
            <a:pPr lvl="1"/>
            <a:r>
              <a:rPr lang="en-US" dirty="0"/>
              <a:t>It is an instance of a running program.</a:t>
            </a:r>
          </a:p>
          <a:p>
            <a:pPr lvl="1"/>
            <a:r>
              <a:rPr lang="en-US" dirty="0"/>
              <a:t>Two or more separate process could be running the same program independently at the same time.</a:t>
            </a:r>
          </a:p>
          <a:p>
            <a:r>
              <a:rPr lang="en-US" dirty="0"/>
              <a:t>Difference</a:t>
            </a:r>
          </a:p>
          <a:p>
            <a:pPr lvl="1"/>
            <a:r>
              <a:rPr lang="en-US" dirty="0"/>
              <a:t>A computer program itself is just a passive collection of instructions, whereas process is the actual execution of those instructions.</a:t>
            </a:r>
          </a:p>
          <a:p>
            <a:endParaRPr lang="en-US" dirty="0"/>
          </a:p>
          <a:p>
            <a:endParaRPr lang="en-IN" dirty="0"/>
          </a:p>
        </p:txBody>
      </p:sp>
    </p:spTree>
    <p:extLst>
      <p:ext uri="{BB962C8B-B14F-4D97-AF65-F5344CB8AC3E}">
        <p14:creationId xmlns:p14="http://schemas.microsoft.com/office/powerpoint/2010/main" val="393183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FD3E-22E7-4445-A1DE-89433BB86E3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2138669-5DB9-42D1-A596-9C55C3291CF6}"/>
              </a:ext>
            </a:extLst>
          </p:cNvPr>
          <p:cNvSpPr>
            <a:spLocks noGrp="1"/>
          </p:cNvSpPr>
          <p:nvPr>
            <p:ph idx="1"/>
          </p:nvPr>
        </p:nvSpPr>
        <p:spPr/>
        <p:txBody>
          <a:bodyPr>
            <a:normAutofit/>
          </a:bodyPr>
          <a:lstStyle/>
          <a:p>
            <a:r>
              <a:rPr lang="en-US" dirty="0"/>
              <a:t>Task</a:t>
            </a:r>
          </a:p>
          <a:p>
            <a:pPr lvl="1"/>
            <a:r>
              <a:rPr lang="en-US" dirty="0"/>
              <a:t>It is a unit of execution or unit of work in a software application.</a:t>
            </a:r>
          </a:p>
          <a:p>
            <a:pPr lvl="1"/>
            <a:r>
              <a:rPr lang="en-US" dirty="0"/>
              <a:t>A task is a set of instructions currently executing, a process is a bundle of instructions or programs being executed.</a:t>
            </a:r>
          </a:p>
          <a:p>
            <a:r>
              <a:rPr lang="en-US" dirty="0"/>
              <a:t>Difference</a:t>
            </a:r>
          </a:p>
          <a:p>
            <a:pPr lvl="1"/>
            <a:r>
              <a:rPr lang="en-US" dirty="0"/>
              <a:t>Job is work that needs to be done.</a:t>
            </a:r>
          </a:p>
          <a:p>
            <a:pPr lvl="1"/>
            <a:r>
              <a:rPr lang="en-US" dirty="0"/>
              <a:t>A task is a piece of work that needs to be done.</a:t>
            </a:r>
          </a:p>
          <a:p>
            <a:pPr lvl="1"/>
            <a:r>
              <a:rPr lang="en-US" dirty="0"/>
              <a:t>The process is a series of actions that is done for a particular purpose. </a:t>
            </a:r>
            <a:br>
              <a:rPr lang="en-US" dirty="0"/>
            </a:br>
            <a:r>
              <a:rPr lang="en-US" dirty="0"/>
              <a:t>Job and task define the work to be done, whereas process defines the way the work can be done or how the work should be done.</a:t>
            </a:r>
          </a:p>
        </p:txBody>
      </p:sp>
    </p:spTree>
    <p:extLst>
      <p:ext uri="{BB962C8B-B14F-4D97-AF65-F5344CB8AC3E}">
        <p14:creationId xmlns:p14="http://schemas.microsoft.com/office/powerpoint/2010/main" val="365649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6B16-D200-4B0B-AD3F-463FB449EBD0}"/>
              </a:ext>
            </a:extLst>
          </p:cNvPr>
          <p:cNvSpPr>
            <a:spLocks noGrp="1"/>
          </p:cNvSpPr>
          <p:nvPr>
            <p:ph type="title"/>
          </p:nvPr>
        </p:nvSpPr>
        <p:spPr/>
        <p:txBody>
          <a:bodyPr/>
          <a:lstStyle/>
          <a:p>
            <a:r>
              <a:rPr lang="en-US" dirty="0"/>
              <a:t>Functions of an Operating System</a:t>
            </a:r>
            <a:endParaRPr lang="en-IN" dirty="0"/>
          </a:p>
        </p:txBody>
      </p:sp>
      <p:pic>
        <p:nvPicPr>
          <p:cNvPr id="1026" name="Picture 2" descr="Functions of Operating System - TAE">
            <a:extLst>
              <a:ext uri="{FF2B5EF4-FFF2-40B4-BE49-F238E27FC236}">
                <a16:creationId xmlns:a16="http://schemas.microsoft.com/office/drawing/2014/main" id="{273F769C-5101-47BD-980A-B6E552F12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61" y="1757780"/>
            <a:ext cx="9250532" cy="490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20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050-E713-47D9-8143-74FACDDDE693}"/>
              </a:ext>
            </a:extLst>
          </p:cNvPr>
          <p:cNvSpPr>
            <a:spLocks noGrp="1"/>
          </p:cNvSpPr>
          <p:nvPr>
            <p:ph type="title"/>
          </p:nvPr>
        </p:nvSpPr>
        <p:spPr/>
        <p:txBody>
          <a:bodyPr/>
          <a:lstStyle/>
          <a:p>
            <a:r>
              <a:rPr lang="en-US" dirty="0"/>
              <a:t>Interrupts Management</a:t>
            </a:r>
            <a:endParaRPr lang="en-IN" dirty="0"/>
          </a:p>
        </p:txBody>
      </p:sp>
      <p:sp>
        <p:nvSpPr>
          <p:cNvPr id="3" name="Content Placeholder 2">
            <a:extLst>
              <a:ext uri="{FF2B5EF4-FFF2-40B4-BE49-F238E27FC236}">
                <a16:creationId xmlns:a16="http://schemas.microsoft.com/office/drawing/2014/main" id="{0216760D-C53D-4642-9F96-090AA6CF9E99}"/>
              </a:ext>
            </a:extLst>
          </p:cNvPr>
          <p:cNvSpPr>
            <a:spLocks noGrp="1"/>
          </p:cNvSpPr>
          <p:nvPr>
            <p:ph idx="1"/>
          </p:nvPr>
        </p:nvSpPr>
        <p:spPr/>
        <p:txBody>
          <a:bodyPr/>
          <a:lstStyle/>
          <a:p>
            <a:r>
              <a:rPr lang="en-US" dirty="0"/>
              <a:t>Interrupt</a:t>
            </a:r>
          </a:p>
          <a:p>
            <a:pPr lvl="1"/>
            <a:r>
              <a:rPr lang="en-US" dirty="0"/>
              <a:t>An interrupt is a signal emitted by a device attached to a computer or from a program within the computer.</a:t>
            </a:r>
          </a:p>
          <a:p>
            <a:pPr lvl="1"/>
            <a:r>
              <a:rPr lang="en-US" dirty="0"/>
              <a:t>It is not just interruption.</a:t>
            </a:r>
          </a:p>
          <a:p>
            <a:pPr lvl="1"/>
            <a:r>
              <a:rPr lang="en-US" dirty="0"/>
              <a:t>An address will be transferred with the interrupt.</a:t>
            </a:r>
          </a:p>
          <a:p>
            <a:pPr lvl="1"/>
            <a:r>
              <a:rPr lang="en-US" dirty="0"/>
              <a:t>Functions</a:t>
            </a:r>
          </a:p>
          <a:p>
            <a:pPr lvl="1"/>
            <a:r>
              <a:rPr lang="en-US" dirty="0"/>
              <a:t>IVT(Interrupt Vector Table) and ISR(Interrupt Service Routine)</a:t>
            </a:r>
          </a:p>
          <a:p>
            <a:pPr lvl="1"/>
            <a:r>
              <a:rPr lang="en-US" dirty="0"/>
              <a:t>Polling.</a:t>
            </a:r>
            <a:endParaRPr lang="en-IN" dirty="0"/>
          </a:p>
        </p:txBody>
      </p:sp>
    </p:spTree>
    <p:extLst>
      <p:ext uri="{BB962C8B-B14F-4D97-AF65-F5344CB8AC3E}">
        <p14:creationId xmlns:p14="http://schemas.microsoft.com/office/powerpoint/2010/main" val="3345594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6B4F-76A1-43C7-9EA6-8B4C55D6CD6A}"/>
              </a:ext>
            </a:extLst>
          </p:cNvPr>
          <p:cNvSpPr>
            <a:spLocks noGrp="1"/>
          </p:cNvSpPr>
          <p:nvPr>
            <p:ph type="title"/>
          </p:nvPr>
        </p:nvSpPr>
        <p:spPr/>
        <p:txBody>
          <a:bodyPr/>
          <a:lstStyle/>
          <a:p>
            <a:r>
              <a:rPr lang="en-US" dirty="0"/>
              <a:t>Interrupts</a:t>
            </a:r>
            <a:endParaRPr lang="en-IN" dirty="0"/>
          </a:p>
        </p:txBody>
      </p:sp>
      <p:pic>
        <p:nvPicPr>
          <p:cNvPr id="1026" name="Picture 2" descr="What is Interrupt in OS - javatpoint">
            <a:extLst>
              <a:ext uri="{FF2B5EF4-FFF2-40B4-BE49-F238E27FC236}">
                <a16:creationId xmlns:a16="http://schemas.microsoft.com/office/drawing/2014/main" id="{EED4DE9C-7E43-4A2A-BD2C-082A02ECD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6253"/>
            <a:ext cx="10187865" cy="447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CC19-95B3-44BA-BB45-E805BC3C8CAF}"/>
              </a:ext>
            </a:extLst>
          </p:cNvPr>
          <p:cNvSpPr>
            <a:spLocks noGrp="1"/>
          </p:cNvSpPr>
          <p:nvPr>
            <p:ph type="title"/>
          </p:nvPr>
        </p:nvSpPr>
        <p:spPr/>
        <p:txBody>
          <a:bodyPr/>
          <a:lstStyle/>
          <a:p>
            <a:r>
              <a:rPr lang="en-US" dirty="0"/>
              <a:t>Introduction to computers</a:t>
            </a:r>
            <a:endParaRPr lang="en-IN" dirty="0"/>
          </a:p>
        </p:txBody>
      </p:sp>
      <p:sp>
        <p:nvSpPr>
          <p:cNvPr id="3" name="Content Placeholder 2">
            <a:extLst>
              <a:ext uri="{FF2B5EF4-FFF2-40B4-BE49-F238E27FC236}">
                <a16:creationId xmlns:a16="http://schemas.microsoft.com/office/drawing/2014/main" id="{3DE5179D-229F-47A4-89AA-5B74F362E647}"/>
              </a:ext>
            </a:extLst>
          </p:cNvPr>
          <p:cNvSpPr>
            <a:spLocks noGrp="1"/>
          </p:cNvSpPr>
          <p:nvPr>
            <p:ph idx="1"/>
          </p:nvPr>
        </p:nvSpPr>
        <p:spPr/>
        <p:txBody>
          <a:bodyPr/>
          <a:lstStyle/>
          <a:p>
            <a:r>
              <a:rPr lang="en-US" dirty="0"/>
              <a:t>Agenda</a:t>
            </a:r>
          </a:p>
          <a:p>
            <a:pPr lvl="1"/>
            <a:r>
              <a:rPr lang="en-US" dirty="0"/>
              <a:t>Applications of Computers</a:t>
            </a:r>
          </a:p>
          <a:p>
            <a:pPr lvl="1"/>
            <a:r>
              <a:rPr lang="en-US" dirty="0"/>
              <a:t>Introduction</a:t>
            </a:r>
          </a:p>
          <a:p>
            <a:pPr lvl="1"/>
            <a:r>
              <a:rPr lang="en-US" dirty="0"/>
              <a:t>Hardware/Software</a:t>
            </a:r>
          </a:p>
          <a:p>
            <a:pPr lvl="1"/>
            <a:r>
              <a:rPr lang="en-US" dirty="0"/>
              <a:t>Block Diagram</a:t>
            </a:r>
          </a:p>
          <a:p>
            <a:pPr lvl="1"/>
            <a:r>
              <a:rPr lang="en-US" dirty="0"/>
              <a:t>Components</a:t>
            </a:r>
          </a:p>
          <a:p>
            <a:pPr lvl="1"/>
            <a:r>
              <a:rPr lang="en-US" dirty="0"/>
              <a:t>Buses</a:t>
            </a:r>
          </a:p>
          <a:p>
            <a:pPr lvl="1"/>
            <a:r>
              <a:rPr lang="en-US" dirty="0"/>
              <a:t>Computer Networks</a:t>
            </a:r>
          </a:p>
          <a:p>
            <a:pPr lvl="1"/>
            <a:endParaRPr lang="en-IN" dirty="0"/>
          </a:p>
        </p:txBody>
      </p:sp>
    </p:spTree>
    <p:extLst>
      <p:ext uri="{BB962C8B-B14F-4D97-AF65-F5344CB8AC3E}">
        <p14:creationId xmlns:p14="http://schemas.microsoft.com/office/powerpoint/2010/main" val="381201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543-9949-4C57-AB4A-2A66883C644B}"/>
              </a:ext>
            </a:extLst>
          </p:cNvPr>
          <p:cNvSpPr>
            <a:spLocks noGrp="1"/>
          </p:cNvSpPr>
          <p:nvPr>
            <p:ph type="title"/>
          </p:nvPr>
        </p:nvSpPr>
        <p:spPr/>
        <p:txBody>
          <a:bodyPr/>
          <a:lstStyle/>
          <a:p>
            <a:r>
              <a:rPr lang="en-US" dirty="0"/>
              <a:t>How Control is transferred when an interrupt is occurred?</a:t>
            </a:r>
            <a:endParaRPr lang="en-IN" dirty="0"/>
          </a:p>
        </p:txBody>
      </p:sp>
      <p:pic>
        <p:nvPicPr>
          <p:cNvPr id="2050" name="Picture 2" descr="What are Interrupts in Computer Architecture? Types, Cycle, Latency,  Priority, Vectored Interrupt - Binary Terms">
            <a:extLst>
              <a:ext uri="{FF2B5EF4-FFF2-40B4-BE49-F238E27FC236}">
                <a16:creationId xmlns:a16="http://schemas.microsoft.com/office/drawing/2014/main" id="{8B2D3AFD-95B8-4056-8AB5-F7CBDCCA4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598" y="2148397"/>
            <a:ext cx="7803471" cy="455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1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3E9E-8EFE-49D4-818C-B8FA31C1FD5C}"/>
              </a:ext>
            </a:extLst>
          </p:cNvPr>
          <p:cNvSpPr>
            <a:spLocks noGrp="1"/>
          </p:cNvSpPr>
          <p:nvPr>
            <p:ph type="title"/>
          </p:nvPr>
        </p:nvSpPr>
        <p:spPr/>
        <p:txBody>
          <a:bodyPr/>
          <a:lstStyle/>
          <a:p>
            <a:r>
              <a:rPr lang="en-US" dirty="0"/>
              <a:t>Memory Management</a:t>
            </a:r>
            <a:endParaRPr lang="en-IN" dirty="0"/>
          </a:p>
        </p:txBody>
      </p:sp>
      <p:sp>
        <p:nvSpPr>
          <p:cNvPr id="3" name="Content Placeholder 2">
            <a:extLst>
              <a:ext uri="{FF2B5EF4-FFF2-40B4-BE49-F238E27FC236}">
                <a16:creationId xmlns:a16="http://schemas.microsoft.com/office/drawing/2014/main" id="{A793D04E-0955-4A56-858F-7442E0B47D45}"/>
              </a:ext>
            </a:extLst>
          </p:cNvPr>
          <p:cNvSpPr>
            <a:spLocks noGrp="1"/>
          </p:cNvSpPr>
          <p:nvPr>
            <p:ph idx="1"/>
          </p:nvPr>
        </p:nvSpPr>
        <p:spPr/>
        <p:txBody>
          <a:bodyPr>
            <a:normAutofit fontScale="92500"/>
          </a:bodyPr>
          <a:lstStyle/>
          <a:p>
            <a:r>
              <a:rPr lang="en-US" altLang="en-US" dirty="0"/>
              <a:t>Main memory – only large storage media that the CPU can access directly</a:t>
            </a:r>
          </a:p>
          <a:p>
            <a:pPr lvl="1"/>
            <a:r>
              <a:rPr lang="en-US" altLang="en-US" sz="1600" dirty="0"/>
              <a:t>Random access</a:t>
            </a:r>
          </a:p>
          <a:p>
            <a:pPr lvl="1"/>
            <a:r>
              <a:rPr lang="en-US" altLang="en-US" sz="1600" dirty="0"/>
              <a:t>Typically volatile</a:t>
            </a:r>
          </a:p>
          <a:p>
            <a:r>
              <a:rPr lang="en-US" altLang="en-US" dirty="0"/>
              <a:t>Secondary storage – extension of main memory that provides large nonvolatile storage capacity</a:t>
            </a:r>
          </a:p>
          <a:p>
            <a:r>
              <a:rPr lang="en-US" altLang="en-US" dirty="0"/>
              <a:t>Hard disks – rigid metal or glass platters covered with magnetic recording material </a:t>
            </a:r>
          </a:p>
          <a:p>
            <a:pPr lvl="1"/>
            <a:r>
              <a:rPr lang="en-US" altLang="en-US" sz="1600" dirty="0"/>
              <a:t>Disk surface is logically divided into tracks, which are subdivided into sectors</a:t>
            </a:r>
          </a:p>
          <a:p>
            <a:pPr lvl="1"/>
            <a:r>
              <a:rPr lang="en-US" altLang="en-US" sz="1600" dirty="0"/>
              <a:t>The disk controller determines the logical interaction between the device and the computer </a:t>
            </a:r>
          </a:p>
          <a:p>
            <a:r>
              <a:rPr lang="en-US" altLang="en-US" dirty="0"/>
              <a:t>Solid-state disks – faster than hard disks, nonvolatile</a:t>
            </a:r>
          </a:p>
          <a:p>
            <a:pPr lvl="1"/>
            <a:r>
              <a:rPr lang="en-US" altLang="en-US" sz="1600" dirty="0"/>
              <a:t>Various technologies</a:t>
            </a:r>
          </a:p>
          <a:p>
            <a:pPr lvl="1"/>
            <a:r>
              <a:rPr lang="en-US" altLang="en-US" sz="1600" dirty="0"/>
              <a:t>Becoming more popular</a:t>
            </a:r>
          </a:p>
          <a:p>
            <a:endParaRPr lang="en-IN" dirty="0"/>
          </a:p>
        </p:txBody>
      </p:sp>
    </p:spTree>
    <p:extLst>
      <p:ext uri="{BB962C8B-B14F-4D97-AF65-F5344CB8AC3E}">
        <p14:creationId xmlns:p14="http://schemas.microsoft.com/office/powerpoint/2010/main" val="186060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8E82-5132-4B41-8EAD-C9863E13BAF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03602DC-686D-4C34-BC63-DE0CDA561256}"/>
              </a:ext>
            </a:extLst>
          </p:cNvPr>
          <p:cNvSpPr>
            <a:spLocks noGrp="1"/>
          </p:cNvSpPr>
          <p:nvPr>
            <p:ph idx="1"/>
          </p:nvPr>
        </p:nvSpPr>
        <p:spPr/>
        <p:txBody>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b="1" dirty="0"/>
              <a:t>Caching</a:t>
            </a:r>
            <a:r>
              <a:rPr lang="en-US" altLang="en-US" dirty="0"/>
              <a:t> – copying information into faster storage system; main memory can be viewed as a cache for secondary storage</a:t>
            </a:r>
          </a:p>
          <a:p>
            <a:r>
              <a:rPr lang="en-US" altLang="en-US" b="1" dirty="0"/>
              <a:t>Device Driver </a:t>
            </a:r>
            <a:r>
              <a:rPr lang="en-US" altLang="en-US" dirty="0"/>
              <a:t>for each device controller to manage I/O</a:t>
            </a:r>
          </a:p>
          <a:p>
            <a:pPr lvl="1"/>
            <a:r>
              <a:rPr lang="en-US" altLang="en-US" dirty="0"/>
              <a:t>Provides uniform interface between controller and kernel</a:t>
            </a:r>
          </a:p>
          <a:p>
            <a:endParaRPr lang="en-IN" dirty="0"/>
          </a:p>
        </p:txBody>
      </p:sp>
    </p:spTree>
    <p:extLst>
      <p:ext uri="{BB962C8B-B14F-4D97-AF65-F5344CB8AC3E}">
        <p14:creationId xmlns:p14="http://schemas.microsoft.com/office/powerpoint/2010/main" val="2072970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8193-3E78-4971-8551-7F5BFF4479A1}"/>
              </a:ext>
            </a:extLst>
          </p:cNvPr>
          <p:cNvSpPr>
            <a:spLocks noGrp="1"/>
          </p:cNvSpPr>
          <p:nvPr>
            <p:ph type="title"/>
          </p:nvPr>
        </p:nvSpPr>
        <p:spPr/>
        <p:txBody>
          <a:bodyPr/>
          <a:lstStyle/>
          <a:p>
            <a:r>
              <a:rPr lang="en-US" dirty="0"/>
              <a:t>Memory Hierarchy</a:t>
            </a:r>
            <a:endParaRPr lang="en-IN" dirty="0"/>
          </a:p>
        </p:txBody>
      </p:sp>
      <p:pic>
        <p:nvPicPr>
          <p:cNvPr id="4" name="Picture 3" descr="C:\Users\as668\Desktop\1_04.jpg">
            <a:extLst>
              <a:ext uri="{FF2B5EF4-FFF2-40B4-BE49-F238E27FC236}">
                <a16:creationId xmlns:a16="http://schemas.microsoft.com/office/drawing/2014/main" id="{422D80A9-3084-4783-99CA-644915F77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42" y="1690688"/>
            <a:ext cx="8114190" cy="503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8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7AF4-84C2-4FF4-8FA6-B195519032D1}"/>
              </a:ext>
            </a:extLst>
          </p:cNvPr>
          <p:cNvSpPr>
            <a:spLocks noGrp="1"/>
          </p:cNvSpPr>
          <p:nvPr>
            <p:ph type="title"/>
          </p:nvPr>
        </p:nvSpPr>
        <p:spPr/>
        <p:txBody>
          <a:bodyPr/>
          <a:lstStyle/>
          <a:p>
            <a:r>
              <a:rPr lang="en-US" dirty="0"/>
              <a:t>Caching</a:t>
            </a:r>
            <a:endParaRPr lang="en-IN" dirty="0"/>
          </a:p>
        </p:txBody>
      </p:sp>
      <p:sp>
        <p:nvSpPr>
          <p:cNvPr id="3" name="Content Placeholder 2">
            <a:extLst>
              <a:ext uri="{FF2B5EF4-FFF2-40B4-BE49-F238E27FC236}">
                <a16:creationId xmlns:a16="http://schemas.microsoft.com/office/drawing/2014/main" id="{ACB7751E-E234-4FFE-BE40-D2CF0A535393}"/>
              </a:ext>
            </a:extLst>
          </p:cNvPr>
          <p:cNvSpPr>
            <a:spLocks noGrp="1"/>
          </p:cNvSpPr>
          <p:nvPr>
            <p:ph idx="1"/>
          </p:nvPr>
        </p:nvSpPr>
        <p:spPr/>
        <p:txBody>
          <a:bodyPr/>
          <a:lstStyle/>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endParaRPr lang="en-IN" dirty="0"/>
          </a:p>
        </p:txBody>
      </p:sp>
    </p:spTree>
    <p:extLst>
      <p:ext uri="{BB962C8B-B14F-4D97-AF65-F5344CB8AC3E}">
        <p14:creationId xmlns:p14="http://schemas.microsoft.com/office/powerpoint/2010/main" val="9879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D79D-DCA8-491F-8BF5-B8B514731120}"/>
              </a:ext>
            </a:extLst>
          </p:cNvPr>
          <p:cNvSpPr>
            <a:spLocks noGrp="1"/>
          </p:cNvSpPr>
          <p:nvPr>
            <p:ph type="title"/>
          </p:nvPr>
        </p:nvSpPr>
        <p:spPr/>
        <p:txBody>
          <a:bodyPr/>
          <a:lstStyle/>
          <a:p>
            <a:r>
              <a:rPr lang="en-US" dirty="0"/>
              <a:t>Direct Memory Access(DMA)</a:t>
            </a:r>
            <a:endParaRPr lang="en-IN" dirty="0"/>
          </a:p>
        </p:txBody>
      </p:sp>
      <p:sp>
        <p:nvSpPr>
          <p:cNvPr id="3" name="Content Placeholder 2">
            <a:extLst>
              <a:ext uri="{FF2B5EF4-FFF2-40B4-BE49-F238E27FC236}">
                <a16:creationId xmlns:a16="http://schemas.microsoft.com/office/drawing/2014/main" id="{42C05DA8-C073-44DB-AB9C-52702DECE0DB}"/>
              </a:ext>
            </a:extLst>
          </p:cNvPr>
          <p:cNvSpPr>
            <a:spLocks noGrp="1"/>
          </p:cNvSpPr>
          <p:nvPr>
            <p:ph idx="1"/>
          </p:nvPr>
        </p:nvSpPr>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a:p>
            <a:endParaRPr lang="en-IN" dirty="0"/>
          </a:p>
        </p:txBody>
      </p:sp>
    </p:spTree>
    <p:extLst>
      <p:ext uri="{BB962C8B-B14F-4D97-AF65-F5344CB8AC3E}">
        <p14:creationId xmlns:p14="http://schemas.microsoft.com/office/powerpoint/2010/main" val="3884294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15DC-F14A-441A-8872-BF68AA507DF8}"/>
              </a:ext>
            </a:extLst>
          </p:cNvPr>
          <p:cNvSpPr>
            <a:spLocks noGrp="1"/>
          </p:cNvSpPr>
          <p:nvPr>
            <p:ph type="title"/>
          </p:nvPr>
        </p:nvSpPr>
        <p:spPr/>
        <p:txBody>
          <a:bodyPr/>
          <a:lstStyle/>
          <a:p>
            <a:r>
              <a:rPr lang="en-US" dirty="0"/>
              <a:t>Continues..</a:t>
            </a:r>
            <a:endParaRPr lang="en-IN" dirty="0"/>
          </a:p>
        </p:txBody>
      </p:sp>
      <p:pic>
        <p:nvPicPr>
          <p:cNvPr id="1026" name="Picture 2" descr="Direct Memory Access (DMA) in Embedded Systems - Open4Tech">
            <a:extLst>
              <a:ext uri="{FF2B5EF4-FFF2-40B4-BE49-F238E27FC236}">
                <a16:creationId xmlns:a16="http://schemas.microsoft.com/office/drawing/2014/main" id="{B4AEEA99-5A05-40D9-9A7F-149439185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19922"/>
            <a:ext cx="10972800" cy="467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978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BE94-BFDB-4EFF-B3CD-6AB98F67F9F6}"/>
              </a:ext>
            </a:extLst>
          </p:cNvPr>
          <p:cNvSpPr>
            <a:spLocks noGrp="1"/>
          </p:cNvSpPr>
          <p:nvPr>
            <p:ph type="title"/>
          </p:nvPr>
        </p:nvSpPr>
        <p:spPr/>
        <p:txBody>
          <a:bodyPr/>
          <a:lstStyle/>
          <a:p>
            <a:r>
              <a:rPr lang="en-US" altLang="en-US" dirty="0"/>
              <a:t>Computer-System Architecture</a:t>
            </a:r>
            <a:endParaRPr lang="en-IN" dirty="0"/>
          </a:p>
        </p:txBody>
      </p:sp>
      <p:sp>
        <p:nvSpPr>
          <p:cNvPr id="3" name="Content Placeholder 2">
            <a:extLst>
              <a:ext uri="{FF2B5EF4-FFF2-40B4-BE49-F238E27FC236}">
                <a16:creationId xmlns:a16="http://schemas.microsoft.com/office/drawing/2014/main" id="{2DFAC510-A1F8-460F-A7AF-FB3530A979A2}"/>
              </a:ext>
            </a:extLst>
          </p:cNvPr>
          <p:cNvSpPr>
            <a:spLocks noGrp="1"/>
          </p:cNvSpPr>
          <p:nvPr>
            <p:ph idx="1"/>
          </p:nvPr>
        </p:nvSpPr>
        <p:spPr/>
        <p:txBody>
          <a:bodyPr/>
          <a:lstStyle/>
          <a:p>
            <a:r>
              <a:rPr lang="en-US" altLang="en-US" dirty="0"/>
              <a:t>Most systems use a single general-purpose processor</a:t>
            </a:r>
          </a:p>
          <a:p>
            <a:pPr lvl="1"/>
            <a:r>
              <a:rPr lang="en-US" altLang="en-US" dirty="0"/>
              <a:t>Most systems have special-purpose processors as well</a:t>
            </a:r>
            <a:endParaRPr lang="en-US" altLang="en-US" sz="800" dirty="0"/>
          </a:p>
          <a:p>
            <a:r>
              <a:rPr lang="en-US" altLang="en-US" dirty="0"/>
              <a:t>Multiprocessors systems growing in use and importance</a:t>
            </a:r>
          </a:p>
          <a:p>
            <a:pPr lvl="1"/>
            <a:r>
              <a:rPr lang="en-US" altLang="en-US" dirty="0"/>
              <a:t>Also known as parallel systems, tightly-coupled systems</a:t>
            </a:r>
          </a:p>
          <a:p>
            <a:pPr lvl="1"/>
            <a:r>
              <a:rPr lang="en-US" altLang="en-US" dirty="0"/>
              <a:t>Advantages 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 graceful degradation or fault tolerance</a:t>
            </a:r>
          </a:p>
          <a:p>
            <a:pPr lvl="1"/>
            <a:r>
              <a:rPr lang="en-US" altLang="en-US" dirty="0"/>
              <a:t>Two types:</a:t>
            </a:r>
          </a:p>
          <a:p>
            <a:pPr marL="1200150" lvl="2" indent="-342900">
              <a:buFont typeface="Arial" panose="020B0604020202020204" pitchFamily="34" charset="0"/>
              <a:buAutoNum type="arabicPeriod"/>
            </a:pPr>
            <a:r>
              <a:rPr lang="en-US" altLang="en-US" dirty="0"/>
              <a:t>Asymmetric Multiprocessing – each processor is assigned a specie task.</a:t>
            </a:r>
          </a:p>
          <a:p>
            <a:pPr marL="1200150" lvl="2" indent="-342900">
              <a:buFont typeface="Arial" panose="020B0604020202020204" pitchFamily="34" charset="0"/>
              <a:buAutoNum type="arabicPeriod"/>
            </a:pPr>
            <a:r>
              <a:rPr lang="en-US" altLang="en-US" dirty="0"/>
              <a:t>Symmetric Multiprocessing – each processor performs all tasks</a:t>
            </a:r>
          </a:p>
          <a:p>
            <a:endParaRPr lang="en-IN" dirty="0"/>
          </a:p>
        </p:txBody>
      </p:sp>
    </p:spTree>
    <p:extLst>
      <p:ext uri="{BB962C8B-B14F-4D97-AF65-F5344CB8AC3E}">
        <p14:creationId xmlns:p14="http://schemas.microsoft.com/office/powerpoint/2010/main" val="255422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5F5A-F908-491D-A541-C5AA4EAA7EB4}"/>
              </a:ext>
            </a:extLst>
          </p:cNvPr>
          <p:cNvSpPr>
            <a:spLocks noGrp="1"/>
          </p:cNvSpPr>
          <p:nvPr>
            <p:ph type="title"/>
          </p:nvPr>
        </p:nvSpPr>
        <p:spPr/>
        <p:txBody>
          <a:bodyPr/>
          <a:lstStyle/>
          <a:p>
            <a:r>
              <a:rPr lang="en-US" altLang="en-US" dirty="0"/>
              <a:t>Symmetric Multiprocessing Architecture</a:t>
            </a:r>
            <a:endParaRPr lang="en-IN" dirty="0"/>
          </a:p>
        </p:txBody>
      </p:sp>
      <p:pic>
        <p:nvPicPr>
          <p:cNvPr id="4" name="Picture 7" descr="1">
            <a:extLst>
              <a:ext uri="{FF2B5EF4-FFF2-40B4-BE49-F238E27FC236}">
                <a16:creationId xmlns:a16="http://schemas.microsoft.com/office/drawing/2014/main" id="{FD0F63D3-308B-4EDC-A23F-35610F522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32" y="2692694"/>
            <a:ext cx="9090102" cy="35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80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0CD7-CF7C-433F-AEB3-CF093074335D}"/>
              </a:ext>
            </a:extLst>
          </p:cNvPr>
          <p:cNvSpPr>
            <a:spLocks noGrp="1"/>
          </p:cNvSpPr>
          <p:nvPr>
            <p:ph type="title"/>
          </p:nvPr>
        </p:nvSpPr>
        <p:spPr/>
        <p:txBody>
          <a:bodyPr/>
          <a:lstStyle/>
          <a:p>
            <a:r>
              <a:rPr lang="en-US" altLang="en-US" dirty="0"/>
              <a:t>Dual-Core Design</a:t>
            </a:r>
            <a:endParaRPr lang="en-IN" dirty="0"/>
          </a:p>
        </p:txBody>
      </p:sp>
      <p:sp>
        <p:nvSpPr>
          <p:cNvPr id="3" name="Content Placeholder 2">
            <a:extLst>
              <a:ext uri="{FF2B5EF4-FFF2-40B4-BE49-F238E27FC236}">
                <a16:creationId xmlns:a16="http://schemas.microsoft.com/office/drawing/2014/main" id="{B1C360CD-0118-4FAF-A33F-998BF30F700B}"/>
              </a:ext>
            </a:extLst>
          </p:cNvPr>
          <p:cNvSpPr>
            <a:spLocks noGrp="1"/>
          </p:cNvSpPr>
          <p:nvPr>
            <p:ph idx="1"/>
          </p:nvPr>
        </p:nvSpPr>
        <p:spPr>
          <a:xfrm>
            <a:off x="838200" y="1825625"/>
            <a:ext cx="10515600" cy="1432480"/>
          </a:xfrm>
        </p:spPr>
        <p:txBody>
          <a:bodyPr/>
          <a:lstStyle/>
          <a:p>
            <a:r>
              <a:rPr lang="en-US" altLang="en-US" sz="2400" dirty="0"/>
              <a:t>Multi-chip and multicore</a:t>
            </a:r>
          </a:p>
          <a:p>
            <a:r>
              <a:rPr lang="en-US" altLang="en-US" sz="2400" dirty="0"/>
              <a:t>Systems containing all  chips</a:t>
            </a:r>
          </a:p>
          <a:p>
            <a:pPr lvl="1"/>
            <a:r>
              <a:rPr lang="en-US" altLang="en-US" dirty="0"/>
              <a:t>Chassis containing multiple separate systems</a:t>
            </a:r>
          </a:p>
          <a:p>
            <a:endParaRPr lang="en-IN" dirty="0"/>
          </a:p>
        </p:txBody>
      </p:sp>
      <p:pic>
        <p:nvPicPr>
          <p:cNvPr id="4" name="Picture 10" descr="1">
            <a:extLst>
              <a:ext uri="{FF2B5EF4-FFF2-40B4-BE49-F238E27FC236}">
                <a16:creationId xmlns:a16="http://schemas.microsoft.com/office/drawing/2014/main" id="{188DFC83-DBD2-4151-97E5-F7E797EBB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9" y="3428999"/>
            <a:ext cx="10515599"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58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2A8C-DB59-4C1B-863E-50C0D50F18D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154EB36-DEFB-4352-93F1-EA241920C75F}"/>
              </a:ext>
            </a:extLst>
          </p:cNvPr>
          <p:cNvSpPr>
            <a:spLocks noGrp="1"/>
          </p:cNvSpPr>
          <p:nvPr>
            <p:ph idx="1"/>
          </p:nvPr>
        </p:nvSpPr>
        <p:spPr/>
        <p:txBody>
          <a:bodyPr>
            <a:normAutofit fontScale="92500" lnSpcReduction="10000"/>
          </a:bodyPr>
          <a:lstStyle/>
          <a:p>
            <a:r>
              <a:rPr lang="en-US" dirty="0"/>
              <a:t>Applications of Computers</a:t>
            </a:r>
          </a:p>
          <a:p>
            <a:pPr lvl="1">
              <a:lnSpc>
                <a:spcPct val="150000"/>
              </a:lnSpc>
              <a:defRPr/>
            </a:pPr>
            <a:r>
              <a:rPr lang="en-US" dirty="0">
                <a:effectLst>
                  <a:outerShdw blurRad="38100" dist="38100" dir="2700000" algn="tl">
                    <a:srgbClr val="C0C0C0"/>
                  </a:outerShdw>
                </a:effectLst>
              </a:rPr>
              <a:t>In Business and Industry</a:t>
            </a:r>
          </a:p>
          <a:p>
            <a:pPr lvl="1">
              <a:lnSpc>
                <a:spcPct val="150000"/>
              </a:lnSpc>
              <a:defRPr/>
            </a:pPr>
            <a:r>
              <a:rPr lang="en-US" dirty="0">
                <a:effectLst>
                  <a:outerShdw blurRad="38100" dist="38100" dir="2700000" algn="tl">
                    <a:srgbClr val="C0C0C0"/>
                  </a:outerShdw>
                </a:effectLst>
              </a:rPr>
              <a:t>In Publication Field</a:t>
            </a:r>
          </a:p>
          <a:p>
            <a:pPr lvl="1">
              <a:lnSpc>
                <a:spcPct val="150000"/>
              </a:lnSpc>
              <a:defRPr/>
            </a:pPr>
            <a:r>
              <a:rPr lang="en-US" dirty="0">
                <a:effectLst>
                  <a:outerShdw blurRad="38100" dist="38100" dir="2700000" algn="tl">
                    <a:srgbClr val="C0C0C0"/>
                  </a:outerShdw>
                </a:effectLst>
              </a:rPr>
              <a:t>In Education Field </a:t>
            </a:r>
          </a:p>
          <a:p>
            <a:pPr lvl="1">
              <a:lnSpc>
                <a:spcPct val="150000"/>
              </a:lnSpc>
              <a:defRPr/>
            </a:pPr>
            <a:r>
              <a:rPr lang="en-US" dirty="0">
                <a:effectLst>
                  <a:outerShdw blurRad="38100" dist="38100" dir="2700000" algn="tl">
                    <a:srgbClr val="C0C0C0"/>
                  </a:outerShdw>
                </a:effectLst>
              </a:rPr>
              <a:t>In Government Organizations</a:t>
            </a:r>
          </a:p>
          <a:p>
            <a:pPr lvl="1">
              <a:lnSpc>
                <a:spcPct val="150000"/>
              </a:lnSpc>
              <a:defRPr/>
            </a:pPr>
            <a:r>
              <a:rPr lang="en-US" dirty="0">
                <a:effectLst>
                  <a:outerShdw blurRad="38100" dist="38100" dir="2700000" algn="tl">
                    <a:srgbClr val="C0C0C0"/>
                  </a:outerShdw>
                </a:effectLst>
              </a:rPr>
              <a:t>In Medical Field</a:t>
            </a:r>
          </a:p>
          <a:p>
            <a:pPr lvl="1">
              <a:lnSpc>
                <a:spcPct val="150000"/>
              </a:lnSpc>
              <a:defRPr/>
            </a:pPr>
            <a:r>
              <a:rPr lang="en-US" dirty="0">
                <a:effectLst>
                  <a:outerShdw blurRad="38100" dist="38100" dir="2700000" algn="tl">
                    <a:srgbClr val="C0C0C0"/>
                  </a:outerShdw>
                </a:effectLst>
              </a:rPr>
              <a:t>In Science Field</a:t>
            </a:r>
          </a:p>
          <a:p>
            <a:pPr lvl="1">
              <a:lnSpc>
                <a:spcPct val="150000"/>
              </a:lnSpc>
              <a:defRPr/>
            </a:pPr>
            <a:r>
              <a:rPr lang="en-US" dirty="0">
                <a:effectLst>
                  <a:outerShdw blurRad="38100" dist="38100" dir="2700000" algn="tl">
                    <a:srgbClr val="C0C0C0"/>
                  </a:outerShdw>
                </a:effectLst>
              </a:rPr>
              <a:t>In Entertainment Field</a:t>
            </a:r>
            <a:endParaRPr lang="en-US" dirty="0"/>
          </a:p>
          <a:p>
            <a:endParaRPr lang="en-IN" dirty="0"/>
          </a:p>
        </p:txBody>
      </p:sp>
    </p:spTree>
    <p:extLst>
      <p:ext uri="{BB962C8B-B14F-4D97-AF65-F5344CB8AC3E}">
        <p14:creationId xmlns:p14="http://schemas.microsoft.com/office/powerpoint/2010/main" val="1197189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5B30-6ACD-4D4D-BAC8-A405F4D0BC51}"/>
              </a:ext>
            </a:extLst>
          </p:cNvPr>
          <p:cNvSpPr>
            <a:spLocks noGrp="1"/>
          </p:cNvSpPr>
          <p:nvPr>
            <p:ph type="title"/>
          </p:nvPr>
        </p:nvSpPr>
        <p:spPr/>
        <p:txBody>
          <a:bodyPr/>
          <a:lstStyle/>
          <a:p>
            <a:r>
              <a:rPr lang="en-US" altLang="en-US" dirty="0"/>
              <a:t>Clustered Systems</a:t>
            </a:r>
            <a:endParaRPr lang="en-IN" dirty="0"/>
          </a:p>
        </p:txBody>
      </p:sp>
      <p:sp>
        <p:nvSpPr>
          <p:cNvPr id="3" name="Content Placeholder 2">
            <a:extLst>
              <a:ext uri="{FF2B5EF4-FFF2-40B4-BE49-F238E27FC236}">
                <a16:creationId xmlns:a16="http://schemas.microsoft.com/office/drawing/2014/main" id="{848B7440-A1A0-4357-A81E-36BCB7503C34}"/>
              </a:ext>
            </a:extLst>
          </p:cNvPr>
          <p:cNvSpPr>
            <a:spLocks noGrp="1"/>
          </p:cNvSpPr>
          <p:nvPr>
            <p:ph idx="1"/>
          </p:nvPr>
        </p:nvSpPr>
        <p:spPr/>
        <p:txBody>
          <a:bodyPr/>
          <a:lstStyle/>
          <a:p>
            <a:r>
              <a:rPr lang="en-US" altLang="en-US" dirty="0"/>
              <a:t>Like multiprocessor systems, but multiple systems working together</a:t>
            </a:r>
          </a:p>
          <a:p>
            <a:pPr lvl="1"/>
            <a:r>
              <a:rPr lang="en-US" altLang="en-US" dirty="0"/>
              <a:t>Usually sharing storage via a storage-area network (SAN)</a:t>
            </a:r>
          </a:p>
          <a:p>
            <a:pPr lvl="1"/>
            <a:r>
              <a:rPr lang="en-US" altLang="en-US" dirty="0"/>
              <a:t>Provides a high-availability service which survives failures</a:t>
            </a:r>
          </a:p>
          <a:p>
            <a:pPr lvl="2"/>
            <a:r>
              <a:rPr lang="en-US" altLang="en-US" dirty="0"/>
              <a:t>Asymmetric clustering has one machine in hot-standby mode</a:t>
            </a:r>
          </a:p>
          <a:p>
            <a:pPr lvl="2"/>
            <a:r>
              <a:rPr lang="en-US" altLang="en-US" dirty="0"/>
              <a:t>Symmetric clustering has multiple nodes running applications, monitoring each other</a:t>
            </a:r>
          </a:p>
          <a:p>
            <a:pPr lvl="1"/>
            <a:r>
              <a:rPr lang="en-US" altLang="en-US" dirty="0"/>
              <a:t>Some clusters are for high-performance computing (HPC)</a:t>
            </a:r>
          </a:p>
          <a:p>
            <a:pPr lvl="2"/>
            <a:r>
              <a:rPr lang="en-US" altLang="en-US" dirty="0"/>
              <a:t>Applications must be written to use parallelization</a:t>
            </a:r>
          </a:p>
          <a:p>
            <a:pPr lvl="1"/>
            <a:r>
              <a:rPr lang="en-US" altLang="en-US" dirty="0"/>
              <a:t>Some have distributed lock manager (DLM) to avoid conflicting operations</a:t>
            </a:r>
          </a:p>
          <a:p>
            <a:endParaRPr lang="en-IN" dirty="0"/>
          </a:p>
        </p:txBody>
      </p:sp>
    </p:spTree>
    <p:extLst>
      <p:ext uri="{BB962C8B-B14F-4D97-AF65-F5344CB8AC3E}">
        <p14:creationId xmlns:p14="http://schemas.microsoft.com/office/powerpoint/2010/main" val="1948277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715-6ECB-4D8F-AF9B-DA7086858578}"/>
              </a:ext>
            </a:extLst>
          </p:cNvPr>
          <p:cNvSpPr>
            <a:spLocks noGrp="1"/>
          </p:cNvSpPr>
          <p:nvPr>
            <p:ph type="title"/>
          </p:nvPr>
        </p:nvSpPr>
        <p:spPr/>
        <p:txBody>
          <a:bodyPr/>
          <a:lstStyle/>
          <a:p>
            <a:r>
              <a:rPr lang="en-US" dirty="0"/>
              <a:t>Continues..</a:t>
            </a:r>
            <a:endParaRPr lang="en-IN" dirty="0"/>
          </a:p>
        </p:txBody>
      </p:sp>
      <p:pic>
        <p:nvPicPr>
          <p:cNvPr id="4" name="Content Placeholder 3" descr="1.08.pdf">
            <a:extLst>
              <a:ext uri="{FF2B5EF4-FFF2-40B4-BE49-F238E27FC236}">
                <a16:creationId xmlns:a16="http://schemas.microsoft.com/office/drawing/2014/main" id="{32159480-56D6-4A33-BB59-4362C02187EE}"/>
              </a:ext>
            </a:extLst>
          </p:cNvPr>
          <p:cNvPicPr>
            <a:picLocks noChangeAspect="1"/>
          </p:cNvPicPr>
          <p:nvPr/>
        </p:nvPicPr>
        <p:blipFill>
          <a:blip r:embed="rId2">
            <a:extLst>
              <a:ext uri="{28A0092B-C50C-407E-A947-70E740481C1C}">
                <a14:useLocalDpi xmlns:a14="http://schemas.microsoft.com/office/drawing/2010/main" val="0"/>
              </a:ext>
            </a:extLst>
          </a:blip>
          <a:srcRect t="-3476" b="-3476"/>
          <a:stretch>
            <a:fillRect/>
          </a:stretch>
        </p:blipFill>
        <p:spPr>
          <a:xfrm>
            <a:off x="1296140" y="1624614"/>
            <a:ext cx="8673483" cy="4714042"/>
          </a:xfrm>
          <a:prstGeom prst="rect">
            <a:avLst/>
          </a:prstGeom>
        </p:spPr>
      </p:pic>
    </p:spTree>
    <p:extLst>
      <p:ext uri="{BB962C8B-B14F-4D97-AF65-F5344CB8AC3E}">
        <p14:creationId xmlns:p14="http://schemas.microsoft.com/office/powerpoint/2010/main" val="12484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8DDB-4AC0-4677-8201-A57B37C8646C}"/>
              </a:ext>
            </a:extLst>
          </p:cNvPr>
          <p:cNvSpPr>
            <a:spLocks noGrp="1"/>
          </p:cNvSpPr>
          <p:nvPr>
            <p:ph type="title"/>
          </p:nvPr>
        </p:nvSpPr>
        <p:spPr/>
        <p:txBody>
          <a:bodyPr/>
          <a:lstStyle/>
          <a:p>
            <a:r>
              <a:rPr lang="en-US" altLang="en-US" b="1" dirty="0"/>
              <a:t>Multiprogramming</a:t>
            </a:r>
            <a:endParaRPr lang="en-IN" dirty="0"/>
          </a:p>
        </p:txBody>
      </p:sp>
      <p:sp>
        <p:nvSpPr>
          <p:cNvPr id="3" name="Content Placeholder 2">
            <a:extLst>
              <a:ext uri="{FF2B5EF4-FFF2-40B4-BE49-F238E27FC236}">
                <a16:creationId xmlns:a16="http://schemas.microsoft.com/office/drawing/2014/main" id="{B4CDFEC6-46C6-458A-9979-50DD663FFD96}"/>
              </a:ext>
            </a:extLst>
          </p:cNvPr>
          <p:cNvSpPr>
            <a:spLocks noGrp="1"/>
          </p:cNvSpPr>
          <p:nvPr>
            <p:ph idx="1"/>
          </p:nvPr>
        </p:nvSpPr>
        <p:spPr/>
        <p:txBody>
          <a:bodyPr/>
          <a:lstStyle/>
          <a:p>
            <a:r>
              <a:rPr lang="en-US" altLang="en-US" sz="3200" b="1" dirty="0"/>
              <a:t>Multiprogramming</a:t>
            </a:r>
            <a:r>
              <a:rPr lang="en-US" altLang="en-US" sz="3200" dirty="0"/>
              <a:t> (</a:t>
            </a:r>
            <a:r>
              <a:rPr lang="en-US" altLang="en-US" sz="3200" b="1" dirty="0"/>
              <a:t>Batch system</a:t>
            </a:r>
            <a:r>
              <a:rPr lang="en-US" altLang="en-US" sz="3200" dirty="0"/>
              <a:t>) </a:t>
            </a:r>
          </a:p>
          <a:p>
            <a:pPr lvl="1"/>
            <a:r>
              <a:rPr lang="en-US" altLang="en-US" dirty="0"/>
              <a:t>It is for improving the efficiency</a:t>
            </a:r>
          </a:p>
          <a:p>
            <a:pPr lvl="1"/>
            <a:r>
              <a:rPr lang="en-US" altLang="en-US" dirty="0"/>
              <a:t>Single user cannot keep CPU and I/O devices busy at all times</a:t>
            </a:r>
          </a:p>
          <a:p>
            <a:pPr lvl="1"/>
            <a:r>
              <a:rPr lang="en-US" altLang="en-US" dirty="0"/>
              <a:t>Multiprogramming organizes jobs (code and data) so CPU always has one to execute</a:t>
            </a:r>
          </a:p>
          <a:p>
            <a:pPr lvl="1"/>
            <a:r>
              <a:rPr lang="en-US" altLang="en-US" dirty="0"/>
              <a:t>A subset of total jobs in system is kept in memory</a:t>
            </a:r>
          </a:p>
          <a:p>
            <a:pPr lvl="1"/>
            <a:r>
              <a:rPr lang="en-US" altLang="en-US" dirty="0"/>
              <a:t>One job selected and run via </a:t>
            </a:r>
            <a:r>
              <a:rPr lang="en-US" altLang="en-US" b="1" dirty="0"/>
              <a:t>job scheduling</a:t>
            </a:r>
          </a:p>
          <a:p>
            <a:pPr lvl="1"/>
            <a:r>
              <a:rPr lang="en-US" altLang="en-US" dirty="0"/>
              <a:t>When it has to wait (for I/O for example), OS switches to another job</a:t>
            </a:r>
          </a:p>
          <a:p>
            <a:endParaRPr lang="en-IN" dirty="0"/>
          </a:p>
        </p:txBody>
      </p:sp>
    </p:spTree>
    <p:extLst>
      <p:ext uri="{BB962C8B-B14F-4D97-AF65-F5344CB8AC3E}">
        <p14:creationId xmlns:p14="http://schemas.microsoft.com/office/powerpoint/2010/main" val="2657292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8153-4529-400B-AD37-D9F2BD0EF277}"/>
              </a:ext>
            </a:extLst>
          </p:cNvPr>
          <p:cNvSpPr>
            <a:spLocks noGrp="1"/>
          </p:cNvSpPr>
          <p:nvPr>
            <p:ph type="title"/>
          </p:nvPr>
        </p:nvSpPr>
        <p:spPr/>
        <p:txBody>
          <a:bodyPr/>
          <a:lstStyle/>
          <a:p>
            <a:r>
              <a:rPr lang="en-US" altLang="en-US" dirty="0"/>
              <a:t>Memory Layout for Multi-programmed System</a:t>
            </a:r>
            <a:endParaRPr lang="en-IN" dirty="0"/>
          </a:p>
        </p:txBody>
      </p:sp>
      <p:pic>
        <p:nvPicPr>
          <p:cNvPr id="4" name="Picture 4">
            <a:extLst>
              <a:ext uri="{FF2B5EF4-FFF2-40B4-BE49-F238E27FC236}">
                <a16:creationId xmlns:a16="http://schemas.microsoft.com/office/drawing/2014/main" id="{73A57F91-DF17-4986-B9A3-31B726AA4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771" y="2428798"/>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127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5AF5-42F8-4720-9DC5-1B02DD580A98}"/>
              </a:ext>
            </a:extLst>
          </p:cNvPr>
          <p:cNvSpPr>
            <a:spLocks noGrp="1"/>
          </p:cNvSpPr>
          <p:nvPr>
            <p:ph type="title"/>
          </p:nvPr>
        </p:nvSpPr>
        <p:spPr/>
        <p:txBody>
          <a:bodyPr/>
          <a:lstStyle/>
          <a:p>
            <a:r>
              <a:rPr lang="en-US" altLang="en-US" dirty="0"/>
              <a:t>Timesharing</a:t>
            </a:r>
            <a:endParaRPr lang="en-IN" dirty="0"/>
          </a:p>
        </p:txBody>
      </p:sp>
      <p:sp>
        <p:nvSpPr>
          <p:cNvPr id="3" name="Content Placeholder 2">
            <a:extLst>
              <a:ext uri="{FF2B5EF4-FFF2-40B4-BE49-F238E27FC236}">
                <a16:creationId xmlns:a16="http://schemas.microsoft.com/office/drawing/2014/main" id="{D612A1A9-56A4-473E-A9CF-BCB61DFF14D9}"/>
              </a:ext>
            </a:extLst>
          </p:cNvPr>
          <p:cNvSpPr>
            <a:spLocks noGrp="1"/>
          </p:cNvSpPr>
          <p:nvPr>
            <p:ph idx="1"/>
          </p:nvPr>
        </p:nvSpPr>
        <p:spPr/>
        <p:txBody>
          <a:bodyPr/>
          <a:lstStyle/>
          <a:p>
            <a:r>
              <a:rPr lang="en-US" altLang="en-US" b="1" dirty="0"/>
              <a:t>Timesharing </a:t>
            </a:r>
            <a:r>
              <a:rPr lang="en-US" altLang="en-US" sz="1600" dirty="0"/>
              <a:t>(</a:t>
            </a:r>
            <a:r>
              <a:rPr lang="en-US" altLang="en-US" b="1" dirty="0"/>
              <a:t>multitasking</a:t>
            </a:r>
            <a:r>
              <a:rPr lang="en-US" altLang="en-US" sz="1600" dirty="0"/>
              <a:t>)</a:t>
            </a:r>
            <a:r>
              <a:rPr lang="en-US" altLang="en-US" b="1" dirty="0"/>
              <a:t> </a:t>
            </a:r>
            <a:r>
              <a:rPr lang="en-US" altLang="en-US" sz="2400" dirty="0"/>
              <a:t>is logical extension in which CPU switches jobs so frequently that users can interact with each job while it is running, creating </a:t>
            </a:r>
            <a:r>
              <a:rPr lang="en-US" altLang="en-US" sz="2400" b="1" dirty="0"/>
              <a:t>interactive</a:t>
            </a:r>
            <a:r>
              <a:rPr lang="en-US" altLang="en-US" sz="2400" dirty="0"/>
              <a:t> computing</a:t>
            </a:r>
          </a:p>
          <a:p>
            <a:pPr lvl="1"/>
            <a:r>
              <a:rPr lang="en-US" altLang="en-US" b="1" dirty="0"/>
              <a:t>Response time </a:t>
            </a:r>
            <a:r>
              <a:rPr lang="en-US" altLang="en-US" dirty="0"/>
              <a:t>should be &lt; 1 second</a:t>
            </a:r>
          </a:p>
          <a:p>
            <a:pPr lvl="1"/>
            <a:r>
              <a:rPr lang="en-US" altLang="en-US" dirty="0"/>
              <a:t>Each user has at least one program executing in memory </a:t>
            </a:r>
            <a:r>
              <a:rPr lang="en-US" altLang="en-US" dirty="0">
                <a:sym typeface="Wingdings 3" panose="05040102010807070707" pitchFamily="18" charset="2"/>
              </a:rPr>
              <a:t></a:t>
            </a:r>
            <a:r>
              <a:rPr lang="en-US" altLang="en-US" b="1" dirty="0">
                <a:sym typeface="Wingdings 3" panose="05040102010807070707" pitchFamily="18" charset="2"/>
              </a:rPr>
              <a:t>process</a:t>
            </a:r>
          </a:p>
          <a:p>
            <a:pPr lvl="1"/>
            <a:r>
              <a:rPr lang="en-US" altLang="en-US" dirty="0">
                <a:sym typeface="Wingdings 3" panose="05040102010807070707" pitchFamily="18" charset="2"/>
              </a:rPr>
              <a:t>If several jobs ready to run at the same time  </a:t>
            </a:r>
            <a:r>
              <a:rPr lang="en-US" altLang="en-US" b="1" dirty="0">
                <a:sym typeface="Wingdings 3" panose="05040102010807070707" pitchFamily="18" charset="2"/>
              </a:rPr>
              <a:t>CPU scheduling</a:t>
            </a:r>
          </a:p>
          <a:p>
            <a:pPr lvl="1"/>
            <a:r>
              <a:rPr lang="en-US" altLang="en-US" dirty="0">
                <a:sym typeface="Wingdings 3" panose="05040102010807070707" pitchFamily="18" charset="2"/>
              </a:rPr>
              <a:t>If processes don</a:t>
            </a:r>
            <a:r>
              <a:rPr lang="ja-JP" altLang="en-US" dirty="0">
                <a:sym typeface="Wingdings 3" panose="05040102010807070707" pitchFamily="18" charset="2"/>
              </a:rPr>
              <a:t>’</a:t>
            </a:r>
            <a:r>
              <a:rPr lang="en-US" altLang="ja-JP" dirty="0">
                <a:sym typeface="Wingdings 3" panose="05040102010807070707" pitchFamily="18" charset="2"/>
              </a:rPr>
              <a:t>t fit in memory, </a:t>
            </a:r>
            <a:r>
              <a:rPr lang="en-US" altLang="ja-JP" b="1" dirty="0">
                <a:sym typeface="Wingdings 3" panose="05040102010807070707" pitchFamily="18" charset="2"/>
              </a:rPr>
              <a:t>swapping</a:t>
            </a:r>
            <a:r>
              <a:rPr lang="en-US" altLang="ja-JP" dirty="0">
                <a:sym typeface="Wingdings 3" panose="05040102010807070707" pitchFamily="18" charset="2"/>
              </a:rPr>
              <a:t> moves them in and out to run</a:t>
            </a:r>
          </a:p>
          <a:p>
            <a:pPr lvl="1"/>
            <a:r>
              <a:rPr lang="en-US" altLang="en-US" b="1" dirty="0">
                <a:sym typeface="Wingdings 3" panose="05040102010807070707" pitchFamily="18" charset="2"/>
              </a:rPr>
              <a:t>Virtual memory </a:t>
            </a:r>
            <a:r>
              <a:rPr lang="en-US" altLang="en-US" dirty="0">
                <a:sym typeface="Wingdings 3" panose="05040102010807070707" pitchFamily="18" charset="2"/>
              </a:rPr>
              <a:t>allows execution of processes not completely in memory</a:t>
            </a:r>
          </a:p>
          <a:p>
            <a:endParaRPr lang="en-IN" dirty="0"/>
          </a:p>
        </p:txBody>
      </p:sp>
    </p:spTree>
    <p:extLst>
      <p:ext uri="{BB962C8B-B14F-4D97-AF65-F5344CB8AC3E}">
        <p14:creationId xmlns:p14="http://schemas.microsoft.com/office/powerpoint/2010/main" val="251758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DCF-8FCF-482A-B05D-F3FF605F8F8C}"/>
              </a:ext>
            </a:extLst>
          </p:cNvPr>
          <p:cNvSpPr>
            <a:spLocks noGrp="1"/>
          </p:cNvSpPr>
          <p:nvPr>
            <p:ph type="title"/>
          </p:nvPr>
        </p:nvSpPr>
        <p:spPr/>
        <p:txBody>
          <a:bodyPr/>
          <a:lstStyle/>
          <a:p>
            <a:r>
              <a:rPr lang="en-US" altLang="en-US" dirty="0"/>
              <a:t>Process Management</a:t>
            </a:r>
            <a:endParaRPr lang="en-IN" dirty="0"/>
          </a:p>
        </p:txBody>
      </p:sp>
      <p:sp>
        <p:nvSpPr>
          <p:cNvPr id="3" name="Content Placeholder 2">
            <a:extLst>
              <a:ext uri="{FF2B5EF4-FFF2-40B4-BE49-F238E27FC236}">
                <a16:creationId xmlns:a16="http://schemas.microsoft.com/office/drawing/2014/main" id="{16795E6E-0B39-42F7-8F85-4A4B339C2CDA}"/>
              </a:ext>
            </a:extLst>
          </p:cNvPr>
          <p:cNvSpPr>
            <a:spLocks noGrp="1"/>
          </p:cNvSpPr>
          <p:nvPr>
            <p:ph idx="1"/>
          </p:nvPr>
        </p:nvSpPr>
        <p:spPr/>
        <p:txBody>
          <a:bodyPr>
            <a:normAutofit fontScale="85000" lnSpcReduction="20000"/>
          </a:bodyPr>
          <a:lstStyle/>
          <a:p>
            <a:r>
              <a:rPr lang="en-US" altLang="en-US" dirty="0"/>
              <a:t>A process is a program in execution. It is a unit of work within the system. Program is a </a:t>
            </a:r>
            <a:r>
              <a:rPr lang="en-US" altLang="en-US" b="1" i="1" dirty="0"/>
              <a:t>passive entity</a:t>
            </a:r>
            <a:r>
              <a:rPr lang="en-US" altLang="en-US" dirty="0"/>
              <a:t>, process is an </a:t>
            </a:r>
            <a:r>
              <a:rPr lang="en-US" altLang="en-US" b="1" i="1" dirty="0"/>
              <a:t>active entity</a:t>
            </a:r>
            <a:r>
              <a:rPr lang="en-US" altLang="en-US" dirty="0"/>
              <a:t>.</a:t>
            </a:r>
          </a:p>
          <a:p>
            <a:r>
              <a:rPr lang="en-US" altLang="en-US" dirty="0"/>
              <a:t>Process needs resources to accomplish its task</a:t>
            </a:r>
          </a:p>
          <a:p>
            <a:pPr lvl="1"/>
            <a:r>
              <a:rPr lang="en-US" altLang="en-US" dirty="0"/>
              <a:t>CPU, memory, I/O, files</a:t>
            </a:r>
          </a:p>
          <a:p>
            <a:pPr lvl="1"/>
            <a:r>
              <a:rPr lang="en-US" altLang="en-US" dirty="0"/>
              <a:t>Initialization data</a:t>
            </a:r>
          </a:p>
          <a:p>
            <a:r>
              <a:rPr lang="en-US" altLang="en-US" dirty="0"/>
              <a:t>Process termination requires reclaim of any reusable resources</a:t>
            </a:r>
          </a:p>
          <a:p>
            <a:r>
              <a:rPr lang="en-US" altLang="en-US" dirty="0"/>
              <a:t>Single-threaded process has one </a:t>
            </a:r>
            <a:r>
              <a:rPr lang="en-US" altLang="en-US" b="1" dirty="0"/>
              <a:t>program counter</a:t>
            </a:r>
            <a:r>
              <a:rPr lang="en-US" altLang="en-US" sz="2000" b="1" dirty="0"/>
              <a:t> </a:t>
            </a:r>
            <a:r>
              <a:rPr lang="en-US" altLang="en-US" dirty="0"/>
              <a:t>specifying location of next instruction to execute</a:t>
            </a:r>
          </a:p>
          <a:p>
            <a:pPr lvl="1"/>
            <a:r>
              <a:rPr lang="en-US" altLang="en-US" dirty="0"/>
              <a:t>Process executes instructions sequentially, one at a time, until completion</a:t>
            </a:r>
          </a:p>
          <a:p>
            <a:r>
              <a:rPr lang="en-US" altLang="en-US" dirty="0"/>
              <a:t>Multi-threaded process has one program counter per thread</a:t>
            </a:r>
          </a:p>
          <a:p>
            <a:r>
              <a:rPr lang="en-US" altLang="en-US" dirty="0"/>
              <a:t>Typically system has many processes, some user, some operating system running concurrently on one or more CPUs</a:t>
            </a:r>
          </a:p>
          <a:p>
            <a:pPr lvl="1"/>
            <a:r>
              <a:rPr lang="en-US" altLang="en-US" dirty="0"/>
              <a:t>Concurrency by multiplexing the CPUs among the processes / threads</a:t>
            </a:r>
          </a:p>
          <a:p>
            <a:endParaRPr lang="en-IN" dirty="0"/>
          </a:p>
        </p:txBody>
      </p:sp>
    </p:spTree>
    <p:extLst>
      <p:ext uri="{BB962C8B-B14F-4D97-AF65-F5344CB8AC3E}">
        <p14:creationId xmlns:p14="http://schemas.microsoft.com/office/powerpoint/2010/main" val="2543137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5383-8471-4BAA-96E0-414203BF8FA5}"/>
              </a:ext>
            </a:extLst>
          </p:cNvPr>
          <p:cNvSpPr>
            <a:spLocks noGrp="1"/>
          </p:cNvSpPr>
          <p:nvPr>
            <p:ph type="title"/>
          </p:nvPr>
        </p:nvSpPr>
        <p:spPr/>
        <p:txBody>
          <a:bodyPr/>
          <a:lstStyle/>
          <a:p>
            <a:r>
              <a:rPr lang="en-US" altLang="en-US" dirty="0"/>
              <a:t>Process Management Activities</a:t>
            </a:r>
            <a:endParaRPr lang="en-IN" dirty="0"/>
          </a:p>
        </p:txBody>
      </p:sp>
      <p:sp>
        <p:nvSpPr>
          <p:cNvPr id="3" name="Content Placeholder 2">
            <a:extLst>
              <a:ext uri="{FF2B5EF4-FFF2-40B4-BE49-F238E27FC236}">
                <a16:creationId xmlns:a16="http://schemas.microsoft.com/office/drawing/2014/main" id="{16048C77-3566-4C13-A63E-8816FD90F61E}"/>
              </a:ext>
            </a:extLst>
          </p:cNvPr>
          <p:cNvSpPr>
            <a:spLocks noGrp="1"/>
          </p:cNvSpPr>
          <p:nvPr>
            <p:ph idx="1"/>
          </p:nvPr>
        </p:nvSpPr>
        <p:spPr/>
        <p:txBody>
          <a:bodyPr/>
          <a:lstStyle/>
          <a:p>
            <a:r>
              <a:rPr lang="en-US" altLang="en-US" dirty="0">
                <a:latin typeface="Helvetica" panose="020B0604020202020204" pitchFamily="34" charset="0"/>
              </a:rPr>
              <a:t>The operating system is responsible for the following activities in connection with process management:</a:t>
            </a:r>
          </a:p>
          <a:p>
            <a:pPr lvl="1"/>
            <a:r>
              <a:rPr lang="en-US" altLang="en-US" dirty="0"/>
              <a:t>Creating and deleting both user and system processes</a:t>
            </a:r>
          </a:p>
          <a:p>
            <a:pPr lvl="1"/>
            <a:r>
              <a:rPr lang="en-US" altLang="en-US" dirty="0"/>
              <a:t>Suspending and resuming processes</a:t>
            </a:r>
          </a:p>
          <a:p>
            <a:pPr lvl="1"/>
            <a:r>
              <a:rPr lang="en-US" altLang="en-US" dirty="0"/>
              <a:t>Providing mechanisms for process synchronization</a:t>
            </a:r>
          </a:p>
          <a:p>
            <a:pPr lvl="1"/>
            <a:r>
              <a:rPr lang="en-US" altLang="en-US" dirty="0"/>
              <a:t>Providing mechanisms for process communication</a:t>
            </a:r>
          </a:p>
          <a:p>
            <a:pPr lvl="1"/>
            <a:r>
              <a:rPr lang="en-US" altLang="en-US" dirty="0"/>
              <a:t>Providing mechanisms for deadlock handling</a:t>
            </a:r>
          </a:p>
          <a:p>
            <a:endParaRPr lang="en-IN" dirty="0"/>
          </a:p>
        </p:txBody>
      </p:sp>
    </p:spTree>
    <p:extLst>
      <p:ext uri="{BB962C8B-B14F-4D97-AF65-F5344CB8AC3E}">
        <p14:creationId xmlns:p14="http://schemas.microsoft.com/office/powerpoint/2010/main" val="752327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4A96-5CBC-45CC-A341-824E4CB9185B}"/>
              </a:ext>
            </a:extLst>
          </p:cNvPr>
          <p:cNvSpPr>
            <a:spLocks noGrp="1"/>
          </p:cNvSpPr>
          <p:nvPr>
            <p:ph type="title"/>
          </p:nvPr>
        </p:nvSpPr>
        <p:spPr/>
        <p:txBody>
          <a:bodyPr/>
          <a:lstStyle/>
          <a:p>
            <a:r>
              <a:rPr lang="en-US" altLang="en-US" dirty="0"/>
              <a:t>Memory Management</a:t>
            </a:r>
            <a:endParaRPr lang="en-IN" dirty="0"/>
          </a:p>
        </p:txBody>
      </p:sp>
      <p:sp>
        <p:nvSpPr>
          <p:cNvPr id="3" name="Content Placeholder 2">
            <a:extLst>
              <a:ext uri="{FF2B5EF4-FFF2-40B4-BE49-F238E27FC236}">
                <a16:creationId xmlns:a16="http://schemas.microsoft.com/office/drawing/2014/main" id="{8980AFFE-8C54-434F-97DD-129E6FF75516}"/>
              </a:ext>
            </a:extLst>
          </p:cNvPr>
          <p:cNvSpPr>
            <a:spLocks noGrp="1"/>
          </p:cNvSpPr>
          <p:nvPr>
            <p:ph idx="1"/>
          </p:nvPr>
        </p:nvSpPr>
        <p:spPr/>
        <p:txBody>
          <a:bodyPr>
            <a:normAutofit fontScale="92500"/>
          </a:bodyPr>
          <a:lstStyle/>
          <a:p>
            <a:r>
              <a:rPr lang="en-US" altLang="en-US" dirty="0"/>
              <a:t>To execute a program all (or part) of the instructions must be in memory</a:t>
            </a:r>
          </a:p>
          <a:p>
            <a:r>
              <a:rPr lang="en-US" altLang="en-US" dirty="0"/>
              <a:t>All  (or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users</a:t>
            </a:r>
            <a:endParaRPr lang="en-US" altLang="en-US" sz="800" dirty="0"/>
          </a:p>
          <a:p>
            <a:r>
              <a:rPr lang="en-US" altLang="en-US" dirty="0"/>
              <a:t>Memory management activities</a:t>
            </a:r>
          </a:p>
          <a:p>
            <a:pPr lvl="1"/>
            <a:r>
              <a:rPr lang="en-US" altLang="en-US" dirty="0"/>
              <a:t>Keeping track of which parts of memory are currently being used and by whom</a:t>
            </a:r>
          </a:p>
          <a:p>
            <a:pPr lvl="1"/>
            <a:r>
              <a:rPr lang="en-US" altLang="en-US" dirty="0"/>
              <a:t>Deciding which processes (or parts thereof) and data to move into and out of memory</a:t>
            </a:r>
          </a:p>
          <a:p>
            <a:pPr lvl="1"/>
            <a:r>
              <a:rPr lang="en-US" altLang="en-US" dirty="0"/>
              <a:t>Allocating and deallocating memory space as needed</a:t>
            </a:r>
          </a:p>
          <a:p>
            <a:endParaRPr lang="en-IN" dirty="0"/>
          </a:p>
        </p:txBody>
      </p:sp>
    </p:spTree>
    <p:extLst>
      <p:ext uri="{BB962C8B-B14F-4D97-AF65-F5344CB8AC3E}">
        <p14:creationId xmlns:p14="http://schemas.microsoft.com/office/powerpoint/2010/main" val="3306174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D343-25CE-445E-AF02-AE1667B490DF}"/>
              </a:ext>
            </a:extLst>
          </p:cNvPr>
          <p:cNvSpPr>
            <a:spLocks noGrp="1"/>
          </p:cNvSpPr>
          <p:nvPr>
            <p:ph type="title"/>
          </p:nvPr>
        </p:nvSpPr>
        <p:spPr/>
        <p:txBody>
          <a:bodyPr/>
          <a:lstStyle/>
          <a:p>
            <a:r>
              <a:rPr lang="en-US" altLang="en-US" dirty="0"/>
              <a:t>Storage Management</a:t>
            </a:r>
            <a:endParaRPr lang="en-IN" dirty="0"/>
          </a:p>
        </p:txBody>
      </p:sp>
      <p:sp>
        <p:nvSpPr>
          <p:cNvPr id="3" name="Content Placeholder 2">
            <a:extLst>
              <a:ext uri="{FF2B5EF4-FFF2-40B4-BE49-F238E27FC236}">
                <a16:creationId xmlns:a16="http://schemas.microsoft.com/office/drawing/2014/main" id="{6BE0F9E3-7802-4A7E-8442-98A46A35B306}"/>
              </a:ext>
            </a:extLst>
          </p:cNvPr>
          <p:cNvSpPr>
            <a:spLocks noGrp="1"/>
          </p:cNvSpPr>
          <p:nvPr>
            <p:ph idx="1"/>
          </p:nvPr>
        </p:nvSpPr>
        <p:spPr/>
        <p:txBody>
          <a:bodyPr>
            <a:normAutofit fontScale="92500" lnSpcReduction="20000"/>
          </a:bodyPr>
          <a:lstStyle/>
          <a:p>
            <a:r>
              <a:rPr lang="en-US" altLang="en-US" dirty="0"/>
              <a:t>OS provides uniform, logical view of information storage</a:t>
            </a:r>
          </a:p>
          <a:p>
            <a:pPr lvl="1"/>
            <a:r>
              <a:rPr lang="en-US" altLang="en-US" dirty="0"/>
              <a:t>Abstracts physical properties to logical storage unit  - </a:t>
            </a:r>
            <a:r>
              <a:rPr lang="en-US" altLang="en-US" b="1" dirty="0"/>
              <a:t>file</a:t>
            </a:r>
          </a:p>
          <a:p>
            <a:pPr lvl="1"/>
            <a:r>
              <a:rPr lang="en-US" altLang="en-US" dirty="0"/>
              <a:t>Each medium is controlled by device (i.e., disk drive, tape drive)</a:t>
            </a:r>
          </a:p>
          <a:p>
            <a:pPr lvl="2"/>
            <a:r>
              <a:rPr lang="en-US" altLang="en-US" dirty="0"/>
              <a:t>Varying properties include access speed, capacity, data-transfer rate, access method (sequential or random)</a:t>
            </a:r>
          </a:p>
          <a:p>
            <a:pPr lvl="2"/>
            <a:endParaRPr lang="en-US" altLang="en-US" sz="800" dirty="0"/>
          </a:p>
          <a:p>
            <a:r>
              <a:rPr lang="en-US" altLang="en-US" dirty="0"/>
              <a:t>File-System management</a:t>
            </a:r>
          </a:p>
          <a:p>
            <a:pPr lvl="1"/>
            <a:r>
              <a:rPr lang="en-US" altLang="en-US" dirty="0"/>
              <a:t>Files usually organized into directories</a:t>
            </a:r>
          </a:p>
          <a:p>
            <a:pPr lvl="1"/>
            <a:r>
              <a:rPr lang="en-US" altLang="en-US" dirty="0"/>
              <a:t>Access control on most systems to determine who can access what</a:t>
            </a:r>
          </a:p>
          <a:p>
            <a:pPr lvl="1"/>
            <a:r>
              <a:rPr lang="en-US" altLang="en-US" dirty="0"/>
              <a:t>OS activities include</a:t>
            </a:r>
          </a:p>
          <a:p>
            <a:pPr lvl="2"/>
            <a:r>
              <a:rPr lang="en-US" altLang="en-US" dirty="0"/>
              <a:t>Creating and deleting files and directories</a:t>
            </a:r>
          </a:p>
          <a:p>
            <a:pPr lvl="2"/>
            <a:r>
              <a:rPr lang="en-US" altLang="en-US" dirty="0"/>
              <a:t>Primitives to manipulate files and directories</a:t>
            </a:r>
          </a:p>
          <a:p>
            <a:pPr lvl="2"/>
            <a:r>
              <a:rPr lang="en-US" altLang="en-US" dirty="0"/>
              <a:t>Mapping files onto secondary storage</a:t>
            </a:r>
          </a:p>
          <a:p>
            <a:pPr lvl="2"/>
            <a:r>
              <a:rPr lang="en-US" altLang="en-US" dirty="0"/>
              <a:t>Backup files onto stable (non-volatile) storage media</a:t>
            </a:r>
          </a:p>
          <a:p>
            <a:endParaRPr lang="en-IN" dirty="0"/>
          </a:p>
        </p:txBody>
      </p:sp>
    </p:spTree>
    <p:extLst>
      <p:ext uri="{BB962C8B-B14F-4D97-AF65-F5344CB8AC3E}">
        <p14:creationId xmlns:p14="http://schemas.microsoft.com/office/powerpoint/2010/main" val="3277509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809C-227E-4986-8AC1-A028ADF4A3E6}"/>
              </a:ext>
            </a:extLst>
          </p:cNvPr>
          <p:cNvSpPr>
            <a:spLocks noGrp="1"/>
          </p:cNvSpPr>
          <p:nvPr>
            <p:ph type="title"/>
          </p:nvPr>
        </p:nvSpPr>
        <p:spPr/>
        <p:txBody>
          <a:bodyPr/>
          <a:lstStyle/>
          <a:p>
            <a:r>
              <a:rPr lang="en-US" altLang="en-US" dirty="0"/>
              <a:t>Mass-Storage Management</a:t>
            </a:r>
            <a:endParaRPr lang="en-IN" dirty="0"/>
          </a:p>
        </p:txBody>
      </p:sp>
      <p:sp>
        <p:nvSpPr>
          <p:cNvPr id="3" name="Content Placeholder 2">
            <a:extLst>
              <a:ext uri="{FF2B5EF4-FFF2-40B4-BE49-F238E27FC236}">
                <a16:creationId xmlns:a16="http://schemas.microsoft.com/office/drawing/2014/main" id="{521A1715-41FF-437B-B95F-75DE7B664884}"/>
              </a:ext>
            </a:extLst>
          </p:cNvPr>
          <p:cNvSpPr>
            <a:spLocks noGrp="1"/>
          </p:cNvSpPr>
          <p:nvPr>
            <p:ph idx="1"/>
          </p:nvPr>
        </p:nvSpPr>
        <p:spPr/>
        <p:txBody>
          <a:bodyPr>
            <a:normAutofit fontScale="92500" lnSpcReduction="20000"/>
          </a:bodyPr>
          <a:lstStyle/>
          <a:p>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Free-space management</a:t>
            </a:r>
          </a:p>
          <a:p>
            <a:pPr lvl="1"/>
            <a:r>
              <a:rPr lang="en-US" altLang="en-US" dirty="0"/>
              <a:t>Storage allocation</a:t>
            </a:r>
          </a:p>
          <a:p>
            <a:pPr lvl="1"/>
            <a:r>
              <a:rPr lang="en-US" altLang="en-US" dirty="0"/>
              <a:t>Disk scheduling</a:t>
            </a:r>
          </a:p>
          <a:p>
            <a:r>
              <a:rPr lang="en-US" altLang="en-US" dirty="0"/>
              <a:t>Some storage need not be fast</a:t>
            </a:r>
          </a:p>
          <a:p>
            <a:pPr lvl="1"/>
            <a:r>
              <a:rPr lang="en-US" altLang="en-US" dirty="0"/>
              <a:t>Tertiary storage includes optical storage, magnetic tape</a:t>
            </a:r>
          </a:p>
          <a:p>
            <a:pPr lvl="1"/>
            <a:r>
              <a:rPr lang="en-US" altLang="en-US" dirty="0"/>
              <a:t>Still must be managed – by OS or applications</a:t>
            </a:r>
          </a:p>
          <a:p>
            <a:pPr lvl="1"/>
            <a:r>
              <a:rPr lang="en-US" altLang="en-US" dirty="0"/>
              <a:t>Varies between WORM (write-once, read-many-times) and RW (read-write)</a:t>
            </a:r>
          </a:p>
          <a:p>
            <a:endParaRPr lang="en-IN" dirty="0"/>
          </a:p>
        </p:txBody>
      </p:sp>
    </p:spTree>
    <p:extLst>
      <p:ext uri="{BB962C8B-B14F-4D97-AF65-F5344CB8AC3E}">
        <p14:creationId xmlns:p14="http://schemas.microsoft.com/office/powerpoint/2010/main" val="16253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A970-C87E-401D-AFA0-87733EF6854D}"/>
              </a:ext>
            </a:extLst>
          </p:cNvPr>
          <p:cNvSpPr>
            <a:spLocks noGrp="1"/>
          </p:cNvSpPr>
          <p:nvPr>
            <p:ph type="title"/>
          </p:nvPr>
        </p:nvSpPr>
        <p:spPr/>
        <p:txBody>
          <a:bodyPr/>
          <a:lstStyle/>
          <a:p>
            <a:r>
              <a:rPr lang="en-US" dirty="0"/>
              <a:t>Computers</a:t>
            </a:r>
            <a:endParaRPr lang="en-IN" dirty="0"/>
          </a:p>
        </p:txBody>
      </p:sp>
      <p:sp>
        <p:nvSpPr>
          <p:cNvPr id="3" name="Content Placeholder 2">
            <a:extLst>
              <a:ext uri="{FF2B5EF4-FFF2-40B4-BE49-F238E27FC236}">
                <a16:creationId xmlns:a16="http://schemas.microsoft.com/office/drawing/2014/main" id="{6704788F-0294-402F-8372-C877A3428C48}"/>
              </a:ext>
            </a:extLst>
          </p:cNvPr>
          <p:cNvSpPr>
            <a:spLocks noGrp="1"/>
          </p:cNvSpPr>
          <p:nvPr>
            <p:ph idx="1"/>
          </p:nvPr>
        </p:nvSpPr>
        <p:spPr/>
        <p:txBody>
          <a:bodyPr/>
          <a:lstStyle/>
          <a:p>
            <a:r>
              <a:rPr lang="en-US" dirty="0"/>
              <a:t>Definition</a:t>
            </a:r>
          </a:p>
          <a:p>
            <a:pPr lvl="1"/>
            <a:r>
              <a:rPr lang="en-US" dirty="0"/>
              <a:t>Computer is an electronic device which accepts data as input through input device, process the data according to the instructions, stores data if required and provides output through appropriate output device.</a:t>
            </a:r>
          </a:p>
          <a:p>
            <a:r>
              <a:rPr lang="en-US" dirty="0"/>
              <a:t>Computer can be divided into two:-</a:t>
            </a:r>
          </a:p>
          <a:p>
            <a:pPr lvl="1"/>
            <a:r>
              <a:rPr lang="en-US" dirty="0"/>
              <a:t>Hardware</a:t>
            </a:r>
          </a:p>
          <a:p>
            <a:pPr lvl="2"/>
            <a:r>
              <a:rPr lang="en-US" dirty="0"/>
              <a:t>Tangible functions</a:t>
            </a:r>
          </a:p>
          <a:p>
            <a:pPr lvl="1"/>
            <a:r>
              <a:rPr lang="en-US" dirty="0"/>
              <a:t>Software</a:t>
            </a:r>
          </a:p>
          <a:p>
            <a:pPr lvl="2"/>
            <a:r>
              <a:rPr lang="en-US" dirty="0"/>
              <a:t>Instructions working over hardware.</a:t>
            </a:r>
            <a:endParaRPr lang="en-IN" dirty="0"/>
          </a:p>
          <a:p>
            <a:endParaRPr lang="en-IN" dirty="0"/>
          </a:p>
        </p:txBody>
      </p:sp>
    </p:spTree>
    <p:extLst>
      <p:ext uri="{BB962C8B-B14F-4D97-AF65-F5344CB8AC3E}">
        <p14:creationId xmlns:p14="http://schemas.microsoft.com/office/powerpoint/2010/main" val="2326219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E49D-A268-42E1-BAAB-8D3DD604618C}"/>
              </a:ext>
            </a:extLst>
          </p:cNvPr>
          <p:cNvSpPr>
            <a:spLocks noGrp="1"/>
          </p:cNvSpPr>
          <p:nvPr>
            <p:ph type="title"/>
          </p:nvPr>
        </p:nvSpPr>
        <p:spPr/>
        <p:txBody>
          <a:bodyPr/>
          <a:lstStyle/>
          <a:p>
            <a:r>
              <a:rPr lang="en-US" altLang="en-US" dirty="0"/>
              <a:t>Performance of Various Levels of Storage</a:t>
            </a:r>
            <a:endParaRPr lang="en-IN" dirty="0"/>
          </a:p>
        </p:txBody>
      </p:sp>
      <p:pic>
        <p:nvPicPr>
          <p:cNvPr id="4" name="Picture 1" descr="1_11.pdf">
            <a:extLst>
              <a:ext uri="{FF2B5EF4-FFF2-40B4-BE49-F238E27FC236}">
                <a16:creationId xmlns:a16="http://schemas.microsoft.com/office/drawing/2014/main" id="{22FDAC59-61AF-4042-9064-BD6E5053FA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356542"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292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DB67-6EA9-4F3B-94A4-35CE3B389C03}"/>
              </a:ext>
            </a:extLst>
          </p:cNvPr>
          <p:cNvSpPr>
            <a:spLocks noGrp="1"/>
          </p:cNvSpPr>
          <p:nvPr>
            <p:ph type="title"/>
          </p:nvPr>
        </p:nvSpPr>
        <p:spPr/>
        <p:txBody>
          <a:bodyPr/>
          <a:lstStyle/>
          <a:p>
            <a:r>
              <a:rPr lang="en-US" altLang="en-US" dirty="0"/>
              <a:t>Migration of data “A” from Disk to Register</a:t>
            </a:r>
            <a:endParaRPr lang="en-IN" dirty="0"/>
          </a:p>
        </p:txBody>
      </p:sp>
      <p:sp>
        <p:nvSpPr>
          <p:cNvPr id="3" name="Content Placeholder 2">
            <a:extLst>
              <a:ext uri="{FF2B5EF4-FFF2-40B4-BE49-F238E27FC236}">
                <a16:creationId xmlns:a16="http://schemas.microsoft.com/office/drawing/2014/main" id="{B88D19CE-1EDF-495B-8726-DED50AA59D2A}"/>
              </a:ext>
            </a:extLst>
          </p:cNvPr>
          <p:cNvSpPr>
            <a:spLocks noGrp="1"/>
          </p:cNvSpPr>
          <p:nvPr>
            <p:ph idx="1"/>
          </p:nvPr>
        </p:nvSpPr>
        <p:spPr/>
        <p:txBody>
          <a:bodyPr>
            <a:normAutofit fontScale="92500" lnSpcReduction="10000"/>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dirty="0"/>
              <a:t>cache coherency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a:p>
            <a:endParaRPr lang="en-IN" dirty="0"/>
          </a:p>
        </p:txBody>
      </p:sp>
      <p:pic>
        <p:nvPicPr>
          <p:cNvPr id="4" name="Picture 5" descr="C:\Users\as668\Desktop\1_12.jpg">
            <a:extLst>
              <a:ext uri="{FF2B5EF4-FFF2-40B4-BE49-F238E27FC236}">
                <a16:creationId xmlns:a16="http://schemas.microsoft.com/office/drawing/2014/main" id="{31215474-833E-4E65-B63C-8EB32ED15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883" y="2859458"/>
            <a:ext cx="7971346" cy="106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538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0D1E-1351-4A28-9AEB-B5046A7D2F33}"/>
              </a:ext>
            </a:extLst>
          </p:cNvPr>
          <p:cNvSpPr>
            <a:spLocks noGrp="1"/>
          </p:cNvSpPr>
          <p:nvPr>
            <p:ph type="title"/>
          </p:nvPr>
        </p:nvSpPr>
        <p:spPr/>
        <p:txBody>
          <a:bodyPr/>
          <a:lstStyle/>
          <a:p>
            <a:r>
              <a:rPr lang="en-US" altLang="en-US" dirty="0"/>
              <a:t>I/O Subsystem</a:t>
            </a:r>
            <a:endParaRPr lang="en-IN" dirty="0"/>
          </a:p>
        </p:txBody>
      </p:sp>
      <p:sp>
        <p:nvSpPr>
          <p:cNvPr id="3" name="Content Placeholder 2">
            <a:extLst>
              <a:ext uri="{FF2B5EF4-FFF2-40B4-BE49-F238E27FC236}">
                <a16:creationId xmlns:a16="http://schemas.microsoft.com/office/drawing/2014/main" id="{6727237E-7826-42DA-A380-A2A7F98E0D82}"/>
              </a:ext>
            </a:extLst>
          </p:cNvPr>
          <p:cNvSpPr>
            <a:spLocks noGrp="1"/>
          </p:cNvSpPr>
          <p:nvPr>
            <p:ph idx="1"/>
          </p:nvPr>
        </p:nvSpPr>
        <p:spPr/>
        <p:txBody>
          <a:bodyPr/>
          <a:lstStyle/>
          <a:p>
            <a:r>
              <a:rPr lang="en-US" altLang="en-US" dirty="0"/>
              <a:t>One purpose of OS is to hide peculiarities of hardware devices from the user</a:t>
            </a:r>
          </a:p>
          <a:p>
            <a:r>
              <a:rPr lang="en-US" altLang="en-US" dirty="0"/>
              <a:t>I/O subsystem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r>
              <a:rPr lang="en-US" altLang="en-US" dirty="0"/>
              <a:t>System Bus</a:t>
            </a:r>
          </a:p>
          <a:p>
            <a:endParaRPr lang="en-IN" dirty="0"/>
          </a:p>
        </p:txBody>
      </p:sp>
    </p:spTree>
    <p:extLst>
      <p:ext uri="{BB962C8B-B14F-4D97-AF65-F5344CB8AC3E}">
        <p14:creationId xmlns:p14="http://schemas.microsoft.com/office/powerpoint/2010/main" val="2238903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A974-A48B-423A-B1C0-7023759FD375}"/>
              </a:ext>
            </a:extLst>
          </p:cNvPr>
          <p:cNvSpPr>
            <a:spLocks noGrp="1"/>
          </p:cNvSpPr>
          <p:nvPr>
            <p:ph type="title"/>
          </p:nvPr>
        </p:nvSpPr>
        <p:spPr/>
        <p:txBody>
          <a:bodyPr/>
          <a:lstStyle/>
          <a:p>
            <a:r>
              <a:rPr lang="en-US" dirty="0"/>
              <a:t>Types of OSs</a:t>
            </a:r>
            <a:endParaRPr lang="en-IN" dirty="0"/>
          </a:p>
        </p:txBody>
      </p:sp>
      <p:sp>
        <p:nvSpPr>
          <p:cNvPr id="3" name="Content Placeholder 2">
            <a:extLst>
              <a:ext uri="{FF2B5EF4-FFF2-40B4-BE49-F238E27FC236}">
                <a16:creationId xmlns:a16="http://schemas.microsoft.com/office/drawing/2014/main" id="{A44E08E3-D9B9-4E5F-8505-CC391ABD3F1D}"/>
              </a:ext>
            </a:extLst>
          </p:cNvPr>
          <p:cNvSpPr>
            <a:spLocks noGrp="1"/>
          </p:cNvSpPr>
          <p:nvPr>
            <p:ph idx="1"/>
          </p:nvPr>
        </p:nvSpPr>
        <p:spPr/>
        <p:txBody>
          <a:bodyPr/>
          <a:lstStyle/>
          <a:p>
            <a:r>
              <a:rPr lang="en-US" dirty="0"/>
              <a:t>Traditional OS</a:t>
            </a:r>
          </a:p>
          <a:p>
            <a:r>
              <a:rPr lang="en-US" dirty="0"/>
              <a:t>Mobile OS</a:t>
            </a:r>
          </a:p>
          <a:p>
            <a:r>
              <a:rPr lang="en-US" dirty="0"/>
              <a:t>Distributed OS</a:t>
            </a:r>
          </a:p>
          <a:p>
            <a:r>
              <a:rPr lang="en-US" dirty="0"/>
              <a:t>Client-Server OS</a:t>
            </a:r>
          </a:p>
          <a:p>
            <a:r>
              <a:rPr lang="en-US" dirty="0"/>
              <a:t>Cloud Computing OS</a:t>
            </a:r>
          </a:p>
          <a:p>
            <a:r>
              <a:rPr lang="en-US" dirty="0"/>
              <a:t>Open-Source OS</a:t>
            </a:r>
          </a:p>
          <a:p>
            <a:r>
              <a:rPr lang="en-US" dirty="0"/>
              <a:t>Real-Time OS</a:t>
            </a:r>
            <a:endParaRPr lang="en-IN" dirty="0"/>
          </a:p>
        </p:txBody>
      </p:sp>
    </p:spTree>
    <p:extLst>
      <p:ext uri="{BB962C8B-B14F-4D97-AF65-F5344CB8AC3E}">
        <p14:creationId xmlns:p14="http://schemas.microsoft.com/office/powerpoint/2010/main" val="3010654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2056-151C-4FF2-8DA7-8DA97C4CF589}"/>
              </a:ext>
            </a:extLst>
          </p:cNvPr>
          <p:cNvSpPr>
            <a:spLocks noGrp="1"/>
          </p:cNvSpPr>
          <p:nvPr>
            <p:ph type="title"/>
          </p:nvPr>
        </p:nvSpPr>
        <p:spPr/>
        <p:txBody>
          <a:bodyPr/>
          <a:lstStyle/>
          <a:p>
            <a:r>
              <a:rPr lang="en-US" dirty="0"/>
              <a:t>Concept of OS</a:t>
            </a:r>
            <a:endParaRPr lang="en-IN" dirty="0"/>
          </a:p>
        </p:txBody>
      </p:sp>
      <p:sp>
        <p:nvSpPr>
          <p:cNvPr id="3" name="Content Placeholder 2">
            <a:extLst>
              <a:ext uri="{FF2B5EF4-FFF2-40B4-BE49-F238E27FC236}">
                <a16:creationId xmlns:a16="http://schemas.microsoft.com/office/drawing/2014/main" id="{CD582204-6F75-438F-A803-501E5C800C29}"/>
              </a:ext>
            </a:extLst>
          </p:cNvPr>
          <p:cNvSpPr>
            <a:spLocks noGrp="1"/>
          </p:cNvSpPr>
          <p:nvPr>
            <p:ph idx="1"/>
          </p:nvPr>
        </p:nvSpPr>
        <p:spPr/>
        <p:txBody>
          <a:bodyPr>
            <a:normAutofit fontScale="92500" lnSpcReduction="20000"/>
          </a:bodyPr>
          <a:lstStyle/>
          <a:p>
            <a:r>
              <a:rPr lang="en-US" altLang="en-US" dirty="0"/>
              <a:t>An operating system executes a variety of programs:</a:t>
            </a:r>
          </a:p>
          <a:p>
            <a:pPr lvl="1"/>
            <a:r>
              <a:rPr lang="en-US" altLang="en-US" dirty="0"/>
              <a:t>Batch system – </a:t>
            </a:r>
            <a:r>
              <a:rPr lang="en-US" altLang="en-US" b="1" dirty="0"/>
              <a:t>jobs</a:t>
            </a:r>
          </a:p>
          <a:p>
            <a:pPr lvl="1"/>
            <a:r>
              <a:rPr lang="en-US" altLang="en-US" dirty="0"/>
              <a:t>Time-shared systems – </a:t>
            </a:r>
            <a:r>
              <a:rPr lang="en-US" altLang="en-US" b="1" dirty="0"/>
              <a:t>user programs </a:t>
            </a:r>
            <a:r>
              <a:rPr lang="en-US" altLang="en-US" dirty="0"/>
              <a:t>or </a:t>
            </a:r>
            <a:r>
              <a:rPr lang="en-US" altLang="en-US" b="1" dirty="0"/>
              <a:t>tasks</a:t>
            </a:r>
            <a:endParaRPr lang="en-US" altLang="en-US" dirty="0"/>
          </a:p>
          <a:p>
            <a:r>
              <a:rPr lang="en-US" altLang="en-US" dirty="0"/>
              <a:t>Textbook uses the terms </a:t>
            </a:r>
            <a:r>
              <a:rPr lang="en-US" altLang="en-US" b="1" i="1" dirty="0"/>
              <a:t>job</a:t>
            </a:r>
            <a:r>
              <a:rPr lang="en-US" altLang="en-US" dirty="0"/>
              <a:t> and </a:t>
            </a:r>
            <a:r>
              <a:rPr lang="en-US" altLang="en-US" b="1" i="1" dirty="0"/>
              <a:t>process</a:t>
            </a:r>
            <a:r>
              <a:rPr lang="en-US" altLang="en-US" dirty="0"/>
              <a:t> almost interchangeably</a:t>
            </a:r>
          </a:p>
          <a:p>
            <a:r>
              <a:rPr lang="en-US" altLang="en-US" b="1" dirty="0"/>
              <a:t>Process</a:t>
            </a:r>
            <a:r>
              <a:rPr lang="en-US" altLang="en-US" dirty="0"/>
              <a:t> – a program in execution; process execution must progress in sequential fashion</a:t>
            </a:r>
          </a:p>
          <a:p>
            <a:r>
              <a:rPr lang="en-US" altLang="en-US" dirty="0"/>
              <a:t>Multiple parts</a:t>
            </a:r>
          </a:p>
          <a:p>
            <a:pPr lvl="1"/>
            <a:r>
              <a:rPr lang="en-US" altLang="en-US" dirty="0"/>
              <a:t>The program code, also called </a:t>
            </a:r>
            <a:r>
              <a:rPr lang="en-US" altLang="en-US" b="1" dirty="0"/>
              <a:t>text section</a:t>
            </a:r>
          </a:p>
          <a:p>
            <a:pPr lvl="1"/>
            <a:r>
              <a:rPr lang="en-US" altLang="en-US" dirty="0"/>
              <a:t>Current activity including</a:t>
            </a:r>
            <a:r>
              <a:rPr lang="en-US" altLang="en-US" b="1" dirty="0"/>
              <a:t> program counter</a:t>
            </a:r>
            <a:r>
              <a:rPr lang="en-US" altLang="en-US" dirty="0"/>
              <a:t>, processor registers</a:t>
            </a:r>
          </a:p>
          <a:p>
            <a:pPr lvl="1"/>
            <a:r>
              <a:rPr lang="en-US" altLang="en-US" b="1" dirty="0"/>
              <a:t>Stack </a:t>
            </a:r>
            <a:r>
              <a:rPr lang="en-US" altLang="en-US" dirty="0"/>
              <a:t>containing temporary data</a:t>
            </a:r>
          </a:p>
          <a:p>
            <a:pPr lvl="2"/>
            <a:r>
              <a:rPr lang="en-US" altLang="en-US" dirty="0"/>
              <a:t>Function parameters, return addresses, local variables</a:t>
            </a:r>
          </a:p>
          <a:p>
            <a:pPr lvl="1"/>
            <a:r>
              <a:rPr lang="en-US" altLang="en-US" b="1" dirty="0"/>
              <a:t>Data section </a:t>
            </a:r>
            <a:r>
              <a:rPr lang="en-US" altLang="en-US" dirty="0"/>
              <a:t>containing global variables</a:t>
            </a:r>
          </a:p>
          <a:p>
            <a:pPr lvl="1"/>
            <a:r>
              <a:rPr lang="en-US" altLang="en-US" b="1" dirty="0"/>
              <a:t>Heap </a:t>
            </a:r>
            <a:r>
              <a:rPr lang="en-US" altLang="en-US" dirty="0"/>
              <a:t>containing memory dynamically allocated during run time</a:t>
            </a:r>
          </a:p>
          <a:p>
            <a:pPr>
              <a:buNone/>
            </a:pPr>
            <a:endParaRPr lang="en-US" altLang="en-US" dirty="0"/>
          </a:p>
          <a:p>
            <a:endParaRPr lang="en-IN" dirty="0"/>
          </a:p>
        </p:txBody>
      </p:sp>
    </p:spTree>
    <p:extLst>
      <p:ext uri="{BB962C8B-B14F-4D97-AF65-F5344CB8AC3E}">
        <p14:creationId xmlns:p14="http://schemas.microsoft.com/office/powerpoint/2010/main" val="3632946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AC5B-348F-455C-8A76-BCF9AA55636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323BB43-5D4F-47C3-8DED-F7510EE33041}"/>
              </a:ext>
            </a:extLst>
          </p:cNvPr>
          <p:cNvSpPr>
            <a:spLocks noGrp="1"/>
          </p:cNvSpPr>
          <p:nvPr>
            <p:ph idx="1"/>
          </p:nvPr>
        </p:nvSpPr>
        <p:spPr/>
        <p:txBody>
          <a:bodyPr/>
          <a:lstStyle/>
          <a:p>
            <a:r>
              <a:rPr lang="en-US" altLang="en-US" dirty="0"/>
              <a:t>Program is </a:t>
            </a:r>
            <a:r>
              <a:rPr lang="en-US" altLang="en-US" b="1" i="1" dirty="0"/>
              <a:t>passive</a:t>
            </a:r>
            <a:r>
              <a:rPr lang="en-US" altLang="en-US" dirty="0"/>
              <a:t> entity stored on disk (</a:t>
            </a:r>
            <a:r>
              <a:rPr lang="en-US" altLang="en-US" b="1" dirty="0"/>
              <a:t>executable file</a:t>
            </a:r>
            <a:r>
              <a:rPr lang="en-US" altLang="en-US" dirty="0"/>
              <a:t>), process is </a:t>
            </a:r>
            <a:r>
              <a:rPr lang="en-US" altLang="en-US" b="1" i="1" dirty="0"/>
              <a:t>active </a:t>
            </a:r>
          </a:p>
          <a:p>
            <a:pPr lvl="1"/>
            <a:r>
              <a:rPr lang="en-US" altLang="en-US" dirty="0"/>
              <a:t>Program becomes process when executable file loaded into memory</a:t>
            </a:r>
          </a:p>
          <a:p>
            <a:r>
              <a:rPr lang="en-US" altLang="en-US" dirty="0"/>
              <a:t>Execution of program started via GUI mouse clicks, command line entry of its name, </a:t>
            </a:r>
            <a:r>
              <a:rPr lang="en-US" altLang="en-US" dirty="0" err="1"/>
              <a:t>etc</a:t>
            </a:r>
            <a:endParaRPr lang="en-US" altLang="en-US" dirty="0"/>
          </a:p>
          <a:p>
            <a:r>
              <a:rPr lang="en-US" altLang="en-US" dirty="0"/>
              <a:t>One program can be several processes</a:t>
            </a:r>
          </a:p>
          <a:p>
            <a:pPr lvl="1"/>
            <a:r>
              <a:rPr lang="en-US" altLang="en-US" dirty="0"/>
              <a:t>Consider multiple users executing the same program</a:t>
            </a:r>
          </a:p>
          <a:p>
            <a:endParaRPr lang="en-IN" dirty="0"/>
          </a:p>
        </p:txBody>
      </p:sp>
    </p:spTree>
    <p:extLst>
      <p:ext uri="{BB962C8B-B14F-4D97-AF65-F5344CB8AC3E}">
        <p14:creationId xmlns:p14="http://schemas.microsoft.com/office/powerpoint/2010/main" val="767185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2DFB-2B3F-4F40-8899-842361F43F8B}"/>
              </a:ext>
            </a:extLst>
          </p:cNvPr>
          <p:cNvSpPr>
            <a:spLocks noGrp="1"/>
          </p:cNvSpPr>
          <p:nvPr>
            <p:ph type="title"/>
          </p:nvPr>
        </p:nvSpPr>
        <p:spPr/>
        <p:txBody>
          <a:bodyPr/>
          <a:lstStyle/>
          <a:p>
            <a:r>
              <a:rPr lang="en-US" dirty="0"/>
              <a:t>Process States</a:t>
            </a:r>
            <a:endParaRPr lang="en-IN" dirty="0"/>
          </a:p>
        </p:txBody>
      </p:sp>
      <p:pic>
        <p:nvPicPr>
          <p:cNvPr id="4" name="Picture 9">
            <a:extLst>
              <a:ext uri="{FF2B5EF4-FFF2-40B4-BE49-F238E27FC236}">
                <a16:creationId xmlns:a16="http://schemas.microsoft.com/office/drawing/2014/main" id="{BBDB4F1C-E5DD-4682-9FE2-05AB4055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75029"/>
            <a:ext cx="9388876" cy="419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409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DB4B-82D3-4D8A-9B30-CE8EE08120C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509941F4-37E8-40BB-9C1D-947110AD6571}"/>
              </a:ext>
            </a:extLst>
          </p:cNvPr>
          <p:cNvSpPr>
            <a:spLocks noGrp="1"/>
          </p:cNvSpPr>
          <p:nvPr>
            <p:ph idx="1"/>
          </p:nvPr>
        </p:nvSpPr>
        <p:spPr/>
        <p:txBody>
          <a:bodyPr/>
          <a:lstStyle/>
          <a:p>
            <a:r>
              <a:rPr lang="en-US" altLang="en-US" dirty="0"/>
              <a:t>As a process executes, it changes </a:t>
            </a:r>
            <a:r>
              <a:rPr lang="en-US" altLang="en-US" b="1" dirty="0"/>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a:p>
            <a:endParaRPr lang="en-IN" dirty="0"/>
          </a:p>
        </p:txBody>
      </p:sp>
    </p:spTree>
    <p:extLst>
      <p:ext uri="{BB962C8B-B14F-4D97-AF65-F5344CB8AC3E}">
        <p14:creationId xmlns:p14="http://schemas.microsoft.com/office/powerpoint/2010/main" val="3542487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602C-BF67-4B53-8AE5-D030550748D9}"/>
              </a:ext>
            </a:extLst>
          </p:cNvPr>
          <p:cNvSpPr>
            <a:spLocks noGrp="1"/>
          </p:cNvSpPr>
          <p:nvPr>
            <p:ph type="title"/>
          </p:nvPr>
        </p:nvSpPr>
        <p:spPr/>
        <p:txBody>
          <a:bodyPr/>
          <a:lstStyle/>
          <a:p>
            <a:r>
              <a:rPr lang="en-US" dirty="0"/>
              <a:t>Process Control Block(PCB)</a:t>
            </a:r>
            <a:endParaRPr lang="en-IN" dirty="0"/>
          </a:p>
        </p:txBody>
      </p:sp>
      <p:sp>
        <p:nvSpPr>
          <p:cNvPr id="3" name="Content Placeholder 2">
            <a:extLst>
              <a:ext uri="{FF2B5EF4-FFF2-40B4-BE49-F238E27FC236}">
                <a16:creationId xmlns:a16="http://schemas.microsoft.com/office/drawing/2014/main" id="{2264FB21-1BF8-4671-9DE8-3154D8BCB849}"/>
              </a:ext>
            </a:extLst>
          </p:cNvPr>
          <p:cNvSpPr>
            <a:spLocks noGrp="1"/>
          </p:cNvSpPr>
          <p:nvPr>
            <p:ph idx="1"/>
          </p:nvPr>
        </p:nvSpPr>
        <p:spPr>
          <a:xfrm>
            <a:off x="838200" y="1553592"/>
            <a:ext cx="7790895" cy="4939283"/>
          </a:xfrm>
        </p:spPr>
        <p:txBody>
          <a:bodyPr>
            <a:normAutofit fontScale="85000" lnSpcReduction="10000"/>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t>task control block</a:t>
            </a:r>
            <a:r>
              <a:rPr lang="en-US" altLang="en-US" dirty="0"/>
              <a:t>)</a:t>
            </a:r>
          </a:p>
          <a:p>
            <a:r>
              <a:rPr lang="en-US" altLang="en-US" dirty="0"/>
              <a:t>Process state – running, waiting, etc.</a:t>
            </a:r>
          </a:p>
          <a:p>
            <a:r>
              <a:rPr lang="en-US" altLang="en-US" dirty="0"/>
              <a:t>Program counter – location of instruction to next execute</a:t>
            </a:r>
          </a:p>
          <a:p>
            <a:r>
              <a:rPr lang="en-US" altLang="en-US" dirty="0"/>
              <a:t>CPU registers – contents of all process-centric registers</a:t>
            </a:r>
          </a:p>
          <a:p>
            <a:r>
              <a:rPr lang="en-US" altLang="en-US" dirty="0"/>
              <a:t>CPU scheduling information- priorities, scheduling queue pointers</a:t>
            </a:r>
          </a:p>
          <a:p>
            <a:r>
              <a:rPr lang="en-US" altLang="en-US" dirty="0"/>
              <a:t>Memory-management information – memory allocated to the process</a:t>
            </a:r>
          </a:p>
          <a:p>
            <a:r>
              <a:rPr lang="en-US" altLang="en-US" dirty="0"/>
              <a:t>Accounting information – CPU used, clock time elapsed since start, time limits</a:t>
            </a:r>
          </a:p>
          <a:p>
            <a:r>
              <a:rPr lang="en-US" altLang="en-US" dirty="0"/>
              <a:t>I/O status information – I/O devices allocated to process, list of open files</a:t>
            </a:r>
          </a:p>
          <a:p>
            <a:endParaRPr lang="en-IN" dirty="0"/>
          </a:p>
        </p:txBody>
      </p:sp>
      <p:pic>
        <p:nvPicPr>
          <p:cNvPr id="4" name="Picture 9">
            <a:extLst>
              <a:ext uri="{FF2B5EF4-FFF2-40B4-BE49-F238E27FC236}">
                <a16:creationId xmlns:a16="http://schemas.microsoft.com/office/drawing/2014/main" id="{83AE7342-3CB1-4F63-B7B3-4243D6B91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8605" y="1411579"/>
            <a:ext cx="2795588" cy="484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070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54E7-D9A2-4DB8-B80B-4E8A16DF45EB}"/>
              </a:ext>
            </a:extLst>
          </p:cNvPr>
          <p:cNvSpPr>
            <a:spLocks noGrp="1"/>
          </p:cNvSpPr>
          <p:nvPr>
            <p:ph type="title"/>
          </p:nvPr>
        </p:nvSpPr>
        <p:spPr/>
        <p:txBody>
          <a:bodyPr/>
          <a:lstStyle/>
          <a:p>
            <a:r>
              <a:rPr lang="en-US" altLang="en-US" dirty="0"/>
              <a:t>CPU Switch From Process to Process</a:t>
            </a:r>
            <a:endParaRPr lang="en-IN" dirty="0"/>
          </a:p>
        </p:txBody>
      </p:sp>
      <p:pic>
        <p:nvPicPr>
          <p:cNvPr id="4" name="Picture 9">
            <a:extLst>
              <a:ext uri="{FF2B5EF4-FFF2-40B4-BE49-F238E27FC236}">
                <a16:creationId xmlns:a16="http://schemas.microsoft.com/office/drawing/2014/main" id="{0414A28F-8014-42B8-AE56-48E70420A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83" y="1491449"/>
            <a:ext cx="9117367" cy="515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23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2" descr="Fig01-03">
            <a:extLst>
              <a:ext uri="{FF2B5EF4-FFF2-40B4-BE49-F238E27FC236}">
                <a16:creationId xmlns:a16="http://schemas.microsoft.com/office/drawing/2014/main" id="{9B8FD876-B690-4A8B-B979-4387D86A81D3}"/>
              </a:ext>
            </a:extLst>
          </p:cNvPr>
          <p:cNvPicPr>
            <a:picLocks noGrp="1" noChangeAspect="1" noChangeArrowheads="1"/>
          </p:cNvPicPr>
          <p:nvPr>
            <p:ph idx="1"/>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386783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6EC1-3A13-49A5-AC87-8AC36C7579F0}"/>
              </a:ext>
            </a:extLst>
          </p:cNvPr>
          <p:cNvSpPr>
            <a:spLocks noGrp="1"/>
          </p:cNvSpPr>
          <p:nvPr>
            <p:ph type="title"/>
          </p:nvPr>
        </p:nvSpPr>
        <p:spPr/>
        <p:txBody>
          <a:bodyPr/>
          <a:lstStyle/>
          <a:p>
            <a:r>
              <a:rPr lang="en-US" altLang="en-US" dirty="0"/>
              <a:t>Process Scheduling</a:t>
            </a:r>
            <a:endParaRPr lang="en-IN" dirty="0"/>
          </a:p>
        </p:txBody>
      </p:sp>
      <p:sp>
        <p:nvSpPr>
          <p:cNvPr id="3" name="Content Placeholder 2">
            <a:extLst>
              <a:ext uri="{FF2B5EF4-FFF2-40B4-BE49-F238E27FC236}">
                <a16:creationId xmlns:a16="http://schemas.microsoft.com/office/drawing/2014/main" id="{9FD9C53D-503F-4540-B4CF-8F9937FE94DC}"/>
              </a:ext>
            </a:extLst>
          </p:cNvPr>
          <p:cNvSpPr>
            <a:spLocks noGrp="1"/>
          </p:cNvSpPr>
          <p:nvPr>
            <p:ph idx="1"/>
          </p:nvPr>
        </p:nvSpPr>
        <p:spPr/>
        <p:txBody>
          <a:bodyPr/>
          <a:lstStyle/>
          <a:p>
            <a:r>
              <a:rPr lang="en-US" altLang="en-US" dirty="0"/>
              <a:t>Maximize CPU use, quickly switch processes onto CPU for time sharing</a:t>
            </a:r>
          </a:p>
          <a:p>
            <a:r>
              <a:rPr lang="en-US" altLang="en-US" b="1" dirty="0"/>
              <a:t>Process scheduler </a:t>
            </a:r>
            <a:r>
              <a:rPr lang="en-US" altLang="en-US" dirty="0"/>
              <a:t>selects among available processes for next execution on CPU</a:t>
            </a:r>
          </a:p>
          <a:p>
            <a:r>
              <a:rPr lang="en-US" altLang="en-US" dirty="0"/>
              <a:t>Maintains </a:t>
            </a:r>
            <a:r>
              <a:rPr lang="en-US" altLang="en-US" b="1" dirty="0"/>
              <a:t>scheduling queues </a:t>
            </a:r>
            <a:r>
              <a:rPr lang="en-US" altLang="en-US" dirty="0"/>
              <a:t>of processes</a:t>
            </a:r>
          </a:p>
          <a:p>
            <a:pPr lvl="1"/>
            <a:r>
              <a:rPr lang="en-US" altLang="en-US" b="1" dirty="0"/>
              <a:t>Job queue </a:t>
            </a:r>
            <a:r>
              <a:rPr lang="en-US" altLang="en-US" dirty="0"/>
              <a:t>– set of all processes in the system</a:t>
            </a:r>
          </a:p>
          <a:p>
            <a:pPr lvl="1"/>
            <a:r>
              <a:rPr lang="en-US" altLang="en-US" b="1" dirty="0"/>
              <a:t>Ready queue </a:t>
            </a:r>
            <a:r>
              <a:rPr lang="en-US" altLang="en-US" dirty="0"/>
              <a:t>– set of all processes residing in main memory, ready and waiting to execute</a:t>
            </a:r>
          </a:p>
          <a:p>
            <a:pPr lvl="1"/>
            <a:r>
              <a:rPr lang="en-US" altLang="en-US" b="1" dirty="0"/>
              <a:t>Device queues </a:t>
            </a:r>
            <a:r>
              <a:rPr lang="en-US" altLang="en-US" dirty="0"/>
              <a:t>– set of processes waiting for an I/O device</a:t>
            </a:r>
          </a:p>
          <a:p>
            <a:pPr lvl="1"/>
            <a:r>
              <a:rPr lang="en-US" altLang="en-US" dirty="0"/>
              <a:t>Processes migrate among the various queues</a:t>
            </a:r>
          </a:p>
          <a:p>
            <a:endParaRPr lang="en-IN" dirty="0"/>
          </a:p>
        </p:txBody>
      </p:sp>
    </p:spTree>
    <p:extLst>
      <p:ext uri="{BB962C8B-B14F-4D97-AF65-F5344CB8AC3E}">
        <p14:creationId xmlns:p14="http://schemas.microsoft.com/office/powerpoint/2010/main" val="485597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79D7-BF72-4D77-B0D8-DCF8A290D7DF}"/>
              </a:ext>
            </a:extLst>
          </p:cNvPr>
          <p:cNvSpPr>
            <a:spLocks noGrp="1"/>
          </p:cNvSpPr>
          <p:nvPr>
            <p:ph type="title"/>
          </p:nvPr>
        </p:nvSpPr>
        <p:spPr/>
        <p:txBody>
          <a:bodyPr/>
          <a:lstStyle/>
          <a:p>
            <a:r>
              <a:rPr lang="en-US" dirty="0"/>
              <a:t>Continues..</a:t>
            </a:r>
            <a:endParaRPr lang="en-IN" dirty="0"/>
          </a:p>
        </p:txBody>
      </p:sp>
      <p:sp>
        <p:nvSpPr>
          <p:cNvPr id="4" name="Rectangle 3">
            <a:extLst>
              <a:ext uri="{FF2B5EF4-FFF2-40B4-BE49-F238E27FC236}">
                <a16:creationId xmlns:a16="http://schemas.microsoft.com/office/drawing/2014/main" id="{ED6AE419-B7E6-411A-AC90-AAFEEF4BCC41}"/>
              </a:ext>
            </a:extLst>
          </p:cNvPr>
          <p:cNvSpPr txBox="1">
            <a:spLocks noChangeArrowheads="1"/>
          </p:cNvSpPr>
          <p:nvPr/>
        </p:nvSpPr>
        <p:spPr bwMode="auto">
          <a:xfrm>
            <a:off x="838200" y="1915896"/>
            <a:ext cx="10693893" cy="54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Char char="n"/>
            </a:pPr>
            <a:r>
              <a:rPr kumimoji="1" lang="en-US" altLang="en-US" b="1" dirty="0">
                <a:latin typeface="Helvetica" panose="020B0604020202020204" pitchFamily="34" charset="0"/>
              </a:rPr>
              <a:t>Queueing diagram </a:t>
            </a:r>
            <a:r>
              <a:rPr kumimoji="1" lang="en-US" altLang="en-US" dirty="0">
                <a:latin typeface="Helvetica" panose="020B0604020202020204" pitchFamily="34" charset="0"/>
              </a:rPr>
              <a:t>represents queues, resources, flows</a:t>
            </a:r>
          </a:p>
        </p:txBody>
      </p:sp>
      <p:pic>
        <p:nvPicPr>
          <p:cNvPr id="5" name="Picture 4" descr="3">
            <a:extLst>
              <a:ext uri="{FF2B5EF4-FFF2-40B4-BE49-F238E27FC236}">
                <a16:creationId xmlns:a16="http://schemas.microsoft.com/office/drawing/2014/main" id="{DB0DEC88-9487-46B0-B944-14248D0DF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08173"/>
            <a:ext cx="10515600" cy="411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711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1AB4-1651-4A0D-AB5B-D419EE8F1D62}"/>
              </a:ext>
            </a:extLst>
          </p:cNvPr>
          <p:cNvSpPr>
            <a:spLocks noGrp="1"/>
          </p:cNvSpPr>
          <p:nvPr>
            <p:ph type="title"/>
          </p:nvPr>
        </p:nvSpPr>
        <p:spPr/>
        <p:txBody>
          <a:bodyPr/>
          <a:lstStyle/>
          <a:p>
            <a:r>
              <a:rPr lang="en-US" altLang="en-US" dirty="0"/>
              <a:t>Operations on Processes</a:t>
            </a:r>
            <a:endParaRPr lang="en-IN" dirty="0"/>
          </a:p>
        </p:txBody>
      </p:sp>
      <p:sp>
        <p:nvSpPr>
          <p:cNvPr id="3" name="Content Placeholder 2">
            <a:extLst>
              <a:ext uri="{FF2B5EF4-FFF2-40B4-BE49-F238E27FC236}">
                <a16:creationId xmlns:a16="http://schemas.microsoft.com/office/drawing/2014/main" id="{D4772F1A-CB0F-4DA1-8B8D-313D9BD3160B}"/>
              </a:ext>
            </a:extLst>
          </p:cNvPr>
          <p:cNvSpPr>
            <a:spLocks noGrp="1"/>
          </p:cNvSpPr>
          <p:nvPr>
            <p:ph idx="1"/>
          </p:nvPr>
        </p:nvSpPr>
        <p:spPr/>
        <p:txBody>
          <a:bodyPr/>
          <a:lstStyle/>
          <a:p>
            <a:r>
              <a:rPr lang="en-US" altLang="en-US" dirty="0"/>
              <a:t>System must provide mechanisms for:</a:t>
            </a:r>
          </a:p>
          <a:p>
            <a:pPr lvl="1"/>
            <a:r>
              <a:rPr lang="en-US" altLang="en-US" dirty="0"/>
              <a:t> process creation,</a:t>
            </a:r>
          </a:p>
          <a:p>
            <a:pPr lvl="1"/>
            <a:r>
              <a:rPr lang="en-US" altLang="en-US" dirty="0"/>
              <a:t> process termination, </a:t>
            </a:r>
          </a:p>
          <a:p>
            <a:pPr lvl="1"/>
            <a:r>
              <a:rPr lang="en-US" altLang="en-US" dirty="0"/>
              <a:t> and so on as detailed next</a:t>
            </a:r>
          </a:p>
          <a:p>
            <a:endParaRPr lang="en-IN" dirty="0"/>
          </a:p>
        </p:txBody>
      </p:sp>
    </p:spTree>
    <p:extLst>
      <p:ext uri="{BB962C8B-B14F-4D97-AF65-F5344CB8AC3E}">
        <p14:creationId xmlns:p14="http://schemas.microsoft.com/office/powerpoint/2010/main" val="2245048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1911-376A-47BC-BCFA-22BB7AAD7BBC}"/>
              </a:ext>
            </a:extLst>
          </p:cNvPr>
          <p:cNvSpPr>
            <a:spLocks noGrp="1"/>
          </p:cNvSpPr>
          <p:nvPr>
            <p:ph type="title"/>
          </p:nvPr>
        </p:nvSpPr>
        <p:spPr/>
        <p:txBody>
          <a:bodyPr/>
          <a:lstStyle/>
          <a:p>
            <a:r>
              <a:rPr lang="en-US" altLang="en-US" dirty="0"/>
              <a:t>Process Creation</a:t>
            </a:r>
            <a:endParaRPr lang="en-IN" dirty="0"/>
          </a:p>
        </p:txBody>
      </p:sp>
      <p:sp>
        <p:nvSpPr>
          <p:cNvPr id="3" name="Content Placeholder 2">
            <a:extLst>
              <a:ext uri="{FF2B5EF4-FFF2-40B4-BE49-F238E27FC236}">
                <a16:creationId xmlns:a16="http://schemas.microsoft.com/office/drawing/2014/main" id="{14841920-478A-4A15-9798-60391C5A327D}"/>
              </a:ext>
            </a:extLst>
          </p:cNvPr>
          <p:cNvSpPr>
            <a:spLocks noGrp="1"/>
          </p:cNvSpPr>
          <p:nvPr>
            <p:ph idx="1"/>
          </p:nvPr>
        </p:nvSpPr>
        <p:spPr/>
        <p:txBody>
          <a:bodyPr>
            <a:normAutofit lnSpcReduction="10000"/>
          </a:bodyPr>
          <a:lstStyle/>
          <a:p>
            <a:r>
              <a:rPr lang="en-US" altLang="en-US" b="1" dirty="0"/>
              <a:t>Parent </a:t>
            </a:r>
            <a:r>
              <a:rPr lang="en-US" altLang="en-US" dirty="0"/>
              <a:t>process create </a:t>
            </a:r>
            <a:r>
              <a:rPr lang="en-US" altLang="en-US" b="1" dirty="0"/>
              <a:t>children </a:t>
            </a:r>
            <a:r>
              <a:rPr lang="en-US" altLang="en-US" dirty="0"/>
              <a:t>processes, which, in turn create other processes, forming a </a:t>
            </a:r>
            <a:r>
              <a:rPr lang="en-US" altLang="en-US" b="1" dirty="0"/>
              <a:t>tree</a:t>
            </a:r>
            <a:r>
              <a:rPr lang="en-US" altLang="en-US" dirty="0"/>
              <a:t> of processes</a:t>
            </a:r>
            <a:endParaRPr lang="en-US" altLang="en-US" sz="800" dirty="0"/>
          </a:p>
          <a:p>
            <a:r>
              <a:rPr lang="en-US" altLang="en-US" dirty="0"/>
              <a:t>Generally, process identified and managed via a</a:t>
            </a:r>
            <a:r>
              <a:rPr lang="en-US" altLang="en-US" b="1" dirty="0"/>
              <a:t> process identifier </a:t>
            </a:r>
            <a:r>
              <a:rPr lang="en-US" altLang="en-US" dirty="0"/>
              <a:t>(</a:t>
            </a:r>
            <a:r>
              <a:rPr lang="en-US" altLang="en-US" b="1" dirty="0" err="1"/>
              <a:t>pid</a:t>
            </a:r>
            <a:r>
              <a:rPr lang="en-US" altLang="en-US" dirty="0"/>
              <a:t>)</a:t>
            </a:r>
            <a:endParaRPr lang="en-US" altLang="en-US" sz="800"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endParaRPr lang="en-US" altLang="en-US" sz="800" dirty="0"/>
          </a:p>
          <a:p>
            <a:r>
              <a:rPr lang="en-US" altLang="en-US" dirty="0"/>
              <a:t>Execution options</a:t>
            </a:r>
          </a:p>
          <a:p>
            <a:pPr lvl="1"/>
            <a:r>
              <a:rPr lang="en-US" altLang="en-US" dirty="0"/>
              <a:t>Parent and children execute concurrently</a:t>
            </a:r>
          </a:p>
          <a:p>
            <a:pPr lvl="1"/>
            <a:r>
              <a:rPr lang="en-US" altLang="en-US" dirty="0"/>
              <a:t>Parent waits until children terminate</a:t>
            </a:r>
          </a:p>
          <a:p>
            <a:endParaRPr lang="en-IN" dirty="0"/>
          </a:p>
        </p:txBody>
      </p:sp>
    </p:spTree>
    <p:extLst>
      <p:ext uri="{BB962C8B-B14F-4D97-AF65-F5344CB8AC3E}">
        <p14:creationId xmlns:p14="http://schemas.microsoft.com/office/powerpoint/2010/main" val="2166574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AC-25E8-4ABE-9676-EAE1A132AF76}"/>
              </a:ext>
            </a:extLst>
          </p:cNvPr>
          <p:cNvSpPr>
            <a:spLocks noGrp="1"/>
          </p:cNvSpPr>
          <p:nvPr>
            <p:ph type="title"/>
          </p:nvPr>
        </p:nvSpPr>
        <p:spPr/>
        <p:txBody>
          <a:bodyPr/>
          <a:lstStyle/>
          <a:p>
            <a:r>
              <a:rPr lang="en-US" altLang="en-US" dirty="0"/>
              <a:t>A Tree of Processes in Linux</a:t>
            </a:r>
            <a:endParaRPr lang="en-IN" dirty="0"/>
          </a:p>
        </p:txBody>
      </p:sp>
      <p:pic>
        <p:nvPicPr>
          <p:cNvPr id="4" name="Picture 1" descr="3_08.pdf">
            <a:extLst>
              <a:ext uri="{FF2B5EF4-FFF2-40B4-BE49-F238E27FC236}">
                <a16:creationId xmlns:a16="http://schemas.microsoft.com/office/drawing/2014/main" id="{D9218B1A-36F8-4423-AF21-18D086E29F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8514" y="2268761"/>
            <a:ext cx="9284084"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913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D6C-388D-475F-83DE-D6CCFE8E501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34AF9C8-FC6B-439D-BFC1-C7785DDB40E9}"/>
              </a:ext>
            </a:extLst>
          </p:cNvPr>
          <p:cNvSpPr>
            <a:spLocks noGrp="1"/>
          </p:cNvSpPr>
          <p:nvPr>
            <p:ph idx="1"/>
          </p:nvPr>
        </p:nvSpPr>
        <p:spPr>
          <a:xfrm>
            <a:off x="838200" y="1825625"/>
            <a:ext cx="10515600" cy="3136992"/>
          </a:xfrm>
        </p:spPr>
        <p:txBody>
          <a:bodyPr/>
          <a:lstStyle/>
          <a:p>
            <a:r>
              <a:rPr lang="en-US" altLang="en-US" dirty="0"/>
              <a:t>Address space</a:t>
            </a:r>
          </a:p>
          <a:p>
            <a:pPr lvl="1"/>
            <a:r>
              <a:rPr lang="en-US" altLang="en-US" dirty="0"/>
              <a:t>Child duplicate of parent</a:t>
            </a:r>
          </a:p>
          <a:p>
            <a:pPr lvl="1"/>
            <a:r>
              <a:rPr lang="en-US" altLang="en-US" dirty="0"/>
              <a:t>Child has a program loaded into it</a:t>
            </a:r>
          </a:p>
          <a:p>
            <a:r>
              <a:rPr lang="en-US" altLang="en-US" dirty="0"/>
              <a:t>UNIX examples</a:t>
            </a:r>
          </a:p>
          <a:p>
            <a:pPr lvl="1"/>
            <a:r>
              <a:rPr lang="en-US" altLang="en-US" b="1" dirty="0">
                <a:solidFill>
                  <a:srgbClr val="000000"/>
                </a:solidFill>
                <a:latin typeface="Courier New" panose="02070309020205020404" pitchFamily="49" charset="0"/>
                <a:cs typeface="Courier New" panose="02070309020205020404" pitchFamily="49" charset="0"/>
              </a:rPr>
              <a:t>fork()</a:t>
            </a:r>
            <a:r>
              <a:rPr lang="en-US" altLang="en-US" dirty="0">
                <a:solidFill>
                  <a:srgbClr val="000000"/>
                </a:solidFill>
              </a:rPr>
              <a:t> </a:t>
            </a:r>
            <a:r>
              <a:rPr lang="en-US" altLang="en-US" dirty="0"/>
              <a:t>system call creates new process</a:t>
            </a:r>
          </a:p>
          <a:p>
            <a:pPr lvl="1"/>
            <a:r>
              <a:rPr lang="en-US" altLang="en-US" b="1" dirty="0">
                <a:solidFill>
                  <a:srgbClr val="000000"/>
                </a:solidFill>
                <a:latin typeface="Courier New" panose="02070309020205020404" pitchFamily="49" charset="0"/>
                <a:cs typeface="Courier New" panose="02070309020205020404" pitchFamily="49" charset="0"/>
              </a:rPr>
              <a:t>exec()</a:t>
            </a:r>
            <a:r>
              <a:rPr lang="en-US" altLang="en-US" dirty="0"/>
              <a:t> system call used after a </a:t>
            </a:r>
            <a:r>
              <a:rPr lang="en-US" altLang="en-US" b="1" dirty="0">
                <a:solidFill>
                  <a:srgbClr val="000000"/>
                </a:solidFill>
                <a:latin typeface="Courier New" panose="02070309020205020404" pitchFamily="49" charset="0"/>
                <a:cs typeface="Courier New" panose="02070309020205020404" pitchFamily="49" charset="0"/>
              </a:rPr>
              <a:t>fork()</a:t>
            </a:r>
            <a:r>
              <a:rPr lang="en-US" altLang="en-US" dirty="0"/>
              <a:t> to replace the process</a:t>
            </a:r>
            <a:r>
              <a:rPr lang="ja-JP" altLang="en-US" dirty="0"/>
              <a:t>’</a:t>
            </a:r>
            <a:r>
              <a:rPr lang="en-US" altLang="ja-JP" dirty="0"/>
              <a:t> memory space with a new program</a:t>
            </a:r>
            <a:endParaRPr lang="en-US" altLang="en-US" dirty="0"/>
          </a:p>
          <a:p>
            <a:endParaRPr lang="en-IN" dirty="0"/>
          </a:p>
        </p:txBody>
      </p:sp>
      <p:pic>
        <p:nvPicPr>
          <p:cNvPr id="4" name="Picture 4" descr="3">
            <a:extLst>
              <a:ext uri="{FF2B5EF4-FFF2-40B4-BE49-F238E27FC236}">
                <a16:creationId xmlns:a16="http://schemas.microsoft.com/office/drawing/2014/main" id="{66D6E713-42DA-484D-AECF-BA0D96A30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588" y="4739921"/>
            <a:ext cx="8410466" cy="188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769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2116-D644-4E7F-BCEC-E3A30D3D393C}"/>
              </a:ext>
            </a:extLst>
          </p:cNvPr>
          <p:cNvSpPr>
            <a:spLocks noGrp="1"/>
          </p:cNvSpPr>
          <p:nvPr>
            <p:ph type="title"/>
          </p:nvPr>
        </p:nvSpPr>
        <p:spPr/>
        <p:txBody>
          <a:bodyPr/>
          <a:lstStyle/>
          <a:p>
            <a:r>
              <a:rPr lang="en-US" altLang="en-US" dirty="0"/>
              <a:t>Process Termination</a:t>
            </a:r>
            <a:endParaRPr lang="en-IN" dirty="0"/>
          </a:p>
        </p:txBody>
      </p:sp>
      <p:sp>
        <p:nvSpPr>
          <p:cNvPr id="3" name="Content Placeholder 2">
            <a:extLst>
              <a:ext uri="{FF2B5EF4-FFF2-40B4-BE49-F238E27FC236}">
                <a16:creationId xmlns:a16="http://schemas.microsoft.com/office/drawing/2014/main" id="{D00CA737-3FCC-47FD-AFDC-EB36DCC9B4CC}"/>
              </a:ext>
            </a:extLst>
          </p:cNvPr>
          <p:cNvSpPr>
            <a:spLocks noGrp="1"/>
          </p:cNvSpPr>
          <p:nvPr>
            <p:ph idx="1"/>
          </p:nvPr>
        </p:nvSpPr>
        <p:spPr/>
        <p:txBody>
          <a:bodyPr/>
          <a:lstStyle/>
          <a:p>
            <a:r>
              <a:rPr lang="en-US" altLang="en-US" dirty="0"/>
              <a:t>Process executes last statement and then asks the operating system to delete it using the </a:t>
            </a:r>
            <a:r>
              <a:rPr lang="en-US" altLang="en-US" b="1" dirty="0">
                <a:solidFill>
                  <a:srgbClr val="000000"/>
                </a:solidFill>
                <a:latin typeface="Courier New" panose="02070309020205020404" pitchFamily="49" charset="0"/>
                <a:cs typeface="Courier New" panose="02070309020205020404" pitchFamily="49" charset="0"/>
              </a:rPr>
              <a:t>exit()</a:t>
            </a:r>
            <a:r>
              <a:rPr lang="en-US" altLang="en-US" dirty="0">
                <a:cs typeface="Courier New" panose="02070309020205020404" pitchFamily="49" charset="0"/>
              </a:rPr>
              <a:t> system call.</a:t>
            </a:r>
            <a:endParaRPr lang="en-US" altLang="en-US" dirty="0"/>
          </a:p>
          <a:p>
            <a:pPr lvl="1"/>
            <a:r>
              <a:rPr lang="en-US" altLang="en-US" dirty="0"/>
              <a:t>Returns  status data from child to parent (via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a:t>
            </a:r>
          </a:p>
          <a:p>
            <a:pPr lvl="1"/>
            <a:r>
              <a:rPr lang="en-US" altLang="en-US" dirty="0"/>
              <a:t>Process</a:t>
            </a:r>
            <a:r>
              <a:rPr lang="ja-JP" altLang="en-US" dirty="0"/>
              <a:t>’</a:t>
            </a:r>
            <a:r>
              <a:rPr lang="en-US" altLang="ja-JP" dirty="0"/>
              <a:t> resources are deallocated by operating system</a:t>
            </a:r>
            <a:endParaRPr lang="en-US" altLang="en-US" dirty="0"/>
          </a:p>
          <a:p>
            <a:r>
              <a:rPr lang="en-US" altLang="en-US" dirty="0"/>
              <a:t>Parent may terminate the execution of children processes  using the </a:t>
            </a:r>
            <a:r>
              <a:rPr lang="en-US" altLang="en-US" b="1" dirty="0">
                <a:solidFill>
                  <a:srgbClr val="000000"/>
                </a:solidFill>
                <a:latin typeface="Courier New" panose="02070309020205020404" pitchFamily="49" charset="0"/>
                <a:cs typeface="Courier New" panose="02070309020205020404" pitchFamily="49" charset="0"/>
              </a:rPr>
              <a:t>abort()</a:t>
            </a:r>
            <a:r>
              <a:rPr lang="en-US" altLang="en-US" dirty="0">
                <a:cs typeface="Courier New" panose="02070309020205020404" pitchFamily="49" charset="0"/>
              </a:rPr>
              <a:t> system call.  Some reasons for doing so:</a:t>
            </a:r>
            <a:endParaRPr lang="en-US" altLang="en-US" dirty="0"/>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a:p>
            <a:endParaRPr lang="en-IN" dirty="0"/>
          </a:p>
        </p:txBody>
      </p:sp>
    </p:spTree>
    <p:extLst>
      <p:ext uri="{BB962C8B-B14F-4D97-AF65-F5344CB8AC3E}">
        <p14:creationId xmlns:p14="http://schemas.microsoft.com/office/powerpoint/2010/main" val="33294183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BF67-6C81-4274-9203-1610F4AAF09B}"/>
              </a:ext>
            </a:extLst>
          </p:cNvPr>
          <p:cNvSpPr>
            <a:spLocks noGrp="1"/>
          </p:cNvSpPr>
          <p:nvPr>
            <p:ph type="title"/>
          </p:nvPr>
        </p:nvSpPr>
        <p:spPr/>
        <p:txBody>
          <a:bodyPr/>
          <a:lstStyle/>
          <a:p>
            <a:r>
              <a:rPr lang="en-US" altLang="en-US" dirty="0" err="1"/>
              <a:t>Interprocess</a:t>
            </a:r>
            <a:r>
              <a:rPr lang="en-US" altLang="en-US" dirty="0"/>
              <a:t> Communication</a:t>
            </a:r>
            <a:endParaRPr lang="en-IN" dirty="0"/>
          </a:p>
        </p:txBody>
      </p:sp>
      <p:sp>
        <p:nvSpPr>
          <p:cNvPr id="3" name="Content Placeholder 2">
            <a:extLst>
              <a:ext uri="{FF2B5EF4-FFF2-40B4-BE49-F238E27FC236}">
                <a16:creationId xmlns:a16="http://schemas.microsoft.com/office/drawing/2014/main" id="{36894A2D-454C-40C3-AEE5-2A83E4559DDF}"/>
              </a:ext>
            </a:extLst>
          </p:cNvPr>
          <p:cNvSpPr>
            <a:spLocks noGrp="1"/>
          </p:cNvSpPr>
          <p:nvPr>
            <p:ph idx="1"/>
          </p:nvPr>
        </p:nvSpPr>
        <p:spPr/>
        <p:txBody>
          <a:bodyPr>
            <a:normAutofit fontScale="92500" lnSpcReduction="20000"/>
          </a:bodyPr>
          <a:lstStyle/>
          <a:p>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r>
              <a:rPr lang="en-US" altLang="en-US" dirty="0"/>
              <a:t>Cooperating process can affect or be affected by other processes, including sharing data</a:t>
            </a:r>
          </a:p>
          <a:p>
            <a:r>
              <a:rPr lang="en-US" altLang="en-US" dirty="0"/>
              <a:t>Reasons for cooperating processes:</a:t>
            </a:r>
          </a:p>
          <a:p>
            <a:pPr lvl="1"/>
            <a:r>
              <a:rPr lang="en-US" altLang="en-US" dirty="0"/>
              <a:t>Information sharing</a:t>
            </a:r>
          </a:p>
          <a:p>
            <a:pPr lvl="1"/>
            <a:r>
              <a:rPr lang="en-US" altLang="en-US" dirty="0"/>
              <a:t>Computation speedup</a:t>
            </a:r>
          </a:p>
          <a:p>
            <a:pPr lvl="1"/>
            <a:r>
              <a:rPr lang="en-US" altLang="en-US" dirty="0"/>
              <a:t>Modularity</a:t>
            </a:r>
          </a:p>
          <a:p>
            <a:pPr lvl="1"/>
            <a:r>
              <a:rPr lang="en-US" altLang="en-US" dirty="0"/>
              <a:t>Convenience	</a:t>
            </a:r>
          </a:p>
          <a:p>
            <a:r>
              <a:rPr lang="en-US" altLang="en-US" dirty="0"/>
              <a:t>Cooperating processes need </a:t>
            </a:r>
            <a:r>
              <a:rPr lang="en-US" altLang="en-US" b="1" dirty="0" err="1"/>
              <a:t>interprocess</a:t>
            </a:r>
            <a:r>
              <a:rPr lang="en-US" altLang="en-US" b="1" dirty="0"/>
              <a:t> communication </a:t>
            </a:r>
            <a:r>
              <a:rPr lang="en-US" altLang="en-US" dirty="0"/>
              <a:t>(</a:t>
            </a:r>
            <a:r>
              <a:rPr lang="en-US" altLang="en-US" b="1" dirty="0"/>
              <a:t>IPC</a:t>
            </a:r>
            <a:r>
              <a:rPr lang="en-US" altLang="en-US" dirty="0"/>
              <a:t>)</a:t>
            </a:r>
          </a:p>
          <a:p>
            <a:r>
              <a:rPr lang="en-US" altLang="en-US" dirty="0"/>
              <a:t>Two models of IPC</a:t>
            </a:r>
          </a:p>
          <a:p>
            <a:pPr lvl="1"/>
            <a:r>
              <a:rPr lang="en-US" altLang="en-US" b="1" dirty="0"/>
              <a:t>Shared memory</a:t>
            </a:r>
          </a:p>
          <a:p>
            <a:pPr lvl="1"/>
            <a:r>
              <a:rPr lang="en-US" altLang="en-US" b="1" dirty="0"/>
              <a:t>Message passing</a:t>
            </a:r>
          </a:p>
          <a:p>
            <a:endParaRPr lang="en-IN" dirty="0"/>
          </a:p>
        </p:txBody>
      </p:sp>
    </p:spTree>
    <p:extLst>
      <p:ext uri="{BB962C8B-B14F-4D97-AF65-F5344CB8AC3E}">
        <p14:creationId xmlns:p14="http://schemas.microsoft.com/office/powerpoint/2010/main" val="3230714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CB12-CF24-45D4-933A-1DA96C14100D}"/>
              </a:ext>
            </a:extLst>
          </p:cNvPr>
          <p:cNvSpPr>
            <a:spLocks noGrp="1"/>
          </p:cNvSpPr>
          <p:nvPr>
            <p:ph type="title"/>
          </p:nvPr>
        </p:nvSpPr>
        <p:spPr/>
        <p:txBody>
          <a:bodyPr/>
          <a:lstStyle/>
          <a:p>
            <a:r>
              <a:rPr lang="en-US" altLang="en-US" dirty="0"/>
              <a:t>Communications Models </a:t>
            </a:r>
            <a:endParaRPr lang="en-IN" dirty="0"/>
          </a:p>
        </p:txBody>
      </p:sp>
      <p:pic>
        <p:nvPicPr>
          <p:cNvPr id="4" name="Picture 1" descr="3_12.pdf">
            <a:extLst>
              <a:ext uri="{FF2B5EF4-FFF2-40B4-BE49-F238E27FC236}">
                <a16:creationId xmlns:a16="http://schemas.microsoft.com/office/drawing/2014/main" id="{E570ECF7-F8E6-41B6-A296-AC7200B8C2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702" y="1540267"/>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EC1A3E2-89C7-48BF-8A17-1861E50D9BE2}"/>
              </a:ext>
            </a:extLst>
          </p:cNvPr>
          <p:cNvSpPr/>
          <p:nvPr/>
        </p:nvSpPr>
        <p:spPr>
          <a:xfrm>
            <a:off x="2438702" y="6040800"/>
            <a:ext cx="5889754" cy="369332"/>
          </a:xfrm>
          <a:prstGeom prst="rect">
            <a:avLst/>
          </a:prstGeom>
        </p:spPr>
        <p:txBody>
          <a:bodyPr wrap="none">
            <a:spAutoFit/>
          </a:bodyPr>
          <a:lstStyle/>
          <a:p>
            <a:r>
              <a:rPr lang="en-US" altLang="en-US" b="1" dirty="0">
                <a:solidFill>
                  <a:srgbClr val="000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a) Message passing.  (b) shared memory. </a:t>
            </a:r>
            <a:r>
              <a:rPr lang="en-US" altLang="en-US" dirty="0">
                <a:cs typeface="Courier New" panose="02070309020205020404" pitchFamily="49" charset="0"/>
              </a:rPr>
              <a:t> </a:t>
            </a:r>
          </a:p>
        </p:txBody>
      </p:sp>
    </p:spTree>
    <p:extLst>
      <p:ext uri="{BB962C8B-B14F-4D97-AF65-F5344CB8AC3E}">
        <p14:creationId xmlns:p14="http://schemas.microsoft.com/office/powerpoint/2010/main" val="2776405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6DEB-48E3-4C8E-B2C8-09F6D29456DF}"/>
              </a:ext>
            </a:extLst>
          </p:cNvPr>
          <p:cNvSpPr>
            <a:spLocks noGrp="1"/>
          </p:cNvSpPr>
          <p:nvPr>
            <p:ph type="title"/>
          </p:nvPr>
        </p:nvSpPr>
        <p:spPr/>
        <p:txBody>
          <a:bodyPr/>
          <a:lstStyle/>
          <a:p>
            <a:r>
              <a:rPr lang="en-US" altLang="en-US" dirty="0"/>
              <a:t>Cooperating Processes</a:t>
            </a:r>
            <a:endParaRPr lang="en-IN" dirty="0"/>
          </a:p>
        </p:txBody>
      </p:sp>
      <p:sp>
        <p:nvSpPr>
          <p:cNvPr id="3" name="Content Placeholder 2">
            <a:extLst>
              <a:ext uri="{FF2B5EF4-FFF2-40B4-BE49-F238E27FC236}">
                <a16:creationId xmlns:a16="http://schemas.microsoft.com/office/drawing/2014/main" id="{E082F2A7-2F03-436C-B445-E49D33CC2C52}"/>
              </a:ext>
            </a:extLst>
          </p:cNvPr>
          <p:cNvSpPr>
            <a:spLocks noGrp="1"/>
          </p:cNvSpPr>
          <p:nvPr>
            <p:ph idx="1"/>
          </p:nvPr>
        </p:nvSpPr>
        <p:spPr/>
        <p:txBody>
          <a:bodyPr/>
          <a:lstStyle/>
          <a:p>
            <a:r>
              <a:rPr lang="en-US" altLang="en-US" b="1" i="1" dirty="0"/>
              <a:t>Independent</a:t>
            </a:r>
            <a:r>
              <a:rPr lang="en-US" altLang="en-US" dirty="0"/>
              <a:t> process cannot affect or be affected by the execution of another process</a:t>
            </a:r>
          </a:p>
          <a:p>
            <a:r>
              <a:rPr lang="en-US" altLang="en-US" b="1" i="1" dirty="0">
                <a:solidFill>
                  <a:srgbClr val="000000"/>
                </a:solidFill>
              </a:rPr>
              <a:t>Cooperating</a:t>
            </a:r>
            <a:r>
              <a:rPr lang="en-US" altLang="en-US" dirty="0"/>
              <a:t> process can affect or be affected by the execution of another process</a:t>
            </a:r>
          </a:p>
        </p:txBody>
      </p:sp>
    </p:spTree>
    <p:extLst>
      <p:ext uri="{BB962C8B-B14F-4D97-AF65-F5344CB8AC3E}">
        <p14:creationId xmlns:p14="http://schemas.microsoft.com/office/powerpoint/2010/main" val="135680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14F8-5079-43C9-8821-9B77DC5C87C5}"/>
              </a:ext>
            </a:extLst>
          </p:cNvPr>
          <p:cNvSpPr>
            <a:spLocks noGrp="1"/>
          </p:cNvSpPr>
          <p:nvPr>
            <p:ph type="title"/>
          </p:nvPr>
        </p:nvSpPr>
        <p:spPr/>
        <p:txBody>
          <a:bodyPr/>
          <a:lstStyle/>
          <a:p>
            <a:r>
              <a:rPr lang="en-US" dirty="0"/>
              <a:t>Block Diagram</a:t>
            </a:r>
            <a:endParaRPr lang="en-IN" dirty="0"/>
          </a:p>
        </p:txBody>
      </p:sp>
      <p:pic>
        <p:nvPicPr>
          <p:cNvPr id="4" name="Picture 2" descr="Block Diagram of Computer - TutorialsMate">
            <a:extLst>
              <a:ext uri="{FF2B5EF4-FFF2-40B4-BE49-F238E27FC236}">
                <a16:creationId xmlns:a16="http://schemas.microsoft.com/office/drawing/2014/main" id="{BD32C5CB-DA6F-4823-8062-A2CEC9627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837" y="1784412"/>
            <a:ext cx="9641149" cy="483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152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6AD6-7CED-4E9A-BA36-6A675C0183DD}"/>
              </a:ext>
            </a:extLst>
          </p:cNvPr>
          <p:cNvSpPr>
            <a:spLocks noGrp="1"/>
          </p:cNvSpPr>
          <p:nvPr>
            <p:ph type="title"/>
          </p:nvPr>
        </p:nvSpPr>
        <p:spPr/>
        <p:txBody>
          <a:bodyPr/>
          <a:lstStyle/>
          <a:p>
            <a:r>
              <a:rPr lang="en-US" altLang="en-US" dirty="0"/>
              <a:t>Producer-Consumer Problem</a:t>
            </a:r>
            <a:endParaRPr lang="en-IN" dirty="0"/>
          </a:p>
        </p:txBody>
      </p:sp>
      <p:sp>
        <p:nvSpPr>
          <p:cNvPr id="3" name="Content Placeholder 2">
            <a:extLst>
              <a:ext uri="{FF2B5EF4-FFF2-40B4-BE49-F238E27FC236}">
                <a16:creationId xmlns:a16="http://schemas.microsoft.com/office/drawing/2014/main" id="{138ECE0B-D415-47E3-881E-5217B0D1230D}"/>
              </a:ext>
            </a:extLst>
          </p:cNvPr>
          <p:cNvSpPr>
            <a:spLocks noGrp="1"/>
          </p:cNvSpPr>
          <p:nvPr>
            <p:ph idx="1"/>
          </p:nvPr>
        </p:nvSpPr>
        <p:spPr/>
        <p:txBody>
          <a:bodyPr/>
          <a:lstStyle/>
          <a:p>
            <a:r>
              <a:rPr lang="en-US" altLang="en-US" dirty="0"/>
              <a:t>Paradigm for cooperating processes, </a:t>
            </a:r>
            <a:r>
              <a:rPr lang="en-US" altLang="en-US" i="1" dirty="0"/>
              <a:t>producer</a:t>
            </a:r>
            <a:r>
              <a:rPr lang="en-US" altLang="en-US" dirty="0"/>
              <a:t> process produces information that is consumed by a </a:t>
            </a:r>
            <a:r>
              <a:rPr lang="en-US" altLang="en-US" i="1" dirty="0"/>
              <a:t>consumer</a:t>
            </a:r>
            <a:r>
              <a:rPr lang="en-US" altLang="en-US" dirty="0"/>
              <a:t> process</a:t>
            </a:r>
          </a:p>
          <a:p>
            <a:pPr lvl="1"/>
            <a:r>
              <a:rPr lang="en-US" altLang="en-US" b="1" dirty="0"/>
              <a:t>unbounded-buffer </a:t>
            </a:r>
            <a:r>
              <a:rPr lang="en-US" altLang="en-US" dirty="0"/>
              <a:t>places no practical limit on the size of the buffer</a:t>
            </a:r>
          </a:p>
          <a:p>
            <a:pPr lvl="1"/>
            <a:r>
              <a:rPr lang="en-US" altLang="en-US" b="1" dirty="0"/>
              <a:t>bounded-buffer </a:t>
            </a:r>
            <a:r>
              <a:rPr lang="en-US" altLang="en-US" dirty="0"/>
              <a:t>assumes that there is a fixed buffer size</a:t>
            </a:r>
          </a:p>
          <a:p>
            <a:endParaRPr lang="en-IN" dirty="0"/>
          </a:p>
        </p:txBody>
      </p:sp>
    </p:spTree>
    <p:extLst>
      <p:ext uri="{BB962C8B-B14F-4D97-AF65-F5344CB8AC3E}">
        <p14:creationId xmlns:p14="http://schemas.microsoft.com/office/powerpoint/2010/main" val="2227817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1276-5B83-4DBE-B3A6-9803593DB2AD}"/>
              </a:ext>
            </a:extLst>
          </p:cNvPr>
          <p:cNvSpPr>
            <a:spLocks noGrp="1"/>
          </p:cNvSpPr>
          <p:nvPr>
            <p:ph type="title"/>
          </p:nvPr>
        </p:nvSpPr>
        <p:spPr/>
        <p:txBody>
          <a:bodyPr/>
          <a:lstStyle/>
          <a:p>
            <a:r>
              <a:rPr lang="en-US" altLang="en-US" dirty="0" err="1"/>
              <a:t>Interprocess</a:t>
            </a:r>
            <a:r>
              <a:rPr lang="en-US" altLang="en-US" dirty="0"/>
              <a:t> Communication –  Shared Memory</a:t>
            </a:r>
            <a:endParaRPr lang="en-IN" dirty="0"/>
          </a:p>
        </p:txBody>
      </p:sp>
      <p:sp>
        <p:nvSpPr>
          <p:cNvPr id="3" name="Content Placeholder 2">
            <a:extLst>
              <a:ext uri="{FF2B5EF4-FFF2-40B4-BE49-F238E27FC236}">
                <a16:creationId xmlns:a16="http://schemas.microsoft.com/office/drawing/2014/main" id="{7625F642-34F9-4CA8-948F-DF07527B27F8}"/>
              </a:ext>
            </a:extLst>
          </p:cNvPr>
          <p:cNvSpPr>
            <a:spLocks noGrp="1"/>
          </p:cNvSpPr>
          <p:nvPr>
            <p:ph idx="1"/>
          </p:nvPr>
        </p:nvSpPr>
        <p:spPr/>
        <p:txBody>
          <a:bodyPr/>
          <a:lstStyle/>
          <a:p>
            <a:r>
              <a:rPr lang="en-US" altLang="en-US" dirty="0"/>
              <a:t>An area of memory shared among the processes that wish to communicate</a:t>
            </a:r>
          </a:p>
          <a:p>
            <a:r>
              <a:rPr lang="en-US" altLang="en-US" dirty="0"/>
              <a:t>The communication is under the control of the users processes not the operating system.</a:t>
            </a:r>
          </a:p>
          <a:p>
            <a:r>
              <a:rPr lang="en-US" altLang="en-US" dirty="0"/>
              <a:t>Major issues is to provide mechanism that will allow the user processes to synchronize their actions when they access shared memory. </a:t>
            </a:r>
          </a:p>
          <a:p>
            <a:endParaRPr lang="en-IN" dirty="0"/>
          </a:p>
        </p:txBody>
      </p:sp>
    </p:spTree>
    <p:extLst>
      <p:ext uri="{BB962C8B-B14F-4D97-AF65-F5344CB8AC3E}">
        <p14:creationId xmlns:p14="http://schemas.microsoft.com/office/powerpoint/2010/main" val="4092815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D7C1-DD34-447F-8471-92CE4CBF7D7A}"/>
              </a:ext>
            </a:extLst>
          </p:cNvPr>
          <p:cNvSpPr>
            <a:spLocks noGrp="1"/>
          </p:cNvSpPr>
          <p:nvPr>
            <p:ph type="title"/>
          </p:nvPr>
        </p:nvSpPr>
        <p:spPr/>
        <p:txBody>
          <a:bodyPr/>
          <a:lstStyle/>
          <a:p>
            <a:r>
              <a:rPr lang="en-US" altLang="en-US" dirty="0" err="1"/>
              <a:t>Interprocess</a:t>
            </a:r>
            <a:r>
              <a:rPr lang="en-US" altLang="en-US" dirty="0"/>
              <a:t> Communication – Message Passing</a:t>
            </a:r>
            <a:endParaRPr lang="en-IN" dirty="0"/>
          </a:p>
        </p:txBody>
      </p:sp>
      <p:sp>
        <p:nvSpPr>
          <p:cNvPr id="3" name="Content Placeholder 2">
            <a:extLst>
              <a:ext uri="{FF2B5EF4-FFF2-40B4-BE49-F238E27FC236}">
                <a16:creationId xmlns:a16="http://schemas.microsoft.com/office/drawing/2014/main" id="{960996D6-CECB-4AB8-BAA7-0660EB624947}"/>
              </a:ext>
            </a:extLst>
          </p:cNvPr>
          <p:cNvSpPr>
            <a:spLocks noGrp="1"/>
          </p:cNvSpPr>
          <p:nvPr>
            <p:ph idx="1"/>
          </p:nvPr>
        </p:nvSpPr>
        <p:spPr/>
        <p:txBody>
          <a:bodyPr>
            <a:normAutofit fontScale="92500" lnSpcReduction="10000"/>
          </a:bodyPr>
          <a:lstStyle/>
          <a:p>
            <a:r>
              <a:rPr lang="en-US" altLang="en-US" dirty="0"/>
              <a:t>Mechanism for processes to communicate and to synchronize their actions</a:t>
            </a:r>
            <a:endParaRPr lang="en-US" altLang="en-US" sz="800" dirty="0"/>
          </a:p>
          <a:p>
            <a:r>
              <a:rPr lang="en-US" altLang="en-US" dirty="0"/>
              <a:t>Message system – processes communicate with each other without resorting to shared variables</a:t>
            </a:r>
            <a:endParaRPr lang="en-US" altLang="en-US" sz="800" dirty="0"/>
          </a:p>
          <a:p>
            <a:r>
              <a:rPr lang="en-US" altLang="en-US" dirty="0"/>
              <a:t>IPC facility provides two operations:</a:t>
            </a:r>
          </a:p>
          <a:p>
            <a:pPr lvl="1"/>
            <a:r>
              <a:rPr lang="en-US" altLang="en-US" b="1" dirty="0">
                <a:latin typeface="Courier New" panose="02070309020205020404" pitchFamily="49" charset="0"/>
                <a:cs typeface="Courier New" panose="02070309020205020404" pitchFamily="49" charset="0"/>
              </a:rPr>
              <a:t>send</a:t>
            </a:r>
            <a:r>
              <a:rPr lang="en-US" altLang="en-US" dirty="0"/>
              <a:t>(</a:t>
            </a:r>
            <a:r>
              <a:rPr lang="en-US" altLang="en-US" i="1" dirty="0"/>
              <a:t>message</a:t>
            </a:r>
            <a:r>
              <a:rPr lang="en-US" altLang="en-US" dirty="0"/>
              <a:t>)</a:t>
            </a:r>
          </a:p>
          <a:p>
            <a:pPr lvl="1"/>
            <a:r>
              <a:rPr lang="en-US" altLang="en-US" b="1" dirty="0">
                <a:latin typeface="Courier New" panose="02070309020205020404" pitchFamily="49" charset="0"/>
                <a:cs typeface="Courier New" panose="02070309020205020404" pitchFamily="49" charset="0"/>
              </a:rPr>
              <a:t>receive</a:t>
            </a:r>
            <a:r>
              <a:rPr lang="en-US" altLang="en-US" dirty="0"/>
              <a:t>(</a:t>
            </a:r>
            <a:r>
              <a:rPr lang="en-US" altLang="en-US" i="1" dirty="0"/>
              <a:t>message</a:t>
            </a:r>
            <a:r>
              <a:rPr lang="en-US" altLang="en-US" dirty="0"/>
              <a:t>)</a:t>
            </a:r>
          </a:p>
          <a:p>
            <a:pPr lvl="1">
              <a:buNone/>
            </a:pPr>
            <a:endParaRPr lang="en-US" altLang="en-US" sz="800" dirty="0"/>
          </a:p>
          <a:p>
            <a:r>
              <a:rPr lang="en-US" altLang="en-US" dirty="0"/>
              <a:t>The</a:t>
            </a:r>
            <a:r>
              <a:rPr lang="en-US" altLang="en-US" i="1" dirty="0"/>
              <a:t> message</a:t>
            </a:r>
            <a:r>
              <a:rPr lang="en-US" altLang="en-US" dirty="0"/>
              <a:t> size is either fixed or variable</a:t>
            </a:r>
          </a:p>
          <a:p>
            <a:r>
              <a:rPr lang="en-US" altLang="en-US" dirty="0"/>
              <a:t>If processes </a:t>
            </a:r>
            <a:r>
              <a:rPr lang="en-US" altLang="en-US" i="1" dirty="0"/>
              <a:t>P</a:t>
            </a:r>
            <a:r>
              <a:rPr lang="en-US" altLang="en-US" dirty="0"/>
              <a:t> and </a:t>
            </a:r>
            <a:r>
              <a:rPr lang="en-US" altLang="en-US" i="1" dirty="0"/>
              <a:t>Q</a:t>
            </a:r>
            <a:r>
              <a:rPr lang="en-US" altLang="en-US" dirty="0"/>
              <a:t> wish to communicate, they need to:</a:t>
            </a:r>
          </a:p>
          <a:p>
            <a:pPr lvl="1"/>
            <a:r>
              <a:rPr lang="en-US" altLang="en-US" dirty="0"/>
              <a:t>Establish a </a:t>
            </a:r>
            <a:r>
              <a:rPr lang="en-US" altLang="en-US" b="1" i="1" dirty="0"/>
              <a:t>communication</a:t>
            </a:r>
            <a:r>
              <a:rPr lang="en-US" altLang="en-US" b="1" dirty="0"/>
              <a:t> </a:t>
            </a:r>
            <a:r>
              <a:rPr lang="en-US" altLang="en-US" b="1" i="1" dirty="0"/>
              <a:t>link</a:t>
            </a:r>
            <a:r>
              <a:rPr lang="en-US" altLang="en-US" b="1" dirty="0"/>
              <a:t> </a:t>
            </a:r>
            <a:r>
              <a:rPr lang="en-US" altLang="en-US" dirty="0"/>
              <a:t>between them</a:t>
            </a:r>
          </a:p>
          <a:p>
            <a:pPr lvl="1"/>
            <a:r>
              <a:rPr lang="en-US" altLang="en-US" dirty="0"/>
              <a:t>Exchange messages via send/receive</a:t>
            </a:r>
          </a:p>
          <a:p>
            <a:endParaRPr lang="en-US" altLang="en-US" dirty="0"/>
          </a:p>
          <a:p>
            <a:endParaRPr lang="en-IN" dirty="0"/>
          </a:p>
        </p:txBody>
      </p:sp>
    </p:spTree>
    <p:extLst>
      <p:ext uri="{BB962C8B-B14F-4D97-AF65-F5344CB8AC3E}">
        <p14:creationId xmlns:p14="http://schemas.microsoft.com/office/powerpoint/2010/main" val="35488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5335-B3AD-42E3-8767-7D5E02ECB1B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493DAF9-2EDC-40A9-A36E-99A46109B8DF}"/>
              </a:ext>
            </a:extLst>
          </p:cNvPr>
          <p:cNvSpPr>
            <a:spLocks noGrp="1"/>
          </p:cNvSpPr>
          <p:nvPr>
            <p:ph idx="1"/>
          </p:nvPr>
        </p:nvSpPr>
        <p:spPr/>
        <p:txBody>
          <a:bodyPr/>
          <a:lstStyle/>
          <a:p>
            <a:r>
              <a:rPr lang="en-US" altLang="en-US" dirty="0"/>
              <a:t>Implementation of communication link</a:t>
            </a:r>
          </a:p>
          <a:p>
            <a:pPr lvl="1"/>
            <a:r>
              <a:rPr lang="en-US" altLang="en-US" dirty="0"/>
              <a:t>Physical:</a:t>
            </a:r>
          </a:p>
          <a:p>
            <a:pPr lvl="2"/>
            <a:r>
              <a:rPr lang="en-US" altLang="en-US" dirty="0"/>
              <a:t>Shared memory</a:t>
            </a:r>
          </a:p>
          <a:p>
            <a:pPr lvl="2"/>
            <a:r>
              <a:rPr lang="en-US" altLang="en-US" dirty="0"/>
              <a:t>Hardware bus</a:t>
            </a:r>
          </a:p>
          <a:p>
            <a:pPr lvl="2"/>
            <a:r>
              <a:rPr lang="en-US" altLang="en-US" dirty="0"/>
              <a:t>Network</a:t>
            </a:r>
          </a:p>
          <a:p>
            <a:pPr lvl="1"/>
            <a:r>
              <a:rPr lang="en-US" altLang="en-US" dirty="0"/>
              <a:t>Logical:</a:t>
            </a:r>
          </a:p>
          <a:p>
            <a:pPr lvl="2"/>
            <a:r>
              <a:rPr lang="en-US" altLang="en-US" dirty="0"/>
              <a:t> Direct or indirect</a:t>
            </a:r>
          </a:p>
          <a:p>
            <a:pPr lvl="2"/>
            <a:r>
              <a:rPr lang="en-US" altLang="en-US" dirty="0"/>
              <a:t> Synchronous or asynchronous</a:t>
            </a:r>
          </a:p>
          <a:p>
            <a:pPr lvl="2"/>
            <a:r>
              <a:rPr lang="en-US" altLang="en-US" dirty="0"/>
              <a:t> Automatic or explicit buffering</a:t>
            </a:r>
          </a:p>
          <a:p>
            <a:endParaRPr lang="en-IN" dirty="0"/>
          </a:p>
        </p:txBody>
      </p:sp>
    </p:spTree>
    <p:extLst>
      <p:ext uri="{BB962C8B-B14F-4D97-AF65-F5344CB8AC3E}">
        <p14:creationId xmlns:p14="http://schemas.microsoft.com/office/powerpoint/2010/main" val="681986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DFF-1967-4C94-8CD1-B5418BC54FE3}"/>
              </a:ext>
            </a:extLst>
          </p:cNvPr>
          <p:cNvSpPr>
            <a:spLocks noGrp="1"/>
          </p:cNvSpPr>
          <p:nvPr>
            <p:ph type="title"/>
          </p:nvPr>
        </p:nvSpPr>
        <p:spPr/>
        <p:txBody>
          <a:bodyPr/>
          <a:lstStyle/>
          <a:p>
            <a:r>
              <a:rPr lang="en-US" altLang="en-US" dirty="0"/>
              <a:t>Direct Communication</a:t>
            </a:r>
            <a:endParaRPr lang="en-IN" dirty="0"/>
          </a:p>
        </p:txBody>
      </p:sp>
      <p:sp>
        <p:nvSpPr>
          <p:cNvPr id="3" name="Content Placeholder 2">
            <a:extLst>
              <a:ext uri="{FF2B5EF4-FFF2-40B4-BE49-F238E27FC236}">
                <a16:creationId xmlns:a16="http://schemas.microsoft.com/office/drawing/2014/main" id="{1ECE6C06-82A6-4AAB-BE15-A2F3A84FE784}"/>
              </a:ext>
            </a:extLst>
          </p:cNvPr>
          <p:cNvSpPr>
            <a:spLocks noGrp="1"/>
          </p:cNvSpPr>
          <p:nvPr>
            <p:ph idx="1"/>
          </p:nvPr>
        </p:nvSpPr>
        <p:spPr/>
        <p:txBody>
          <a:bodyPr/>
          <a:lstStyle/>
          <a:p>
            <a:r>
              <a:rPr lang="en-US" altLang="en-US" dirty="0"/>
              <a:t>Processes must name each other explicitly:</a:t>
            </a:r>
          </a:p>
          <a:p>
            <a:pPr lvl="1"/>
            <a:r>
              <a:rPr lang="en-US" altLang="en-US" b="1" dirty="0">
                <a:latin typeface="Courier New" panose="02070309020205020404" pitchFamily="49" charset="0"/>
                <a:cs typeface="Courier New" panose="02070309020205020404" pitchFamily="49" charset="0"/>
              </a:rPr>
              <a:t>send</a:t>
            </a:r>
            <a:r>
              <a:rPr lang="en-US" altLang="en-US" dirty="0"/>
              <a:t> (</a:t>
            </a:r>
            <a:r>
              <a:rPr lang="en-US" altLang="en-US" i="1" dirty="0"/>
              <a:t>P, message</a:t>
            </a:r>
            <a:r>
              <a:rPr lang="en-US" altLang="en-US" dirty="0"/>
              <a:t>) – send a message to process P</a:t>
            </a:r>
          </a:p>
          <a:p>
            <a:pPr lvl="1"/>
            <a:r>
              <a:rPr lang="en-US" altLang="en-US" b="1" dirty="0">
                <a:latin typeface="Courier New" panose="02070309020205020404" pitchFamily="49" charset="0"/>
                <a:cs typeface="Courier New" panose="02070309020205020404" pitchFamily="49" charset="0"/>
              </a:rPr>
              <a:t>receive</a:t>
            </a:r>
            <a:r>
              <a:rPr lang="en-US" altLang="en-US" dirty="0"/>
              <a:t>(</a:t>
            </a:r>
            <a:r>
              <a:rPr lang="en-US" altLang="en-US" i="1" dirty="0"/>
              <a:t>Q, message</a:t>
            </a:r>
            <a:r>
              <a:rPr lang="en-US" altLang="en-US" dirty="0"/>
              <a:t>) – receive a message from process Q</a:t>
            </a:r>
          </a:p>
          <a:p>
            <a:r>
              <a:rPr lang="en-US" altLang="en-US" dirty="0"/>
              <a:t>Properties of communication link</a:t>
            </a:r>
          </a:p>
          <a:p>
            <a:pPr lvl="1"/>
            <a:r>
              <a:rPr lang="en-US" altLang="en-US" dirty="0"/>
              <a:t>Links are established automatically</a:t>
            </a:r>
          </a:p>
          <a:p>
            <a:pPr lvl="1"/>
            <a:r>
              <a:rPr lang="en-US" altLang="en-US" dirty="0"/>
              <a:t>A link is associated with exactly one pair of communicating processes</a:t>
            </a:r>
          </a:p>
          <a:p>
            <a:pPr lvl="1"/>
            <a:r>
              <a:rPr lang="en-US" altLang="en-US" dirty="0"/>
              <a:t>Between each pair there exists exactly one link</a:t>
            </a:r>
          </a:p>
          <a:p>
            <a:pPr lvl="1"/>
            <a:r>
              <a:rPr lang="en-US" altLang="en-US" dirty="0"/>
              <a:t>The link may be unidirectional, but is usually bi-directional</a:t>
            </a:r>
          </a:p>
          <a:p>
            <a:endParaRPr lang="en-IN" dirty="0"/>
          </a:p>
        </p:txBody>
      </p:sp>
    </p:spTree>
    <p:extLst>
      <p:ext uri="{BB962C8B-B14F-4D97-AF65-F5344CB8AC3E}">
        <p14:creationId xmlns:p14="http://schemas.microsoft.com/office/powerpoint/2010/main" val="3814088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7165-1A1A-4193-80A9-7395188A6AEE}"/>
              </a:ext>
            </a:extLst>
          </p:cNvPr>
          <p:cNvSpPr>
            <a:spLocks noGrp="1"/>
          </p:cNvSpPr>
          <p:nvPr>
            <p:ph type="title"/>
          </p:nvPr>
        </p:nvSpPr>
        <p:spPr/>
        <p:txBody>
          <a:bodyPr/>
          <a:lstStyle/>
          <a:p>
            <a:r>
              <a:rPr lang="en-US" altLang="en-US" dirty="0"/>
              <a:t>Indirect Communication</a:t>
            </a:r>
            <a:endParaRPr lang="en-IN" dirty="0"/>
          </a:p>
        </p:txBody>
      </p:sp>
      <p:sp>
        <p:nvSpPr>
          <p:cNvPr id="3" name="Content Placeholder 2">
            <a:extLst>
              <a:ext uri="{FF2B5EF4-FFF2-40B4-BE49-F238E27FC236}">
                <a16:creationId xmlns:a16="http://schemas.microsoft.com/office/drawing/2014/main" id="{95EEC998-59A8-4C77-8978-E6159EC1CE5E}"/>
              </a:ext>
            </a:extLst>
          </p:cNvPr>
          <p:cNvSpPr>
            <a:spLocks noGrp="1"/>
          </p:cNvSpPr>
          <p:nvPr>
            <p:ph idx="1"/>
          </p:nvPr>
        </p:nvSpPr>
        <p:spPr/>
        <p:txBody>
          <a:bodyPr>
            <a:normAutofit fontScale="70000" lnSpcReduction="20000"/>
          </a:bodyPr>
          <a:lstStyle/>
          <a:p>
            <a:r>
              <a:rPr lang="en-US" altLang="en-US" dirty="0"/>
              <a:t>Messages are directed and received from mailboxes (also referred to as ports)</a:t>
            </a:r>
          </a:p>
          <a:p>
            <a:pPr lvl="1"/>
            <a:r>
              <a:rPr lang="en-US" altLang="en-US" dirty="0"/>
              <a:t>Each mailbox has a unique id</a:t>
            </a:r>
          </a:p>
          <a:p>
            <a:pPr lvl="1"/>
            <a:r>
              <a:rPr lang="en-US" altLang="en-US" dirty="0"/>
              <a:t>Processes can communicate only if they share a mailbox</a:t>
            </a:r>
          </a:p>
          <a:p>
            <a:r>
              <a:rPr lang="en-US" altLang="en-US" dirty="0"/>
              <a:t>Properties of communication link</a:t>
            </a:r>
          </a:p>
          <a:p>
            <a:pPr lvl="1"/>
            <a:r>
              <a:rPr lang="en-US" altLang="en-US" dirty="0"/>
              <a:t>Link established only if processes share a common mailbox</a:t>
            </a:r>
          </a:p>
          <a:p>
            <a:pPr lvl="1"/>
            <a:r>
              <a:rPr lang="en-US" altLang="en-US" dirty="0"/>
              <a:t>A link may be associated with many processes</a:t>
            </a:r>
          </a:p>
          <a:p>
            <a:pPr lvl="1"/>
            <a:r>
              <a:rPr lang="en-US" altLang="en-US" dirty="0"/>
              <a:t>Each pair of processes may share several communication links</a:t>
            </a:r>
          </a:p>
          <a:p>
            <a:pPr lvl="1"/>
            <a:r>
              <a:rPr lang="en-US" altLang="en-US" dirty="0"/>
              <a:t>Link may be unidirectional or bi-directional</a:t>
            </a:r>
          </a:p>
          <a:p>
            <a:r>
              <a:rPr lang="en-US" altLang="en-US" dirty="0"/>
              <a:t>Operations</a:t>
            </a:r>
          </a:p>
          <a:p>
            <a:pPr lvl="1"/>
            <a:r>
              <a:rPr lang="en-US" altLang="en-US" dirty="0"/>
              <a:t>create a new mailbox (port)</a:t>
            </a:r>
          </a:p>
          <a:p>
            <a:pPr lvl="1"/>
            <a:r>
              <a:rPr lang="en-US" altLang="en-US" dirty="0"/>
              <a:t>send and receive messages through mailbox</a:t>
            </a:r>
          </a:p>
          <a:p>
            <a:pPr lvl="1"/>
            <a:r>
              <a:rPr lang="en-US" altLang="en-US" dirty="0"/>
              <a:t>destroy a mailbox</a:t>
            </a:r>
          </a:p>
          <a:p>
            <a:r>
              <a:rPr lang="en-US" altLang="en-US" dirty="0"/>
              <a:t>Primitives are defined as:</a:t>
            </a:r>
          </a:p>
          <a:p>
            <a:pPr>
              <a:buFont typeface="Monotype Sorts" pitchFamily="-84" charset="2"/>
              <a:buNone/>
            </a:pPr>
            <a:r>
              <a:rPr lang="en-US" altLang="en-US" dirty="0"/>
              <a:t>	</a:t>
            </a:r>
            <a:r>
              <a:rPr lang="en-US" altLang="en-US" b="1" dirty="0">
                <a:latin typeface="Courier New" panose="02070309020205020404" pitchFamily="49" charset="0"/>
                <a:cs typeface="Courier New" panose="02070309020205020404" pitchFamily="49" charset="0"/>
              </a:rPr>
              <a:t>send</a:t>
            </a:r>
            <a:r>
              <a:rPr lang="en-US" altLang="en-US" dirty="0"/>
              <a:t>(</a:t>
            </a:r>
            <a:r>
              <a:rPr lang="en-US" altLang="en-US" i="1" dirty="0"/>
              <a:t>A, message</a:t>
            </a:r>
            <a:r>
              <a:rPr lang="en-US" altLang="en-US" dirty="0"/>
              <a:t>) – send a message to mailbox A</a:t>
            </a:r>
          </a:p>
          <a:p>
            <a:pPr>
              <a:buFont typeface="Monotype Sorts" pitchFamily="-84" charset="2"/>
              <a:buNone/>
            </a:pPr>
            <a:r>
              <a:rPr lang="en-US" altLang="en-US" dirty="0"/>
              <a:t>	</a:t>
            </a:r>
            <a:r>
              <a:rPr lang="en-US" altLang="en-US" b="1" dirty="0">
                <a:latin typeface="Courier New" panose="02070309020205020404" pitchFamily="49" charset="0"/>
                <a:cs typeface="Courier New" panose="02070309020205020404" pitchFamily="49" charset="0"/>
              </a:rPr>
              <a:t>receive</a:t>
            </a:r>
            <a:r>
              <a:rPr lang="en-US" altLang="en-US" dirty="0"/>
              <a:t>(</a:t>
            </a:r>
            <a:r>
              <a:rPr lang="en-US" altLang="en-US" i="1" dirty="0"/>
              <a:t>A, message</a:t>
            </a:r>
            <a:r>
              <a:rPr lang="en-US" altLang="en-US" dirty="0"/>
              <a:t>) – receive a message from mailbox A</a:t>
            </a:r>
          </a:p>
          <a:p>
            <a:endParaRPr lang="en-US" altLang="en-US" dirty="0"/>
          </a:p>
          <a:p>
            <a:endParaRPr lang="en-IN" dirty="0"/>
          </a:p>
        </p:txBody>
      </p:sp>
    </p:spTree>
    <p:extLst>
      <p:ext uri="{BB962C8B-B14F-4D97-AF65-F5344CB8AC3E}">
        <p14:creationId xmlns:p14="http://schemas.microsoft.com/office/powerpoint/2010/main" val="3059902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DE54-AE03-44DA-895C-AB96879742AF}"/>
              </a:ext>
            </a:extLst>
          </p:cNvPr>
          <p:cNvSpPr>
            <a:spLocks noGrp="1"/>
          </p:cNvSpPr>
          <p:nvPr>
            <p:ph type="title"/>
          </p:nvPr>
        </p:nvSpPr>
        <p:spPr/>
        <p:txBody>
          <a:bodyPr/>
          <a:lstStyle/>
          <a:p>
            <a:r>
              <a:rPr lang="en-US" altLang="en-US" dirty="0"/>
              <a:t>Synchronization</a:t>
            </a:r>
            <a:endParaRPr lang="en-IN" dirty="0"/>
          </a:p>
        </p:txBody>
      </p:sp>
      <p:sp>
        <p:nvSpPr>
          <p:cNvPr id="3" name="Content Placeholder 2">
            <a:extLst>
              <a:ext uri="{FF2B5EF4-FFF2-40B4-BE49-F238E27FC236}">
                <a16:creationId xmlns:a16="http://schemas.microsoft.com/office/drawing/2014/main" id="{008BEBD3-4A26-492C-83ED-7783DA32E53F}"/>
              </a:ext>
            </a:extLst>
          </p:cNvPr>
          <p:cNvSpPr>
            <a:spLocks noGrp="1"/>
          </p:cNvSpPr>
          <p:nvPr>
            <p:ph idx="1"/>
          </p:nvPr>
        </p:nvSpPr>
        <p:spPr/>
        <p:txBody>
          <a:bodyPr>
            <a:normAutofit fontScale="92500" lnSpcReduction="10000"/>
          </a:bodyPr>
          <a:lstStyle/>
          <a:p>
            <a:pPr marL="379413" indent="-379413">
              <a:defRPr/>
            </a:pPr>
            <a:r>
              <a:rPr lang="en-US" dirty="0"/>
              <a:t>Message passing may be either blocking or non-blocking</a:t>
            </a:r>
          </a:p>
          <a:p>
            <a:pPr marL="379413" indent="-379413">
              <a:defRPr/>
            </a:pPr>
            <a:r>
              <a:rPr lang="en-US" b="1" dirty="0"/>
              <a:t>Blocking</a:t>
            </a:r>
            <a:r>
              <a:rPr lang="en-US" dirty="0"/>
              <a:t> is considered </a:t>
            </a:r>
            <a:r>
              <a:rPr lang="en-US" b="1" dirty="0"/>
              <a:t>synchronous</a:t>
            </a:r>
          </a:p>
          <a:p>
            <a:pPr marL="798513" lvl="1" indent="-341313">
              <a:defRPr/>
            </a:pPr>
            <a:r>
              <a:rPr lang="en-US" b="1" dirty="0"/>
              <a:t>Blocking send </a:t>
            </a:r>
            <a:r>
              <a:rPr lang="en-US" dirty="0"/>
              <a:t>--</a:t>
            </a:r>
            <a:r>
              <a:rPr lang="en-US" b="1" dirty="0"/>
              <a:t> </a:t>
            </a:r>
            <a:r>
              <a:rPr lang="en-US" dirty="0"/>
              <a:t>the sender is blocked until the message is received</a:t>
            </a:r>
          </a:p>
          <a:p>
            <a:pPr marL="798513" lvl="1" indent="-341313">
              <a:defRPr/>
            </a:pPr>
            <a:r>
              <a:rPr lang="en-US" b="1" dirty="0"/>
              <a:t>Blocking receive </a:t>
            </a:r>
            <a:r>
              <a:rPr lang="en-US" dirty="0"/>
              <a:t>--</a:t>
            </a:r>
            <a:r>
              <a:rPr lang="en-US" b="1" dirty="0"/>
              <a:t> </a:t>
            </a:r>
            <a:r>
              <a:rPr lang="en-US" dirty="0"/>
              <a:t>the receiver is  blocked until a message is available</a:t>
            </a:r>
          </a:p>
          <a:p>
            <a:pPr marL="379413" indent="-379413">
              <a:defRPr/>
            </a:pPr>
            <a:r>
              <a:rPr lang="en-US" b="1" dirty="0"/>
              <a:t>Non-blocking</a:t>
            </a:r>
            <a:r>
              <a:rPr lang="en-US" dirty="0"/>
              <a:t> is considered </a:t>
            </a:r>
            <a:r>
              <a:rPr lang="en-US" b="1" dirty="0"/>
              <a:t>asynchronous</a:t>
            </a:r>
          </a:p>
          <a:p>
            <a:pPr marL="798513" lvl="1" indent="-341313">
              <a:defRPr/>
            </a:pPr>
            <a:r>
              <a:rPr lang="en-US" b="1" dirty="0"/>
              <a:t>Non-blocking send</a:t>
            </a:r>
            <a:r>
              <a:rPr lang="en-US" dirty="0"/>
              <a:t> -- the sender sends the message and continue</a:t>
            </a:r>
          </a:p>
          <a:p>
            <a:pPr marL="798513" lvl="1" indent="-341313">
              <a:defRPr/>
            </a:pPr>
            <a:r>
              <a:rPr lang="en-US" b="1" dirty="0"/>
              <a:t>Non-blocking receive</a:t>
            </a:r>
            <a:r>
              <a:rPr lang="en-US" dirty="0"/>
              <a:t> -- the receiver receives:</a:t>
            </a:r>
          </a:p>
          <a:p>
            <a:pPr marL="1141413" lvl="2" indent="-341313">
              <a:buFont typeface="Monotype Sorts" pitchFamily="-84" charset="2"/>
              <a:buChar char="l"/>
              <a:defRPr/>
            </a:pPr>
            <a:r>
              <a:rPr lang="en-US" dirty="0"/>
              <a:t> A valid message,  or </a:t>
            </a:r>
          </a:p>
          <a:p>
            <a:pPr marL="1141413" lvl="2" indent="-341313">
              <a:buFont typeface="Monotype Sorts" pitchFamily="-84" charset="2"/>
              <a:buChar char="l"/>
              <a:defRPr/>
            </a:pPr>
            <a:r>
              <a:rPr lang="en-US" dirty="0"/>
              <a:t> Null message</a:t>
            </a:r>
          </a:p>
          <a:p>
            <a:pPr>
              <a:defRPr/>
            </a:pPr>
            <a:r>
              <a:rPr lang="en-US" dirty="0">
                <a:ea typeface="ＭＳ Ｐゴシック" charset="0"/>
              </a:rPr>
              <a:t>Different combinations possible</a:t>
            </a:r>
          </a:p>
          <a:p>
            <a:pPr marL="570389" lvl="1" indent="0">
              <a:buNone/>
              <a:defRPr/>
            </a:pPr>
            <a:r>
              <a:rPr lang="en-US" dirty="0">
                <a:ea typeface="ＭＳ Ｐゴシック" charset="0"/>
              </a:rPr>
              <a:t>If both send and receive are blocking, there should be a common meeting point.</a:t>
            </a:r>
            <a:endParaRPr lang="en-US" b="1" dirty="0">
              <a:ea typeface="ＭＳ Ｐゴシック" charset="0"/>
              <a:cs typeface="ＭＳ Ｐゴシック" charset="0"/>
            </a:endParaRPr>
          </a:p>
          <a:p>
            <a:endParaRPr lang="en-IN" dirty="0"/>
          </a:p>
        </p:txBody>
      </p:sp>
    </p:spTree>
    <p:extLst>
      <p:ext uri="{BB962C8B-B14F-4D97-AF65-F5344CB8AC3E}">
        <p14:creationId xmlns:p14="http://schemas.microsoft.com/office/powerpoint/2010/main" val="2404239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6338-C80F-48F3-B705-8E765C9AAFDC}"/>
              </a:ext>
            </a:extLst>
          </p:cNvPr>
          <p:cNvSpPr>
            <a:spLocks noGrp="1"/>
          </p:cNvSpPr>
          <p:nvPr>
            <p:ph type="title"/>
          </p:nvPr>
        </p:nvSpPr>
        <p:spPr/>
        <p:txBody>
          <a:bodyPr/>
          <a:lstStyle/>
          <a:p>
            <a:r>
              <a:rPr lang="en-US" dirty="0"/>
              <a:t>Deadlocks</a:t>
            </a:r>
            <a:endParaRPr lang="en-IN" dirty="0"/>
          </a:p>
        </p:txBody>
      </p:sp>
      <p:sp>
        <p:nvSpPr>
          <p:cNvPr id="3" name="Content Placeholder 2">
            <a:extLst>
              <a:ext uri="{FF2B5EF4-FFF2-40B4-BE49-F238E27FC236}">
                <a16:creationId xmlns:a16="http://schemas.microsoft.com/office/drawing/2014/main" id="{D3DF8794-AC83-4745-A150-68F85B16C7EB}"/>
              </a:ext>
            </a:extLst>
          </p:cNvPr>
          <p:cNvSpPr>
            <a:spLocks noGrp="1"/>
          </p:cNvSpPr>
          <p:nvPr>
            <p:ph idx="1"/>
          </p:nvPr>
        </p:nvSpPr>
        <p:spPr>
          <a:xfrm>
            <a:off x="838200" y="1825625"/>
            <a:ext cx="10515600" cy="1778709"/>
          </a:xfrm>
        </p:spPr>
        <p:txBody>
          <a:bodyPr/>
          <a:lstStyle/>
          <a:p>
            <a:r>
              <a:rPr lang="en-US" dirty="0"/>
              <a:t>It is a situation where a set of process are blocked because each process is holding a resource and waiting for another resource acquired by some other process.</a:t>
            </a:r>
          </a:p>
          <a:p>
            <a:endParaRPr lang="en-IN" dirty="0"/>
          </a:p>
        </p:txBody>
      </p:sp>
      <p:pic>
        <p:nvPicPr>
          <p:cNvPr id="4" name="Picture 2" descr="Introduction of Deadlock in Operating System - GeeksforGeeks">
            <a:extLst>
              <a:ext uri="{FF2B5EF4-FFF2-40B4-BE49-F238E27FC236}">
                <a16:creationId xmlns:a16="http://schemas.microsoft.com/office/drawing/2014/main" id="{6D445E3D-7481-4087-B9E8-8D21EC0FC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314" y="3429000"/>
            <a:ext cx="4502551" cy="294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290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1706-63A9-46DE-81B5-E1F28F9B08E9}"/>
              </a:ext>
            </a:extLst>
          </p:cNvPr>
          <p:cNvSpPr>
            <a:spLocks noGrp="1"/>
          </p:cNvSpPr>
          <p:nvPr>
            <p:ph type="title"/>
          </p:nvPr>
        </p:nvSpPr>
        <p:spPr/>
        <p:txBody>
          <a:bodyPr/>
          <a:lstStyle/>
          <a:p>
            <a:r>
              <a:rPr lang="en-US" dirty="0"/>
              <a:t>Condition for deadlock</a:t>
            </a:r>
            <a:endParaRPr lang="en-IN" dirty="0"/>
          </a:p>
        </p:txBody>
      </p:sp>
      <p:graphicFrame>
        <p:nvGraphicFramePr>
          <p:cNvPr id="4" name="Content Placeholder 3">
            <a:extLst>
              <a:ext uri="{FF2B5EF4-FFF2-40B4-BE49-F238E27FC236}">
                <a16:creationId xmlns:a16="http://schemas.microsoft.com/office/drawing/2014/main" id="{C8707E58-7072-4A1E-82FF-3EA51ADC3937}"/>
              </a:ext>
            </a:extLst>
          </p:cNvPr>
          <p:cNvGraphicFramePr>
            <a:graphicFrameLocks noGrp="1"/>
          </p:cNvGraphicFramePr>
          <p:nvPr>
            <p:ph idx="1"/>
            <p:extLst>
              <p:ext uri="{D42A27DB-BD31-4B8C-83A1-F6EECF244321}">
                <p14:modId xmlns:p14="http://schemas.microsoft.com/office/powerpoint/2010/main" val="1098000032"/>
              </p:ext>
            </p:extLst>
          </p:nvPr>
        </p:nvGraphicFramePr>
        <p:xfrm>
          <a:off x="838200" y="2065321"/>
          <a:ext cx="10515600" cy="3332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23242510"/>
                    </a:ext>
                  </a:extLst>
                </a:gridCol>
                <a:gridCol w="5257800">
                  <a:extLst>
                    <a:ext uri="{9D8B030D-6E8A-4147-A177-3AD203B41FA5}">
                      <a16:colId xmlns:a16="http://schemas.microsoft.com/office/drawing/2014/main" val="3389459882"/>
                    </a:ext>
                  </a:extLst>
                </a:gridCol>
              </a:tblGrid>
              <a:tr h="1666151">
                <a:tc>
                  <a:txBody>
                    <a:bodyPr/>
                    <a:lstStyle/>
                    <a:p>
                      <a:pPr algn="ctr"/>
                      <a:r>
                        <a:rPr lang="en-US" dirty="0"/>
                        <a:t>Mutual Exclusion</a:t>
                      </a:r>
                      <a:endParaRPr lang="en-IN" dirty="0"/>
                    </a:p>
                  </a:txBody>
                  <a:tcPr/>
                </a:tc>
                <a:tc>
                  <a:txBody>
                    <a:bodyPr/>
                    <a:lstStyle/>
                    <a:p>
                      <a:pPr algn="ctr"/>
                      <a:r>
                        <a:rPr lang="en-US" dirty="0"/>
                        <a:t>Hold and Wait</a:t>
                      </a:r>
                      <a:endParaRPr lang="en-IN" dirty="0"/>
                    </a:p>
                  </a:txBody>
                  <a:tcPr/>
                </a:tc>
                <a:extLst>
                  <a:ext uri="{0D108BD9-81ED-4DB2-BD59-A6C34878D82A}">
                    <a16:rowId xmlns:a16="http://schemas.microsoft.com/office/drawing/2014/main" val="1573957701"/>
                  </a:ext>
                </a:extLst>
              </a:tr>
              <a:tr h="1666151">
                <a:tc>
                  <a:txBody>
                    <a:bodyPr/>
                    <a:lstStyle/>
                    <a:p>
                      <a:pPr algn="ctr"/>
                      <a:r>
                        <a:rPr lang="en-US" dirty="0"/>
                        <a:t>No Preemption</a:t>
                      </a:r>
                      <a:endParaRPr lang="en-IN" dirty="0"/>
                    </a:p>
                  </a:txBody>
                  <a:tcPr/>
                </a:tc>
                <a:tc>
                  <a:txBody>
                    <a:bodyPr/>
                    <a:lstStyle/>
                    <a:p>
                      <a:pPr algn="ctr"/>
                      <a:r>
                        <a:rPr lang="en-US" dirty="0"/>
                        <a:t>Circular Wait</a:t>
                      </a:r>
                      <a:endParaRPr lang="en-IN" dirty="0"/>
                    </a:p>
                  </a:txBody>
                  <a:tcPr/>
                </a:tc>
                <a:extLst>
                  <a:ext uri="{0D108BD9-81ED-4DB2-BD59-A6C34878D82A}">
                    <a16:rowId xmlns:a16="http://schemas.microsoft.com/office/drawing/2014/main" val="1976210914"/>
                  </a:ext>
                </a:extLst>
              </a:tr>
            </a:tbl>
          </a:graphicData>
        </a:graphic>
      </p:graphicFrame>
    </p:spTree>
    <p:extLst>
      <p:ext uri="{BB962C8B-B14F-4D97-AF65-F5344CB8AC3E}">
        <p14:creationId xmlns:p14="http://schemas.microsoft.com/office/powerpoint/2010/main" val="18734973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398-683A-4B64-BBBE-FCE9645AC945}"/>
              </a:ext>
            </a:extLst>
          </p:cNvPr>
          <p:cNvSpPr>
            <a:spLocks noGrp="1"/>
          </p:cNvSpPr>
          <p:nvPr>
            <p:ph type="title"/>
          </p:nvPr>
        </p:nvSpPr>
        <p:spPr/>
        <p:txBody>
          <a:bodyPr/>
          <a:lstStyle/>
          <a:p>
            <a:r>
              <a:rPr lang="en-US" dirty="0"/>
              <a:t>Mutual Exclusion</a:t>
            </a:r>
            <a:endParaRPr lang="en-IN" dirty="0"/>
          </a:p>
        </p:txBody>
      </p:sp>
      <p:sp>
        <p:nvSpPr>
          <p:cNvPr id="3" name="Content Placeholder 2">
            <a:extLst>
              <a:ext uri="{FF2B5EF4-FFF2-40B4-BE49-F238E27FC236}">
                <a16:creationId xmlns:a16="http://schemas.microsoft.com/office/drawing/2014/main" id="{9B79C525-F502-41F0-8B8E-3D1C741375C3}"/>
              </a:ext>
            </a:extLst>
          </p:cNvPr>
          <p:cNvSpPr>
            <a:spLocks noGrp="1"/>
          </p:cNvSpPr>
          <p:nvPr>
            <p:ph idx="1"/>
          </p:nvPr>
        </p:nvSpPr>
        <p:spPr>
          <a:xfrm>
            <a:off x="838200" y="1825625"/>
            <a:ext cx="10515600" cy="2169326"/>
          </a:xfrm>
        </p:spPr>
        <p:txBody>
          <a:bodyPr>
            <a:normAutofit fontScale="92500" lnSpcReduction="20000"/>
          </a:bodyPr>
          <a:lstStyle/>
          <a:p>
            <a:r>
              <a:rPr lang="en-US" dirty="0"/>
              <a:t>A resource can be held by only one process at a time. </a:t>
            </a:r>
          </a:p>
          <a:p>
            <a:r>
              <a:rPr lang="en-US" dirty="0"/>
              <a:t>If a process P1 is using some resource R at a particular instant of time, then some other process P2 can't hold or use the same resource R at that particular instant of time. </a:t>
            </a:r>
          </a:p>
          <a:p>
            <a:r>
              <a:rPr lang="en-US" dirty="0"/>
              <a:t>The process P2 can make a request for that resource R but it can't use that resource simultaneously with process P1</a:t>
            </a:r>
            <a:endParaRPr lang="en-IN" dirty="0"/>
          </a:p>
        </p:txBody>
      </p:sp>
      <p:pic>
        <p:nvPicPr>
          <p:cNvPr id="1026" name="Picture 2" descr="What is Deadlock and what are its four necessary conditions?">
            <a:extLst>
              <a:ext uri="{FF2B5EF4-FFF2-40B4-BE49-F238E27FC236}">
                <a16:creationId xmlns:a16="http://schemas.microsoft.com/office/drawing/2014/main" id="{7AFA645F-DB40-4922-BCFC-8B13041B1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551" y="4436892"/>
            <a:ext cx="6516210" cy="191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5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2B5B-B1E9-4D78-955B-D3A3EB060EAD}"/>
              </a:ext>
            </a:extLst>
          </p:cNvPr>
          <p:cNvSpPr>
            <a:spLocks noGrp="1"/>
          </p:cNvSpPr>
          <p:nvPr>
            <p:ph type="title"/>
          </p:nvPr>
        </p:nvSpPr>
        <p:spPr/>
        <p:txBody>
          <a:bodyPr/>
          <a:lstStyle/>
          <a:p>
            <a:r>
              <a:rPr lang="en-US" dirty="0"/>
              <a:t>Parts of a Computer</a:t>
            </a:r>
            <a:endParaRPr lang="en-IN" dirty="0"/>
          </a:p>
        </p:txBody>
      </p:sp>
      <p:sp>
        <p:nvSpPr>
          <p:cNvPr id="3" name="Content Placeholder 2">
            <a:extLst>
              <a:ext uri="{FF2B5EF4-FFF2-40B4-BE49-F238E27FC236}">
                <a16:creationId xmlns:a16="http://schemas.microsoft.com/office/drawing/2014/main" id="{32C52CEE-E7DE-421C-9A2E-31C3BC5A80DE}"/>
              </a:ext>
            </a:extLst>
          </p:cNvPr>
          <p:cNvSpPr>
            <a:spLocks noGrp="1"/>
          </p:cNvSpPr>
          <p:nvPr>
            <p:ph idx="1"/>
          </p:nvPr>
        </p:nvSpPr>
        <p:spPr/>
        <p:txBody>
          <a:bodyPr/>
          <a:lstStyle/>
          <a:p>
            <a:pPr marL="514350" indent="-514350">
              <a:lnSpc>
                <a:spcPct val="150000"/>
              </a:lnSpc>
              <a:buFontTx/>
              <a:buAutoNum type="arabicPeriod"/>
              <a:defRPr/>
            </a:pPr>
            <a:r>
              <a:rPr lang="en-US" dirty="0">
                <a:effectLst>
                  <a:outerShdw blurRad="38100" dist="38100" dir="2700000" algn="tl">
                    <a:srgbClr val="C0C0C0"/>
                  </a:outerShdw>
                </a:effectLst>
              </a:rPr>
              <a:t>Input Devices (Keyboard, Mouse, etc.)</a:t>
            </a:r>
          </a:p>
          <a:p>
            <a:pPr marL="514350" indent="-514350">
              <a:lnSpc>
                <a:spcPct val="150000"/>
              </a:lnSpc>
              <a:buFontTx/>
              <a:buAutoNum type="arabicPeriod"/>
              <a:defRPr/>
            </a:pPr>
            <a:r>
              <a:rPr lang="en-US" dirty="0">
                <a:effectLst>
                  <a:outerShdw blurRad="38100" dist="38100" dir="2700000" algn="tl">
                    <a:srgbClr val="C0C0C0"/>
                  </a:outerShdw>
                </a:effectLst>
              </a:rPr>
              <a:t>Output Devices (Monitor, Speakers, etc.)</a:t>
            </a:r>
          </a:p>
          <a:p>
            <a:pPr marL="514350" indent="-514350">
              <a:lnSpc>
                <a:spcPct val="150000"/>
              </a:lnSpc>
              <a:buFontTx/>
              <a:buAutoNum type="arabicPeriod"/>
              <a:defRPr/>
            </a:pPr>
            <a:r>
              <a:rPr lang="en-US" dirty="0">
                <a:effectLst>
                  <a:outerShdw blurRad="38100" dist="38100" dir="2700000" algn="tl">
                    <a:srgbClr val="C0C0C0"/>
                  </a:outerShdw>
                </a:effectLst>
              </a:rPr>
              <a:t>Central Processing Unit (CPU) and memory</a:t>
            </a:r>
          </a:p>
          <a:p>
            <a:endParaRPr lang="en-IN" dirty="0"/>
          </a:p>
        </p:txBody>
      </p:sp>
    </p:spTree>
    <p:extLst>
      <p:ext uri="{BB962C8B-B14F-4D97-AF65-F5344CB8AC3E}">
        <p14:creationId xmlns:p14="http://schemas.microsoft.com/office/powerpoint/2010/main" val="40391070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5527-1609-4F65-B061-FCC362B71E36}"/>
              </a:ext>
            </a:extLst>
          </p:cNvPr>
          <p:cNvSpPr>
            <a:spLocks noGrp="1"/>
          </p:cNvSpPr>
          <p:nvPr>
            <p:ph type="title"/>
          </p:nvPr>
        </p:nvSpPr>
        <p:spPr/>
        <p:txBody>
          <a:bodyPr/>
          <a:lstStyle/>
          <a:p>
            <a:r>
              <a:rPr lang="en-US" dirty="0"/>
              <a:t>Hold and Wait</a:t>
            </a:r>
            <a:endParaRPr lang="en-IN" dirty="0"/>
          </a:p>
        </p:txBody>
      </p:sp>
      <p:sp>
        <p:nvSpPr>
          <p:cNvPr id="3" name="Content Placeholder 2">
            <a:extLst>
              <a:ext uri="{FF2B5EF4-FFF2-40B4-BE49-F238E27FC236}">
                <a16:creationId xmlns:a16="http://schemas.microsoft.com/office/drawing/2014/main" id="{8D0E4C7A-9086-4D8F-B2B1-10510B8F9BC4}"/>
              </a:ext>
            </a:extLst>
          </p:cNvPr>
          <p:cNvSpPr>
            <a:spLocks noGrp="1"/>
          </p:cNvSpPr>
          <p:nvPr>
            <p:ph idx="1"/>
          </p:nvPr>
        </p:nvSpPr>
        <p:spPr>
          <a:xfrm>
            <a:off x="838200" y="1825625"/>
            <a:ext cx="10515600" cy="2160449"/>
          </a:xfrm>
        </p:spPr>
        <p:txBody>
          <a:bodyPr>
            <a:normAutofit fontScale="92500" lnSpcReduction="10000"/>
          </a:bodyPr>
          <a:lstStyle/>
          <a:p>
            <a:r>
              <a:rPr lang="en-US" dirty="0"/>
              <a:t>A process can hold a number of resources at a time and at the same time, it can request for other resources that are being held by some other process. </a:t>
            </a:r>
          </a:p>
          <a:p>
            <a:r>
              <a:rPr lang="en-US" dirty="0"/>
              <a:t>For example, a process P1 can hold two resources R1 and R2 and at the same time, it can request some resource R3 that is currently held by process P2.</a:t>
            </a:r>
            <a:endParaRPr lang="en-IN" dirty="0"/>
          </a:p>
        </p:txBody>
      </p:sp>
      <p:pic>
        <p:nvPicPr>
          <p:cNvPr id="2050" name="Picture 2" descr="What is Deadlock and what are its four necessary conditions?">
            <a:extLst>
              <a:ext uri="{FF2B5EF4-FFF2-40B4-BE49-F238E27FC236}">
                <a16:creationId xmlns:a16="http://schemas.microsoft.com/office/drawing/2014/main" id="{FFF07472-48C6-4C98-9678-5F7256AB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017" y="4600344"/>
            <a:ext cx="8895425" cy="206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109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D6F-BC2A-41F2-82A7-F29A32A7C0F0}"/>
              </a:ext>
            </a:extLst>
          </p:cNvPr>
          <p:cNvSpPr>
            <a:spLocks noGrp="1"/>
          </p:cNvSpPr>
          <p:nvPr>
            <p:ph type="title"/>
          </p:nvPr>
        </p:nvSpPr>
        <p:spPr/>
        <p:txBody>
          <a:bodyPr/>
          <a:lstStyle/>
          <a:p>
            <a:r>
              <a:rPr lang="en-US" dirty="0"/>
              <a:t>No Preemption</a:t>
            </a:r>
            <a:endParaRPr lang="en-IN" dirty="0"/>
          </a:p>
        </p:txBody>
      </p:sp>
      <p:sp>
        <p:nvSpPr>
          <p:cNvPr id="3" name="Content Placeholder 2">
            <a:extLst>
              <a:ext uri="{FF2B5EF4-FFF2-40B4-BE49-F238E27FC236}">
                <a16:creationId xmlns:a16="http://schemas.microsoft.com/office/drawing/2014/main" id="{740309A5-FCCA-4038-AF44-0E78C0CC0FFF}"/>
              </a:ext>
            </a:extLst>
          </p:cNvPr>
          <p:cNvSpPr>
            <a:spLocks noGrp="1"/>
          </p:cNvSpPr>
          <p:nvPr>
            <p:ph idx="1"/>
          </p:nvPr>
        </p:nvSpPr>
        <p:spPr>
          <a:xfrm>
            <a:off x="838200" y="1825625"/>
            <a:ext cx="10515600" cy="2595455"/>
          </a:xfrm>
        </p:spPr>
        <p:txBody>
          <a:bodyPr>
            <a:normAutofit fontScale="92500"/>
          </a:bodyPr>
          <a:lstStyle/>
          <a:p>
            <a:r>
              <a:rPr lang="en-US" dirty="0"/>
              <a:t>A resource can't be preempted from the process by another process, forcefully. </a:t>
            </a:r>
          </a:p>
          <a:p>
            <a:r>
              <a:rPr lang="en-US" dirty="0"/>
              <a:t>For example, if a process P1 is using some resource R, then some other process P2 can't forcefully take that resource. If it is so, then what's the need for various scheduling algorithm. The process P2 can request for the resource R and can wait for that resource to be freed by the process P1.</a:t>
            </a:r>
            <a:endParaRPr lang="en-IN" dirty="0"/>
          </a:p>
        </p:txBody>
      </p:sp>
    </p:spTree>
    <p:extLst>
      <p:ext uri="{BB962C8B-B14F-4D97-AF65-F5344CB8AC3E}">
        <p14:creationId xmlns:p14="http://schemas.microsoft.com/office/powerpoint/2010/main" val="1513909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3AEA-C984-4A8A-8705-3E084679CBCB}"/>
              </a:ext>
            </a:extLst>
          </p:cNvPr>
          <p:cNvSpPr>
            <a:spLocks noGrp="1"/>
          </p:cNvSpPr>
          <p:nvPr>
            <p:ph type="title"/>
          </p:nvPr>
        </p:nvSpPr>
        <p:spPr/>
        <p:txBody>
          <a:bodyPr/>
          <a:lstStyle/>
          <a:p>
            <a:r>
              <a:rPr lang="en-US" dirty="0"/>
              <a:t>Circular Wait</a:t>
            </a:r>
            <a:endParaRPr lang="en-IN" dirty="0"/>
          </a:p>
        </p:txBody>
      </p:sp>
      <p:sp>
        <p:nvSpPr>
          <p:cNvPr id="3" name="Content Placeholder 2">
            <a:extLst>
              <a:ext uri="{FF2B5EF4-FFF2-40B4-BE49-F238E27FC236}">
                <a16:creationId xmlns:a16="http://schemas.microsoft.com/office/drawing/2014/main" id="{A825491B-159A-4031-889E-D551C765D171}"/>
              </a:ext>
            </a:extLst>
          </p:cNvPr>
          <p:cNvSpPr>
            <a:spLocks noGrp="1"/>
          </p:cNvSpPr>
          <p:nvPr>
            <p:ph idx="1"/>
          </p:nvPr>
        </p:nvSpPr>
        <p:spPr>
          <a:xfrm>
            <a:off x="838200" y="1825625"/>
            <a:ext cx="10515600" cy="2888418"/>
          </a:xfrm>
        </p:spPr>
        <p:txBody>
          <a:bodyPr>
            <a:normAutofit lnSpcReduction="10000"/>
          </a:bodyPr>
          <a:lstStyle/>
          <a:p>
            <a:r>
              <a:rPr lang="en-US" dirty="0"/>
              <a:t>Circular wait is a condition when the first process is waiting for the resource held by the second process, the second process is waiting for the resource held by the third process, and so on. </a:t>
            </a:r>
          </a:p>
          <a:p>
            <a:r>
              <a:rPr lang="en-US" dirty="0"/>
              <a:t>At last, the last process is waiting for the resource held by the first process. So, every process is waiting for each other to release the resource and no one is releasing their own resource. Everyone is waiting here for getting the resource. This is called a circular wait.</a:t>
            </a:r>
            <a:endParaRPr lang="en-IN" dirty="0"/>
          </a:p>
        </p:txBody>
      </p:sp>
      <p:pic>
        <p:nvPicPr>
          <p:cNvPr id="3074" name="Picture 2" descr="What is Deadlock and what are its four necessary conditions?">
            <a:extLst>
              <a:ext uri="{FF2B5EF4-FFF2-40B4-BE49-F238E27FC236}">
                <a16:creationId xmlns:a16="http://schemas.microsoft.com/office/drawing/2014/main" id="{4EBC890E-8739-4657-9ACF-1CB3E88BE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577" y="4634145"/>
            <a:ext cx="7981025" cy="215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7154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22BC-8515-4FE1-8D52-1E82201C1989}"/>
              </a:ext>
            </a:extLst>
          </p:cNvPr>
          <p:cNvSpPr>
            <a:spLocks noGrp="1"/>
          </p:cNvSpPr>
          <p:nvPr>
            <p:ph type="title"/>
          </p:nvPr>
        </p:nvSpPr>
        <p:spPr/>
        <p:txBody>
          <a:bodyPr/>
          <a:lstStyle/>
          <a:p>
            <a:r>
              <a:rPr lang="en-US" dirty="0"/>
              <a:t>Virtual memory</a:t>
            </a:r>
            <a:endParaRPr lang="en-IN" dirty="0"/>
          </a:p>
        </p:txBody>
      </p:sp>
      <p:sp>
        <p:nvSpPr>
          <p:cNvPr id="3" name="Content Placeholder 2">
            <a:extLst>
              <a:ext uri="{FF2B5EF4-FFF2-40B4-BE49-F238E27FC236}">
                <a16:creationId xmlns:a16="http://schemas.microsoft.com/office/drawing/2014/main" id="{FDF5C437-3951-4F80-B9BB-129BB7ABB137}"/>
              </a:ext>
            </a:extLst>
          </p:cNvPr>
          <p:cNvSpPr>
            <a:spLocks noGrp="1"/>
          </p:cNvSpPr>
          <p:nvPr>
            <p:ph idx="1"/>
          </p:nvPr>
        </p:nvSpPr>
        <p:spPr/>
        <p:txBody>
          <a:bodyPr>
            <a:normAutofit fontScale="92500" lnSpcReduction="20000"/>
          </a:bodyPr>
          <a:lstStyle/>
          <a:p>
            <a:r>
              <a:rPr lang="en-US" dirty="0"/>
              <a:t>In modern computers, physical main memory is not enough for the large address space of the processor.</a:t>
            </a:r>
            <a:endParaRPr lang="en-US" altLang="zh-CN" dirty="0">
              <a:ea typeface="SimSun" pitchFamily="2" charset="-122"/>
            </a:endParaRPr>
          </a:p>
          <a:p>
            <a:r>
              <a:rPr lang="en-US" altLang="zh-CN" dirty="0">
                <a:ea typeface="SimSun" pitchFamily="2" charset="-122"/>
              </a:rPr>
              <a:t>When a program does not completely fit into the main memory, the parts of it not currently being executed are stored on secondary storage devices.</a:t>
            </a:r>
          </a:p>
          <a:p>
            <a:r>
              <a:rPr lang="en-US" altLang="zh-CN" dirty="0">
                <a:ea typeface="SimSun" pitchFamily="2" charset="-122"/>
              </a:rPr>
              <a:t>Techniques that automatically move program and data blocks into the physical main memory when they are required for execution are called virtual-memory techniques.</a:t>
            </a:r>
          </a:p>
          <a:p>
            <a:r>
              <a:rPr lang="en-US" altLang="zh-CN" dirty="0">
                <a:ea typeface="SimSun" pitchFamily="2" charset="-122"/>
              </a:rPr>
              <a:t>When a new segment of a program is to be moved into the full memory, it must replace another segment already in the memory.</a:t>
            </a:r>
          </a:p>
          <a:p>
            <a:r>
              <a:rPr lang="en-US" altLang="zh-CN" dirty="0">
                <a:ea typeface="SimSun" pitchFamily="2" charset="-122"/>
              </a:rPr>
              <a:t>So the segments have to be transferred between main memory and the secondary memory automatically by the OS. </a:t>
            </a:r>
          </a:p>
          <a:p>
            <a:r>
              <a:rPr lang="en-US" altLang="zh-CN" dirty="0">
                <a:ea typeface="SimSun" pitchFamily="2" charset="-122"/>
              </a:rPr>
              <a:t>Virtual addresses will be translated into physical addresses.</a:t>
            </a:r>
            <a:endParaRPr lang="en-IN" dirty="0"/>
          </a:p>
        </p:txBody>
      </p:sp>
    </p:spTree>
    <p:extLst>
      <p:ext uri="{BB962C8B-B14F-4D97-AF65-F5344CB8AC3E}">
        <p14:creationId xmlns:p14="http://schemas.microsoft.com/office/powerpoint/2010/main" val="11393927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F30-72C6-47E5-BA62-B53387694FA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21A47C6-8D3A-4E06-9171-ACB0AA27ACD0}"/>
              </a:ext>
            </a:extLst>
          </p:cNvPr>
          <p:cNvSpPr>
            <a:spLocks noGrp="1"/>
          </p:cNvSpPr>
          <p:nvPr>
            <p:ph idx="1"/>
          </p:nvPr>
        </p:nvSpPr>
        <p:spPr/>
        <p:txBody>
          <a:bodyPr>
            <a:normAutofit fontScale="92500"/>
          </a:bodyPr>
          <a:lstStyle/>
          <a:p>
            <a:r>
              <a:rPr lang="en-US" b="1" dirty="0"/>
              <a:t>Technique that automatically move program and data block into main memory when they are required for execution are called virtual memory.</a:t>
            </a:r>
          </a:p>
          <a:p>
            <a:r>
              <a:rPr lang="en-US" dirty="0"/>
              <a:t>So the processor can address instruction and data space much more the actual size.</a:t>
            </a:r>
          </a:p>
          <a:p>
            <a:r>
              <a:rPr lang="en-US" dirty="0"/>
              <a:t>The binary addresses that the processor issues is called virtual or logical address.</a:t>
            </a:r>
          </a:p>
          <a:p>
            <a:r>
              <a:rPr lang="en-US" dirty="0"/>
              <a:t>This virtual addresses are translated to physical addresses by the combination of hardware and software components.</a:t>
            </a:r>
          </a:p>
          <a:p>
            <a:r>
              <a:rPr lang="en-US" dirty="0"/>
              <a:t>A unit called memory management unit(MMU) translates virtual address to physical address.</a:t>
            </a:r>
          </a:p>
          <a:p>
            <a:endParaRPr lang="en-IN" dirty="0"/>
          </a:p>
        </p:txBody>
      </p:sp>
    </p:spTree>
    <p:extLst>
      <p:ext uri="{BB962C8B-B14F-4D97-AF65-F5344CB8AC3E}">
        <p14:creationId xmlns:p14="http://schemas.microsoft.com/office/powerpoint/2010/main" val="1420354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ure5">
            <a:extLst>
              <a:ext uri="{FF2B5EF4-FFF2-40B4-BE49-F238E27FC236}">
                <a16:creationId xmlns:a16="http://schemas.microsoft.com/office/drawing/2014/main" id="{B10237FB-619F-46E2-835E-148A403484C6}"/>
              </a:ext>
            </a:extLst>
          </p:cNvPr>
          <p:cNvPicPr>
            <a:picLocks noChangeAspect="1" noChangeArrowheads="1"/>
          </p:cNvPicPr>
          <p:nvPr/>
        </p:nvPicPr>
        <p:blipFill>
          <a:blip r:embed="rId2"/>
          <a:srcRect/>
          <a:stretch>
            <a:fillRect/>
          </a:stretch>
        </p:blipFill>
        <p:spPr bwMode="auto">
          <a:xfrm>
            <a:off x="2721484" y="796925"/>
            <a:ext cx="5078437" cy="6061075"/>
          </a:xfrm>
          <a:prstGeom prst="rect">
            <a:avLst/>
          </a:prstGeom>
          <a:noFill/>
        </p:spPr>
      </p:pic>
    </p:spTree>
    <p:extLst>
      <p:ext uri="{BB962C8B-B14F-4D97-AF65-F5344CB8AC3E}">
        <p14:creationId xmlns:p14="http://schemas.microsoft.com/office/powerpoint/2010/main" val="24179165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E6B9-4A8C-45CC-942A-D8E70DEEAB5B}"/>
              </a:ext>
            </a:extLst>
          </p:cNvPr>
          <p:cNvSpPr>
            <a:spLocks noGrp="1"/>
          </p:cNvSpPr>
          <p:nvPr>
            <p:ph type="title"/>
          </p:nvPr>
        </p:nvSpPr>
        <p:spPr/>
        <p:txBody>
          <a:bodyPr/>
          <a:lstStyle/>
          <a:p>
            <a:r>
              <a:rPr lang="en-US" dirty="0"/>
              <a:t>Address Translation</a:t>
            </a:r>
            <a:endParaRPr lang="en-IN" dirty="0"/>
          </a:p>
        </p:txBody>
      </p:sp>
      <p:sp>
        <p:nvSpPr>
          <p:cNvPr id="3" name="Content Placeholder 2">
            <a:extLst>
              <a:ext uri="{FF2B5EF4-FFF2-40B4-BE49-F238E27FC236}">
                <a16:creationId xmlns:a16="http://schemas.microsoft.com/office/drawing/2014/main" id="{5574F8E3-DD7A-4BC8-A3BA-C749DACB461F}"/>
              </a:ext>
            </a:extLst>
          </p:cNvPr>
          <p:cNvSpPr>
            <a:spLocks noGrp="1"/>
          </p:cNvSpPr>
          <p:nvPr>
            <p:ph idx="1"/>
          </p:nvPr>
        </p:nvSpPr>
        <p:spPr/>
        <p:txBody>
          <a:bodyPr>
            <a:normAutofit fontScale="92500" lnSpcReduction="10000"/>
          </a:bodyPr>
          <a:lstStyle/>
          <a:p>
            <a:r>
              <a:rPr lang="en-US" altLang="zh-CN" dirty="0">
                <a:ea typeface="SimSun" pitchFamily="2" charset="-122"/>
              </a:rPr>
              <a:t>All programs and data are composed of fixed-length units called pages, each of which consists of a block of words that occupy contiguous locations in the main memory.</a:t>
            </a:r>
          </a:p>
          <a:p>
            <a:r>
              <a:rPr lang="en-US" altLang="zh-CN" dirty="0">
                <a:ea typeface="SimSun" pitchFamily="2" charset="-122"/>
              </a:rPr>
              <a:t>Pages commonly ranges from 2K to 16K in length.</a:t>
            </a:r>
          </a:p>
          <a:p>
            <a:r>
              <a:rPr lang="en-US" altLang="zh-CN" dirty="0">
                <a:ea typeface="SimSun" pitchFamily="2" charset="-122"/>
              </a:rPr>
              <a:t>Page cannot be too small or too large.</a:t>
            </a:r>
          </a:p>
          <a:p>
            <a:r>
              <a:rPr lang="en-US" altLang="zh-CN" dirty="0">
                <a:ea typeface="SimSun" pitchFamily="2" charset="-122"/>
              </a:rPr>
              <a:t>The virtual memory mechanism bridges the size and speed gaps between the main memory and secondary storage – similar to cache.</a:t>
            </a:r>
          </a:p>
          <a:p>
            <a:r>
              <a:rPr lang="en-US" altLang="zh-CN" dirty="0">
                <a:ea typeface="SimSun" pitchFamily="2" charset="-122"/>
              </a:rPr>
              <a:t>The cache and virtual memory bridges the speed gap between the processor and the main memory – but cache uses hardware and virtual memory uses software.</a:t>
            </a:r>
          </a:p>
          <a:p>
            <a:r>
              <a:rPr lang="en-US" altLang="zh-CN" dirty="0">
                <a:ea typeface="SimSun" pitchFamily="2" charset="-122"/>
              </a:rPr>
              <a:t>A virtual-memory address translation method based on fixed length pages.</a:t>
            </a:r>
          </a:p>
          <a:p>
            <a:endParaRPr lang="en-US" altLang="zh-CN" dirty="0">
              <a:ea typeface="SimSun" pitchFamily="2" charset="-122"/>
            </a:endParaRPr>
          </a:p>
          <a:p>
            <a:endParaRPr lang="en-IN" dirty="0"/>
          </a:p>
        </p:txBody>
      </p:sp>
    </p:spTree>
    <p:extLst>
      <p:ext uri="{BB962C8B-B14F-4D97-AF65-F5344CB8AC3E}">
        <p14:creationId xmlns:p14="http://schemas.microsoft.com/office/powerpoint/2010/main" val="40755372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BBDE-23F7-480E-B110-A915B8F99FB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403A4BB-E94A-4BDC-AC21-03B03517EB5A}"/>
              </a:ext>
            </a:extLst>
          </p:cNvPr>
          <p:cNvSpPr>
            <a:spLocks noGrp="1"/>
          </p:cNvSpPr>
          <p:nvPr>
            <p:ph idx="1"/>
          </p:nvPr>
        </p:nvSpPr>
        <p:spPr/>
        <p:txBody>
          <a:bodyPr>
            <a:normAutofit fontScale="77500" lnSpcReduction="20000"/>
          </a:bodyPr>
          <a:lstStyle/>
          <a:p>
            <a:r>
              <a:rPr lang="en-US" dirty="0"/>
              <a:t>Each virtual address has 2 parts :-</a:t>
            </a:r>
          </a:p>
          <a:p>
            <a:pPr lvl="1"/>
            <a:r>
              <a:rPr lang="en-US" dirty="0"/>
              <a:t>virtual page number(high-order)</a:t>
            </a:r>
          </a:p>
          <a:p>
            <a:pPr lvl="1"/>
            <a:r>
              <a:rPr lang="en-US" dirty="0"/>
              <a:t>offset(low-order)</a:t>
            </a:r>
          </a:p>
          <a:p>
            <a:pPr lvl="2"/>
            <a:r>
              <a:rPr lang="en-US" dirty="0"/>
              <a:t>which specifies the location with in the page.</a:t>
            </a:r>
          </a:p>
          <a:p>
            <a:r>
              <a:rPr lang="en-US" dirty="0"/>
              <a:t>Information about the main memory location of each page is kept in a </a:t>
            </a:r>
            <a:r>
              <a:rPr lang="en-US" b="1" dirty="0"/>
              <a:t>page table.</a:t>
            </a:r>
          </a:p>
          <a:p>
            <a:r>
              <a:rPr lang="en-US" dirty="0"/>
              <a:t>The contents of the page table are where the page is stored and current status of the page.</a:t>
            </a:r>
          </a:p>
          <a:p>
            <a:r>
              <a:rPr lang="en-US" dirty="0"/>
              <a:t>An area in the main memory that can hold one page is called </a:t>
            </a:r>
            <a:r>
              <a:rPr lang="en-US" b="1" dirty="0"/>
              <a:t>page frame</a:t>
            </a:r>
            <a:r>
              <a:rPr lang="en-US" dirty="0"/>
              <a:t>.</a:t>
            </a:r>
          </a:p>
          <a:p>
            <a:r>
              <a:rPr lang="en-US" dirty="0"/>
              <a:t>The starting address of the page table is kept in a </a:t>
            </a:r>
            <a:r>
              <a:rPr lang="en-US" b="1" dirty="0"/>
              <a:t>page table base register.</a:t>
            </a:r>
          </a:p>
          <a:p>
            <a:r>
              <a:rPr lang="en-US" dirty="0"/>
              <a:t>By adding the virtual page number to content of page table base register, the address of the corresponding entry in the page table is obtained.</a:t>
            </a:r>
          </a:p>
          <a:p>
            <a:r>
              <a:rPr lang="en-US" dirty="0"/>
              <a:t>The content of this location gives the starting address of the page if that page currently resides in the main memory.</a:t>
            </a:r>
          </a:p>
          <a:p>
            <a:endParaRPr lang="en-IN" dirty="0"/>
          </a:p>
        </p:txBody>
      </p:sp>
    </p:spTree>
    <p:extLst>
      <p:ext uri="{BB962C8B-B14F-4D97-AF65-F5344CB8AC3E}">
        <p14:creationId xmlns:p14="http://schemas.microsoft.com/office/powerpoint/2010/main" val="14875562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4A91-7125-4026-AFAA-FEEA2D431532}"/>
              </a:ext>
            </a:extLst>
          </p:cNvPr>
          <p:cNvSpPr>
            <a:spLocks noGrp="1"/>
          </p:cNvSpPr>
          <p:nvPr>
            <p:ph type="title"/>
          </p:nvPr>
        </p:nvSpPr>
        <p:spPr/>
        <p:txBody>
          <a:bodyPr/>
          <a:lstStyle/>
          <a:p>
            <a:r>
              <a:rPr lang="en-US" dirty="0"/>
              <a:t>Continues..</a:t>
            </a:r>
            <a:endParaRPr lang="en-IN" dirty="0"/>
          </a:p>
        </p:txBody>
      </p:sp>
      <p:grpSp>
        <p:nvGrpSpPr>
          <p:cNvPr id="4" name="Group 3">
            <a:extLst>
              <a:ext uri="{FF2B5EF4-FFF2-40B4-BE49-F238E27FC236}">
                <a16:creationId xmlns:a16="http://schemas.microsoft.com/office/drawing/2014/main" id="{4B751F22-2AAD-4288-BA32-12E5D59BBB5F}"/>
              </a:ext>
            </a:extLst>
          </p:cNvPr>
          <p:cNvGrpSpPr/>
          <p:nvPr/>
        </p:nvGrpSpPr>
        <p:grpSpPr>
          <a:xfrm>
            <a:off x="1975035" y="1673427"/>
            <a:ext cx="8611382" cy="4919663"/>
            <a:chOff x="279400" y="1228725"/>
            <a:chExt cx="8385175" cy="4919663"/>
          </a:xfrm>
        </p:grpSpPr>
        <p:sp>
          <p:nvSpPr>
            <p:cNvPr id="5" name="Rectangle 4">
              <a:extLst>
                <a:ext uri="{FF2B5EF4-FFF2-40B4-BE49-F238E27FC236}">
                  <a16:creationId xmlns:a16="http://schemas.microsoft.com/office/drawing/2014/main" id="{32117182-2BF7-472B-AF3B-ADFC15361C13}"/>
                </a:ext>
              </a:extLst>
            </p:cNvPr>
            <p:cNvSpPr>
              <a:spLocks noChangeArrowheads="1"/>
            </p:cNvSpPr>
            <p:nvPr/>
          </p:nvSpPr>
          <p:spPr bwMode="auto">
            <a:xfrm>
              <a:off x="3838575" y="5400675"/>
              <a:ext cx="63023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Page frame</a:t>
              </a:r>
              <a:endParaRPr lang="en-CA" sz="2400">
                <a:latin typeface="Corbel" pitchFamily="34" charset="0"/>
              </a:endParaRPr>
            </a:p>
          </p:txBody>
        </p:sp>
        <p:sp>
          <p:nvSpPr>
            <p:cNvPr id="6" name="Rectangle 6">
              <a:extLst>
                <a:ext uri="{FF2B5EF4-FFF2-40B4-BE49-F238E27FC236}">
                  <a16:creationId xmlns:a16="http://schemas.microsoft.com/office/drawing/2014/main" id="{CA8A975F-E98C-4F20-994C-5BD456AAC43C}"/>
                </a:ext>
              </a:extLst>
            </p:cNvPr>
            <p:cNvSpPr>
              <a:spLocks noChangeArrowheads="1"/>
            </p:cNvSpPr>
            <p:nvPr/>
          </p:nvSpPr>
          <p:spPr bwMode="auto">
            <a:xfrm>
              <a:off x="3852863" y="5522913"/>
              <a:ext cx="6064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in memory</a:t>
              </a:r>
              <a:endParaRPr lang="en-CA" sz="2400">
                <a:latin typeface="Corbel" pitchFamily="34" charset="0"/>
              </a:endParaRPr>
            </a:p>
          </p:txBody>
        </p:sp>
        <p:sp>
          <p:nvSpPr>
            <p:cNvPr id="7" name="Freeform 7">
              <a:extLst>
                <a:ext uri="{FF2B5EF4-FFF2-40B4-BE49-F238E27FC236}">
                  <a16:creationId xmlns:a16="http://schemas.microsoft.com/office/drawing/2014/main" id="{1E02979B-91E7-419B-8564-25D25B07C7D4}"/>
                </a:ext>
              </a:extLst>
            </p:cNvPr>
            <p:cNvSpPr>
              <a:spLocks/>
            </p:cNvSpPr>
            <p:nvPr/>
          </p:nvSpPr>
          <p:spPr bwMode="auto">
            <a:xfrm>
              <a:off x="5035550" y="5829300"/>
              <a:ext cx="1765300" cy="92075"/>
            </a:xfrm>
            <a:custGeom>
              <a:avLst/>
              <a:gdLst>
                <a:gd name="T0" fmla="*/ 115 w 115"/>
                <a:gd name="T1" fmla="*/ 0 h 6"/>
                <a:gd name="T2" fmla="*/ 115 w 115"/>
                <a:gd name="T3" fmla="*/ 6 h 6"/>
                <a:gd name="T4" fmla="*/ 109 w 115"/>
                <a:gd name="T5" fmla="*/ 6 h 6"/>
                <a:gd name="T6" fmla="*/ 6 w 115"/>
                <a:gd name="T7" fmla="*/ 6 h 6"/>
                <a:gd name="T8" fmla="*/ 0 w 115"/>
                <a:gd name="T9" fmla="*/ 6 h 6"/>
                <a:gd name="T10" fmla="*/ 0 w 115"/>
                <a:gd name="T11" fmla="*/ 0 h 6"/>
                <a:gd name="T12" fmla="*/ 0 60000 65536"/>
                <a:gd name="T13" fmla="*/ 0 60000 65536"/>
                <a:gd name="T14" fmla="*/ 0 60000 65536"/>
                <a:gd name="T15" fmla="*/ 0 60000 65536"/>
                <a:gd name="T16" fmla="*/ 0 60000 65536"/>
                <a:gd name="T17" fmla="*/ 0 60000 65536"/>
                <a:gd name="T18" fmla="*/ 0 w 115"/>
                <a:gd name="T19" fmla="*/ 0 h 6"/>
                <a:gd name="T20" fmla="*/ 115 w 1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5" h="6">
                  <a:moveTo>
                    <a:pt x="115" y="0"/>
                  </a:moveTo>
                  <a:lnTo>
                    <a:pt x="115" y="6"/>
                  </a:lnTo>
                  <a:lnTo>
                    <a:pt x="109" y="6"/>
                  </a:lnTo>
                  <a:lnTo>
                    <a:pt x="6" y="6"/>
                  </a:lnTo>
                  <a:lnTo>
                    <a:pt x="0" y="6"/>
                  </a:lnTo>
                  <a:lnTo>
                    <a:pt x="0" y="0"/>
                  </a:lnTo>
                </a:path>
              </a:pathLst>
            </a:custGeom>
            <a:noFill/>
            <a:ln w="15875">
              <a:solidFill>
                <a:srgbClr val="000000"/>
              </a:solidFill>
              <a:prstDash val="solid"/>
              <a:round/>
              <a:headEnd/>
              <a:tailEnd/>
            </a:ln>
          </p:spPr>
          <p:txBody>
            <a:bodyPr/>
            <a:lstStyle/>
            <a:p>
              <a:endParaRPr lang="en-US"/>
            </a:p>
          </p:txBody>
        </p:sp>
        <p:sp>
          <p:nvSpPr>
            <p:cNvPr id="8" name="Rectangle 8">
              <a:extLst>
                <a:ext uri="{FF2B5EF4-FFF2-40B4-BE49-F238E27FC236}">
                  <a16:creationId xmlns:a16="http://schemas.microsoft.com/office/drawing/2014/main" id="{DA78EC3C-150A-4EF0-99F4-4AEA8555BD9D}"/>
                </a:ext>
              </a:extLst>
            </p:cNvPr>
            <p:cNvSpPr>
              <a:spLocks noChangeArrowheads="1"/>
            </p:cNvSpPr>
            <p:nvPr/>
          </p:nvSpPr>
          <p:spPr bwMode="auto">
            <a:xfrm>
              <a:off x="6278563" y="1762125"/>
              <a:ext cx="347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Offset</a:t>
              </a:r>
              <a:endParaRPr lang="en-CA" sz="2400">
                <a:latin typeface="Corbel" pitchFamily="34" charset="0"/>
              </a:endParaRPr>
            </a:p>
          </p:txBody>
        </p:sp>
        <p:sp>
          <p:nvSpPr>
            <p:cNvPr id="9" name="Rectangle 9">
              <a:extLst>
                <a:ext uri="{FF2B5EF4-FFF2-40B4-BE49-F238E27FC236}">
                  <a16:creationId xmlns:a16="http://schemas.microsoft.com/office/drawing/2014/main" id="{6F1B963F-F545-4F9D-9354-297AC6443FAB}"/>
                </a:ext>
              </a:extLst>
            </p:cNvPr>
            <p:cNvSpPr>
              <a:spLocks noChangeArrowheads="1"/>
            </p:cNvSpPr>
            <p:nvPr/>
          </p:nvSpPr>
          <p:spPr bwMode="auto">
            <a:xfrm>
              <a:off x="6278563" y="5568950"/>
              <a:ext cx="347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Offset</a:t>
              </a:r>
              <a:endParaRPr lang="en-CA" sz="2400">
                <a:latin typeface="Corbel" pitchFamily="34" charset="0"/>
              </a:endParaRPr>
            </a:p>
          </p:txBody>
        </p:sp>
        <p:sp>
          <p:nvSpPr>
            <p:cNvPr id="10" name="Freeform 10">
              <a:extLst>
                <a:ext uri="{FF2B5EF4-FFF2-40B4-BE49-F238E27FC236}">
                  <a16:creationId xmlns:a16="http://schemas.microsoft.com/office/drawing/2014/main" id="{E6654662-14D7-46D5-9B4F-92BFE4C36AA5}"/>
                </a:ext>
              </a:extLst>
            </p:cNvPr>
            <p:cNvSpPr>
              <a:spLocks/>
            </p:cNvSpPr>
            <p:nvPr/>
          </p:nvSpPr>
          <p:spPr bwMode="auto">
            <a:xfrm>
              <a:off x="4498975" y="1593850"/>
              <a:ext cx="2301875" cy="92075"/>
            </a:xfrm>
            <a:custGeom>
              <a:avLst/>
              <a:gdLst>
                <a:gd name="T0" fmla="*/ 150 w 150"/>
                <a:gd name="T1" fmla="*/ 6 h 6"/>
                <a:gd name="T2" fmla="*/ 150 w 150"/>
                <a:gd name="T3" fmla="*/ 0 h 6"/>
                <a:gd name="T4" fmla="*/ 144 w 150"/>
                <a:gd name="T5" fmla="*/ 0 h 6"/>
                <a:gd name="T6" fmla="*/ 6 w 150"/>
                <a:gd name="T7" fmla="*/ 0 h 6"/>
                <a:gd name="T8" fmla="*/ 0 w 150"/>
                <a:gd name="T9" fmla="*/ 0 h 6"/>
                <a:gd name="T10" fmla="*/ 0 w 150"/>
                <a:gd name="T11" fmla="*/ 6 h 6"/>
                <a:gd name="T12" fmla="*/ 0 60000 65536"/>
                <a:gd name="T13" fmla="*/ 0 60000 65536"/>
                <a:gd name="T14" fmla="*/ 0 60000 65536"/>
                <a:gd name="T15" fmla="*/ 0 60000 65536"/>
                <a:gd name="T16" fmla="*/ 0 60000 65536"/>
                <a:gd name="T17" fmla="*/ 0 60000 65536"/>
                <a:gd name="T18" fmla="*/ 0 w 150"/>
                <a:gd name="T19" fmla="*/ 0 h 6"/>
                <a:gd name="T20" fmla="*/ 150 w 150"/>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0" h="6">
                  <a:moveTo>
                    <a:pt x="150" y="6"/>
                  </a:moveTo>
                  <a:lnTo>
                    <a:pt x="150" y="0"/>
                  </a:lnTo>
                  <a:lnTo>
                    <a:pt x="144" y="0"/>
                  </a:lnTo>
                  <a:lnTo>
                    <a:pt x="6" y="0"/>
                  </a:lnTo>
                  <a:lnTo>
                    <a:pt x="0" y="0"/>
                  </a:lnTo>
                  <a:lnTo>
                    <a:pt x="0" y="6"/>
                  </a:lnTo>
                </a:path>
              </a:pathLst>
            </a:custGeom>
            <a:noFill/>
            <a:ln w="15875">
              <a:solidFill>
                <a:srgbClr val="000000"/>
              </a:solidFill>
              <a:prstDash val="solid"/>
              <a:round/>
              <a:headEnd/>
              <a:tailEnd/>
            </a:ln>
          </p:spPr>
          <p:txBody>
            <a:bodyPr/>
            <a:lstStyle/>
            <a:p>
              <a:endParaRPr lang="en-US"/>
            </a:p>
          </p:txBody>
        </p:sp>
        <p:sp>
          <p:nvSpPr>
            <p:cNvPr id="11" name="Line 11">
              <a:extLst>
                <a:ext uri="{FF2B5EF4-FFF2-40B4-BE49-F238E27FC236}">
                  <a16:creationId xmlns:a16="http://schemas.microsoft.com/office/drawing/2014/main" id="{76E23833-AEC2-486B-9E21-3278710F8E60}"/>
                </a:ext>
              </a:extLst>
            </p:cNvPr>
            <p:cNvSpPr>
              <a:spLocks noChangeShapeType="1"/>
            </p:cNvSpPr>
            <p:nvPr/>
          </p:nvSpPr>
          <p:spPr bwMode="auto">
            <a:xfrm flipV="1">
              <a:off x="6094413" y="1731963"/>
              <a:ext cx="1587" cy="260350"/>
            </a:xfrm>
            <a:prstGeom prst="line">
              <a:avLst/>
            </a:prstGeom>
            <a:noFill/>
            <a:ln w="15875">
              <a:solidFill>
                <a:schemeClr val="tx1"/>
              </a:solidFill>
              <a:round/>
              <a:headEnd/>
              <a:tailEnd/>
            </a:ln>
          </p:spPr>
          <p:txBody>
            <a:bodyPr/>
            <a:lstStyle/>
            <a:p>
              <a:endParaRPr lang="en-US"/>
            </a:p>
          </p:txBody>
        </p:sp>
        <p:sp>
          <p:nvSpPr>
            <p:cNvPr id="12" name="Rectangle 12">
              <a:extLst>
                <a:ext uri="{FF2B5EF4-FFF2-40B4-BE49-F238E27FC236}">
                  <a16:creationId xmlns:a16="http://schemas.microsoft.com/office/drawing/2014/main" id="{49F6F4ED-09AB-4ACD-873E-8990ED8E43E8}"/>
                </a:ext>
              </a:extLst>
            </p:cNvPr>
            <p:cNvSpPr>
              <a:spLocks noChangeArrowheads="1"/>
            </p:cNvSpPr>
            <p:nvPr/>
          </p:nvSpPr>
          <p:spPr bwMode="auto">
            <a:xfrm>
              <a:off x="4697413" y="1762125"/>
              <a:ext cx="11525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Virtual page number</a:t>
              </a:r>
              <a:endParaRPr lang="en-CA" sz="2400">
                <a:latin typeface="Corbel" pitchFamily="34" charset="0"/>
              </a:endParaRPr>
            </a:p>
          </p:txBody>
        </p:sp>
        <p:sp>
          <p:nvSpPr>
            <p:cNvPr id="13" name="Rectangle 13">
              <a:extLst>
                <a:ext uri="{FF2B5EF4-FFF2-40B4-BE49-F238E27FC236}">
                  <a16:creationId xmlns:a16="http://schemas.microsoft.com/office/drawing/2014/main" id="{96089B48-73EC-47D8-BF8D-827E6A999E64}"/>
                </a:ext>
              </a:extLst>
            </p:cNvPr>
            <p:cNvSpPr>
              <a:spLocks noChangeArrowheads="1"/>
            </p:cNvSpPr>
            <p:nvPr/>
          </p:nvSpPr>
          <p:spPr bwMode="auto">
            <a:xfrm>
              <a:off x="2027238" y="1731963"/>
              <a:ext cx="1411287" cy="2603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14" name="Rectangle 14">
              <a:extLst>
                <a:ext uri="{FF2B5EF4-FFF2-40B4-BE49-F238E27FC236}">
                  <a16:creationId xmlns:a16="http://schemas.microsoft.com/office/drawing/2014/main" id="{BC91817A-E0DE-46BB-A5FE-952C66CBE341}"/>
                </a:ext>
              </a:extLst>
            </p:cNvPr>
            <p:cNvSpPr>
              <a:spLocks noChangeArrowheads="1"/>
            </p:cNvSpPr>
            <p:nvPr/>
          </p:nvSpPr>
          <p:spPr bwMode="auto">
            <a:xfrm>
              <a:off x="2225675" y="1762125"/>
              <a:ext cx="10287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Page table address</a:t>
              </a:r>
              <a:endParaRPr lang="en-CA" sz="2400">
                <a:latin typeface="Corbel" pitchFamily="34" charset="0"/>
              </a:endParaRPr>
            </a:p>
          </p:txBody>
        </p:sp>
        <p:sp>
          <p:nvSpPr>
            <p:cNvPr id="15" name="Line 16">
              <a:extLst>
                <a:ext uri="{FF2B5EF4-FFF2-40B4-BE49-F238E27FC236}">
                  <a16:creationId xmlns:a16="http://schemas.microsoft.com/office/drawing/2014/main" id="{AB075767-9153-4FAE-A140-9C67EBCA016E}"/>
                </a:ext>
              </a:extLst>
            </p:cNvPr>
            <p:cNvSpPr>
              <a:spLocks noChangeShapeType="1"/>
            </p:cNvSpPr>
            <p:nvPr/>
          </p:nvSpPr>
          <p:spPr bwMode="auto">
            <a:xfrm flipV="1">
              <a:off x="6094413" y="5522913"/>
              <a:ext cx="1587" cy="260350"/>
            </a:xfrm>
            <a:prstGeom prst="line">
              <a:avLst/>
            </a:prstGeom>
            <a:noFill/>
            <a:ln w="15875">
              <a:solidFill>
                <a:schemeClr val="tx1"/>
              </a:solidFill>
              <a:round/>
              <a:headEnd/>
              <a:tailEnd/>
            </a:ln>
          </p:spPr>
          <p:txBody>
            <a:bodyPr/>
            <a:lstStyle/>
            <a:p>
              <a:endParaRPr lang="en-US"/>
            </a:p>
          </p:txBody>
        </p:sp>
        <p:sp>
          <p:nvSpPr>
            <p:cNvPr id="16" name="Rectangle 17">
              <a:extLst>
                <a:ext uri="{FF2B5EF4-FFF2-40B4-BE49-F238E27FC236}">
                  <a16:creationId xmlns:a16="http://schemas.microsoft.com/office/drawing/2014/main" id="{56022A1B-4414-4CD6-B543-BD5181585A41}"/>
                </a:ext>
              </a:extLst>
            </p:cNvPr>
            <p:cNvSpPr>
              <a:spLocks noChangeArrowheads="1"/>
            </p:cNvSpPr>
            <p:nvPr/>
          </p:nvSpPr>
          <p:spPr bwMode="auto">
            <a:xfrm>
              <a:off x="3132138" y="5400675"/>
              <a:ext cx="4254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Control</a:t>
              </a:r>
              <a:endParaRPr lang="en-CA" sz="2400">
                <a:latin typeface="Corbel" pitchFamily="34" charset="0"/>
              </a:endParaRPr>
            </a:p>
          </p:txBody>
        </p:sp>
        <p:sp>
          <p:nvSpPr>
            <p:cNvPr id="17" name="Rectangle 18">
              <a:extLst>
                <a:ext uri="{FF2B5EF4-FFF2-40B4-BE49-F238E27FC236}">
                  <a16:creationId xmlns:a16="http://schemas.microsoft.com/office/drawing/2014/main" id="{CEA21EF4-3808-4EBF-A752-25693CDEB7E0}"/>
                </a:ext>
              </a:extLst>
            </p:cNvPr>
            <p:cNvSpPr>
              <a:spLocks noChangeArrowheads="1"/>
            </p:cNvSpPr>
            <p:nvPr/>
          </p:nvSpPr>
          <p:spPr bwMode="auto">
            <a:xfrm>
              <a:off x="3240088" y="5522913"/>
              <a:ext cx="2000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bits</a:t>
              </a:r>
              <a:endParaRPr lang="en-CA" sz="2400">
                <a:latin typeface="Corbel" pitchFamily="34" charset="0"/>
              </a:endParaRPr>
            </a:p>
          </p:txBody>
        </p:sp>
        <p:sp>
          <p:nvSpPr>
            <p:cNvPr id="18" name="Line 19">
              <a:extLst>
                <a:ext uri="{FF2B5EF4-FFF2-40B4-BE49-F238E27FC236}">
                  <a16:creationId xmlns:a16="http://schemas.microsoft.com/office/drawing/2014/main" id="{529666EF-8B5C-4802-AC27-B4CAB195CE30}"/>
                </a:ext>
              </a:extLst>
            </p:cNvPr>
            <p:cNvSpPr>
              <a:spLocks noChangeShapeType="1"/>
            </p:cNvSpPr>
            <p:nvPr/>
          </p:nvSpPr>
          <p:spPr bwMode="auto">
            <a:xfrm flipV="1">
              <a:off x="3608388" y="3051175"/>
              <a:ext cx="1587" cy="2119313"/>
            </a:xfrm>
            <a:prstGeom prst="line">
              <a:avLst/>
            </a:prstGeom>
            <a:noFill/>
            <a:ln w="15875">
              <a:solidFill>
                <a:schemeClr val="tx1"/>
              </a:solidFill>
              <a:round/>
              <a:headEnd/>
              <a:tailEnd/>
            </a:ln>
          </p:spPr>
          <p:txBody>
            <a:bodyPr/>
            <a:lstStyle/>
            <a:p>
              <a:endParaRPr lang="en-US"/>
            </a:p>
          </p:txBody>
        </p:sp>
        <p:sp>
          <p:nvSpPr>
            <p:cNvPr id="19" name="Line 20">
              <a:extLst>
                <a:ext uri="{FF2B5EF4-FFF2-40B4-BE49-F238E27FC236}">
                  <a16:creationId xmlns:a16="http://schemas.microsoft.com/office/drawing/2014/main" id="{89E6DE1B-D177-4ADE-8F4D-F8E17D9C1B24}"/>
                </a:ext>
              </a:extLst>
            </p:cNvPr>
            <p:cNvSpPr>
              <a:spLocks noChangeShapeType="1"/>
            </p:cNvSpPr>
            <p:nvPr/>
          </p:nvSpPr>
          <p:spPr bwMode="auto">
            <a:xfrm flipH="1">
              <a:off x="3086100" y="3051175"/>
              <a:ext cx="1597025" cy="1588"/>
            </a:xfrm>
            <a:prstGeom prst="line">
              <a:avLst/>
            </a:prstGeom>
            <a:noFill/>
            <a:ln w="15875">
              <a:solidFill>
                <a:schemeClr val="tx1"/>
              </a:solidFill>
              <a:round/>
              <a:headEnd/>
              <a:tailEnd/>
            </a:ln>
          </p:spPr>
          <p:txBody>
            <a:bodyPr/>
            <a:lstStyle/>
            <a:p>
              <a:endParaRPr lang="en-US"/>
            </a:p>
          </p:txBody>
        </p:sp>
        <p:sp>
          <p:nvSpPr>
            <p:cNvPr id="20" name="Line 21">
              <a:extLst>
                <a:ext uri="{FF2B5EF4-FFF2-40B4-BE49-F238E27FC236}">
                  <a16:creationId xmlns:a16="http://schemas.microsoft.com/office/drawing/2014/main" id="{7BB41868-AA44-4AC0-95A2-35EB1E2B299A}"/>
                </a:ext>
              </a:extLst>
            </p:cNvPr>
            <p:cNvSpPr>
              <a:spLocks noChangeShapeType="1"/>
            </p:cNvSpPr>
            <p:nvPr/>
          </p:nvSpPr>
          <p:spPr bwMode="auto">
            <a:xfrm flipH="1">
              <a:off x="3086100" y="3313113"/>
              <a:ext cx="1597025" cy="1587"/>
            </a:xfrm>
            <a:prstGeom prst="line">
              <a:avLst/>
            </a:prstGeom>
            <a:noFill/>
            <a:ln w="15875">
              <a:solidFill>
                <a:schemeClr val="tx1"/>
              </a:solidFill>
              <a:round/>
              <a:headEnd/>
              <a:tailEnd/>
            </a:ln>
          </p:spPr>
          <p:txBody>
            <a:bodyPr/>
            <a:lstStyle/>
            <a:p>
              <a:endParaRPr lang="en-US"/>
            </a:p>
          </p:txBody>
        </p:sp>
        <p:sp>
          <p:nvSpPr>
            <p:cNvPr id="21" name="Line 22">
              <a:extLst>
                <a:ext uri="{FF2B5EF4-FFF2-40B4-BE49-F238E27FC236}">
                  <a16:creationId xmlns:a16="http://schemas.microsoft.com/office/drawing/2014/main" id="{E9E8B798-91BE-49B9-AF90-56FB3F73FDA8}"/>
                </a:ext>
              </a:extLst>
            </p:cNvPr>
            <p:cNvSpPr>
              <a:spLocks noChangeShapeType="1"/>
            </p:cNvSpPr>
            <p:nvPr/>
          </p:nvSpPr>
          <p:spPr bwMode="auto">
            <a:xfrm flipH="1">
              <a:off x="3086100" y="3573463"/>
              <a:ext cx="1597025" cy="1587"/>
            </a:xfrm>
            <a:prstGeom prst="line">
              <a:avLst/>
            </a:prstGeom>
            <a:noFill/>
            <a:ln w="15875">
              <a:solidFill>
                <a:schemeClr val="tx1"/>
              </a:solidFill>
              <a:round/>
              <a:headEnd/>
              <a:tailEnd/>
            </a:ln>
          </p:spPr>
          <p:txBody>
            <a:bodyPr/>
            <a:lstStyle/>
            <a:p>
              <a:endParaRPr lang="en-US"/>
            </a:p>
          </p:txBody>
        </p:sp>
        <p:sp>
          <p:nvSpPr>
            <p:cNvPr id="22" name="Line 23">
              <a:extLst>
                <a:ext uri="{FF2B5EF4-FFF2-40B4-BE49-F238E27FC236}">
                  <a16:creationId xmlns:a16="http://schemas.microsoft.com/office/drawing/2014/main" id="{6CC40648-6021-47FF-9C12-314E886E26DA}"/>
                </a:ext>
              </a:extLst>
            </p:cNvPr>
            <p:cNvSpPr>
              <a:spLocks noChangeShapeType="1"/>
            </p:cNvSpPr>
            <p:nvPr/>
          </p:nvSpPr>
          <p:spPr bwMode="auto">
            <a:xfrm flipH="1">
              <a:off x="3086100" y="4110038"/>
              <a:ext cx="1597025" cy="1587"/>
            </a:xfrm>
            <a:prstGeom prst="line">
              <a:avLst/>
            </a:prstGeom>
            <a:noFill/>
            <a:ln w="15875">
              <a:solidFill>
                <a:schemeClr val="tx1"/>
              </a:solidFill>
              <a:round/>
              <a:headEnd/>
              <a:tailEnd/>
            </a:ln>
          </p:spPr>
          <p:txBody>
            <a:bodyPr/>
            <a:lstStyle/>
            <a:p>
              <a:endParaRPr lang="en-US"/>
            </a:p>
          </p:txBody>
        </p:sp>
        <p:sp>
          <p:nvSpPr>
            <p:cNvPr id="23" name="Line 24">
              <a:extLst>
                <a:ext uri="{FF2B5EF4-FFF2-40B4-BE49-F238E27FC236}">
                  <a16:creationId xmlns:a16="http://schemas.microsoft.com/office/drawing/2014/main" id="{1963A62B-B940-493A-BFFE-04735626517F}"/>
                </a:ext>
              </a:extLst>
            </p:cNvPr>
            <p:cNvSpPr>
              <a:spLocks noChangeShapeType="1"/>
            </p:cNvSpPr>
            <p:nvPr/>
          </p:nvSpPr>
          <p:spPr bwMode="auto">
            <a:xfrm flipH="1">
              <a:off x="3086100" y="4371975"/>
              <a:ext cx="1597025" cy="1588"/>
            </a:xfrm>
            <a:prstGeom prst="line">
              <a:avLst/>
            </a:prstGeom>
            <a:noFill/>
            <a:ln w="15875">
              <a:solidFill>
                <a:schemeClr val="tx1"/>
              </a:solidFill>
              <a:round/>
              <a:headEnd/>
              <a:tailEnd/>
            </a:ln>
          </p:spPr>
          <p:txBody>
            <a:bodyPr/>
            <a:lstStyle/>
            <a:p>
              <a:endParaRPr lang="en-US"/>
            </a:p>
          </p:txBody>
        </p:sp>
        <p:sp>
          <p:nvSpPr>
            <p:cNvPr id="24" name="Line 25">
              <a:extLst>
                <a:ext uri="{FF2B5EF4-FFF2-40B4-BE49-F238E27FC236}">
                  <a16:creationId xmlns:a16="http://schemas.microsoft.com/office/drawing/2014/main" id="{B6EFF9BE-B55E-461B-A903-5276BCAEC36D}"/>
                </a:ext>
              </a:extLst>
            </p:cNvPr>
            <p:cNvSpPr>
              <a:spLocks noChangeShapeType="1"/>
            </p:cNvSpPr>
            <p:nvPr/>
          </p:nvSpPr>
          <p:spPr bwMode="auto">
            <a:xfrm flipH="1">
              <a:off x="3086100" y="4908550"/>
              <a:ext cx="1597025" cy="1588"/>
            </a:xfrm>
            <a:prstGeom prst="line">
              <a:avLst/>
            </a:prstGeom>
            <a:noFill/>
            <a:ln w="15875">
              <a:solidFill>
                <a:schemeClr val="tx1"/>
              </a:solidFill>
              <a:round/>
              <a:headEnd/>
              <a:tailEnd/>
            </a:ln>
          </p:spPr>
          <p:txBody>
            <a:bodyPr/>
            <a:lstStyle/>
            <a:p>
              <a:endParaRPr lang="en-US"/>
            </a:p>
          </p:txBody>
        </p:sp>
        <p:sp>
          <p:nvSpPr>
            <p:cNvPr id="25" name="Freeform 26">
              <a:extLst>
                <a:ext uri="{FF2B5EF4-FFF2-40B4-BE49-F238E27FC236}">
                  <a16:creationId xmlns:a16="http://schemas.microsoft.com/office/drawing/2014/main" id="{ADD76F27-1752-4882-942C-A9740B0E920C}"/>
                </a:ext>
              </a:extLst>
            </p:cNvPr>
            <p:cNvSpPr>
              <a:spLocks/>
            </p:cNvSpPr>
            <p:nvPr/>
          </p:nvSpPr>
          <p:spPr bwMode="auto">
            <a:xfrm>
              <a:off x="3086100" y="3051175"/>
              <a:ext cx="1597025" cy="2119313"/>
            </a:xfrm>
            <a:custGeom>
              <a:avLst/>
              <a:gdLst>
                <a:gd name="T0" fmla="*/ 104 w 104"/>
                <a:gd name="T1" fmla="*/ 138 h 138"/>
                <a:gd name="T2" fmla="*/ 0 w 104"/>
                <a:gd name="T3" fmla="*/ 138 h 138"/>
                <a:gd name="T4" fmla="*/ 0 w 104"/>
                <a:gd name="T5" fmla="*/ 138 h 138"/>
                <a:gd name="T6" fmla="*/ 0 w 104"/>
                <a:gd name="T7" fmla="*/ 0 h 138"/>
                <a:gd name="T8" fmla="*/ 0 60000 65536"/>
                <a:gd name="T9" fmla="*/ 0 60000 65536"/>
                <a:gd name="T10" fmla="*/ 0 60000 65536"/>
                <a:gd name="T11" fmla="*/ 0 60000 65536"/>
                <a:gd name="T12" fmla="*/ 0 w 104"/>
                <a:gd name="T13" fmla="*/ 0 h 138"/>
                <a:gd name="T14" fmla="*/ 104 w 104"/>
                <a:gd name="T15" fmla="*/ 138 h 138"/>
              </a:gdLst>
              <a:ahLst/>
              <a:cxnLst>
                <a:cxn ang="T8">
                  <a:pos x="T0" y="T1"/>
                </a:cxn>
                <a:cxn ang="T9">
                  <a:pos x="T2" y="T3"/>
                </a:cxn>
                <a:cxn ang="T10">
                  <a:pos x="T4" y="T5"/>
                </a:cxn>
                <a:cxn ang="T11">
                  <a:pos x="T6" y="T7"/>
                </a:cxn>
              </a:cxnLst>
              <a:rect l="T12" t="T13" r="T14" b="T15"/>
              <a:pathLst>
                <a:path w="104" h="138">
                  <a:moveTo>
                    <a:pt x="104" y="138"/>
                  </a:moveTo>
                  <a:lnTo>
                    <a:pt x="0" y="138"/>
                  </a:lnTo>
                  <a:lnTo>
                    <a:pt x="0" y="0"/>
                  </a:lnTo>
                </a:path>
              </a:pathLst>
            </a:custGeom>
            <a:noFill/>
            <a:ln w="15875">
              <a:solidFill>
                <a:schemeClr val="tx1"/>
              </a:solidFill>
              <a:prstDash val="solid"/>
              <a:round/>
              <a:headEnd/>
              <a:tailEnd/>
            </a:ln>
          </p:spPr>
          <p:txBody>
            <a:bodyPr/>
            <a:lstStyle/>
            <a:p>
              <a:endParaRPr lang="en-US"/>
            </a:p>
          </p:txBody>
        </p:sp>
        <p:sp>
          <p:nvSpPr>
            <p:cNvPr id="26" name="Line 27">
              <a:extLst>
                <a:ext uri="{FF2B5EF4-FFF2-40B4-BE49-F238E27FC236}">
                  <a16:creationId xmlns:a16="http://schemas.microsoft.com/office/drawing/2014/main" id="{2AFCCDF0-CE08-4E8F-8172-DB282767CDFF}"/>
                </a:ext>
              </a:extLst>
            </p:cNvPr>
            <p:cNvSpPr>
              <a:spLocks noChangeShapeType="1"/>
            </p:cNvSpPr>
            <p:nvPr/>
          </p:nvSpPr>
          <p:spPr bwMode="auto">
            <a:xfrm flipV="1">
              <a:off x="4683125" y="3051175"/>
              <a:ext cx="1588" cy="2119313"/>
            </a:xfrm>
            <a:prstGeom prst="line">
              <a:avLst/>
            </a:prstGeom>
            <a:noFill/>
            <a:ln w="15875">
              <a:solidFill>
                <a:schemeClr val="tx1"/>
              </a:solidFill>
              <a:round/>
              <a:headEnd/>
              <a:tailEnd/>
            </a:ln>
          </p:spPr>
          <p:txBody>
            <a:bodyPr/>
            <a:lstStyle/>
            <a:p>
              <a:endParaRPr lang="en-US"/>
            </a:p>
          </p:txBody>
        </p:sp>
        <p:sp>
          <p:nvSpPr>
            <p:cNvPr id="27" name="Rectangle 28">
              <a:extLst>
                <a:ext uri="{FF2B5EF4-FFF2-40B4-BE49-F238E27FC236}">
                  <a16:creationId xmlns:a16="http://schemas.microsoft.com/office/drawing/2014/main" id="{20A35723-6C0D-4018-9CD9-88C61C284A2B}"/>
                </a:ext>
              </a:extLst>
            </p:cNvPr>
            <p:cNvSpPr>
              <a:spLocks noChangeArrowheads="1"/>
            </p:cNvSpPr>
            <p:nvPr/>
          </p:nvSpPr>
          <p:spPr bwMode="auto">
            <a:xfrm>
              <a:off x="4498975" y="1731963"/>
              <a:ext cx="2301875" cy="2603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8" name="Rectangle 29">
              <a:extLst>
                <a:ext uri="{FF2B5EF4-FFF2-40B4-BE49-F238E27FC236}">
                  <a16:creationId xmlns:a16="http://schemas.microsoft.com/office/drawing/2014/main" id="{18FB937C-312D-4105-93AF-53CEF6847D11}"/>
                </a:ext>
              </a:extLst>
            </p:cNvPr>
            <p:cNvSpPr>
              <a:spLocks noChangeArrowheads="1"/>
            </p:cNvSpPr>
            <p:nvPr/>
          </p:nvSpPr>
          <p:spPr bwMode="auto">
            <a:xfrm>
              <a:off x="5035550" y="5522913"/>
              <a:ext cx="1765300" cy="2603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9" name="Freeform 30">
              <a:extLst>
                <a:ext uri="{FF2B5EF4-FFF2-40B4-BE49-F238E27FC236}">
                  <a16:creationId xmlns:a16="http://schemas.microsoft.com/office/drawing/2014/main" id="{828CF0ED-C9A2-40E8-8AF5-1B8D97C88FE8}"/>
                </a:ext>
              </a:extLst>
            </p:cNvPr>
            <p:cNvSpPr>
              <a:spLocks/>
            </p:cNvSpPr>
            <p:nvPr/>
          </p:nvSpPr>
          <p:spPr bwMode="auto">
            <a:xfrm>
              <a:off x="2886075" y="4217988"/>
              <a:ext cx="92075" cy="46037"/>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30" name="Freeform 31">
              <a:extLst>
                <a:ext uri="{FF2B5EF4-FFF2-40B4-BE49-F238E27FC236}">
                  <a16:creationId xmlns:a16="http://schemas.microsoft.com/office/drawing/2014/main" id="{83624596-D753-4054-BBBA-1B56C7EF520E}"/>
                </a:ext>
              </a:extLst>
            </p:cNvPr>
            <p:cNvSpPr>
              <a:spLocks/>
            </p:cNvSpPr>
            <p:nvPr/>
          </p:nvSpPr>
          <p:spPr bwMode="auto">
            <a:xfrm>
              <a:off x="2886075" y="4217988"/>
              <a:ext cx="92075" cy="46037"/>
            </a:xfrm>
            <a:custGeom>
              <a:avLst/>
              <a:gdLst>
                <a:gd name="T0" fmla="*/ 0 w 58"/>
                <a:gd name="T1" fmla="*/ 29 h 29"/>
                <a:gd name="T2" fmla="*/ 58 w 58"/>
                <a:gd name="T3" fmla="*/ 20 h 29"/>
                <a:gd name="T4" fmla="*/ 0 w 58"/>
                <a:gd name="T5" fmla="*/ 0 h 29"/>
                <a:gd name="T6" fmla="*/ 0 w 58"/>
                <a:gd name="T7" fmla="*/ 20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20"/>
                  </a:lnTo>
                  <a:lnTo>
                    <a:pt x="0" y="0"/>
                  </a:lnTo>
                  <a:lnTo>
                    <a:pt x="0" y="20"/>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31" name="Freeform 32">
              <a:extLst>
                <a:ext uri="{FF2B5EF4-FFF2-40B4-BE49-F238E27FC236}">
                  <a16:creationId xmlns:a16="http://schemas.microsoft.com/office/drawing/2014/main" id="{39A8EA2D-EC0E-494A-86EB-1496B56C33F7}"/>
                </a:ext>
              </a:extLst>
            </p:cNvPr>
            <p:cNvSpPr>
              <a:spLocks/>
            </p:cNvSpPr>
            <p:nvPr/>
          </p:nvSpPr>
          <p:spPr bwMode="auto">
            <a:xfrm>
              <a:off x="2732088" y="2668588"/>
              <a:ext cx="139700" cy="1581150"/>
            </a:xfrm>
            <a:custGeom>
              <a:avLst/>
              <a:gdLst>
                <a:gd name="T0" fmla="*/ 9 w 9"/>
                <a:gd name="T1" fmla="*/ 103 h 103"/>
                <a:gd name="T2" fmla="*/ 0 w 9"/>
                <a:gd name="T3" fmla="*/ 103 h 103"/>
                <a:gd name="T4" fmla="*/ 0 w 9"/>
                <a:gd name="T5" fmla="*/ 0 h 103"/>
                <a:gd name="T6" fmla="*/ 0 60000 65536"/>
                <a:gd name="T7" fmla="*/ 0 60000 65536"/>
                <a:gd name="T8" fmla="*/ 0 60000 65536"/>
                <a:gd name="T9" fmla="*/ 0 w 9"/>
                <a:gd name="T10" fmla="*/ 0 h 103"/>
                <a:gd name="T11" fmla="*/ 9 w 9"/>
                <a:gd name="T12" fmla="*/ 103 h 103"/>
              </a:gdLst>
              <a:ahLst/>
              <a:cxnLst>
                <a:cxn ang="T6">
                  <a:pos x="T0" y="T1"/>
                </a:cxn>
                <a:cxn ang="T7">
                  <a:pos x="T2" y="T3"/>
                </a:cxn>
                <a:cxn ang="T8">
                  <a:pos x="T4" y="T5"/>
                </a:cxn>
              </a:cxnLst>
              <a:rect l="T9" t="T10" r="T11" b="T12"/>
              <a:pathLst>
                <a:path w="9" h="103">
                  <a:moveTo>
                    <a:pt x="9" y="103"/>
                  </a:moveTo>
                  <a:lnTo>
                    <a:pt x="0" y="103"/>
                  </a:lnTo>
                  <a:lnTo>
                    <a:pt x="0" y="0"/>
                  </a:lnTo>
                </a:path>
              </a:pathLst>
            </a:custGeom>
            <a:noFill/>
            <a:ln w="15875">
              <a:solidFill>
                <a:srgbClr val="000000"/>
              </a:solidFill>
              <a:prstDash val="solid"/>
              <a:round/>
              <a:headEnd/>
              <a:tailEnd/>
            </a:ln>
          </p:spPr>
          <p:txBody>
            <a:bodyPr/>
            <a:lstStyle/>
            <a:p>
              <a:endParaRPr lang="en-US"/>
            </a:p>
          </p:txBody>
        </p:sp>
        <p:sp>
          <p:nvSpPr>
            <p:cNvPr id="32" name="Freeform 33">
              <a:extLst>
                <a:ext uri="{FF2B5EF4-FFF2-40B4-BE49-F238E27FC236}">
                  <a16:creationId xmlns:a16="http://schemas.microsoft.com/office/drawing/2014/main" id="{33935A53-67A5-4B58-9CAB-7C461207937A}"/>
                </a:ext>
              </a:extLst>
            </p:cNvPr>
            <p:cNvSpPr>
              <a:spLocks/>
            </p:cNvSpPr>
            <p:nvPr/>
          </p:nvSpPr>
          <p:spPr bwMode="auto">
            <a:xfrm>
              <a:off x="2717800" y="2268538"/>
              <a:ext cx="30163" cy="92075"/>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prstDash val="solid"/>
              <a:round/>
              <a:headEnd/>
              <a:tailEnd/>
            </a:ln>
          </p:spPr>
          <p:txBody>
            <a:bodyPr/>
            <a:lstStyle/>
            <a:p>
              <a:endParaRPr lang="en-US"/>
            </a:p>
          </p:txBody>
        </p:sp>
        <p:sp>
          <p:nvSpPr>
            <p:cNvPr id="33" name="Freeform 34">
              <a:extLst>
                <a:ext uri="{FF2B5EF4-FFF2-40B4-BE49-F238E27FC236}">
                  <a16:creationId xmlns:a16="http://schemas.microsoft.com/office/drawing/2014/main" id="{4F78BDBD-4A37-46DD-957F-7333D0AF2F4D}"/>
                </a:ext>
              </a:extLst>
            </p:cNvPr>
            <p:cNvSpPr>
              <a:spLocks/>
            </p:cNvSpPr>
            <p:nvPr/>
          </p:nvSpPr>
          <p:spPr bwMode="auto">
            <a:xfrm>
              <a:off x="2717800" y="2268538"/>
              <a:ext cx="30163" cy="92075"/>
            </a:xfrm>
            <a:custGeom>
              <a:avLst/>
              <a:gdLst>
                <a:gd name="T0" fmla="*/ 0 w 19"/>
                <a:gd name="T1" fmla="*/ 0 h 58"/>
                <a:gd name="T2" fmla="*/ 9 w 19"/>
                <a:gd name="T3" fmla="*/ 58 h 58"/>
                <a:gd name="T4" fmla="*/ 19 w 19"/>
                <a:gd name="T5" fmla="*/ 0 h 58"/>
                <a:gd name="T6" fmla="*/ 9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9" y="58"/>
                  </a:lnTo>
                  <a:lnTo>
                    <a:pt x="19" y="0"/>
                  </a:lnTo>
                  <a:lnTo>
                    <a:pt x="9"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4" name="Line 35">
              <a:extLst>
                <a:ext uri="{FF2B5EF4-FFF2-40B4-BE49-F238E27FC236}">
                  <a16:creationId xmlns:a16="http://schemas.microsoft.com/office/drawing/2014/main" id="{4FFD0343-A694-459F-97E0-84E8B653154A}"/>
                </a:ext>
              </a:extLst>
            </p:cNvPr>
            <p:cNvSpPr>
              <a:spLocks noChangeShapeType="1"/>
            </p:cNvSpPr>
            <p:nvPr/>
          </p:nvSpPr>
          <p:spPr bwMode="auto">
            <a:xfrm flipV="1">
              <a:off x="2732088" y="1992313"/>
              <a:ext cx="1587" cy="261937"/>
            </a:xfrm>
            <a:prstGeom prst="line">
              <a:avLst/>
            </a:prstGeom>
            <a:noFill/>
            <a:ln w="15875">
              <a:solidFill>
                <a:srgbClr val="000000"/>
              </a:solidFill>
              <a:round/>
              <a:headEnd/>
              <a:tailEnd/>
            </a:ln>
          </p:spPr>
          <p:txBody>
            <a:bodyPr/>
            <a:lstStyle/>
            <a:p>
              <a:endParaRPr lang="en-US"/>
            </a:p>
          </p:txBody>
        </p:sp>
        <p:sp>
          <p:nvSpPr>
            <p:cNvPr id="35" name="Freeform 36">
              <a:extLst>
                <a:ext uri="{FF2B5EF4-FFF2-40B4-BE49-F238E27FC236}">
                  <a16:creationId xmlns:a16="http://schemas.microsoft.com/office/drawing/2014/main" id="{8A31AE27-C511-438F-9642-8F40DB9A25A1}"/>
                </a:ext>
              </a:extLst>
            </p:cNvPr>
            <p:cNvSpPr>
              <a:spLocks/>
            </p:cNvSpPr>
            <p:nvPr/>
          </p:nvSpPr>
          <p:spPr bwMode="auto">
            <a:xfrm>
              <a:off x="2901950" y="2498725"/>
              <a:ext cx="92075" cy="46038"/>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5875">
              <a:solidFill>
                <a:srgbClr val="000000"/>
              </a:solidFill>
              <a:prstDash val="solid"/>
              <a:round/>
              <a:headEnd/>
              <a:tailEnd/>
            </a:ln>
          </p:spPr>
          <p:txBody>
            <a:bodyPr/>
            <a:lstStyle/>
            <a:p>
              <a:endParaRPr lang="en-US"/>
            </a:p>
          </p:txBody>
        </p:sp>
        <p:sp>
          <p:nvSpPr>
            <p:cNvPr id="36" name="Freeform 37">
              <a:extLst>
                <a:ext uri="{FF2B5EF4-FFF2-40B4-BE49-F238E27FC236}">
                  <a16:creationId xmlns:a16="http://schemas.microsoft.com/office/drawing/2014/main" id="{9AA23EFC-FF2C-4152-8A36-41301EE58BBC}"/>
                </a:ext>
              </a:extLst>
            </p:cNvPr>
            <p:cNvSpPr>
              <a:spLocks/>
            </p:cNvSpPr>
            <p:nvPr/>
          </p:nvSpPr>
          <p:spPr bwMode="auto">
            <a:xfrm>
              <a:off x="2901950" y="2498725"/>
              <a:ext cx="92075" cy="46038"/>
            </a:xfrm>
            <a:custGeom>
              <a:avLst/>
              <a:gdLst>
                <a:gd name="T0" fmla="*/ 58 w 58"/>
                <a:gd name="T1" fmla="*/ 0 h 29"/>
                <a:gd name="T2" fmla="*/ 0 w 58"/>
                <a:gd name="T3" fmla="*/ 10 h 29"/>
                <a:gd name="T4" fmla="*/ 58 w 58"/>
                <a:gd name="T5" fmla="*/ 29 h 29"/>
                <a:gd name="T6" fmla="*/ 58 w 58"/>
                <a:gd name="T7" fmla="*/ 10 h 29"/>
                <a:gd name="T8" fmla="*/ 58 w 58"/>
                <a:gd name="T9" fmla="*/ 0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58" y="0"/>
                  </a:moveTo>
                  <a:lnTo>
                    <a:pt x="0" y="10"/>
                  </a:lnTo>
                  <a:lnTo>
                    <a:pt x="58" y="29"/>
                  </a:lnTo>
                  <a:lnTo>
                    <a:pt x="58" y="10"/>
                  </a:lnTo>
                  <a:lnTo>
                    <a:pt x="58" y="0"/>
                  </a:lnTo>
                  <a:close/>
                </a:path>
              </a:pathLst>
            </a:custGeom>
            <a:solidFill>
              <a:srgbClr val="000000"/>
            </a:solidFill>
            <a:ln w="0">
              <a:solidFill>
                <a:srgbClr val="000000"/>
              </a:solidFill>
              <a:prstDash val="solid"/>
              <a:round/>
              <a:headEnd/>
              <a:tailEnd/>
            </a:ln>
          </p:spPr>
          <p:txBody>
            <a:bodyPr/>
            <a:lstStyle/>
            <a:p>
              <a:endParaRPr lang="en-US"/>
            </a:p>
          </p:txBody>
        </p:sp>
        <p:sp>
          <p:nvSpPr>
            <p:cNvPr id="37" name="Freeform 38">
              <a:extLst>
                <a:ext uri="{FF2B5EF4-FFF2-40B4-BE49-F238E27FC236}">
                  <a16:creationId xmlns:a16="http://schemas.microsoft.com/office/drawing/2014/main" id="{6418999F-45DA-4402-9028-CD65609E41F1}"/>
                </a:ext>
              </a:extLst>
            </p:cNvPr>
            <p:cNvSpPr>
              <a:spLocks/>
            </p:cNvSpPr>
            <p:nvPr/>
          </p:nvSpPr>
          <p:spPr bwMode="auto">
            <a:xfrm>
              <a:off x="2994025" y="1992313"/>
              <a:ext cx="2301875" cy="522287"/>
            </a:xfrm>
            <a:custGeom>
              <a:avLst/>
              <a:gdLst>
                <a:gd name="T0" fmla="*/ 0 w 150"/>
                <a:gd name="T1" fmla="*/ 34 h 34"/>
                <a:gd name="T2" fmla="*/ 150 w 150"/>
                <a:gd name="T3" fmla="*/ 34 h 34"/>
                <a:gd name="T4" fmla="*/ 150 w 150"/>
                <a:gd name="T5" fmla="*/ 0 h 34"/>
                <a:gd name="T6" fmla="*/ 0 60000 65536"/>
                <a:gd name="T7" fmla="*/ 0 60000 65536"/>
                <a:gd name="T8" fmla="*/ 0 60000 65536"/>
                <a:gd name="T9" fmla="*/ 0 w 150"/>
                <a:gd name="T10" fmla="*/ 0 h 34"/>
                <a:gd name="T11" fmla="*/ 150 w 150"/>
                <a:gd name="T12" fmla="*/ 34 h 34"/>
              </a:gdLst>
              <a:ahLst/>
              <a:cxnLst>
                <a:cxn ang="T6">
                  <a:pos x="T0" y="T1"/>
                </a:cxn>
                <a:cxn ang="T7">
                  <a:pos x="T2" y="T3"/>
                </a:cxn>
                <a:cxn ang="T8">
                  <a:pos x="T4" y="T5"/>
                </a:cxn>
              </a:cxnLst>
              <a:rect l="T9" t="T10" r="T11" b="T12"/>
              <a:pathLst>
                <a:path w="150" h="34">
                  <a:moveTo>
                    <a:pt x="0" y="34"/>
                  </a:moveTo>
                  <a:lnTo>
                    <a:pt x="150" y="34"/>
                  </a:lnTo>
                  <a:lnTo>
                    <a:pt x="150" y="0"/>
                  </a:lnTo>
                </a:path>
              </a:pathLst>
            </a:custGeom>
            <a:noFill/>
            <a:ln w="15875">
              <a:solidFill>
                <a:srgbClr val="000000"/>
              </a:solidFill>
              <a:prstDash val="solid"/>
              <a:round/>
              <a:headEnd/>
              <a:tailEnd/>
            </a:ln>
          </p:spPr>
          <p:txBody>
            <a:bodyPr/>
            <a:lstStyle/>
            <a:p>
              <a:endParaRPr lang="en-US"/>
            </a:p>
          </p:txBody>
        </p:sp>
        <p:sp>
          <p:nvSpPr>
            <p:cNvPr id="38" name="Freeform 39">
              <a:extLst>
                <a:ext uri="{FF2B5EF4-FFF2-40B4-BE49-F238E27FC236}">
                  <a16:creationId xmlns:a16="http://schemas.microsoft.com/office/drawing/2014/main" id="{6441279A-37A9-4F2B-84C6-6331E7EA639D}"/>
                </a:ext>
              </a:extLst>
            </p:cNvPr>
            <p:cNvSpPr>
              <a:spLocks/>
            </p:cNvSpPr>
            <p:nvPr/>
          </p:nvSpPr>
          <p:spPr bwMode="auto">
            <a:xfrm>
              <a:off x="5541963" y="5414963"/>
              <a:ext cx="30162" cy="92075"/>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prstDash val="solid"/>
              <a:round/>
              <a:headEnd/>
              <a:tailEnd/>
            </a:ln>
          </p:spPr>
          <p:txBody>
            <a:bodyPr/>
            <a:lstStyle/>
            <a:p>
              <a:endParaRPr lang="en-US"/>
            </a:p>
          </p:txBody>
        </p:sp>
        <p:sp>
          <p:nvSpPr>
            <p:cNvPr id="39" name="Freeform 40">
              <a:extLst>
                <a:ext uri="{FF2B5EF4-FFF2-40B4-BE49-F238E27FC236}">
                  <a16:creationId xmlns:a16="http://schemas.microsoft.com/office/drawing/2014/main" id="{05193B45-D6F4-4B6F-AE54-069FC093B8AC}"/>
                </a:ext>
              </a:extLst>
            </p:cNvPr>
            <p:cNvSpPr>
              <a:spLocks/>
            </p:cNvSpPr>
            <p:nvPr/>
          </p:nvSpPr>
          <p:spPr bwMode="auto">
            <a:xfrm>
              <a:off x="5541963" y="5414963"/>
              <a:ext cx="30162" cy="92075"/>
            </a:xfrm>
            <a:custGeom>
              <a:avLst/>
              <a:gdLst>
                <a:gd name="T0" fmla="*/ 0 w 19"/>
                <a:gd name="T1" fmla="*/ 0 h 58"/>
                <a:gd name="T2" fmla="*/ 10 w 19"/>
                <a:gd name="T3" fmla="*/ 58 h 58"/>
                <a:gd name="T4" fmla="*/ 19 w 19"/>
                <a:gd name="T5" fmla="*/ 0 h 58"/>
                <a:gd name="T6" fmla="*/ 10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10" y="58"/>
                  </a:lnTo>
                  <a:lnTo>
                    <a:pt x="19" y="0"/>
                  </a:lnTo>
                  <a:lnTo>
                    <a:pt x="10"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40" name="Freeform 41">
              <a:extLst>
                <a:ext uri="{FF2B5EF4-FFF2-40B4-BE49-F238E27FC236}">
                  <a16:creationId xmlns:a16="http://schemas.microsoft.com/office/drawing/2014/main" id="{5C6C6EE0-4114-4F02-BC03-5684325CEE19}"/>
                </a:ext>
              </a:extLst>
            </p:cNvPr>
            <p:cNvSpPr>
              <a:spLocks/>
            </p:cNvSpPr>
            <p:nvPr/>
          </p:nvSpPr>
          <p:spPr bwMode="auto">
            <a:xfrm>
              <a:off x="4144963" y="4249738"/>
              <a:ext cx="1412875" cy="1150937"/>
            </a:xfrm>
            <a:custGeom>
              <a:avLst/>
              <a:gdLst>
                <a:gd name="T0" fmla="*/ 92 w 92"/>
                <a:gd name="T1" fmla="*/ 75 h 75"/>
                <a:gd name="T2" fmla="*/ 92 w 92"/>
                <a:gd name="T3" fmla="*/ 0 h 75"/>
                <a:gd name="T4" fmla="*/ 0 w 92"/>
                <a:gd name="T5" fmla="*/ 0 h 75"/>
                <a:gd name="T6" fmla="*/ 0 60000 65536"/>
                <a:gd name="T7" fmla="*/ 0 60000 65536"/>
                <a:gd name="T8" fmla="*/ 0 60000 65536"/>
                <a:gd name="T9" fmla="*/ 0 w 92"/>
                <a:gd name="T10" fmla="*/ 0 h 75"/>
                <a:gd name="T11" fmla="*/ 92 w 92"/>
                <a:gd name="T12" fmla="*/ 75 h 75"/>
              </a:gdLst>
              <a:ahLst/>
              <a:cxnLst>
                <a:cxn ang="T6">
                  <a:pos x="T0" y="T1"/>
                </a:cxn>
                <a:cxn ang="T7">
                  <a:pos x="T2" y="T3"/>
                </a:cxn>
                <a:cxn ang="T8">
                  <a:pos x="T4" y="T5"/>
                </a:cxn>
              </a:cxnLst>
              <a:rect l="T9" t="T10" r="T11" b="T12"/>
              <a:pathLst>
                <a:path w="92" h="75">
                  <a:moveTo>
                    <a:pt x="92" y="75"/>
                  </a:moveTo>
                  <a:lnTo>
                    <a:pt x="92" y="0"/>
                  </a:lnTo>
                  <a:lnTo>
                    <a:pt x="0" y="0"/>
                  </a:lnTo>
                </a:path>
              </a:pathLst>
            </a:custGeom>
            <a:noFill/>
            <a:ln w="15875">
              <a:solidFill>
                <a:srgbClr val="000000"/>
              </a:solidFill>
              <a:prstDash val="solid"/>
              <a:round/>
              <a:headEnd/>
              <a:tailEnd/>
            </a:ln>
          </p:spPr>
          <p:txBody>
            <a:bodyPr/>
            <a:lstStyle/>
            <a:p>
              <a:endParaRPr lang="en-US"/>
            </a:p>
          </p:txBody>
        </p:sp>
        <p:sp>
          <p:nvSpPr>
            <p:cNvPr id="41" name="Freeform 42">
              <a:extLst>
                <a:ext uri="{FF2B5EF4-FFF2-40B4-BE49-F238E27FC236}">
                  <a16:creationId xmlns:a16="http://schemas.microsoft.com/office/drawing/2014/main" id="{2ADA1C58-DA34-4047-ABF2-974B978613B7}"/>
                </a:ext>
              </a:extLst>
            </p:cNvPr>
            <p:cNvSpPr>
              <a:spLocks/>
            </p:cNvSpPr>
            <p:nvPr/>
          </p:nvSpPr>
          <p:spPr bwMode="auto">
            <a:xfrm>
              <a:off x="6416675" y="5414963"/>
              <a:ext cx="46038" cy="92075"/>
            </a:xfrm>
            <a:custGeom>
              <a:avLst/>
              <a:gdLst>
                <a:gd name="T0" fmla="*/ 0 w 3"/>
                <a:gd name="T1" fmla="*/ 0 h 6"/>
                <a:gd name="T2" fmla="*/ 2 w 3"/>
                <a:gd name="T3" fmla="*/ 6 h 6"/>
                <a:gd name="T4" fmla="*/ 3 w 3"/>
                <a:gd name="T5" fmla="*/ 0 h 6"/>
                <a:gd name="T6" fmla="*/ 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5875">
              <a:solidFill>
                <a:srgbClr val="000000"/>
              </a:solidFill>
              <a:prstDash val="solid"/>
              <a:round/>
              <a:headEnd/>
              <a:tailEnd/>
            </a:ln>
          </p:spPr>
          <p:txBody>
            <a:bodyPr/>
            <a:lstStyle/>
            <a:p>
              <a:endParaRPr lang="en-US"/>
            </a:p>
          </p:txBody>
        </p:sp>
        <p:sp>
          <p:nvSpPr>
            <p:cNvPr id="42" name="Freeform 43">
              <a:extLst>
                <a:ext uri="{FF2B5EF4-FFF2-40B4-BE49-F238E27FC236}">
                  <a16:creationId xmlns:a16="http://schemas.microsoft.com/office/drawing/2014/main" id="{03F21BF3-C626-46CC-89AB-14368D7F9FDD}"/>
                </a:ext>
              </a:extLst>
            </p:cNvPr>
            <p:cNvSpPr>
              <a:spLocks/>
            </p:cNvSpPr>
            <p:nvPr/>
          </p:nvSpPr>
          <p:spPr bwMode="auto">
            <a:xfrm>
              <a:off x="6416675" y="5414963"/>
              <a:ext cx="46038" cy="92075"/>
            </a:xfrm>
            <a:custGeom>
              <a:avLst/>
              <a:gdLst>
                <a:gd name="T0" fmla="*/ 0 w 29"/>
                <a:gd name="T1" fmla="*/ 0 h 58"/>
                <a:gd name="T2" fmla="*/ 20 w 29"/>
                <a:gd name="T3" fmla="*/ 58 h 58"/>
                <a:gd name="T4" fmla="*/ 29 w 29"/>
                <a:gd name="T5" fmla="*/ 0 h 58"/>
                <a:gd name="T6" fmla="*/ 20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20" y="58"/>
                  </a:lnTo>
                  <a:lnTo>
                    <a:pt x="29" y="0"/>
                  </a:lnTo>
                  <a:lnTo>
                    <a:pt x="20"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43" name="Line 44">
              <a:extLst>
                <a:ext uri="{FF2B5EF4-FFF2-40B4-BE49-F238E27FC236}">
                  <a16:creationId xmlns:a16="http://schemas.microsoft.com/office/drawing/2014/main" id="{4F5FECFC-2A72-4EEF-9841-5558E0591B9B}"/>
                </a:ext>
              </a:extLst>
            </p:cNvPr>
            <p:cNvSpPr>
              <a:spLocks noChangeShapeType="1"/>
            </p:cNvSpPr>
            <p:nvPr/>
          </p:nvSpPr>
          <p:spPr bwMode="auto">
            <a:xfrm flipV="1">
              <a:off x="6448425" y="1992313"/>
              <a:ext cx="1588" cy="3408362"/>
            </a:xfrm>
            <a:prstGeom prst="line">
              <a:avLst/>
            </a:prstGeom>
            <a:noFill/>
            <a:ln w="15875">
              <a:solidFill>
                <a:srgbClr val="000000"/>
              </a:solidFill>
              <a:round/>
              <a:headEnd/>
              <a:tailEnd/>
            </a:ln>
          </p:spPr>
          <p:txBody>
            <a:bodyPr/>
            <a:lstStyle/>
            <a:p>
              <a:endParaRPr lang="en-US"/>
            </a:p>
          </p:txBody>
        </p:sp>
        <p:sp>
          <p:nvSpPr>
            <p:cNvPr id="44" name="Freeform 45">
              <a:extLst>
                <a:ext uri="{FF2B5EF4-FFF2-40B4-BE49-F238E27FC236}">
                  <a16:creationId xmlns:a16="http://schemas.microsoft.com/office/drawing/2014/main" id="{6C9D80CC-33D3-4BB9-AB13-EFE4DB1DC915}"/>
                </a:ext>
              </a:extLst>
            </p:cNvPr>
            <p:cNvSpPr>
              <a:spLocks/>
            </p:cNvSpPr>
            <p:nvPr/>
          </p:nvSpPr>
          <p:spPr bwMode="auto">
            <a:xfrm>
              <a:off x="2287588" y="2162175"/>
              <a:ext cx="444500" cy="1027113"/>
            </a:xfrm>
            <a:custGeom>
              <a:avLst/>
              <a:gdLst>
                <a:gd name="T0" fmla="*/ 26 w 29"/>
                <a:gd name="T1" fmla="*/ 67 h 67"/>
                <a:gd name="T2" fmla="*/ 0 w 29"/>
                <a:gd name="T3" fmla="*/ 67 h 67"/>
                <a:gd name="T4" fmla="*/ 0 w 29"/>
                <a:gd name="T5" fmla="*/ 0 h 67"/>
                <a:gd name="T6" fmla="*/ 29 w 29"/>
                <a:gd name="T7" fmla="*/ 0 h 67"/>
                <a:gd name="T8" fmla="*/ 0 60000 65536"/>
                <a:gd name="T9" fmla="*/ 0 60000 65536"/>
                <a:gd name="T10" fmla="*/ 0 60000 65536"/>
                <a:gd name="T11" fmla="*/ 0 60000 65536"/>
                <a:gd name="T12" fmla="*/ 0 w 29"/>
                <a:gd name="T13" fmla="*/ 0 h 67"/>
                <a:gd name="T14" fmla="*/ 29 w 29"/>
                <a:gd name="T15" fmla="*/ 67 h 67"/>
              </a:gdLst>
              <a:ahLst/>
              <a:cxnLst>
                <a:cxn ang="T8">
                  <a:pos x="T0" y="T1"/>
                </a:cxn>
                <a:cxn ang="T9">
                  <a:pos x="T2" y="T3"/>
                </a:cxn>
                <a:cxn ang="T10">
                  <a:pos x="T4" y="T5"/>
                </a:cxn>
                <a:cxn ang="T11">
                  <a:pos x="T6" y="T7"/>
                </a:cxn>
              </a:cxnLst>
              <a:rect l="T12" t="T13" r="T14" b="T15"/>
              <a:pathLst>
                <a:path w="29" h="67">
                  <a:moveTo>
                    <a:pt x="26" y="67"/>
                  </a:moveTo>
                  <a:lnTo>
                    <a:pt x="0" y="67"/>
                  </a:lnTo>
                  <a:lnTo>
                    <a:pt x="0" y="0"/>
                  </a:lnTo>
                  <a:lnTo>
                    <a:pt x="29" y="0"/>
                  </a:lnTo>
                </a:path>
              </a:pathLst>
            </a:custGeom>
            <a:noFill/>
            <a:ln w="15875">
              <a:solidFill>
                <a:srgbClr val="000000"/>
              </a:solidFill>
              <a:prstDash val="solid"/>
              <a:round/>
              <a:headEnd/>
              <a:tailEnd/>
            </a:ln>
          </p:spPr>
          <p:txBody>
            <a:bodyPr/>
            <a:lstStyle/>
            <a:p>
              <a:endParaRPr lang="en-US"/>
            </a:p>
          </p:txBody>
        </p:sp>
        <p:sp>
          <p:nvSpPr>
            <p:cNvPr id="45" name="Freeform 46">
              <a:extLst>
                <a:ext uri="{FF2B5EF4-FFF2-40B4-BE49-F238E27FC236}">
                  <a16:creationId xmlns:a16="http://schemas.microsoft.com/office/drawing/2014/main" id="{88EE0196-FBD4-41BF-9FD0-450701434FE4}"/>
                </a:ext>
              </a:extLst>
            </p:cNvPr>
            <p:cNvSpPr>
              <a:spLocks/>
            </p:cNvSpPr>
            <p:nvPr/>
          </p:nvSpPr>
          <p:spPr bwMode="auto">
            <a:xfrm>
              <a:off x="2886075" y="3159125"/>
              <a:ext cx="92075" cy="4603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46" name="Freeform 47">
              <a:extLst>
                <a:ext uri="{FF2B5EF4-FFF2-40B4-BE49-F238E27FC236}">
                  <a16:creationId xmlns:a16="http://schemas.microsoft.com/office/drawing/2014/main" id="{EE637F40-BE87-4582-9C03-D6BEAA313FD6}"/>
                </a:ext>
              </a:extLst>
            </p:cNvPr>
            <p:cNvSpPr>
              <a:spLocks/>
            </p:cNvSpPr>
            <p:nvPr/>
          </p:nvSpPr>
          <p:spPr bwMode="auto">
            <a:xfrm>
              <a:off x="2886075" y="3159125"/>
              <a:ext cx="92075" cy="46038"/>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47" name="Line 48">
              <a:extLst>
                <a:ext uri="{FF2B5EF4-FFF2-40B4-BE49-F238E27FC236}">
                  <a16:creationId xmlns:a16="http://schemas.microsoft.com/office/drawing/2014/main" id="{BB54B046-9CB8-4894-BC4C-371494D0DBBB}"/>
                </a:ext>
              </a:extLst>
            </p:cNvPr>
            <p:cNvSpPr>
              <a:spLocks noChangeShapeType="1"/>
            </p:cNvSpPr>
            <p:nvPr/>
          </p:nvSpPr>
          <p:spPr bwMode="auto">
            <a:xfrm flipH="1">
              <a:off x="2778125" y="3189288"/>
              <a:ext cx="93663" cy="1587"/>
            </a:xfrm>
            <a:prstGeom prst="line">
              <a:avLst/>
            </a:prstGeom>
            <a:noFill/>
            <a:ln w="15875">
              <a:solidFill>
                <a:srgbClr val="000000"/>
              </a:solidFill>
              <a:round/>
              <a:headEnd/>
              <a:tailEnd/>
            </a:ln>
          </p:spPr>
          <p:txBody>
            <a:bodyPr/>
            <a:lstStyle/>
            <a:p>
              <a:endParaRPr lang="en-US"/>
            </a:p>
          </p:txBody>
        </p:sp>
        <p:sp>
          <p:nvSpPr>
            <p:cNvPr id="48" name="Freeform 52">
              <a:extLst>
                <a:ext uri="{FF2B5EF4-FFF2-40B4-BE49-F238E27FC236}">
                  <a16:creationId xmlns:a16="http://schemas.microsoft.com/office/drawing/2014/main" id="{4374DE52-1F1E-48D3-8828-883F1A3564B2}"/>
                </a:ext>
              </a:extLst>
            </p:cNvPr>
            <p:cNvSpPr>
              <a:spLocks/>
            </p:cNvSpPr>
            <p:nvPr/>
          </p:nvSpPr>
          <p:spPr bwMode="auto">
            <a:xfrm>
              <a:off x="5894388" y="6056313"/>
              <a:ext cx="46037" cy="92075"/>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5875">
              <a:solidFill>
                <a:srgbClr val="000000"/>
              </a:solidFill>
              <a:prstDash val="solid"/>
              <a:round/>
              <a:headEnd/>
              <a:tailEnd/>
            </a:ln>
          </p:spPr>
          <p:txBody>
            <a:bodyPr/>
            <a:lstStyle/>
            <a:p>
              <a:endParaRPr lang="en-US"/>
            </a:p>
          </p:txBody>
        </p:sp>
        <p:sp>
          <p:nvSpPr>
            <p:cNvPr id="49" name="Freeform 53">
              <a:extLst>
                <a:ext uri="{FF2B5EF4-FFF2-40B4-BE49-F238E27FC236}">
                  <a16:creationId xmlns:a16="http://schemas.microsoft.com/office/drawing/2014/main" id="{35B4C6B7-5B07-4112-BAF2-F06D96ACB574}"/>
                </a:ext>
              </a:extLst>
            </p:cNvPr>
            <p:cNvSpPr>
              <a:spLocks/>
            </p:cNvSpPr>
            <p:nvPr/>
          </p:nvSpPr>
          <p:spPr bwMode="auto">
            <a:xfrm>
              <a:off x="5894388" y="6034088"/>
              <a:ext cx="46037" cy="92075"/>
            </a:xfrm>
            <a:custGeom>
              <a:avLst/>
              <a:gdLst>
                <a:gd name="T0" fmla="*/ 0 w 29"/>
                <a:gd name="T1" fmla="*/ 0 h 58"/>
                <a:gd name="T2" fmla="*/ 10 w 29"/>
                <a:gd name="T3" fmla="*/ 58 h 58"/>
                <a:gd name="T4" fmla="*/ 29 w 29"/>
                <a:gd name="T5" fmla="*/ 0 h 58"/>
                <a:gd name="T6" fmla="*/ 10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10" y="58"/>
                  </a:lnTo>
                  <a:lnTo>
                    <a:pt x="29" y="0"/>
                  </a:lnTo>
                  <a:lnTo>
                    <a:pt x="10"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50" name="Line 54">
              <a:extLst>
                <a:ext uri="{FF2B5EF4-FFF2-40B4-BE49-F238E27FC236}">
                  <a16:creationId xmlns:a16="http://schemas.microsoft.com/office/drawing/2014/main" id="{35A8E77B-9EA0-481E-AD7F-3EFD726851A0}"/>
                </a:ext>
              </a:extLst>
            </p:cNvPr>
            <p:cNvSpPr>
              <a:spLocks noChangeShapeType="1"/>
            </p:cNvSpPr>
            <p:nvPr/>
          </p:nvSpPr>
          <p:spPr bwMode="auto">
            <a:xfrm flipV="1">
              <a:off x="5910263" y="5921375"/>
              <a:ext cx="1587" cy="136525"/>
            </a:xfrm>
            <a:prstGeom prst="line">
              <a:avLst/>
            </a:prstGeom>
            <a:noFill/>
            <a:ln w="15875">
              <a:solidFill>
                <a:srgbClr val="000000"/>
              </a:solidFill>
              <a:round/>
              <a:headEnd/>
              <a:tailEnd/>
            </a:ln>
          </p:spPr>
          <p:txBody>
            <a:bodyPr/>
            <a:lstStyle/>
            <a:p>
              <a:endParaRPr lang="en-US"/>
            </a:p>
          </p:txBody>
        </p:sp>
        <p:sp>
          <p:nvSpPr>
            <p:cNvPr id="51" name="Rectangle 55">
              <a:extLst>
                <a:ext uri="{FF2B5EF4-FFF2-40B4-BE49-F238E27FC236}">
                  <a16:creationId xmlns:a16="http://schemas.microsoft.com/office/drawing/2014/main" id="{97BFF0E1-BE12-44FE-BA47-F514C87B1D32}"/>
                </a:ext>
              </a:extLst>
            </p:cNvPr>
            <p:cNvSpPr>
              <a:spLocks noChangeArrowheads="1"/>
            </p:cNvSpPr>
            <p:nvPr/>
          </p:nvSpPr>
          <p:spPr bwMode="auto">
            <a:xfrm>
              <a:off x="3932238" y="5948363"/>
              <a:ext cx="18780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Physical address in main memory</a:t>
              </a:r>
              <a:endParaRPr lang="en-CA" sz="2400">
                <a:latin typeface="Corbel" pitchFamily="34" charset="0"/>
              </a:endParaRPr>
            </a:p>
          </p:txBody>
        </p:sp>
        <p:sp>
          <p:nvSpPr>
            <p:cNvPr id="52" name="Rectangle 56">
              <a:extLst>
                <a:ext uri="{FF2B5EF4-FFF2-40B4-BE49-F238E27FC236}">
                  <a16:creationId xmlns:a16="http://schemas.microsoft.com/office/drawing/2014/main" id="{FF61CE01-2D55-4A23-B6A1-423A388AED6F}"/>
                </a:ext>
              </a:extLst>
            </p:cNvPr>
            <p:cNvSpPr>
              <a:spLocks noChangeArrowheads="1"/>
            </p:cNvSpPr>
            <p:nvPr/>
          </p:nvSpPr>
          <p:spPr bwMode="auto">
            <a:xfrm>
              <a:off x="3454400" y="2836863"/>
              <a:ext cx="8540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PAGE TABLE</a:t>
              </a:r>
              <a:endParaRPr lang="en-CA" sz="2400">
                <a:latin typeface="Corbel" pitchFamily="34" charset="0"/>
              </a:endParaRPr>
            </a:p>
          </p:txBody>
        </p:sp>
        <p:sp>
          <p:nvSpPr>
            <p:cNvPr id="53" name="Rectangle 57">
              <a:extLst>
                <a:ext uri="{FF2B5EF4-FFF2-40B4-BE49-F238E27FC236}">
                  <a16:creationId xmlns:a16="http://schemas.microsoft.com/office/drawing/2014/main" id="{E795B716-4B66-447A-BBF0-2CE2AAAC9AEE}"/>
                </a:ext>
              </a:extLst>
            </p:cNvPr>
            <p:cNvSpPr>
              <a:spLocks noChangeArrowheads="1"/>
            </p:cNvSpPr>
            <p:nvPr/>
          </p:nvSpPr>
          <p:spPr bwMode="auto">
            <a:xfrm>
              <a:off x="5235575" y="5568950"/>
              <a:ext cx="63023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Page frame</a:t>
              </a:r>
              <a:endParaRPr lang="en-CA" sz="2400">
                <a:latin typeface="Corbel" pitchFamily="34" charset="0"/>
              </a:endParaRPr>
            </a:p>
          </p:txBody>
        </p:sp>
        <p:sp>
          <p:nvSpPr>
            <p:cNvPr id="54" name="Freeform 58">
              <a:extLst>
                <a:ext uri="{FF2B5EF4-FFF2-40B4-BE49-F238E27FC236}">
                  <a16:creationId xmlns:a16="http://schemas.microsoft.com/office/drawing/2014/main" id="{0D6ED7B3-0860-48CE-99BF-D89A1220400B}"/>
                </a:ext>
              </a:extLst>
            </p:cNvPr>
            <p:cNvSpPr>
              <a:spLocks/>
            </p:cNvSpPr>
            <p:nvPr/>
          </p:nvSpPr>
          <p:spPr bwMode="auto">
            <a:xfrm>
              <a:off x="3346450" y="5276850"/>
              <a:ext cx="246063" cy="77788"/>
            </a:xfrm>
            <a:custGeom>
              <a:avLst/>
              <a:gdLst>
                <a:gd name="T0" fmla="*/ 16 w 16"/>
                <a:gd name="T1" fmla="*/ 0 h 5"/>
                <a:gd name="T2" fmla="*/ 15 w 16"/>
                <a:gd name="T3" fmla="*/ 1 h 5"/>
                <a:gd name="T4" fmla="*/ 15 w 16"/>
                <a:gd name="T5" fmla="*/ 2 h 5"/>
                <a:gd name="T6" fmla="*/ 14 w 16"/>
                <a:gd name="T7" fmla="*/ 2 h 5"/>
                <a:gd name="T8" fmla="*/ 14 w 16"/>
                <a:gd name="T9" fmla="*/ 2 h 5"/>
                <a:gd name="T10" fmla="*/ 13 w 16"/>
                <a:gd name="T11" fmla="*/ 2 h 5"/>
                <a:gd name="T12" fmla="*/ 11 w 16"/>
                <a:gd name="T13" fmla="*/ 2 h 5"/>
                <a:gd name="T14" fmla="*/ 8 w 16"/>
                <a:gd name="T15" fmla="*/ 2 h 5"/>
                <a:gd name="T16" fmla="*/ 5 w 16"/>
                <a:gd name="T17" fmla="*/ 2 h 5"/>
                <a:gd name="T18" fmla="*/ 3 w 16"/>
                <a:gd name="T19" fmla="*/ 2 h 5"/>
                <a:gd name="T20" fmla="*/ 2 w 16"/>
                <a:gd name="T21" fmla="*/ 2 h 5"/>
                <a:gd name="T22" fmla="*/ 2 w 16"/>
                <a:gd name="T23" fmla="*/ 2 h 5"/>
                <a:gd name="T24" fmla="*/ 1 w 16"/>
                <a:gd name="T25" fmla="*/ 3 h 5"/>
                <a:gd name="T26" fmla="*/ 1 w 16"/>
                <a:gd name="T27" fmla="*/ 4 h 5"/>
                <a:gd name="T28" fmla="*/ 0 w 16"/>
                <a:gd name="T29" fmla="*/ 5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5"/>
                <a:gd name="T47" fmla="*/ 16 w 16"/>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5">
                  <a:moveTo>
                    <a:pt x="16" y="0"/>
                  </a:moveTo>
                  <a:lnTo>
                    <a:pt x="15" y="1"/>
                  </a:lnTo>
                  <a:lnTo>
                    <a:pt x="15" y="2"/>
                  </a:lnTo>
                  <a:lnTo>
                    <a:pt x="14" y="2"/>
                  </a:lnTo>
                  <a:lnTo>
                    <a:pt x="13" y="2"/>
                  </a:lnTo>
                  <a:lnTo>
                    <a:pt x="11" y="2"/>
                  </a:lnTo>
                  <a:lnTo>
                    <a:pt x="8" y="2"/>
                  </a:lnTo>
                  <a:lnTo>
                    <a:pt x="5" y="2"/>
                  </a:lnTo>
                  <a:lnTo>
                    <a:pt x="3" y="2"/>
                  </a:lnTo>
                  <a:lnTo>
                    <a:pt x="2" y="2"/>
                  </a:lnTo>
                  <a:lnTo>
                    <a:pt x="1" y="3"/>
                  </a:lnTo>
                  <a:lnTo>
                    <a:pt x="1" y="4"/>
                  </a:lnTo>
                  <a:lnTo>
                    <a:pt x="0" y="5"/>
                  </a:lnTo>
                </a:path>
              </a:pathLst>
            </a:custGeom>
            <a:noFill/>
            <a:ln w="15875">
              <a:solidFill>
                <a:srgbClr val="000000"/>
              </a:solidFill>
              <a:prstDash val="solid"/>
              <a:round/>
              <a:headEnd/>
              <a:tailEnd/>
            </a:ln>
          </p:spPr>
          <p:txBody>
            <a:bodyPr/>
            <a:lstStyle/>
            <a:p>
              <a:endParaRPr lang="en-US"/>
            </a:p>
          </p:txBody>
        </p:sp>
        <p:sp>
          <p:nvSpPr>
            <p:cNvPr id="55" name="Freeform 59">
              <a:extLst>
                <a:ext uri="{FF2B5EF4-FFF2-40B4-BE49-F238E27FC236}">
                  <a16:creationId xmlns:a16="http://schemas.microsoft.com/office/drawing/2014/main" id="{B6CEB789-2928-49BB-800B-56008B2BDB92}"/>
                </a:ext>
              </a:extLst>
            </p:cNvPr>
            <p:cNvSpPr>
              <a:spLocks/>
            </p:cNvSpPr>
            <p:nvPr/>
          </p:nvSpPr>
          <p:spPr bwMode="auto">
            <a:xfrm>
              <a:off x="3086100" y="5276850"/>
              <a:ext cx="260350" cy="77788"/>
            </a:xfrm>
            <a:custGeom>
              <a:avLst/>
              <a:gdLst>
                <a:gd name="T0" fmla="*/ 0 w 17"/>
                <a:gd name="T1" fmla="*/ 0 h 5"/>
                <a:gd name="T2" fmla="*/ 1 w 17"/>
                <a:gd name="T3" fmla="*/ 1 h 5"/>
                <a:gd name="T4" fmla="*/ 2 w 17"/>
                <a:gd name="T5" fmla="*/ 2 h 5"/>
                <a:gd name="T6" fmla="*/ 2 w 17"/>
                <a:gd name="T7" fmla="*/ 2 h 5"/>
                <a:gd name="T8" fmla="*/ 3 w 17"/>
                <a:gd name="T9" fmla="*/ 2 h 5"/>
                <a:gd name="T10" fmla="*/ 3 w 17"/>
                <a:gd name="T11" fmla="*/ 2 h 5"/>
                <a:gd name="T12" fmla="*/ 6 w 17"/>
                <a:gd name="T13" fmla="*/ 2 h 5"/>
                <a:gd name="T14" fmla="*/ 9 w 17"/>
                <a:gd name="T15" fmla="*/ 2 h 5"/>
                <a:gd name="T16" fmla="*/ 11 w 17"/>
                <a:gd name="T17" fmla="*/ 2 h 5"/>
                <a:gd name="T18" fmla="*/ 14 w 17"/>
                <a:gd name="T19" fmla="*/ 2 h 5"/>
                <a:gd name="T20" fmla="*/ 14 w 17"/>
                <a:gd name="T21" fmla="*/ 2 h 5"/>
                <a:gd name="T22" fmla="*/ 15 w 17"/>
                <a:gd name="T23" fmla="*/ 2 h 5"/>
                <a:gd name="T24" fmla="*/ 15 w 17"/>
                <a:gd name="T25" fmla="*/ 3 h 5"/>
                <a:gd name="T26" fmla="*/ 16 w 17"/>
                <a:gd name="T27" fmla="*/ 4 h 5"/>
                <a:gd name="T28" fmla="*/ 17 w 17"/>
                <a:gd name="T29" fmla="*/ 5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5"/>
                <a:gd name="T47" fmla="*/ 17 w 17"/>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5">
                  <a:moveTo>
                    <a:pt x="0" y="0"/>
                  </a:moveTo>
                  <a:lnTo>
                    <a:pt x="1" y="1"/>
                  </a:lnTo>
                  <a:lnTo>
                    <a:pt x="2" y="2"/>
                  </a:lnTo>
                  <a:lnTo>
                    <a:pt x="3" y="2"/>
                  </a:lnTo>
                  <a:lnTo>
                    <a:pt x="6" y="2"/>
                  </a:lnTo>
                  <a:lnTo>
                    <a:pt x="9" y="2"/>
                  </a:lnTo>
                  <a:lnTo>
                    <a:pt x="11" y="2"/>
                  </a:lnTo>
                  <a:lnTo>
                    <a:pt x="14" y="2"/>
                  </a:lnTo>
                  <a:lnTo>
                    <a:pt x="15" y="2"/>
                  </a:lnTo>
                  <a:lnTo>
                    <a:pt x="15" y="3"/>
                  </a:lnTo>
                  <a:lnTo>
                    <a:pt x="16" y="4"/>
                  </a:lnTo>
                  <a:lnTo>
                    <a:pt x="17" y="5"/>
                  </a:lnTo>
                </a:path>
              </a:pathLst>
            </a:custGeom>
            <a:noFill/>
            <a:ln w="15875">
              <a:solidFill>
                <a:srgbClr val="000000"/>
              </a:solidFill>
              <a:prstDash val="solid"/>
              <a:round/>
              <a:headEnd/>
              <a:tailEnd/>
            </a:ln>
          </p:spPr>
          <p:txBody>
            <a:bodyPr/>
            <a:lstStyle/>
            <a:p>
              <a:endParaRPr lang="en-US"/>
            </a:p>
          </p:txBody>
        </p:sp>
        <p:sp>
          <p:nvSpPr>
            <p:cNvPr id="56" name="Freeform 60">
              <a:extLst>
                <a:ext uri="{FF2B5EF4-FFF2-40B4-BE49-F238E27FC236}">
                  <a16:creationId xmlns:a16="http://schemas.microsoft.com/office/drawing/2014/main" id="{B48F6682-5EB8-407C-8AE8-6EFEEF44EB99}"/>
                </a:ext>
              </a:extLst>
            </p:cNvPr>
            <p:cNvSpPr>
              <a:spLocks/>
            </p:cNvSpPr>
            <p:nvPr/>
          </p:nvSpPr>
          <p:spPr bwMode="auto">
            <a:xfrm>
              <a:off x="4144963" y="5292725"/>
              <a:ext cx="522287" cy="76200"/>
            </a:xfrm>
            <a:custGeom>
              <a:avLst/>
              <a:gdLst>
                <a:gd name="T0" fmla="*/ 34 w 34"/>
                <a:gd name="T1" fmla="*/ 0 h 5"/>
                <a:gd name="T2" fmla="*/ 33 w 34"/>
                <a:gd name="T3" fmla="*/ 1 h 5"/>
                <a:gd name="T4" fmla="*/ 32 w 34"/>
                <a:gd name="T5" fmla="*/ 1 h 5"/>
                <a:gd name="T6" fmla="*/ 31 w 34"/>
                <a:gd name="T7" fmla="*/ 1 h 5"/>
                <a:gd name="T8" fmla="*/ 31 w 34"/>
                <a:gd name="T9" fmla="*/ 1 h 5"/>
                <a:gd name="T10" fmla="*/ 22 w 34"/>
                <a:gd name="T11" fmla="*/ 1 h 5"/>
                <a:gd name="T12" fmla="*/ 17 w 34"/>
                <a:gd name="T13" fmla="*/ 1 h 5"/>
                <a:gd name="T14" fmla="*/ 13 w 34"/>
                <a:gd name="T15" fmla="*/ 1 h 5"/>
                <a:gd name="T16" fmla="*/ 3 w 34"/>
                <a:gd name="T17" fmla="*/ 1 h 5"/>
                <a:gd name="T18" fmla="*/ 3 w 34"/>
                <a:gd name="T19" fmla="*/ 1 h 5"/>
                <a:gd name="T20" fmla="*/ 3 w 34"/>
                <a:gd name="T21" fmla="*/ 1 h 5"/>
                <a:gd name="T22" fmla="*/ 2 w 34"/>
                <a:gd name="T23" fmla="*/ 2 h 5"/>
                <a:gd name="T24" fmla="*/ 2 w 34"/>
                <a:gd name="T25" fmla="*/ 3 h 5"/>
                <a:gd name="T26" fmla="*/ 0 w 34"/>
                <a:gd name="T27" fmla="*/ 5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
                <a:gd name="T44" fmla="*/ 34 w 34"/>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
                  <a:moveTo>
                    <a:pt x="34" y="0"/>
                  </a:moveTo>
                  <a:lnTo>
                    <a:pt x="33" y="1"/>
                  </a:lnTo>
                  <a:lnTo>
                    <a:pt x="32" y="1"/>
                  </a:lnTo>
                  <a:lnTo>
                    <a:pt x="31" y="1"/>
                  </a:lnTo>
                  <a:lnTo>
                    <a:pt x="22" y="1"/>
                  </a:lnTo>
                  <a:lnTo>
                    <a:pt x="17" y="1"/>
                  </a:lnTo>
                  <a:lnTo>
                    <a:pt x="13" y="1"/>
                  </a:lnTo>
                  <a:lnTo>
                    <a:pt x="3" y="1"/>
                  </a:lnTo>
                  <a:lnTo>
                    <a:pt x="2" y="2"/>
                  </a:lnTo>
                  <a:lnTo>
                    <a:pt x="2" y="3"/>
                  </a:lnTo>
                  <a:lnTo>
                    <a:pt x="0" y="5"/>
                  </a:lnTo>
                </a:path>
              </a:pathLst>
            </a:custGeom>
            <a:noFill/>
            <a:ln w="15875">
              <a:solidFill>
                <a:srgbClr val="000000"/>
              </a:solidFill>
              <a:prstDash val="solid"/>
              <a:round/>
              <a:headEnd/>
              <a:tailEnd/>
            </a:ln>
          </p:spPr>
          <p:txBody>
            <a:bodyPr/>
            <a:lstStyle/>
            <a:p>
              <a:endParaRPr lang="en-US"/>
            </a:p>
          </p:txBody>
        </p:sp>
        <p:sp>
          <p:nvSpPr>
            <p:cNvPr id="57" name="Freeform 61">
              <a:extLst>
                <a:ext uri="{FF2B5EF4-FFF2-40B4-BE49-F238E27FC236}">
                  <a16:creationId xmlns:a16="http://schemas.microsoft.com/office/drawing/2014/main" id="{AD488C62-3C58-4C4B-B689-E4B9F6BEE68C}"/>
                </a:ext>
              </a:extLst>
            </p:cNvPr>
            <p:cNvSpPr>
              <a:spLocks/>
            </p:cNvSpPr>
            <p:nvPr/>
          </p:nvSpPr>
          <p:spPr bwMode="auto">
            <a:xfrm>
              <a:off x="3638550" y="5292725"/>
              <a:ext cx="506413" cy="76200"/>
            </a:xfrm>
            <a:custGeom>
              <a:avLst/>
              <a:gdLst>
                <a:gd name="T0" fmla="*/ 0 w 33"/>
                <a:gd name="T1" fmla="*/ 0 h 5"/>
                <a:gd name="T2" fmla="*/ 1 w 33"/>
                <a:gd name="T3" fmla="*/ 1 h 5"/>
                <a:gd name="T4" fmla="*/ 1 w 33"/>
                <a:gd name="T5" fmla="*/ 1 h 5"/>
                <a:gd name="T6" fmla="*/ 2 w 33"/>
                <a:gd name="T7" fmla="*/ 1 h 5"/>
                <a:gd name="T8" fmla="*/ 2 w 33"/>
                <a:gd name="T9" fmla="*/ 1 h 5"/>
                <a:gd name="T10" fmla="*/ 3 w 33"/>
                <a:gd name="T11" fmla="*/ 1 h 5"/>
                <a:gd name="T12" fmla="*/ 12 w 33"/>
                <a:gd name="T13" fmla="*/ 1 h 5"/>
                <a:gd name="T14" fmla="*/ 17 w 33"/>
                <a:gd name="T15" fmla="*/ 1 h 5"/>
                <a:gd name="T16" fmla="*/ 21 w 33"/>
                <a:gd name="T17" fmla="*/ 1 h 5"/>
                <a:gd name="T18" fmla="*/ 31 w 33"/>
                <a:gd name="T19" fmla="*/ 1 h 5"/>
                <a:gd name="T20" fmla="*/ 31 w 33"/>
                <a:gd name="T21" fmla="*/ 1 h 5"/>
                <a:gd name="T22" fmla="*/ 31 w 33"/>
                <a:gd name="T23" fmla="*/ 1 h 5"/>
                <a:gd name="T24" fmla="*/ 32 w 33"/>
                <a:gd name="T25" fmla="*/ 2 h 5"/>
                <a:gd name="T26" fmla="*/ 32 w 33"/>
                <a:gd name="T27" fmla="*/ 3 h 5"/>
                <a:gd name="T28" fmla="*/ 33 w 33"/>
                <a:gd name="T29" fmla="*/ 5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5"/>
                <a:gd name="T47" fmla="*/ 33 w 3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5">
                  <a:moveTo>
                    <a:pt x="0" y="0"/>
                  </a:moveTo>
                  <a:lnTo>
                    <a:pt x="1" y="1"/>
                  </a:lnTo>
                  <a:lnTo>
                    <a:pt x="2" y="1"/>
                  </a:lnTo>
                  <a:lnTo>
                    <a:pt x="3" y="1"/>
                  </a:lnTo>
                  <a:lnTo>
                    <a:pt x="12" y="1"/>
                  </a:lnTo>
                  <a:lnTo>
                    <a:pt x="17" y="1"/>
                  </a:lnTo>
                  <a:lnTo>
                    <a:pt x="21" y="1"/>
                  </a:lnTo>
                  <a:lnTo>
                    <a:pt x="31" y="1"/>
                  </a:lnTo>
                  <a:lnTo>
                    <a:pt x="32" y="2"/>
                  </a:lnTo>
                  <a:lnTo>
                    <a:pt x="32" y="3"/>
                  </a:lnTo>
                  <a:lnTo>
                    <a:pt x="33" y="5"/>
                  </a:lnTo>
                </a:path>
              </a:pathLst>
            </a:custGeom>
            <a:noFill/>
            <a:ln w="15875">
              <a:solidFill>
                <a:srgbClr val="000000"/>
              </a:solidFill>
              <a:prstDash val="solid"/>
              <a:round/>
              <a:headEnd/>
              <a:tailEnd/>
            </a:ln>
          </p:spPr>
          <p:txBody>
            <a:bodyPr/>
            <a:lstStyle/>
            <a:p>
              <a:endParaRPr lang="en-US"/>
            </a:p>
          </p:txBody>
        </p:sp>
        <p:sp>
          <p:nvSpPr>
            <p:cNvPr id="58" name="Freeform 62">
              <a:extLst>
                <a:ext uri="{FF2B5EF4-FFF2-40B4-BE49-F238E27FC236}">
                  <a16:creationId xmlns:a16="http://schemas.microsoft.com/office/drawing/2014/main" id="{360ECBAA-04C1-4B03-A448-B4421D9A75EE}"/>
                </a:ext>
              </a:extLst>
            </p:cNvPr>
            <p:cNvSpPr>
              <a:spLocks/>
            </p:cNvSpPr>
            <p:nvPr/>
          </p:nvSpPr>
          <p:spPr bwMode="auto">
            <a:xfrm>
              <a:off x="4129088" y="3741738"/>
              <a:ext cx="31750" cy="3175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9" name="Freeform 63">
              <a:extLst>
                <a:ext uri="{FF2B5EF4-FFF2-40B4-BE49-F238E27FC236}">
                  <a16:creationId xmlns:a16="http://schemas.microsoft.com/office/drawing/2014/main" id="{8FBF5212-9FCB-4741-851D-E085D5CBF32F}"/>
                </a:ext>
              </a:extLst>
            </p:cNvPr>
            <p:cNvSpPr>
              <a:spLocks/>
            </p:cNvSpPr>
            <p:nvPr/>
          </p:nvSpPr>
          <p:spPr bwMode="auto">
            <a:xfrm>
              <a:off x="4144963" y="3741738"/>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60" name="Freeform 64">
              <a:extLst>
                <a:ext uri="{FF2B5EF4-FFF2-40B4-BE49-F238E27FC236}">
                  <a16:creationId xmlns:a16="http://schemas.microsoft.com/office/drawing/2014/main" id="{D604FBED-B7D7-44F2-BF41-74F204B7F908}"/>
                </a:ext>
              </a:extLst>
            </p:cNvPr>
            <p:cNvSpPr>
              <a:spLocks/>
            </p:cNvSpPr>
            <p:nvPr/>
          </p:nvSpPr>
          <p:spPr bwMode="auto">
            <a:xfrm>
              <a:off x="4129088" y="3833813"/>
              <a:ext cx="31750" cy="3175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61" name="Freeform 65">
              <a:extLst>
                <a:ext uri="{FF2B5EF4-FFF2-40B4-BE49-F238E27FC236}">
                  <a16:creationId xmlns:a16="http://schemas.microsoft.com/office/drawing/2014/main" id="{DF56DC0B-40E5-41C9-878B-04E71F0F9180}"/>
                </a:ext>
              </a:extLst>
            </p:cNvPr>
            <p:cNvSpPr>
              <a:spLocks/>
            </p:cNvSpPr>
            <p:nvPr/>
          </p:nvSpPr>
          <p:spPr bwMode="auto">
            <a:xfrm>
              <a:off x="4144963" y="3833813"/>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62" name="Freeform 66">
              <a:extLst>
                <a:ext uri="{FF2B5EF4-FFF2-40B4-BE49-F238E27FC236}">
                  <a16:creationId xmlns:a16="http://schemas.microsoft.com/office/drawing/2014/main" id="{4E541AE3-2C52-46F9-B4F3-EBA3DC930D34}"/>
                </a:ext>
              </a:extLst>
            </p:cNvPr>
            <p:cNvSpPr>
              <a:spLocks/>
            </p:cNvSpPr>
            <p:nvPr/>
          </p:nvSpPr>
          <p:spPr bwMode="auto">
            <a:xfrm>
              <a:off x="4129088" y="3925888"/>
              <a:ext cx="31750" cy="3175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63" name="Freeform 67">
              <a:extLst>
                <a:ext uri="{FF2B5EF4-FFF2-40B4-BE49-F238E27FC236}">
                  <a16:creationId xmlns:a16="http://schemas.microsoft.com/office/drawing/2014/main" id="{4A9768D3-81F3-4C29-A1D6-1F01416AF786}"/>
                </a:ext>
              </a:extLst>
            </p:cNvPr>
            <p:cNvSpPr>
              <a:spLocks/>
            </p:cNvSpPr>
            <p:nvPr/>
          </p:nvSpPr>
          <p:spPr bwMode="auto">
            <a:xfrm>
              <a:off x="4144963" y="3925888"/>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64" name="Freeform 68">
              <a:extLst>
                <a:ext uri="{FF2B5EF4-FFF2-40B4-BE49-F238E27FC236}">
                  <a16:creationId xmlns:a16="http://schemas.microsoft.com/office/drawing/2014/main" id="{D33996DC-7D32-4914-9D51-0ECCDD49FB06}"/>
                </a:ext>
              </a:extLst>
            </p:cNvPr>
            <p:cNvSpPr>
              <a:spLocks/>
            </p:cNvSpPr>
            <p:nvPr/>
          </p:nvSpPr>
          <p:spPr bwMode="auto">
            <a:xfrm>
              <a:off x="4129088" y="4540250"/>
              <a:ext cx="31750" cy="3175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65" name="Freeform 69">
              <a:extLst>
                <a:ext uri="{FF2B5EF4-FFF2-40B4-BE49-F238E27FC236}">
                  <a16:creationId xmlns:a16="http://schemas.microsoft.com/office/drawing/2014/main" id="{2F50B909-88B6-4009-B433-FED2FF8D4451}"/>
                </a:ext>
              </a:extLst>
            </p:cNvPr>
            <p:cNvSpPr>
              <a:spLocks/>
            </p:cNvSpPr>
            <p:nvPr/>
          </p:nvSpPr>
          <p:spPr bwMode="auto">
            <a:xfrm>
              <a:off x="4129088" y="4540250"/>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66" name="Freeform 70">
              <a:extLst>
                <a:ext uri="{FF2B5EF4-FFF2-40B4-BE49-F238E27FC236}">
                  <a16:creationId xmlns:a16="http://schemas.microsoft.com/office/drawing/2014/main" id="{D1811783-F28C-4FF9-B0E0-03183E46A413}"/>
                </a:ext>
              </a:extLst>
            </p:cNvPr>
            <p:cNvSpPr>
              <a:spLocks/>
            </p:cNvSpPr>
            <p:nvPr/>
          </p:nvSpPr>
          <p:spPr bwMode="auto">
            <a:xfrm>
              <a:off x="4129088" y="4618038"/>
              <a:ext cx="31750" cy="30162"/>
            </a:xfrm>
            <a:custGeom>
              <a:avLst/>
              <a:gdLst>
                <a:gd name="T0" fmla="*/ 10 w 20"/>
                <a:gd name="T1" fmla="*/ 9 h 19"/>
                <a:gd name="T2" fmla="*/ 20 w 20"/>
                <a:gd name="T3" fmla="*/ 9 h 19"/>
                <a:gd name="T4" fmla="*/ 20 w 20"/>
                <a:gd name="T5" fmla="*/ 0 h 19"/>
                <a:gd name="T6" fmla="*/ 10 w 20"/>
                <a:gd name="T7" fmla="*/ 0 h 19"/>
                <a:gd name="T8" fmla="*/ 0 w 20"/>
                <a:gd name="T9" fmla="*/ 0 h 19"/>
                <a:gd name="T10" fmla="*/ 0 w 20"/>
                <a:gd name="T11" fmla="*/ 9 h 19"/>
                <a:gd name="T12" fmla="*/ 0 w 20"/>
                <a:gd name="T13" fmla="*/ 19 h 19"/>
                <a:gd name="T14" fmla="*/ 10 w 20"/>
                <a:gd name="T15" fmla="*/ 19 h 19"/>
                <a:gd name="T16" fmla="*/ 20 w 20"/>
                <a:gd name="T17" fmla="*/ 19 h 19"/>
                <a:gd name="T18" fmla="*/ 20 w 20"/>
                <a:gd name="T19" fmla="*/ 9 h 19"/>
                <a:gd name="T20" fmla="*/ 10 w 20"/>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prstDash val="solid"/>
              <a:round/>
              <a:headEnd/>
              <a:tailEnd/>
            </a:ln>
          </p:spPr>
          <p:txBody>
            <a:bodyPr/>
            <a:lstStyle/>
            <a:p>
              <a:endParaRPr lang="en-US"/>
            </a:p>
          </p:txBody>
        </p:sp>
        <p:sp>
          <p:nvSpPr>
            <p:cNvPr id="67" name="Freeform 71">
              <a:extLst>
                <a:ext uri="{FF2B5EF4-FFF2-40B4-BE49-F238E27FC236}">
                  <a16:creationId xmlns:a16="http://schemas.microsoft.com/office/drawing/2014/main" id="{27FF42BF-3AFA-421A-BF73-CB0594D61413}"/>
                </a:ext>
              </a:extLst>
            </p:cNvPr>
            <p:cNvSpPr>
              <a:spLocks/>
            </p:cNvSpPr>
            <p:nvPr/>
          </p:nvSpPr>
          <p:spPr bwMode="auto">
            <a:xfrm>
              <a:off x="4129088" y="4632325"/>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68" name="Freeform 72">
              <a:extLst>
                <a:ext uri="{FF2B5EF4-FFF2-40B4-BE49-F238E27FC236}">
                  <a16:creationId xmlns:a16="http://schemas.microsoft.com/office/drawing/2014/main" id="{91FC79C3-7C45-4ADF-88D2-1F349E916AAC}"/>
                </a:ext>
              </a:extLst>
            </p:cNvPr>
            <p:cNvSpPr>
              <a:spLocks/>
            </p:cNvSpPr>
            <p:nvPr/>
          </p:nvSpPr>
          <p:spPr bwMode="auto">
            <a:xfrm>
              <a:off x="4129088" y="4710113"/>
              <a:ext cx="31750" cy="30162"/>
            </a:xfrm>
            <a:custGeom>
              <a:avLst/>
              <a:gdLst>
                <a:gd name="T0" fmla="*/ 10 w 20"/>
                <a:gd name="T1" fmla="*/ 9 h 19"/>
                <a:gd name="T2" fmla="*/ 20 w 20"/>
                <a:gd name="T3" fmla="*/ 9 h 19"/>
                <a:gd name="T4" fmla="*/ 20 w 20"/>
                <a:gd name="T5" fmla="*/ 0 h 19"/>
                <a:gd name="T6" fmla="*/ 10 w 20"/>
                <a:gd name="T7" fmla="*/ 0 h 19"/>
                <a:gd name="T8" fmla="*/ 0 w 20"/>
                <a:gd name="T9" fmla="*/ 0 h 19"/>
                <a:gd name="T10" fmla="*/ 0 w 20"/>
                <a:gd name="T11" fmla="*/ 9 h 19"/>
                <a:gd name="T12" fmla="*/ 0 w 20"/>
                <a:gd name="T13" fmla="*/ 19 h 19"/>
                <a:gd name="T14" fmla="*/ 10 w 20"/>
                <a:gd name="T15" fmla="*/ 19 h 19"/>
                <a:gd name="T16" fmla="*/ 20 w 20"/>
                <a:gd name="T17" fmla="*/ 19 h 19"/>
                <a:gd name="T18" fmla="*/ 20 w 20"/>
                <a:gd name="T19" fmla="*/ 9 h 19"/>
                <a:gd name="T20" fmla="*/ 10 w 20"/>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prstDash val="solid"/>
              <a:round/>
              <a:headEnd/>
              <a:tailEnd/>
            </a:ln>
          </p:spPr>
          <p:txBody>
            <a:bodyPr/>
            <a:lstStyle/>
            <a:p>
              <a:endParaRPr lang="en-US"/>
            </a:p>
          </p:txBody>
        </p:sp>
        <p:sp>
          <p:nvSpPr>
            <p:cNvPr id="69" name="Freeform 73">
              <a:extLst>
                <a:ext uri="{FF2B5EF4-FFF2-40B4-BE49-F238E27FC236}">
                  <a16:creationId xmlns:a16="http://schemas.microsoft.com/office/drawing/2014/main" id="{FB02E52F-95FF-49AA-8C3B-F3D1CF78FA46}"/>
                </a:ext>
              </a:extLst>
            </p:cNvPr>
            <p:cNvSpPr>
              <a:spLocks/>
            </p:cNvSpPr>
            <p:nvPr/>
          </p:nvSpPr>
          <p:spPr bwMode="auto">
            <a:xfrm>
              <a:off x="4129088" y="4724400"/>
              <a:ext cx="15875" cy="15875"/>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p:spPr>
          <p:txBody>
            <a:bodyPr/>
            <a:lstStyle/>
            <a:p>
              <a:endParaRPr lang="en-US"/>
            </a:p>
          </p:txBody>
        </p:sp>
        <p:sp>
          <p:nvSpPr>
            <p:cNvPr id="70" name="Freeform 74">
              <a:extLst>
                <a:ext uri="{FF2B5EF4-FFF2-40B4-BE49-F238E27FC236}">
                  <a16:creationId xmlns:a16="http://schemas.microsoft.com/office/drawing/2014/main" id="{D7056BDB-E48A-40B3-91D8-FE07F4166EDB}"/>
                </a:ext>
              </a:extLst>
            </p:cNvPr>
            <p:cNvSpPr>
              <a:spLocks/>
            </p:cNvSpPr>
            <p:nvPr/>
          </p:nvSpPr>
          <p:spPr bwMode="auto">
            <a:xfrm>
              <a:off x="2579688" y="2376488"/>
              <a:ext cx="292100" cy="292100"/>
            </a:xfrm>
            <a:custGeom>
              <a:avLst/>
              <a:gdLst>
                <a:gd name="T0" fmla="*/ 10 w 19"/>
                <a:gd name="T1" fmla="*/ 0 h 19"/>
                <a:gd name="T2" fmla="*/ 6 w 19"/>
                <a:gd name="T3" fmla="*/ 1 h 19"/>
                <a:gd name="T4" fmla="*/ 3 w 19"/>
                <a:gd name="T5" fmla="*/ 3 h 19"/>
                <a:gd name="T6" fmla="*/ 1 w 19"/>
                <a:gd name="T7" fmla="*/ 6 h 19"/>
                <a:gd name="T8" fmla="*/ 0 w 19"/>
                <a:gd name="T9" fmla="*/ 10 h 19"/>
                <a:gd name="T10" fmla="*/ 1 w 19"/>
                <a:gd name="T11" fmla="*/ 13 h 19"/>
                <a:gd name="T12" fmla="*/ 3 w 19"/>
                <a:gd name="T13" fmla="*/ 16 h 19"/>
                <a:gd name="T14" fmla="*/ 6 w 19"/>
                <a:gd name="T15" fmla="*/ 18 h 19"/>
                <a:gd name="T16" fmla="*/ 10 w 19"/>
                <a:gd name="T17" fmla="*/ 19 h 19"/>
                <a:gd name="T18" fmla="*/ 13 w 19"/>
                <a:gd name="T19" fmla="*/ 18 h 19"/>
                <a:gd name="T20" fmla="*/ 16 w 19"/>
                <a:gd name="T21" fmla="*/ 16 h 19"/>
                <a:gd name="T22" fmla="*/ 18 w 19"/>
                <a:gd name="T23" fmla="*/ 13 h 19"/>
                <a:gd name="T24" fmla="*/ 19 w 19"/>
                <a:gd name="T25" fmla="*/ 10 h 19"/>
                <a:gd name="T26" fmla="*/ 18 w 19"/>
                <a:gd name="T27" fmla="*/ 6 h 19"/>
                <a:gd name="T28" fmla="*/ 16 w 19"/>
                <a:gd name="T29" fmla="*/ 3 h 19"/>
                <a:gd name="T30" fmla="*/ 13 w 19"/>
                <a:gd name="T31" fmla="*/ 1 h 19"/>
                <a:gd name="T32" fmla="*/ 10 w 1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9"/>
                <a:gd name="T53" fmla="*/ 19 w 19"/>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9">
                  <a:moveTo>
                    <a:pt x="10" y="0"/>
                  </a:moveTo>
                  <a:lnTo>
                    <a:pt x="6" y="1"/>
                  </a:lnTo>
                  <a:lnTo>
                    <a:pt x="3" y="3"/>
                  </a:lnTo>
                  <a:lnTo>
                    <a:pt x="1" y="6"/>
                  </a:lnTo>
                  <a:lnTo>
                    <a:pt x="0" y="10"/>
                  </a:lnTo>
                  <a:lnTo>
                    <a:pt x="1" y="13"/>
                  </a:lnTo>
                  <a:lnTo>
                    <a:pt x="3" y="16"/>
                  </a:lnTo>
                  <a:lnTo>
                    <a:pt x="6" y="18"/>
                  </a:lnTo>
                  <a:lnTo>
                    <a:pt x="10" y="19"/>
                  </a:lnTo>
                  <a:lnTo>
                    <a:pt x="13" y="18"/>
                  </a:lnTo>
                  <a:lnTo>
                    <a:pt x="16" y="16"/>
                  </a:lnTo>
                  <a:lnTo>
                    <a:pt x="18" y="13"/>
                  </a:lnTo>
                  <a:lnTo>
                    <a:pt x="19" y="10"/>
                  </a:lnTo>
                  <a:lnTo>
                    <a:pt x="18" y="6"/>
                  </a:lnTo>
                  <a:lnTo>
                    <a:pt x="16" y="3"/>
                  </a:lnTo>
                  <a:lnTo>
                    <a:pt x="13" y="1"/>
                  </a:lnTo>
                  <a:lnTo>
                    <a:pt x="10" y="0"/>
                  </a:lnTo>
                </a:path>
              </a:pathLst>
            </a:custGeom>
            <a:noFill/>
            <a:ln w="15875">
              <a:solidFill>
                <a:schemeClr val="tx1"/>
              </a:solidFill>
              <a:prstDash val="solid"/>
              <a:round/>
              <a:headEnd/>
              <a:tailEnd/>
            </a:ln>
          </p:spPr>
          <p:txBody>
            <a:bodyPr/>
            <a:lstStyle/>
            <a:p>
              <a:endParaRPr lang="en-US"/>
            </a:p>
          </p:txBody>
        </p:sp>
        <p:sp>
          <p:nvSpPr>
            <p:cNvPr id="71" name="Rectangle 75">
              <a:extLst>
                <a:ext uri="{FF2B5EF4-FFF2-40B4-BE49-F238E27FC236}">
                  <a16:creationId xmlns:a16="http://schemas.microsoft.com/office/drawing/2014/main" id="{0B202ADA-9874-4032-AF4D-CF9CA7769436}"/>
                </a:ext>
              </a:extLst>
            </p:cNvPr>
            <p:cNvSpPr>
              <a:spLocks noChangeArrowheads="1"/>
            </p:cNvSpPr>
            <p:nvPr/>
          </p:nvSpPr>
          <p:spPr bwMode="auto">
            <a:xfrm>
              <a:off x="2671763" y="2376488"/>
              <a:ext cx="122237" cy="258762"/>
            </a:xfrm>
            <a:prstGeom prst="rect">
              <a:avLst/>
            </a:prstGeom>
            <a:noFill/>
            <a:ln w="9525">
              <a:noFill/>
              <a:miter lim="800000"/>
              <a:headEnd/>
              <a:tailEnd/>
            </a:ln>
          </p:spPr>
          <p:txBody>
            <a:bodyPr wrap="none" lIns="0" tIns="0" rIns="0" bIns="0">
              <a:spAutoFit/>
            </a:bodyPr>
            <a:lstStyle/>
            <a:p>
              <a:r>
                <a:rPr lang="en-CA" sz="1700">
                  <a:solidFill>
                    <a:srgbClr val="000000"/>
                  </a:solidFill>
                  <a:latin typeface="Nimbus Roman No9 L"/>
                </a:rPr>
                <a:t>+</a:t>
              </a:r>
              <a:endParaRPr lang="en-CA" sz="2400">
                <a:latin typeface="Corbel" pitchFamily="34" charset="0"/>
              </a:endParaRPr>
            </a:p>
          </p:txBody>
        </p:sp>
        <p:sp>
          <p:nvSpPr>
            <p:cNvPr id="72" name="Text Box 78">
              <a:extLst>
                <a:ext uri="{FF2B5EF4-FFF2-40B4-BE49-F238E27FC236}">
                  <a16:creationId xmlns:a16="http://schemas.microsoft.com/office/drawing/2014/main" id="{7644C7D2-ABBD-49CE-A7C2-EF248109A973}"/>
                </a:ext>
              </a:extLst>
            </p:cNvPr>
            <p:cNvSpPr txBox="1">
              <a:spLocks noChangeArrowheads="1"/>
            </p:cNvSpPr>
            <p:nvPr/>
          </p:nvSpPr>
          <p:spPr bwMode="auto">
            <a:xfrm>
              <a:off x="6896100" y="1917700"/>
              <a:ext cx="1768475" cy="825500"/>
            </a:xfrm>
            <a:prstGeom prst="rect">
              <a:avLst/>
            </a:prstGeom>
            <a:noFill/>
            <a:ln w="12700">
              <a:noFill/>
              <a:miter lim="800000"/>
              <a:headEnd/>
              <a:tailEnd/>
            </a:ln>
          </p:spPr>
          <p:txBody>
            <a:bodyPr wrap="none">
              <a:spAutoFit/>
            </a:bodyPr>
            <a:lstStyle/>
            <a:p>
              <a:r>
                <a:rPr lang="en-US" sz="1600" i="1">
                  <a:solidFill>
                    <a:srgbClr val="CC3300"/>
                  </a:solidFill>
                  <a:latin typeface="Corbel" pitchFamily="34" charset="0"/>
                </a:rPr>
                <a:t>Virtual address is</a:t>
              </a:r>
            </a:p>
            <a:p>
              <a:r>
                <a:rPr lang="en-US" sz="1600" i="1">
                  <a:solidFill>
                    <a:srgbClr val="CC3300"/>
                  </a:solidFill>
                  <a:latin typeface="Corbel" pitchFamily="34" charset="0"/>
                </a:rPr>
                <a:t>interpreted as page</a:t>
              </a:r>
            </a:p>
            <a:p>
              <a:r>
                <a:rPr lang="en-US" sz="1600" i="1">
                  <a:solidFill>
                    <a:srgbClr val="CC3300"/>
                  </a:solidFill>
                  <a:latin typeface="Corbel" pitchFamily="34" charset="0"/>
                </a:rPr>
                <a:t>number and offset.</a:t>
              </a:r>
            </a:p>
          </p:txBody>
        </p:sp>
        <p:sp>
          <p:nvSpPr>
            <p:cNvPr id="73" name="Freeform 79">
              <a:extLst>
                <a:ext uri="{FF2B5EF4-FFF2-40B4-BE49-F238E27FC236}">
                  <a16:creationId xmlns:a16="http://schemas.microsoft.com/office/drawing/2014/main" id="{59C324A2-ACC2-476B-8884-35F777EFF677}"/>
                </a:ext>
              </a:extLst>
            </p:cNvPr>
            <p:cNvSpPr>
              <a:spLocks/>
            </p:cNvSpPr>
            <p:nvPr/>
          </p:nvSpPr>
          <p:spPr bwMode="auto">
            <a:xfrm>
              <a:off x="5994400" y="2020888"/>
              <a:ext cx="952500" cy="338137"/>
            </a:xfrm>
            <a:custGeom>
              <a:avLst/>
              <a:gdLst>
                <a:gd name="T0" fmla="*/ 600 w 600"/>
                <a:gd name="T1" fmla="*/ 213 h 213"/>
                <a:gd name="T2" fmla="*/ 102 w 600"/>
                <a:gd name="T3" fmla="*/ 103 h 213"/>
                <a:gd name="T4" fmla="*/ 0 w 600"/>
                <a:gd name="T5" fmla="*/ 0 h 213"/>
                <a:gd name="T6" fmla="*/ 0 60000 65536"/>
                <a:gd name="T7" fmla="*/ 0 60000 65536"/>
                <a:gd name="T8" fmla="*/ 0 60000 65536"/>
                <a:gd name="T9" fmla="*/ 0 w 600"/>
                <a:gd name="T10" fmla="*/ 0 h 213"/>
                <a:gd name="T11" fmla="*/ 600 w 600"/>
                <a:gd name="T12" fmla="*/ 213 h 213"/>
              </a:gdLst>
              <a:ahLst/>
              <a:cxnLst>
                <a:cxn ang="T6">
                  <a:pos x="T0" y="T1"/>
                </a:cxn>
                <a:cxn ang="T7">
                  <a:pos x="T2" y="T3"/>
                </a:cxn>
                <a:cxn ang="T8">
                  <a:pos x="T4" y="T5"/>
                </a:cxn>
              </a:cxnLst>
              <a:rect l="T9" t="T10" r="T11" b="T12"/>
              <a:pathLst>
                <a:path w="600" h="213">
                  <a:moveTo>
                    <a:pt x="600" y="213"/>
                  </a:moveTo>
                  <a:cubicBezTo>
                    <a:pt x="401" y="176"/>
                    <a:pt x="202" y="139"/>
                    <a:pt x="102" y="103"/>
                  </a:cubicBezTo>
                  <a:cubicBezTo>
                    <a:pt x="2" y="67"/>
                    <a:pt x="1" y="33"/>
                    <a:pt x="0" y="0"/>
                  </a:cubicBezTo>
                </a:path>
              </a:pathLst>
            </a:custGeom>
            <a:noFill/>
            <a:ln w="12700" cap="flat" cmpd="sng">
              <a:solidFill>
                <a:schemeClr val="tx1"/>
              </a:solidFill>
              <a:prstDash val="solid"/>
              <a:round/>
              <a:headEnd/>
              <a:tailEnd type="triangle" w="sm" len="med"/>
            </a:ln>
          </p:spPr>
          <p:txBody>
            <a:bodyPr wrap="none" anchor="ctr"/>
            <a:lstStyle/>
            <a:p>
              <a:endParaRPr lang="en-US"/>
            </a:p>
          </p:txBody>
        </p:sp>
        <p:sp>
          <p:nvSpPr>
            <p:cNvPr id="74" name="Text Box 80">
              <a:extLst>
                <a:ext uri="{FF2B5EF4-FFF2-40B4-BE49-F238E27FC236}">
                  <a16:creationId xmlns:a16="http://schemas.microsoft.com/office/drawing/2014/main" id="{88BB985C-D506-490F-B2E9-0F450F176B93}"/>
                </a:ext>
              </a:extLst>
            </p:cNvPr>
            <p:cNvSpPr txBox="1">
              <a:spLocks noChangeArrowheads="1"/>
            </p:cNvSpPr>
            <p:nvPr/>
          </p:nvSpPr>
          <p:spPr bwMode="auto">
            <a:xfrm>
              <a:off x="279400" y="4611688"/>
              <a:ext cx="2809875" cy="1069975"/>
            </a:xfrm>
            <a:prstGeom prst="rect">
              <a:avLst/>
            </a:prstGeom>
            <a:noFill/>
            <a:ln w="12700">
              <a:noFill/>
              <a:miter lim="800000"/>
              <a:headEnd/>
              <a:tailEnd/>
            </a:ln>
          </p:spPr>
          <p:txBody>
            <a:bodyPr wrap="none">
              <a:spAutoFit/>
            </a:bodyPr>
            <a:lstStyle/>
            <a:p>
              <a:r>
                <a:rPr lang="en-US" sz="1600" i="1">
                  <a:solidFill>
                    <a:srgbClr val="CC3300"/>
                  </a:solidFill>
                  <a:latin typeface="Corbel" pitchFamily="34" charset="0"/>
                </a:rPr>
                <a:t>Page table holds information</a:t>
              </a:r>
            </a:p>
            <a:p>
              <a:r>
                <a:rPr lang="en-US" sz="1600" i="1">
                  <a:solidFill>
                    <a:srgbClr val="CC3300"/>
                  </a:solidFill>
                  <a:latin typeface="Corbel" pitchFamily="34" charset="0"/>
                </a:rPr>
                <a:t>about each page. This includes</a:t>
              </a:r>
            </a:p>
            <a:p>
              <a:r>
                <a:rPr lang="en-US" sz="1600" i="1">
                  <a:solidFill>
                    <a:srgbClr val="CC3300"/>
                  </a:solidFill>
                  <a:latin typeface="Corbel" pitchFamily="34" charset="0"/>
                </a:rPr>
                <a:t>the starting address of the page </a:t>
              </a:r>
            </a:p>
            <a:p>
              <a:r>
                <a:rPr lang="en-US" sz="1600" i="1">
                  <a:solidFill>
                    <a:srgbClr val="CC3300"/>
                  </a:solidFill>
                  <a:latin typeface="Corbel" pitchFamily="34" charset="0"/>
                </a:rPr>
                <a:t>in the main memory.</a:t>
              </a:r>
            </a:p>
          </p:txBody>
        </p:sp>
        <p:sp>
          <p:nvSpPr>
            <p:cNvPr id="75" name="Text Box 81">
              <a:extLst>
                <a:ext uri="{FF2B5EF4-FFF2-40B4-BE49-F238E27FC236}">
                  <a16:creationId xmlns:a16="http://schemas.microsoft.com/office/drawing/2014/main" id="{906D6E62-AF46-4E06-A593-439E2D546C5F}"/>
                </a:ext>
              </a:extLst>
            </p:cNvPr>
            <p:cNvSpPr txBox="1">
              <a:spLocks noChangeArrowheads="1"/>
            </p:cNvSpPr>
            <p:nvPr/>
          </p:nvSpPr>
          <p:spPr bwMode="auto">
            <a:xfrm>
              <a:off x="615950" y="1228725"/>
              <a:ext cx="1389063" cy="825500"/>
            </a:xfrm>
            <a:prstGeom prst="rect">
              <a:avLst/>
            </a:prstGeom>
            <a:noFill/>
            <a:ln w="12700">
              <a:noFill/>
              <a:miter lim="800000"/>
              <a:headEnd/>
              <a:tailEnd/>
            </a:ln>
          </p:spPr>
          <p:txBody>
            <a:bodyPr wrap="none">
              <a:spAutoFit/>
            </a:bodyPr>
            <a:lstStyle/>
            <a:p>
              <a:r>
                <a:rPr lang="en-US" sz="1600" i="1">
                  <a:solidFill>
                    <a:srgbClr val="CC3300"/>
                  </a:solidFill>
                  <a:latin typeface="Corbel" pitchFamily="34" charset="0"/>
                </a:rPr>
                <a:t>PTBR holds</a:t>
              </a:r>
            </a:p>
            <a:p>
              <a:r>
                <a:rPr lang="en-US" sz="1600" i="1">
                  <a:solidFill>
                    <a:srgbClr val="CC3300"/>
                  </a:solidFill>
                  <a:latin typeface="Corbel" pitchFamily="34" charset="0"/>
                </a:rPr>
                <a:t>the address of </a:t>
              </a:r>
            </a:p>
            <a:p>
              <a:r>
                <a:rPr lang="en-US" sz="1600" i="1">
                  <a:solidFill>
                    <a:srgbClr val="CC3300"/>
                  </a:solidFill>
                  <a:latin typeface="Corbel" pitchFamily="34" charset="0"/>
                </a:rPr>
                <a:t>the page table.</a:t>
              </a:r>
            </a:p>
          </p:txBody>
        </p:sp>
        <p:sp>
          <p:nvSpPr>
            <p:cNvPr id="76" name="Freeform 82">
              <a:extLst>
                <a:ext uri="{FF2B5EF4-FFF2-40B4-BE49-F238E27FC236}">
                  <a16:creationId xmlns:a16="http://schemas.microsoft.com/office/drawing/2014/main" id="{35E7084E-0E45-4AAC-ACD4-2470E6A14DE3}"/>
                </a:ext>
              </a:extLst>
            </p:cNvPr>
            <p:cNvSpPr>
              <a:spLocks/>
            </p:cNvSpPr>
            <p:nvPr/>
          </p:nvSpPr>
          <p:spPr bwMode="auto">
            <a:xfrm>
              <a:off x="1998663" y="4278313"/>
              <a:ext cx="1068387" cy="414337"/>
            </a:xfrm>
            <a:custGeom>
              <a:avLst/>
              <a:gdLst>
                <a:gd name="T0" fmla="*/ 0 w 673"/>
                <a:gd name="T1" fmla="*/ 261 h 261"/>
                <a:gd name="T2" fmla="*/ 483 w 673"/>
                <a:gd name="T3" fmla="*/ 35 h 261"/>
                <a:gd name="T4" fmla="*/ 673 w 673"/>
                <a:gd name="T5" fmla="*/ 49 h 261"/>
                <a:gd name="T6" fmla="*/ 0 60000 65536"/>
                <a:gd name="T7" fmla="*/ 0 60000 65536"/>
                <a:gd name="T8" fmla="*/ 0 60000 65536"/>
                <a:gd name="T9" fmla="*/ 0 w 673"/>
                <a:gd name="T10" fmla="*/ 0 h 261"/>
                <a:gd name="T11" fmla="*/ 673 w 673"/>
                <a:gd name="T12" fmla="*/ 261 h 261"/>
              </a:gdLst>
              <a:ahLst/>
              <a:cxnLst>
                <a:cxn ang="T6">
                  <a:pos x="T0" y="T1"/>
                </a:cxn>
                <a:cxn ang="T7">
                  <a:pos x="T2" y="T3"/>
                </a:cxn>
                <a:cxn ang="T8">
                  <a:pos x="T4" y="T5"/>
                </a:cxn>
              </a:cxnLst>
              <a:rect l="T9" t="T10" r="T11" b="T12"/>
              <a:pathLst>
                <a:path w="673" h="261">
                  <a:moveTo>
                    <a:pt x="0" y="261"/>
                  </a:moveTo>
                  <a:cubicBezTo>
                    <a:pt x="185" y="165"/>
                    <a:pt x="371" y="70"/>
                    <a:pt x="483" y="35"/>
                  </a:cubicBezTo>
                  <a:cubicBezTo>
                    <a:pt x="595" y="0"/>
                    <a:pt x="634" y="24"/>
                    <a:pt x="673" y="49"/>
                  </a:cubicBezTo>
                </a:path>
              </a:pathLst>
            </a:custGeom>
            <a:noFill/>
            <a:ln w="12700" cap="flat" cmpd="sng">
              <a:solidFill>
                <a:schemeClr val="tx1"/>
              </a:solidFill>
              <a:prstDash val="solid"/>
              <a:round/>
              <a:headEnd/>
              <a:tailEnd type="triangle" w="sm" len="med"/>
            </a:ln>
          </p:spPr>
          <p:txBody>
            <a:bodyPr wrap="none" anchor="ctr"/>
            <a:lstStyle/>
            <a:p>
              <a:endParaRPr lang="en-US"/>
            </a:p>
          </p:txBody>
        </p:sp>
        <p:sp>
          <p:nvSpPr>
            <p:cNvPr id="77" name="Text Box 84">
              <a:extLst>
                <a:ext uri="{FF2B5EF4-FFF2-40B4-BE49-F238E27FC236}">
                  <a16:creationId xmlns:a16="http://schemas.microsoft.com/office/drawing/2014/main" id="{C3400938-5A18-402B-9C6D-84445E27FC74}"/>
                </a:ext>
              </a:extLst>
            </p:cNvPr>
            <p:cNvSpPr txBox="1">
              <a:spLocks noChangeArrowheads="1"/>
            </p:cNvSpPr>
            <p:nvPr/>
          </p:nvSpPr>
          <p:spPr bwMode="auto">
            <a:xfrm>
              <a:off x="517525" y="2857500"/>
              <a:ext cx="1924050" cy="1069975"/>
            </a:xfrm>
            <a:prstGeom prst="rect">
              <a:avLst/>
            </a:prstGeom>
            <a:noFill/>
            <a:ln w="12700">
              <a:noFill/>
              <a:miter lim="800000"/>
              <a:headEnd/>
              <a:tailEnd/>
            </a:ln>
          </p:spPr>
          <p:txBody>
            <a:bodyPr wrap="none">
              <a:spAutoFit/>
            </a:bodyPr>
            <a:lstStyle/>
            <a:p>
              <a:r>
                <a:rPr lang="en-US" sz="1600" i="1">
                  <a:solidFill>
                    <a:srgbClr val="CC3300"/>
                  </a:solidFill>
                  <a:latin typeface="Corbel" pitchFamily="34" charset="0"/>
                </a:rPr>
                <a:t>PTBR + virtual</a:t>
              </a:r>
            </a:p>
            <a:p>
              <a:r>
                <a:rPr lang="en-US" sz="1600" i="1">
                  <a:solidFill>
                    <a:srgbClr val="CC3300"/>
                  </a:solidFill>
                  <a:latin typeface="Corbel" pitchFamily="34" charset="0"/>
                </a:rPr>
                <a:t>page number provide</a:t>
              </a:r>
            </a:p>
            <a:p>
              <a:r>
                <a:rPr lang="en-US" sz="1600" i="1">
                  <a:solidFill>
                    <a:srgbClr val="CC3300"/>
                  </a:solidFill>
                  <a:latin typeface="Corbel" pitchFamily="34" charset="0"/>
                </a:rPr>
                <a:t>the entry of the page </a:t>
              </a:r>
            </a:p>
            <a:p>
              <a:r>
                <a:rPr lang="en-US" sz="1600" i="1">
                  <a:solidFill>
                    <a:srgbClr val="CC3300"/>
                  </a:solidFill>
                  <a:latin typeface="Corbel" pitchFamily="34" charset="0"/>
                </a:rPr>
                <a:t>in the page table.</a:t>
              </a:r>
            </a:p>
          </p:txBody>
        </p:sp>
        <p:sp>
          <p:nvSpPr>
            <p:cNvPr id="78" name="Freeform 85">
              <a:extLst>
                <a:ext uri="{FF2B5EF4-FFF2-40B4-BE49-F238E27FC236}">
                  <a16:creationId xmlns:a16="http://schemas.microsoft.com/office/drawing/2014/main" id="{C8609D5C-C689-4469-87E4-FB68C7E54924}"/>
                </a:ext>
              </a:extLst>
            </p:cNvPr>
            <p:cNvSpPr>
              <a:spLocks/>
            </p:cNvSpPr>
            <p:nvPr/>
          </p:nvSpPr>
          <p:spPr bwMode="auto">
            <a:xfrm>
              <a:off x="1498600" y="2417763"/>
              <a:ext cx="1092200" cy="452437"/>
            </a:xfrm>
            <a:custGeom>
              <a:avLst/>
              <a:gdLst>
                <a:gd name="T0" fmla="*/ 0 w 688"/>
                <a:gd name="T1" fmla="*/ 285 h 285"/>
                <a:gd name="T2" fmla="*/ 358 w 688"/>
                <a:gd name="T3" fmla="*/ 43 h 285"/>
                <a:gd name="T4" fmla="*/ 688 w 688"/>
                <a:gd name="T5" fmla="*/ 28 h 285"/>
                <a:gd name="T6" fmla="*/ 0 60000 65536"/>
                <a:gd name="T7" fmla="*/ 0 60000 65536"/>
                <a:gd name="T8" fmla="*/ 0 60000 65536"/>
                <a:gd name="T9" fmla="*/ 0 w 688"/>
                <a:gd name="T10" fmla="*/ 0 h 285"/>
                <a:gd name="T11" fmla="*/ 688 w 688"/>
                <a:gd name="T12" fmla="*/ 285 h 285"/>
              </a:gdLst>
              <a:ahLst/>
              <a:cxnLst>
                <a:cxn ang="T6">
                  <a:pos x="T0" y="T1"/>
                </a:cxn>
                <a:cxn ang="T7">
                  <a:pos x="T2" y="T3"/>
                </a:cxn>
                <a:cxn ang="T8">
                  <a:pos x="T4" y="T5"/>
                </a:cxn>
              </a:cxnLst>
              <a:rect l="T9" t="T10" r="T11" b="T12"/>
              <a:pathLst>
                <a:path w="688" h="285">
                  <a:moveTo>
                    <a:pt x="0" y="285"/>
                  </a:moveTo>
                  <a:cubicBezTo>
                    <a:pt x="121" y="185"/>
                    <a:pt x="243" y="86"/>
                    <a:pt x="358" y="43"/>
                  </a:cubicBezTo>
                  <a:cubicBezTo>
                    <a:pt x="473" y="0"/>
                    <a:pt x="580" y="14"/>
                    <a:pt x="688" y="28"/>
                  </a:cubicBezTo>
                </a:path>
              </a:pathLst>
            </a:custGeom>
            <a:noFill/>
            <a:ln w="12700" cap="flat" cmpd="sng">
              <a:solidFill>
                <a:schemeClr val="tx1"/>
              </a:solidFill>
              <a:prstDash val="solid"/>
              <a:round/>
              <a:headEnd/>
              <a:tailEnd type="triangle" w="sm" len="med"/>
            </a:ln>
          </p:spPr>
          <p:txBody>
            <a:bodyPr wrap="none" anchor="ctr"/>
            <a:lstStyle/>
            <a:p>
              <a:endParaRPr lang="en-US"/>
            </a:p>
          </p:txBody>
        </p:sp>
        <p:sp>
          <p:nvSpPr>
            <p:cNvPr id="79" name="Text Box 86">
              <a:extLst>
                <a:ext uri="{FF2B5EF4-FFF2-40B4-BE49-F238E27FC236}">
                  <a16:creationId xmlns:a16="http://schemas.microsoft.com/office/drawing/2014/main" id="{523B796D-A13E-4696-BD37-D518D187EF73}"/>
                </a:ext>
              </a:extLst>
            </p:cNvPr>
            <p:cNvSpPr txBox="1">
              <a:spLocks noChangeArrowheads="1"/>
            </p:cNvSpPr>
            <p:nvPr/>
          </p:nvSpPr>
          <p:spPr bwMode="auto">
            <a:xfrm>
              <a:off x="4995863" y="3440113"/>
              <a:ext cx="3043237" cy="581025"/>
            </a:xfrm>
            <a:prstGeom prst="rect">
              <a:avLst/>
            </a:prstGeom>
            <a:noFill/>
            <a:ln w="12700">
              <a:noFill/>
              <a:miter lim="800000"/>
              <a:headEnd/>
              <a:tailEnd/>
            </a:ln>
          </p:spPr>
          <p:txBody>
            <a:bodyPr wrap="none">
              <a:spAutoFit/>
            </a:bodyPr>
            <a:lstStyle/>
            <a:p>
              <a:r>
                <a:rPr lang="en-US" sz="1600" i="1" dirty="0">
                  <a:solidFill>
                    <a:srgbClr val="CC3300"/>
                  </a:solidFill>
                  <a:latin typeface="Corbel" pitchFamily="34" charset="0"/>
                </a:rPr>
                <a:t>This entry has the starting location</a:t>
              </a:r>
            </a:p>
            <a:p>
              <a:r>
                <a:rPr lang="en-US" sz="1600" i="1" dirty="0">
                  <a:solidFill>
                    <a:srgbClr val="CC3300"/>
                  </a:solidFill>
                  <a:latin typeface="Corbel" pitchFamily="34" charset="0"/>
                </a:rPr>
                <a:t>of the page.</a:t>
              </a:r>
            </a:p>
          </p:txBody>
        </p:sp>
      </p:grpSp>
    </p:spTree>
    <p:extLst>
      <p:ext uri="{BB962C8B-B14F-4D97-AF65-F5344CB8AC3E}">
        <p14:creationId xmlns:p14="http://schemas.microsoft.com/office/powerpoint/2010/main" val="885658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4F0-FB45-4123-A68D-4AADAB78A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55DA8F-F9DC-4D80-9497-F93844D697EE}"/>
              </a:ext>
            </a:extLst>
          </p:cNvPr>
          <p:cNvSpPr>
            <a:spLocks noGrp="1"/>
          </p:cNvSpPr>
          <p:nvPr>
            <p:ph idx="1"/>
          </p:nvPr>
        </p:nvSpPr>
        <p:spPr/>
        <p:txBody>
          <a:bodyPr>
            <a:normAutofit fontScale="77500" lnSpcReduction="20000"/>
          </a:bodyPr>
          <a:lstStyle/>
          <a:p>
            <a:r>
              <a:rPr lang="en-US" dirty="0"/>
              <a:t>Control bits describes the one bit status of the page whether it is the main memory or not.</a:t>
            </a:r>
          </a:p>
          <a:p>
            <a:r>
              <a:rPr lang="en-US" dirty="0"/>
              <a:t>Another bit indicates whether the page has been modified during its residency in the memory.</a:t>
            </a:r>
          </a:p>
          <a:p>
            <a:pPr lvl="1"/>
            <a:r>
              <a:rPr lang="en-US" dirty="0"/>
              <a:t>By using this bit the memory determines whether the modified page has been updated.</a:t>
            </a:r>
          </a:p>
          <a:p>
            <a:r>
              <a:rPr lang="en-US" dirty="0"/>
              <a:t>Other control bits indicate various restrictions that may be imposed on accessing the page.</a:t>
            </a:r>
          </a:p>
          <a:p>
            <a:pPr lvl="1"/>
            <a:r>
              <a:rPr lang="en-US" dirty="0"/>
              <a:t>Example: read and write permission, read only permission, etc.</a:t>
            </a:r>
          </a:p>
          <a:p>
            <a:r>
              <a:rPr lang="en-US" dirty="0"/>
              <a:t>Other page table information is used by MMU for read and write access.</a:t>
            </a:r>
          </a:p>
          <a:p>
            <a:r>
              <a:rPr lang="en-US" dirty="0"/>
              <a:t>The page table is situated inside MMU.</a:t>
            </a:r>
          </a:p>
          <a:p>
            <a:r>
              <a:rPr lang="en-US" dirty="0"/>
              <a:t>MMU is normally a part of the processor, it is impossible to include a complete page table on the processor.</a:t>
            </a:r>
          </a:p>
          <a:p>
            <a:r>
              <a:rPr lang="en-US" dirty="0"/>
              <a:t>So page table is kept in main memory.</a:t>
            </a:r>
          </a:p>
          <a:p>
            <a:r>
              <a:rPr lang="en-US" dirty="0"/>
              <a:t>And a copy of a small portion of  the page table can be accommodated within the MMU.</a:t>
            </a:r>
          </a:p>
          <a:p>
            <a:endParaRPr lang="en-IN" dirty="0"/>
          </a:p>
        </p:txBody>
      </p:sp>
    </p:spTree>
    <p:extLst>
      <p:ext uri="{BB962C8B-B14F-4D97-AF65-F5344CB8AC3E}">
        <p14:creationId xmlns:p14="http://schemas.microsoft.com/office/powerpoint/2010/main" val="43656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1461-A8CD-4CBA-B292-DEDBA933AA88}"/>
              </a:ext>
            </a:extLst>
          </p:cNvPr>
          <p:cNvSpPr>
            <a:spLocks noGrp="1"/>
          </p:cNvSpPr>
          <p:nvPr>
            <p:ph type="title"/>
          </p:nvPr>
        </p:nvSpPr>
        <p:spPr/>
        <p:txBody>
          <a:bodyPr/>
          <a:lstStyle/>
          <a:p>
            <a:r>
              <a:rPr lang="en-US" dirty="0"/>
              <a:t>CPU(central processing unit)</a:t>
            </a:r>
            <a:endParaRPr lang="en-IN" dirty="0"/>
          </a:p>
        </p:txBody>
      </p:sp>
      <p:sp>
        <p:nvSpPr>
          <p:cNvPr id="3" name="Content Placeholder 2">
            <a:extLst>
              <a:ext uri="{FF2B5EF4-FFF2-40B4-BE49-F238E27FC236}">
                <a16:creationId xmlns:a16="http://schemas.microsoft.com/office/drawing/2014/main" id="{BB9520DA-70DB-4198-A632-EA422BA3A2A9}"/>
              </a:ext>
            </a:extLst>
          </p:cNvPr>
          <p:cNvSpPr>
            <a:spLocks noGrp="1"/>
          </p:cNvSpPr>
          <p:nvPr>
            <p:ph idx="1"/>
          </p:nvPr>
        </p:nvSpPr>
        <p:spPr/>
        <p:txBody>
          <a:bodyPr/>
          <a:lstStyle/>
          <a:p>
            <a:r>
              <a:rPr kumimoji="1" lang="en-US" dirty="0">
                <a:solidFill>
                  <a:srgbClr val="000000"/>
                </a:solidFill>
              </a:rPr>
              <a:t>Box-like case containing electronic components used to process data</a:t>
            </a:r>
            <a:endParaRPr lang="en-US" dirty="0"/>
          </a:p>
          <a:p>
            <a:r>
              <a:rPr lang="en-US" dirty="0"/>
              <a:t>It is the brain of the computer.</a:t>
            </a:r>
          </a:p>
          <a:p>
            <a:r>
              <a:rPr lang="en-US" dirty="0"/>
              <a:t>The ALU and the Control Unit (CU) of a computer system are jointly known as the central processing unit.</a:t>
            </a:r>
          </a:p>
          <a:p>
            <a:r>
              <a:rPr lang="en-US" dirty="0"/>
              <a:t>CPU performs actual processing of data, according to instructions from programs. </a:t>
            </a:r>
          </a:p>
          <a:p>
            <a:endParaRPr lang="en-IN" dirty="0"/>
          </a:p>
        </p:txBody>
      </p:sp>
    </p:spTree>
    <p:extLst>
      <p:ext uri="{BB962C8B-B14F-4D97-AF65-F5344CB8AC3E}">
        <p14:creationId xmlns:p14="http://schemas.microsoft.com/office/powerpoint/2010/main" val="425078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4317</Words>
  <Application>Microsoft Office PowerPoint</Application>
  <PresentationFormat>Widescreen</PresentationFormat>
  <Paragraphs>539</Paragraphs>
  <Slides>89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89</vt:i4>
      </vt:variant>
    </vt:vector>
  </HeadingPairs>
  <TitlesOfParts>
    <vt:vector size="103" baseType="lpstr">
      <vt:lpstr>ＭＳ Ｐゴシック</vt:lpstr>
      <vt:lpstr>ＭＳ Ｐゴシック</vt:lpstr>
      <vt:lpstr>SimSun</vt:lpstr>
      <vt:lpstr>游ゴシック</vt:lpstr>
      <vt:lpstr>Arial</vt:lpstr>
      <vt:lpstr>Calibri</vt:lpstr>
      <vt:lpstr>Calibri Light</vt:lpstr>
      <vt:lpstr>Corbel</vt:lpstr>
      <vt:lpstr>Courier New</vt:lpstr>
      <vt:lpstr>Helvetica</vt:lpstr>
      <vt:lpstr>Monotype Sorts</vt:lpstr>
      <vt:lpstr>Nimbus Roman No9 L</vt:lpstr>
      <vt:lpstr>Wingdings 3</vt:lpstr>
      <vt:lpstr>Office Theme</vt:lpstr>
      <vt:lpstr>Bridge Course</vt:lpstr>
      <vt:lpstr>Syllabus</vt:lpstr>
      <vt:lpstr>Introduction to computers</vt:lpstr>
      <vt:lpstr>Continues..</vt:lpstr>
      <vt:lpstr>Computers</vt:lpstr>
      <vt:lpstr>PowerPoint Presentation</vt:lpstr>
      <vt:lpstr>Block Diagram</vt:lpstr>
      <vt:lpstr>Parts of a Computer</vt:lpstr>
      <vt:lpstr>CPU(central processing unit)</vt:lpstr>
      <vt:lpstr>Memory</vt:lpstr>
      <vt:lpstr>Inside a CPU</vt:lpstr>
      <vt:lpstr>Motherboard</vt:lpstr>
      <vt:lpstr>Ports</vt:lpstr>
      <vt:lpstr>Hard Disk</vt:lpstr>
      <vt:lpstr>Software</vt:lpstr>
      <vt:lpstr>Some OSs</vt:lpstr>
      <vt:lpstr>Operating System</vt:lpstr>
      <vt:lpstr>Computer System Structure</vt:lpstr>
      <vt:lpstr>PowerPoint Presentation</vt:lpstr>
      <vt:lpstr>What Operating Systems Do?</vt:lpstr>
      <vt:lpstr>Operating System Definition</vt:lpstr>
      <vt:lpstr>What happens when a computer is switched on?</vt:lpstr>
      <vt:lpstr>Computer System Organization</vt:lpstr>
      <vt:lpstr>Computer-System Operation</vt:lpstr>
      <vt:lpstr>Introduction</vt:lpstr>
      <vt:lpstr>Continues..</vt:lpstr>
      <vt:lpstr>Functions of an Operating System</vt:lpstr>
      <vt:lpstr>Interrupts Management</vt:lpstr>
      <vt:lpstr>Interrupts</vt:lpstr>
      <vt:lpstr>How Control is transferred when an interrupt is occurred?</vt:lpstr>
      <vt:lpstr>Memory Management</vt:lpstr>
      <vt:lpstr>Continues..</vt:lpstr>
      <vt:lpstr>Memory Hierarchy</vt:lpstr>
      <vt:lpstr>Caching</vt:lpstr>
      <vt:lpstr>Direct Memory Access(DMA)</vt:lpstr>
      <vt:lpstr>Continues..</vt:lpstr>
      <vt:lpstr>Computer-System Architecture</vt:lpstr>
      <vt:lpstr>Symmetric Multiprocessing Architecture</vt:lpstr>
      <vt:lpstr>Dual-Core Design</vt:lpstr>
      <vt:lpstr>Clustered Systems</vt:lpstr>
      <vt:lpstr>Continues..</vt:lpstr>
      <vt:lpstr>Multiprogramming</vt:lpstr>
      <vt:lpstr>Memory Layout for Multi-programmed System</vt:lpstr>
      <vt:lpstr>Timesharing</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Types of OSs</vt:lpstr>
      <vt:lpstr>Concept of OS</vt:lpstr>
      <vt:lpstr>Continues..</vt:lpstr>
      <vt:lpstr>Process States</vt:lpstr>
      <vt:lpstr>Continues..</vt:lpstr>
      <vt:lpstr>Process Control Block(PCB)</vt:lpstr>
      <vt:lpstr>CPU Switch From Process to Process</vt:lpstr>
      <vt:lpstr>Process Scheduling</vt:lpstr>
      <vt:lpstr>Continues..</vt:lpstr>
      <vt:lpstr>Operations on Processes</vt:lpstr>
      <vt:lpstr>Process Creation</vt:lpstr>
      <vt:lpstr>A Tree of Processes in Linux</vt:lpstr>
      <vt:lpstr>Continues..</vt:lpstr>
      <vt:lpstr>Process Termination</vt:lpstr>
      <vt:lpstr>Interprocess Communication</vt:lpstr>
      <vt:lpstr>Communications Models </vt:lpstr>
      <vt:lpstr>Cooperating Processes</vt:lpstr>
      <vt:lpstr>Producer-Consumer Problem</vt:lpstr>
      <vt:lpstr>Interprocess Communication –  Shared Memory</vt:lpstr>
      <vt:lpstr>Interprocess Communication – Message Passing</vt:lpstr>
      <vt:lpstr>Continues..</vt:lpstr>
      <vt:lpstr>Direct Communication</vt:lpstr>
      <vt:lpstr>Indirect Communication</vt:lpstr>
      <vt:lpstr>Synchronization</vt:lpstr>
      <vt:lpstr>Deadlocks</vt:lpstr>
      <vt:lpstr>Condition for deadlock</vt:lpstr>
      <vt:lpstr>Mutual Exclusion</vt:lpstr>
      <vt:lpstr>Hold and Wait</vt:lpstr>
      <vt:lpstr>No Preemption</vt:lpstr>
      <vt:lpstr>Circular Wait</vt:lpstr>
      <vt:lpstr>Virtual memory</vt:lpstr>
      <vt:lpstr>Continues..</vt:lpstr>
      <vt:lpstr>PowerPoint Presentation</vt:lpstr>
      <vt:lpstr>Address Translation</vt:lpstr>
      <vt:lpstr>Continues..</vt:lpstr>
      <vt:lpstr>Continues..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Course</dc:title>
  <dc:creator>Manu John</dc:creator>
  <cp:lastModifiedBy>Manu John</cp:lastModifiedBy>
  <cp:revision>49</cp:revision>
  <dcterms:created xsi:type="dcterms:W3CDTF">2023-06-29T15:21:18Z</dcterms:created>
  <dcterms:modified xsi:type="dcterms:W3CDTF">2023-09-13T02:09:16Z</dcterms:modified>
</cp:coreProperties>
</file>