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99" r:id="rId4"/>
    <p:sldId id="261" r:id="rId5"/>
    <p:sldId id="262" r:id="rId6"/>
    <p:sldId id="283" r:id="rId7"/>
    <p:sldId id="284" r:id="rId8"/>
    <p:sldId id="285" r:id="rId9"/>
    <p:sldId id="286" r:id="rId10"/>
    <p:sldId id="287" r:id="rId11"/>
    <p:sldId id="266" r:id="rId12"/>
    <p:sldId id="267" r:id="rId13"/>
    <p:sldId id="265" r:id="rId14"/>
    <p:sldId id="264" r:id="rId15"/>
    <p:sldId id="269" r:id="rId16"/>
    <p:sldId id="288" r:id="rId17"/>
    <p:sldId id="289" r:id="rId18"/>
    <p:sldId id="290" r:id="rId19"/>
    <p:sldId id="291" r:id="rId20"/>
    <p:sldId id="292" r:id="rId21"/>
    <p:sldId id="293" r:id="rId22"/>
    <p:sldId id="294" r:id="rId23"/>
    <p:sldId id="295" r:id="rId24"/>
    <p:sldId id="296" r:id="rId25"/>
    <p:sldId id="297" r:id="rId26"/>
    <p:sldId id="302" r:id="rId27"/>
    <p:sldId id="303" r:id="rId28"/>
    <p:sldId id="258" r:id="rId29"/>
    <p:sldId id="279" r:id="rId30"/>
    <p:sldId id="259" r:id="rId31"/>
    <p:sldId id="260" r:id="rId32"/>
    <p:sldId id="300" r:id="rId33"/>
    <p:sldId id="280" r:id="rId34"/>
    <p:sldId id="28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8580-F81C-4C53-B4A7-55ACB1B0CC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A0003B-8129-45FB-9106-361D3B2C20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6F1E0E-AEE7-40DB-8C74-E46C26260A7E}"/>
              </a:ext>
            </a:extLst>
          </p:cNvPr>
          <p:cNvSpPr>
            <a:spLocks noGrp="1"/>
          </p:cNvSpPr>
          <p:nvPr>
            <p:ph type="dt" sz="half" idx="10"/>
          </p:nvPr>
        </p:nvSpPr>
        <p:spPr/>
        <p:txBody>
          <a:bodyPr/>
          <a:lstStyle/>
          <a:p>
            <a:fld id="{644C6345-76F0-40C8-BE8C-D4F927B50792}" type="datetimeFigureOut">
              <a:rPr lang="en-IN" smtClean="0"/>
              <a:t>04-12-2023</a:t>
            </a:fld>
            <a:endParaRPr lang="en-IN"/>
          </a:p>
        </p:txBody>
      </p:sp>
      <p:sp>
        <p:nvSpPr>
          <p:cNvPr id="5" name="Footer Placeholder 4">
            <a:extLst>
              <a:ext uri="{FF2B5EF4-FFF2-40B4-BE49-F238E27FC236}">
                <a16:creationId xmlns:a16="http://schemas.microsoft.com/office/drawing/2014/main" id="{5CD51749-C25D-481D-A337-69534D6463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086892-034E-4B0D-9555-A6FE0F1BF383}"/>
              </a:ext>
            </a:extLst>
          </p:cNvPr>
          <p:cNvSpPr>
            <a:spLocks noGrp="1"/>
          </p:cNvSpPr>
          <p:nvPr>
            <p:ph type="sldNum" sz="quarter" idx="12"/>
          </p:nvPr>
        </p:nvSpPr>
        <p:spPr/>
        <p:txBody>
          <a:bodyPr/>
          <a:lstStyle/>
          <a:p>
            <a:fld id="{D5FD18B1-1E24-42D7-A815-8599E70206EA}" type="slidenum">
              <a:rPr lang="en-IN" smtClean="0"/>
              <a:t>‹#›</a:t>
            </a:fld>
            <a:endParaRPr lang="en-IN"/>
          </a:p>
        </p:txBody>
      </p:sp>
    </p:spTree>
    <p:extLst>
      <p:ext uri="{BB962C8B-B14F-4D97-AF65-F5344CB8AC3E}">
        <p14:creationId xmlns:p14="http://schemas.microsoft.com/office/powerpoint/2010/main" val="3846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6DDE-3311-4CCA-B26C-FE3600C070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D52CF1-6C17-4EE5-B6AC-69FB6CFA8C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65E84A-2A17-489F-9435-6B5B4AB0132A}"/>
              </a:ext>
            </a:extLst>
          </p:cNvPr>
          <p:cNvSpPr>
            <a:spLocks noGrp="1"/>
          </p:cNvSpPr>
          <p:nvPr>
            <p:ph type="dt" sz="half" idx="10"/>
          </p:nvPr>
        </p:nvSpPr>
        <p:spPr/>
        <p:txBody>
          <a:bodyPr/>
          <a:lstStyle/>
          <a:p>
            <a:fld id="{644C6345-76F0-40C8-BE8C-D4F927B50792}" type="datetimeFigureOut">
              <a:rPr lang="en-IN" smtClean="0"/>
              <a:t>04-12-2023</a:t>
            </a:fld>
            <a:endParaRPr lang="en-IN"/>
          </a:p>
        </p:txBody>
      </p:sp>
      <p:sp>
        <p:nvSpPr>
          <p:cNvPr id="5" name="Footer Placeholder 4">
            <a:extLst>
              <a:ext uri="{FF2B5EF4-FFF2-40B4-BE49-F238E27FC236}">
                <a16:creationId xmlns:a16="http://schemas.microsoft.com/office/drawing/2014/main" id="{0FC62241-3FE9-48B4-B848-FB3303125E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2BD3AB-96CD-4D4D-9C03-B8699200A727}"/>
              </a:ext>
            </a:extLst>
          </p:cNvPr>
          <p:cNvSpPr>
            <a:spLocks noGrp="1"/>
          </p:cNvSpPr>
          <p:nvPr>
            <p:ph type="sldNum" sz="quarter" idx="12"/>
          </p:nvPr>
        </p:nvSpPr>
        <p:spPr/>
        <p:txBody>
          <a:bodyPr/>
          <a:lstStyle/>
          <a:p>
            <a:fld id="{D5FD18B1-1E24-42D7-A815-8599E70206EA}" type="slidenum">
              <a:rPr lang="en-IN" smtClean="0"/>
              <a:t>‹#›</a:t>
            </a:fld>
            <a:endParaRPr lang="en-IN"/>
          </a:p>
        </p:txBody>
      </p:sp>
    </p:spTree>
    <p:extLst>
      <p:ext uri="{BB962C8B-B14F-4D97-AF65-F5344CB8AC3E}">
        <p14:creationId xmlns:p14="http://schemas.microsoft.com/office/powerpoint/2010/main" val="93870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17A8E7-5D51-4A56-931F-DE4AF65F72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D41321-051C-4BC5-BDCD-B9F602572D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5E93F5-86EE-4509-B562-76AFFE4CE767}"/>
              </a:ext>
            </a:extLst>
          </p:cNvPr>
          <p:cNvSpPr>
            <a:spLocks noGrp="1"/>
          </p:cNvSpPr>
          <p:nvPr>
            <p:ph type="dt" sz="half" idx="10"/>
          </p:nvPr>
        </p:nvSpPr>
        <p:spPr/>
        <p:txBody>
          <a:bodyPr/>
          <a:lstStyle/>
          <a:p>
            <a:fld id="{644C6345-76F0-40C8-BE8C-D4F927B50792}" type="datetimeFigureOut">
              <a:rPr lang="en-IN" smtClean="0"/>
              <a:t>04-12-2023</a:t>
            </a:fld>
            <a:endParaRPr lang="en-IN"/>
          </a:p>
        </p:txBody>
      </p:sp>
      <p:sp>
        <p:nvSpPr>
          <p:cNvPr id="5" name="Footer Placeholder 4">
            <a:extLst>
              <a:ext uri="{FF2B5EF4-FFF2-40B4-BE49-F238E27FC236}">
                <a16:creationId xmlns:a16="http://schemas.microsoft.com/office/drawing/2014/main" id="{83C7DA72-9C04-4895-8843-303D0537C3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39F405-6DA4-4A95-9216-B8F6ECD58678}"/>
              </a:ext>
            </a:extLst>
          </p:cNvPr>
          <p:cNvSpPr>
            <a:spLocks noGrp="1"/>
          </p:cNvSpPr>
          <p:nvPr>
            <p:ph type="sldNum" sz="quarter" idx="12"/>
          </p:nvPr>
        </p:nvSpPr>
        <p:spPr/>
        <p:txBody>
          <a:bodyPr/>
          <a:lstStyle/>
          <a:p>
            <a:fld id="{D5FD18B1-1E24-42D7-A815-8599E70206EA}" type="slidenum">
              <a:rPr lang="en-IN" smtClean="0"/>
              <a:t>‹#›</a:t>
            </a:fld>
            <a:endParaRPr lang="en-IN"/>
          </a:p>
        </p:txBody>
      </p:sp>
    </p:spTree>
    <p:extLst>
      <p:ext uri="{BB962C8B-B14F-4D97-AF65-F5344CB8AC3E}">
        <p14:creationId xmlns:p14="http://schemas.microsoft.com/office/powerpoint/2010/main" val="46535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1B298-9EEF-4D76-BBD1-111A3F0C23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F2BC29-4C82-4881-AD0D-0FCE0E255A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5E3C33-C218-4813-AD22-5F94868F40F1}"/>
              </a:ext>
            </a:extLst>
          </p:cNvPr>
          <p:cNvSpPr>
            <a:spLocks noGrp="1"/>
          </p:cNvSpPr>
          <p:nvPr>
            <p:ph type="dt" sz="half" idx="10"/>
          </p:nvPr>
        </p:nvSpPr>
        <p:spPr/>
        <p:txBody>
          <a:bodyPr/>
          <a:lstStyle/>
          <a:p>
            <a:fld id="{644C6345-76F0-40C8-BE8C-D4F927B50792}" type="datetimeFigureOut">
              <a:rPr lang="en-IN" smtClean="0"/>
              <a:t>04-12-2023</a:t>
            </a:fld>
            <a:endParaRPr lang="en-IN"/>
          </a:p>
        </p:txBody>
      </p:sp>
      <p:sp>
        <p:nvSpPr>
          <p:cNvPr id="5" name="Footer Placeholder 4">
            <a:extLst>
              <a:ext uri="{FF2B5EF4-FFF2-40B4-BE49-F238E27FC236}">
                <a16:creationId xmlns:a16="http://schemas.microsoft.com/office/drawing/2014/main" id="{592D8BE2-56D7-40B8-A795-C8176AD66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06D64F-DB97-47EE-B0BB-06E45E98FAEF}"/>
              </a:ext>
            </a:extLst>
          </p:cNvPr>
          <p:cNvSpPr>
            <a:spLocks noGrp="1"/>
          </p:cNvSpPr>
          <p:nvPr>
            <p:ph type="sldNum" sz="quarter" idx="12"/>
          </p:nvPr>
        </p:nvSpPr>
        <p:spPr/>
        <p:txBody>
          <a:bodyPr/>
          <a:lstStyle/>
          <a:p>
            <a:fld id="{D5FD18B1-1E24-42D7-A815-8599E70206EA}" type="slidenum">
              <a:rPr lang="en-IN" smtClean="0"/>
              <a:t>‹#›</a:t>
            </a:fld>
            <a:endParaRPr lang="en-IN"/>
          </a:p>
        </p:txBody>
      </p:sp>
    </p:spTree>
    <p:extLst>
      <p:ext uri="{BB962C8B-B14F-4D97-AF65-F5344CB8AC3E}">
        <p14:creationId xmlns:p14="http://schemas.microsoft.com/office/powerpoint/2010/main" val="3835521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BAED-2B9E-42C7-A35E-7F3F212559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0C98A3-5615-402C-A71D-0C2479E9B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5F4F90-8172-4CEE-9684-CF615DAEF9F5}"/>
              </a:ext>
            </a:extLst>
          </p:cNvPr>
          <p:cNvSpPr>
            <a:spLocks noGrp="1"/>
          </p:cNvSpPr>
          <p:nvPr>
            <p:ph type="dt" sz="half" idx="10"/>
          </p:nvPr>
        </p:nvSpPr>
        <p:spPr/>
        <p:txBody>
          <a:bodyPr/>
          <a:lstStyle/>
          <a:p>
            <a:fld id="{644C6345-76F0-40C8-BE8C-D4F927B50792}" type="datetimeFigureOut">
              <a:rPr lang="en-IN" smtClean="0"/>
              <a:t>04-12-2023</a:t>
            </a:fld>
            <a:endParaRPr lang="en-IN"/>
          </a:p>
        </p:txBody>
      </p:sp>
      <p:sp>
        <p:nvSpPr>
          <p:cNvPr id="5" name="Footer Placeholder 4">
            <a:extLst>
              <a:ext uri="{FF2B5EF4-FFF2-40B4-BE49-F238E27FC236}">
                <a16:creationId xmlns:a16="http://schemas.microsoft.com/office/drawing/2014/main" id="{7232C80A-D946-48F9-8B26-5944B935EB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8CC2EC-1D82-49D5-8117-152AC3467E99}"/>
              </a:ext>
            </a:extLst>
          </p:cNvPr>
          <p:cNvSpPr>
            <a:spLocks noGrp="1"/>
          </p:cNvSpPr>
          <p:nvPr>
            <p:ph type="sldNum" sz="quarter" idx="12"/>
          </p:nvPr>
        </p:nvSpPr>
        <p:spPr/>
        <p:txBody>
          <a:bodyPr/>
          <a:lstStyle/>
          <a:p>
            <a:fld id="{D5FD18B1-1E24-42D7-A815-8599E70206EA}" type="slidenum">
              <a:rPr lang="en-IN" smtClean="0"/>
              <a:t>‹#›</a:t>
            </a:fld>
            <a:endParaRPr lang="en-IN"/>
          </a:p>
        </p:txBody>
      </p:sp>
    </p:spTree>
    <p:extLst>
      <p:ext uri="{BB962C8B-B14F-4D97-AF65-F5344CB8AC3E}">
        <p14:creationId xmlns:p14="http://schemas.microsoft.com/office/powerpoint/2010/main" val="169685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4DD7-BF39-429E-B584-0DF042BA09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2B7EA6-DCA7-4427-B1EF-5B45CC58BD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F0E03F-4068-4872-90AC-FB01ED4E7D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C5BA0C-09D6-44B0-8950-0A92F2E9D123}"/>
              </a:ext>
            </a:extLst>
          </p:cNvPr>
          <p:cNvSpPr>
            <a:spLocks noGrp="1"/>
          </p:cNvSpPr>
          <p:nvPr>
            <p:ph type="dt" sz="half" idx="10"/>
          </p:nvPr>
        </p:nvSpPr>
        <p:spPr/>
        <p:txBody>
          <a:bodyPr/>
          <a:lstStyle/>
          <a:p>
            <a:fld id="{644C6345-76F0-40C8-BE8C-D4F927B50792}" type="datetimeFigureOut">
              <a:rPr lang="en-IN" smtClean="0"/>
              <a:t>04-12-2023</a:t>
            </a:fld>
            <a:endParaRPr lang="en-IN"/>
          </a:p>
        </p:txBody>
      </p:sp>
      <p:sp>
        <p:nvSpPr>
          <p:cNvPr id="6" name="Footer Placeholder 5">
            <a:extLst>
              <a:ext uri="{FF2B5EF4-FFF2-40B4-BE49-F238E27FC236}">
                <a16:creationId xmlns:a16="http://schemas.microsoft.com/office/drawing/2014/main" id="{0E3B30DD-9B4E-48E6-A2CD-688DAB376B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933936-2018-4AFE-9078-15211779520E}"/>
              </a:ext>
            </a:extLst>
          </p:cNvPr>
          <p:cNvSpPr>
            <a:spLocks noGrp="1"/>
          </p:cNvSpPr>
          <p:nvPr>
            <p:ph type="sldNum" sz="quarter" idx="12"/>
          </p:nvPr>
        </p:nvSpPr>
        <p:spPr/>
        <p:txBody>
          <a:bodyPr/>
          <a:lstStyle/>
          <a:p>
            <a:fld id="{D5FD18B1-1E24-42D7-A815-8599E70206EA}" type="slidenum">
              <a:rPr lang="en-IN" smtClean="0"/>
              <a:t>‹#›</a:t>
            </a:fld>
            <a:endParaRPr lang="en-IN"/>
          </a:p>
        </p:txBody>
      </p:sp>
    </p:spTree>
    <p:extLst>
      <p:ext uri="{BB962C8B-B14F-4D97-AF65-F5344CB8AC3E}">
        <p14:creationId xmlns:p14="http://schemas.microsoft.com/office/powerpoint/2010/main" val="30519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7E6E-C2F0-4B45-807F-2527C72D3D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714B85-83F9-4AAA-A616-52FD18E90C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9D1AE7-8CC6-4E52-BBEF-CE5F304AC2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6F048A-4312-45FA-B243-9466FE120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0A6D0-2E71-4FBD-BAA3-A4BEC0D235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73728A-FE7C-4A4E-97F5-C394969C2903}"/>
              </a:ext>
            </a:extLst>
          </p:cNvPr>
          <p:cNvSpPr>
            <a:spLocks noGrp="1"/>
          </p:cNvSpPr>
          <p:nvPr>
            <p:ph type="dt" sz="half" idx="10"/>
          </p:nvPr>
        </p:nvSpPr>
        <p:spPr/>
        <p:txBody>
          <a:bodyPr/>
          <a:lstStyle/>
          <a:p>
            <a:fld id="{644C6345-76F0-40C8-BE8C-D4F927B50792}" type="datetimeFigureOut">
              <a:rPr lang="en-IN" smtClean="0"/>
              <a:t>04-12-2023</a:t>
            </a:fld>
            <a:endParaRPr lang="en-IN"/>
          </a:p>
        </p:txBody>
      </p:sp>
      <p:sp>
        <p:nvSpPr>
          <p:cNvPr id="8" name="Footer Placeholder 7">
            <a:extLst>
              <a:ext uri="{FF2B5EF4-FFF2-40B4-BE49-F238E27FC236}">
                <a16:creationId xmlns:a16="http://schemas.microsoft.com/office/drawing/2014/main" id="{CFF5F817-8317-4A02-9E73-9F2EAA372D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0528E4-309E-461E-94DB-460412C2AC40}"/>
              </a:ext>
            </a:extLst>
          </p:cNvPr>
          <p:cNvSpPr>
            <a:spLocks noGrp="1"/>
          </p:cNvSpPr>
          <p:nvPr>
            <p:ph type="sldNum" sz="quarter" idx="12"/>
          </p:nvPr>
        </p:nvSpPr>
        <p:spPr/>
        <p:txBody>
          <a:bodyPr/>
          <a:lstStyle/>
          <a:p>
            <a:fld id="{D5FD18B1-1E24-42D7-A815-8599E70206EA}" type="slidenum">
              <a:rPr lang="en-IN" smtClean="0"/>
              <a:t>‹#›</a:t>
            </a:fld>
            <a:endParaRPr lang="en-IN"/>
          </a:p>
        </p:txBody>
      </p:sp>
    </p:spTree>
    <p:extLst>
      <p:ext uri="{BB962C8B-B14F-4D97-AF65-F5344CB8AC3E}">
        <p14:creationId xmlns:p14="http://schemas.microsoft.com/office/powerpoint/2010/main" val="230470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B98D-A641-4836-A5C0-FC1A6A2006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B35435-33B4-42A8-BAC4-A23DCEF7FBB3}"/>
              </a:ext>
            </a:extLst>
          </p:cNvPr>
          <p:cNvSpPr>
            <a:spLocks noGrp="1"/>
          </p:cNvSpPr>
          <p:nvPr>
            <p:ph type="dt" sz="half" idx="10"/>
          </p:nvPr>
        </p:nvSpPr>
        <p:spPr/>
        <p:txBody>
          <a:bodyPr/>
          <a:lstStyle/>
          <a:p>
            <a:fld id="{644C6345-76F0-40C8-BE8C-D4F927B50792}" type="datetimeFigureOut">
              <a:rPr lang="en-IN" smtClean="0"/>
              <a:t>04-12-2023</a:t>
            </a:fld>
            <a:endParaRPr lang="en-IN"/>
          </a:p>
        </p:txBody>
      </p:sp>
      <p:sp>
        <p:nvSpPr>
          <p:cNvPr id="4" name="Footer Placeholder 3">
            <a:extLst>
              <a:ext uri="{FF2B5EF4-FFF2-40B4-BE49-F238E27FC236}">
                <a16:creationId xmlns:a16="http://schemas.microsoft.com/office/drawing/2014/main" id="{63EE3410-B648-4BDD-922E-9EDEC9BA8B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CD3B3B-DDA3-4A2A-8CF7-DEC2428F71EC}"/>
              </a:ext>
            </a:extLst>
          </p:cNvPr>
          <p:cNvSpPr>
            <a:spLocks noGrp="1"/>
          </p:cNvSpPr>
          <p:nvPr>
            <p:ph type="sldNum" sz="quarter" idx="12"/>
          </p:nvPr>
        </p:nvSpPr>
        <p:spPr/>
        <p:txBody>
          <a:bodyPr/>
          <a:lstStyle/>
          <a:p>
            <a:fld id="{D5FD18B1-1E24-42D7-A815-8599E70206EA}" type="slidenum">
              <a:rPr lang="en-IN" smtClean="0"/>
              <a:t>‹#›</a:t>
            </a:fld>
            <a:endParaRPr lang="en-IN"/>
          </a:p>
        </p:txBody>
      </p:sp>
    </p:spTree>
    <p:extLst>
      <p:ext uri="{BB962C8B-B14F-4D97-AF65-F5344CB8AC3E}">
        <p14:creationId xmlns:p14="http://schemas.microsoft.com/office/powerpoint/2010/main" val="1317284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3AFD46-BB81-45DD-840A-30770C1203B1}"/>
              </a:ext>
            </a:extLst>
          </p:cNvPr>
          <p:cNvSpPr>
            <a:spLocks noGrp="1"/>
          </p:cNvSpPr>
          <p:nvPr>
            <p:ph type="dt" sz="half" idx="10"/>
          </p:nvPr>
        </p:nvSpPr>
        <p:spPr/>
        <p:txBody>
          <a:bodyPr/>
          <a:lstStyle/>
          <a:p>
            <a:fld id="{644C6345-76F0-40C8-BE8C-D4F927B50792}" type="datetimeFigureOut">
              <a:rPr lang="en-IN" smtClean="0"/>
              <a:t>04-12-2023</a:t>
            </a:fld>
            <a:endParaRPr lang="en-IN"/>
          </a:p>
        </p:txBody>
      </p:sp>
      <p:sp>
        <p:nvSpPr>
          <p:cNvPr id="3" name="Footer Placeholder 2">
            <a:extLst>
              <a:ext uri="{FF2B5EF4-FFF2-40B4-BE49-F238E27FC236}">
                <a16:creationId xmlns:a16="http://schemas.microsoft.com/office/drawing/2014/main" id="{62F00713-B7C7-4DA0-89F7-89CF32FFAE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11E8E3-6BBC-4C5E-88F7-7C56EF3E27A3}"/>
              </a:ext>
            </a:extLst>
          </p:cNvPr>
          <p:cNvSpPr>
            <a:spLocks noGrp="1"/>
          </p:cNvSpPr>
          <p:nvPr>
            <p:ph type="sldNum" sz="quarter" idx="12"/>
          </p:nvPr>
        </p:nvSpPr>
        <p:spPr/>
        <p:txBody>
          <a:bodyPr/>
          <a:lstStyle/>
          <a:p>
            <a:fld id="{D5FD18B1-1E24-42D7-A815-8599E70206EA}" type="slidenum">
              <a:rPr lang="en-IN" smtClean="0"/>
              <a:t>‹#›</a:t>
            </a:fld>
            <a:endParaRPr lang="en-IN"/>
          </a:p>
        </p:txBody>
      </p:sp>
    </p:spTree>
    <p:extLst>
      <p:ext uri="{BB962C8B-B14F-4D97-AF65-F5344CB8AC3E}">
        <p14:creationId xmlns:p14="http://schemas.microsoft.com/office/powerpoint/2010/main" val="362720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BC33-3163-4015-B858-6D30C14F0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974172-0A56-41C9-87AE-23DCA75B2F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239238-AB8B-47F0-BEE0-C185E70B3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D4B57-4AE3-4B71-B0D6-71C9B4F5269C}"/>
              </a:ext>
            </a:extLst>
          </p:cNvPr>
          <p:cNvSpPr>
            <a:spLocks noGrp="1"/>
          </p:cNvSpPr>
          <p:nvPr>
            <p:ph type="dt" sz="half" idx="10"/>
          </p:nvPr>
        </p:nvSpPr>
        <p:spPr/>
        <p:txBody>
          <a:bodyPr/>
          <a:lstStyle/>
          <a:p>
            <a:fld id="{644C6345-76F0-40C8-BE8C-D4F927B50792}" type="datetimeFigureOut">
              <a:rPr lang="en-IN" smtClean="0"/>
              <a:t>04-12-2023</a:t>
            </a:fld>
            <a:endParaRPr lang="en-IN"/>
          </a:p>
        </p:txBody>
      </p:sp>
      <p:sp>
        <p:nvSpPr>
          <p:cNvPr id="6" name="Footer Placeholder 5">
            <a:extLst>
              <a:ext uri="{FF2B5EF4-FFF2-40B4-BE49-F238E27FC236}">
                <a16:creationId xmlns:a16="http://schemas.microsoft.com/office/drawing/2014/main" id="{12D0DDDC-2732-43D6-878F-B786BC7A84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ED2748-92AC-480D-84DB-A1CB0595CBEC}"/>
              </a:ext>
            </a:extLst>
          </p:cNvPr>
          <p:cNvSpPr>
            <a:spLocks noGrp="1"/>
          </p:cNvSpPr>
          <p:nvPr>
            <p:ph type="sldNum" sz="quarter" idx="12"/>
          </p:nvPr>
        </p:nvSpPr>
        <p:spPr/>
        <p:txBody>
          <a:bodyPr/>
          <a:lstStyle/>
          <a:p>
            <a:fld id="{D5FD18B1-1E24-42D7-A815-8599E70206EA}" type="slidenum">
              <a:rPr lang="en-IN" smtClean="0"/>
              <a:t>‹#›</a:t>
            </a:fld>
            <a:endParaRPr lang="en-IN"/>
          </a:p>
        </p:txBody>
      </p:sp>
    </p:spTree>
    <p:extLst>
      <p:ext uri="{BB962C8B-B14F-4D97-AF65-F5344CB8AC3E}">
        <p14:creationId xmlns:p14="http://schemas.microsoft.com/office/powerpoint/2010/main" val="3987165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AF571-7337-46FB-94AB-736A5C634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C369E5-7437-4F9C-841A-C1DC95C1C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3F5E7B-F25E-43F2-8BB8-6111FF6D9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BE997-E5C2-4949-A402-E42B5106CCA4}"/>
              </a:ext>
            </a:extLst>
          </p:cNvPr>
          <p:cNvSpPr>
            <a:spLocks noGrp="1"/>
          </p:cNvSpPr>
          <p:nvPr>
            <p:ph type="dt" sz="half" idx="10"/>
          </p:nvPr>
        </p:nvSpPr>
        <p:spPr/>
        <p:txBody>
          <a:bodyPr/>
          <a:lstStyle/>
          <a:p>
            <a:fld id="{644C6345-76F0-40C8-BE8C-D4F927B50792}" type="datetimeFigureOut">
              <a:rPr lang="en-IN" smtClean="0"/>
              <a:t>04-12-2023</a:t>
            </a:fld>
            <a:endParaRPr lang="en-IN"/>
          </a:p>
        </p:txBody>
      </p:sp>
      <p:sp>
        <p:nvSpPr>
          <p:cNvPr id="6" name="Footer Placeholder 5">
            <a:extLst>
              <a:ext uri="{FF2B5EF4-FFF2-40B4-BE49-F238E27FC236}">
                <a16:creationId xmlns:a16="http://schemas.microsoft.com/office/drawing/2014/main" id="{DBE08429-1A79-403D-A5EA-EA8009DB4F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E49AF0-9BF1-4F88-A728-FE2A96B78228}"/>
              </a:ext>
            </a:extLst>
          </p:cNvPr>
          <p:cNvSpPr>
            <a:spLocks noGrp="1"/>
          </p:cNvSpPr>
          <p:nvPr>
            <p:ph type="sldNum" sz="quarter" idx="12"/>
          </p:nvPr>
        </p:nvSpPr>
        <p:spPr/>
        <p:txBody>
          <a:bodyPr/>
          <a:lstStyle/>
          <a:p>
            <a:fld id="{D5FD18B1-1E24-42D7-A815-8599E70206EA}" type="slidenum">
              <a:rPr lang="en-IN" smtClean="0"/>
              <a:t>‹#›</a:t>
            </a:fld>
            <a:endParaRPr lang="en-IN"/>
          </a:p>
        </p:txBody>
      </p:sp>
    </p:spTree>
    <p:extLst>
      <p:ext uri="{BB962C8B-B14F-4D97-AF65-F5344CB8AC3E}">
        <p14:creationId xmlns:p14="http://schemas.microsoft.com/office/powerpoint/2010/main" val="96632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FF851E-E10D-4B7B-824F-FEF0D19CC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6D0E32-A5B6-42D3-9220-947C0AB7BC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E8031A-49C3-4548-A5BA-0B3AA67346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C6345-76F0-40C8-BE8C-D4F927B50792}" type="datetimeFigureOut">
              <a:rPr lang="en-IN" smtClean="0"/>
              <a:t>04-12-2023</a:t>
            </a:fld>
            <a:endParaRPr lang="en-IN"/>
          </a:p>
        </p:txBody>
      </p:sp>
      <p:sp>
        <p:nvSpPr>
          <p:cNvPr id="5" name="Footer Placeholder 4">
            <a:extLst>
              <a:ext uri="{FF2B5EF4-FFF2-40B4-BE49-F238E27FC236}">
                <a16:creationId xmlns:a16="http://schemas.microsoft.com/office/drawing/2014/main" id="{C91E3644-A9CF-4BED-8302-EBC88B3B02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EE11A5-3037-4D0E-B317-A2037A6E47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D18B1-1E24-42D7-A815-8599E70206EA}" type="slidenum">
              <a:rPr lang="en-IN" smtClean="0"/>
              <a:t>‹#›</a:t>
            </a:fld>
            <a:endParaRPr lang="en-IN"/>
          </a:p>
        </p:txBody>
      </p:sp>
    </p:spTree>
    <p:extLst>
      <p:ext uri="{BB962C8B-B14F-4D97-AF65-F5344CB8AC3E}">
        <p14:creationId xmlns:p14="http://schemas.microsoft.com/office/powerpoint/2010/main" val="2355455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res.cloudinary.com/practicaldev/image/fetch/s--jsjsarrI--/c_limit,f_auto,fl_progressive,q_auto,w_880/https:/dev-to-uploads.s3.amazonaws.com/uploads/articles/hy7cokrxe7fj4ycla46b.png"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79CBD9-AAE9-48CC-A5FD-43EA6FDC7D54}"/>
              </a:ext>
            </a:extLst>
          </p:cNvPr>
          <p:cNvSpPr txBox="1"/>
          <p:nvPr/>
        </p:nvSpPr>
        <p:spPr>
          <a:xfrm>
            <a:off x="410816" y="302279"/>
            <a:ext cx="10707758" cy="4585871"/>
          </a:xfrm>
          <a:prstGeom prst="rect">
            <a:avLst/>
          </a:prstGeom>
          <a:noFill/>
        </p:spPr>
        <p:txBody>
          <a:bodyPr wrap="square">
            <a:spAutoFit/>
          </a:bodyPr>
          <a:lstStyle/>
          <a:p>
            <a:r>
              <a:rPr lang="en-US" sz="2800" b="1" i="0" dirty="0">
                <a:solidFill>
                  <a:srgbClr val="373D3F"/>
                </a:solidFill>
                <a:effectLst/>
              </a:rPr>
              <a:t>Cache Memory</a:t>
            </a:r>
          </a:p>
          <a:p>
            <a:endParaRPr lang="en-US" sz="2800" b="1" i="0" dirty="0">
              <a:solidFill>
                <a:srgbClr val="373D3F"/>
              </a:solidFill>
              <a:effectLst/>
            </a:endParaRPr>
          </a:p>
          <a:p>
            <a:r>
              <a:rPr lang="en-US" sz="2400" b="1" dirty="0"/>
              <a:t>Cache Memory</a:t>
            </a:r>
            <a:r>
              <a:rPr lang="en-US" sz="2400" dirty="0"/>
              <a:t> is a special very high-speed memory. It is used to speed up and synchronize with high-speed CPU</a:t>
            </a:r>
            <a:r>
              <a:rPr lang="en-US" dirty="0"/>
              <a:t>.</a:t>
            </a:r>
          </a:p>
          <a:p>
            <a:endParaRPr lang="en-US" dirty="0"/>
          </a:p>
          <a:p>
            <a:r>
              <a:rPr lang="en-US" sz="2400" dirty="0"/>
              <a:t>It holds frequently requested data and instructions so that they are immediately available to the CPU when needed.</a:t>
            </a:r>
            <a:r>
              <a:rPr lang="en-US" dirty="0"/>
              <a:t> </a:t>
            </a:r>
          </a:p>
          <a:p>
            <a:endParaRPr lang="en-US" dirty="0"/>
          </a:p>
          <a:p>
            <a:r>
              <a:rPr lang="en-US" sz="2400" dirty="0"/>
              <a:t>Cache memory is used to reduce the average time to access data from the Main memory.</a:t>
            </a:r>
          </a:p>
          <a:p>
            <a:endParaRPr lang="en-US" sz="2800" b="1" i="0" dirty="0">
              <a:solidFill>
                <a:srgbClr val="373D3F"/>
              </a:solidFill>
              <a:effectLst/>
            </a:endParaRPr>
          </a:p>
          <a:p>
            <a:endParaRPr lang="en-US" sz="2800" b="1" i="0" dirty="0">
              <a:solidFill>
                <a:srgbClr val="373D3F"/>
              </a:solidFill>
              <a:effectLst/>
            </a:endParaRPr>
          </a:p>
        </p:txBody>
      </p:sp>
    </p:spTree>
    <p:extLst>
      <p:ext uri="{BB962C8B-B14F-4D97-AF65-F5344CB8AC3E}">
        <p14:creationId xmlns:p14="http://schemas.microsoft.com/office/powerpoint/2010/main" val="2422555292"/>
      </p:ext>
    </p:extLst>
  </p:cSld>
  <p:clrMapOvr>
    <a:masterClrMapping/>
  </p:clrMapOvr>
  <mc:AlternateContent xmlns:mc="http://schemas.openxmlformats.org/markup-compatibility/2006" xmlns:p14="http://schemas.microsoft.com/office/powerpoint/2010/main">
    <mc:Choice Requires="p14">
      <p:transition spd="slow" p14:dur="2000" advTm="45428"/>
    </mc:Choice>
    <mc:Fallback xmlns="">
      <p:transition spd="slow" advTm="4542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F10852-5E4F-4BE0-9F8F-D09B4BDF019F}"/>
              </a:ext>
            </a:extLst>
          </p:cNvPr>
          <p:cNvPicPr>
            <a:picLocks noChangeAspect="1"/>
          </p:cNvPicPr>
          <p:nvPr/>
        </p:nvPicPr>
        <p:blipFill>
          <a:blip r:embed="rId2"/>
          <a:stretch>
            <a:fillRect/>
          </a:stretch>
        </p:blipFill>
        <p:spPr>
          <a:xfrm>
            <a:off x="1789042" y="223333"/>
            <a:ext cx="8693427" cy="6470515"/>
          </a:xfrm>
          <a:prstGeom prst="rect">
            <a:avLst/>
          </a:prstGeom>
        </p:spPr>
      </p:pic>
    </p:spTree>
    <p:extLst>
      <p:ext uri="{BB962C8B-B14F-4D97-AF65-F5344CB8AC3E}">
        <p14:creationId xmlns:p14="http://schemas.microsoft.com/office/powerpoint/2010/main" val="105607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41AD2C-DA64-40BE-BBF8-BC1DA085B4B8}"/>
              </a:ext>
            </a:extLst>
          </p:cNvPr>
          <p:cNvSpPr txBox="1"/>
          <p:nvPr/>
        </p:nvSpPr>
        <p:spPr>
          <a:xfrm>
            <a:off x="265043" y="208869"/>
            <a:ext cx="11423375" cy="4247317"/>
          </a:xfrm>
          <a:prstGeom prst="rect">
            <a:avLst/>
          </a:prstGeom>
          <a:noFill/>
        </p:spPr>
        <p:txBody>
          <a:bodyPr wrap="square">
            <a:spAutoFit/>
          </a:bodyPr>
          <a:lstStyle/>
          <a:p>
            <a:pPr marL="457200" indent="-457200">
              <a:buFont typeface="Arial" panose="020B0604020202020204" pitchFamily="34" charset="0"/>
              <a:buChar char="•"/>
            </a:pPr>
            <a:r>
              <a:rPr lang="en-US" sz="2800" dirty="0">
                <a:solidFill>
                  <a:srgbClr val="FF0000"/>
                </a:solidFill>
              </a:rPr>
              <a:t>The write operation proceeds in 2 ways. They are:</a:t>
            </a:r>
          </a:p>
          <a:p>
            <a:pPr marL="457200" indent="-457200">
              <a:buFont typeface="Wingdings" panose="05000000000000000000" pitchFamily="2" charset="2"/>
              <a:buChar char="Ø"/>
            </a:pPr>
            <a:r>
              <a:rPr lang="en-US" sz="2800" dirty="0">
                <a:solidFill>
                  <a:srgbClr val="FF0000"/>
                </a:solidFill>
              </a:rPr>
              <a:t>Write-through protocol </a:t>
            </a:r>
          </a:p>
          <a:p>
            <a:pPr marL="457200" indent="-457200">
              <a:buFont typeface="Wingdings" panose="05000000000000000000" pitchFamily="2" charset="2"/>
              <a:buChar char="Ø"/>
            </a:pPr>
            <a:r>
              <a:rPr lang="en-US" sz="2800" dirty="0">
                <a:solidFill>
                  <a:srgbClr val="FF0000"/>
                </a:solidFill>
              </a:rPr>
              <a:t>Write-back protocol</a:t>
            </a:r>
          </a:p>
          <a:p>
            <a:r>
              <a:rPr lang="en-US" sz="2800" u="sng" dirty="0">
                <a:solidFill>
                  <a:srgbClr val="FF0000"/>
                </a:solidFill>
              </a:rPr>
              <a:t>Write-through protocol</a:t>
            </a:r>
            <a:r>
              <a:rPr lang="en-US" sz="2800" dirty="0">
                <a:solidFill>
                  <a:srgbClr val="FF0000"/>
                </a:solidFill>
              </a:rPr>
              <a:t>:</a:t>
            </a:r>
          </a:p>
          <a:p>
            <a:pPr marL="457200" indent="-457200">
              <a:buFont typeface="Arial" panose="020B0604020202020204" pitchFamily="34" charset="0"/>
              <a:buChar char="•"/>
            </a:pPr>
            <a:r>
              <a:rPr lang="en-US" sz="2800" dirty="0">
                <a:solidFill>
                  <a:srgbClr val="FF0000"/>
                </a:solidFill>
              </a:rPr>
              <a:t>Here the cache location and the main memory locations are updated simultaneously.</a:t>
            </a:r>
          </a:p>
          <a:p>
            <a:pPr marL="457200" indent="-457200">
              <a:buFont typeface="Arial" panose="020B0604020202020204" pitchFamily="34" charset="0"/>
              <a:buChar char="•"/>
            </a:pPr>
            <a:r>
              <a:rPr lang="en-US" sz="2800" dirty="0">
                <a:solidFill>
                  <a:srgbClr val="FF0000"/>
                </a:solidFill>
              </a:rPr>
              <a:t>The write- through protocol is simpler, but it results in unnecessary write operations in the main memory when a given cache word is updated several times during its cache residency</a:t>
            </a:r>
            <a:r>
              <a:rPr lang="en-US" dirty="0">
                <a:solidFill>
                  <a:srgbClr val="FF0000"/>
                </a:solidFill>
              </a:rPr>
              <a:t>.</a:t>
            </a:r>
          </a:p>
          <a:p>
            <a:pPr marL="457200" indent="-457200">
              <a:buFont typeface="Arial" panose="020B0604020202020204" pitchFamily="34" charset="0"/>
              <a:buChar char="•"/>
            </a:pPr>
            <a:endParaRPr lang="en-US" dirty="0">
              <a:solidFill>
                <a:srgbClr val="FF0000"/>
              </a:solidFill>
            </a:endParaRPr>
          </a:p>
        </p:txBody>
      </p:sp>
      <p:pic>
        <p:nvPicPr>
          <p:cNvPr id="3" name="Picture 2">
            <a:extLst>
              <a:ext uri="{FF2B5EF4-FFF2-40B4-BE49-F238E27FC236}">
                <a16:creationId xmlns:a16="http://schemas.microsoft.com/office/drawing/2014/main" id="{06B30FAB-5164-4EE2-AAFF-B6842590D151}"/>
              </a:ext>
            </a:extLst>
          </p:cNvPr>
          <p:cNvPicPr>
            <a:picLocks noChangeAspect="1"/>
          </p:cNvPicPr>
          <p:nvPr/>
        </p:nvPicPr>
        <p:blipFill>
          <a:blip r:embed="rId2"/>
          <a:stretch>
            <a:fillRect/>
          </a:stretch>
        </p:blipFill>
        <p:spPr>
          <a:xfrm>
            <a:off x="1272210" y="4075044"/>
            <a:ext cx="8494642" cy="2378765"/>
          </a:xfrm>
          <a:prstGeom prst="rect">
            <a:avLst/>
          </a:prstGeom>
        </p:spPr>
      </p:pic>
    </p:spTree>
    <p:extLst>
      <p:ext uri="{BB962C8B-B14F-4D97-AF65-F5344CB8AC3E}">
        <p14:creationId xmlns:p14="http://schemas.microsoft.com/office/powerpoint/2010/main" val="1116614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758B27-470A-4928-BA36-F3B892F57F0C}"/>
              </a:ext>
            </a:extLst>
          </p:cNvPr>
          <p:cNvSpPr txBox="1"/>
          <p:nvPr/>
        </p:nvSpPr>
        <p:spPr>
          <a:xfrm>
            <a:off x="251790" y="13252"/>
            <a:ext cx="11940210" cy="3970318"/>
          </a:xfrm>
          <a:prstGeom prst="rect">
            <a:avLst/>
          </a:prstGeom>
          <a:noFill/>
        </p:spPr>
        <p:txBody>
          <a:bodyPr wrap="square">
            <a:spAutoFit/>
          </a:bodyPr>
          <a:lstStyle/>
          <a:p>
            <a:r>
              <a:rPr lang="en-US" sz="2800" u="sng" dirty="0">
                <a:solidFill>
                  <a:srgbClr val="FF0000"/>
                </a:solidFill>
              </a:rPr>
              <a:t>Write-back protocol:</a:t>
            </a:r>
          </a:p>
          <a:p>
            <a:pPr marL="457200" indent="-457200">
              <a:buFont typeface="Arial" panose="020B0604020202020204" pitchFamily="34" charset="0"/>
              <a:buChar char="•"/>
            </a:pPr>
            <a:r>
              <a:rPr lang="en-US" sz="2800" dirty="0">
                <a:solidFill>
                  <a:srgbClr val="FF0000"/>
                </a:solidFill>
              </a:rPr>
              <a:t>This technique is to update only the cache location and to mark it as with associated flag bit called dirty/modified bit.</a:t>
            </a:r>
          </a:p>
          <a:p>
            <a:pPr marL="457200" indent="-457200">
              <a:buFont typeface="Arial" panose="020B0604020202020204" pitchFamily="34" charset="0"/>
              <a:buChar char="•"/>
            </a:pPr>
            <a:r>
              <a:rPr lang="en-US" sz="2800" dirty="0">
                <a:solidFill>
                  <a:srgbClr val="FF0000"/>
                </a:solidFill>
              </a:rPr>
              <a:t>The word in the main memory will be updated later, when the block containing this marked word is to be removed from the cache to make room for a new block.</a:t>
            </a:r>
          </a:p>
          <a:p>
            <a:pPr marL="457200" indent="-457200">
              <a:buFont typeface="Arial" panose="020B0604020202020204" pitchFamily="34" charset="0"/>
              <a:buChar char="•"/>
            </a:pPr>
            <a:r>
              <a:rPr lang="en-US" sz="2800" dirty="0">
                <a:solidFill>
                  <a:srgbClr val="FF0000"/>
                </a:solidFill>
              </a:rPr>
              <a:t>If the requested word currently does not exist in the cache during read operation, then read miss will occur.</a:t>
            </a:r>
          </a:p>
          <a:p>
            <a:pPr marL="457200" indent="-457200">
              <a:buFont typeface="Arial" panose="020B0604020202020204" pitchFamily="34" charset="0"/>
              <a:buChar char="•"/>
            </a:pPr>
            <a:r>
              <a:rPr lang="en-US" sz="2800" dirty="0">
                <a:solidFill>
                  <a:srgbClr val="FF0000"/>
                </a:solidFill>
              </a:rPr>
              <a:t>To overcome the read miss Load through / early restart protocol is used.</a:t>
            </a:r>
            <a:endParaRPr lang="en-IN" sz="2800" dirty="0">
              <a:solidFill>
                <a:srgbClr val="FF0000"/>
              </a:solidFill>
            </a:endParaRPr>
          </a:p>
        </p:txBody>
      </p:sp>
      <p:pic>
        <p:nvPicPr>
          <p:cNvPr id="1026" name="Picture 2">
            <a:extLst>
              <a:ext uri="{FF2B5EF4-FFF2-40B4-BE49-F238E27FC236}">
                <a16:creationId xmlns:a16="http://schemas.microsoft.com/office/drawing/2014/main" id="{B213AD55-3974-4CBF-B280-E564EABDE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57" y="3856383"/>
            <a:ext cx="5552660" cy="3001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688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C980F-1BDE-4C16-8CE3-5C18674EDC5E}"/>
              </a:ext>
            </a:extLst>
          </p:cNvPr>
          <p:cNvSpPr txBox="1"/>
          <p:nvPr/>
        </p:nvSpPr>
        <p:spPr>
          <a:xfrm>
            <a:off x="291547" y="434802"/>
            <a:ext cx="11555896" cy="5693866"/>
          </a:xfrm>
          <a:prstGeom prst="rect">
            <a:avLst/>
          </a:prstGeom>
          <a:noFill/>
        </p:spPr>
        <p:txBody>
          <a:bodyPr wrap="square">
            <a:spAutoFit/>
          </a:bodyPr>
          <a:lstStyle/>
          <a:p>
            <a:pPr marL="457200" indent="-457200">
              <a:buFont typeface="Arial" panose="020B0604020202020204" pitchFamily="34" charset="0"/>
              <a:buChar char="•"/>
            </a:pPr>
            <a:r>
              <a:rPr lang="en-US" sz="2800" dirty="0"/>
              <a:t>When the cache is full and a memory word (instruction or data) that is not in the cache is referenced, the cache control hardware must decide which block should be removed to create space for the new block that contains the referenced word.</a:t>
            </a:r>
          </a:p>
          <a:p>
            <a:pPr marL="457200" indent="-457200">
              <a:buFont typeface="Arial" panose="020B0604020202020204" pitchFamily="34" charset="0"/>
              <a:buChar char="•"/>
            </a:pPr>
            <a:r>
              <a:rPr lang="en-US" sz="2800" dirty="0"/>
              <a:t> The collection of rules for making this decision constitutes the </a:t>
            </a:r>
            <a:r>
              <a:rPr lang="en-US" sz="2800" i="1" dirty="0"/>
              <a:t>replacement algorithm.</a:t>
            </a:r>
          </a:p>
          <a:p>
            <a:pPr marL="457200" indent="-457200">
              <a:buFont typeface="Arial" panose="020B0604020202020204" pitchFamily="34" charset="0"/>
              <a:buChar char="•"/>
            </a:pPr>
            <a:r>
              <a:rPr lang="en-US" sz="2800" dirty="0"/>
              <a:t>The cache control circuit determines whether the requested word currently exists in the cache.</a:t>
            </a:r>
          </a:p>
          <a:p>
            <a:pPr marL="457200" indent="-457200">
              <a:buFont typeface="Arial" panose="020B0604020202020204" pitchFamily="34" charset="0"/>
              <a:buChar char="•"/>
            </a:pPr>
            <a:r>
              <a:rPr lang="en-US" sz="2800" dirty="0"/>
              <a:t>If it exists, then Read/Write operation will take place on appropriate cache location.</a:t>
            </a:r>
          </a:p>
          <a:p>
            <a:pPr marL="457200" indent="-457200">
              <a:buFont typeface="Arial" panose="020B0604020202020204" pitchFamily="34" charset="0"/>
              <a:buChar char="•"/>
            </a:pPr>
            <a:r>
              <a:rPr lang="en-US" sz="2800" dirty="0"/>
              <a:t>In this case Read/Write hit will occur.</a:t>
            </a:r>
          </a:p>
          <a:p>
            <a:pPr marL="457200" indent="-457200">
              <a:buFont typeface="Arial" panose="020B0604020202020204" pitchFamily="34" charset="0"/>
              <a:buChar char="•"/>
            </a:pPr>
            <a:r>
              <a:rPr lang="en-US" sz="2800" dirty="0"/>
              <a:t>In a Read operation, the memory will not be involved.</a:t>
            </a:r>
          </a:p>
          <a:p>
            <a:pPr marL="457200" indent="-457200">
              <a:buFont typeface="Arial" panose="020B0604020202020204" pitchFamily="34" charset="0"/>
              <a:buChar char="•"/>
            </a:pPr>
            <a:endParaRPr lang="en-IN" sz="2800" dirty="0">
              <a:solidFill>
                <a:srgbClr val="FF0000"/>
              </a:solidFill>
            </a:endParaRPr>
          </a:p>
        </p:txBody>
      </p:sp>
    </p:spTree>
    <p:extLst>
      <p:ext uri="{BB962C8B-B14F-4D97-AF65-F5344CB8AC3E}">
        <p14:creationId xmlns:p14="http://schemas.microsoft.com/office/powerpoint/2010/main" val="2007804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07ED28-996F-4A8B-BB3F-56CF3189051D}"/>
              </a:ext>
            </a:extLst>
          </p:cNvPr>
          <p:cNvSpPr txBox="1"/>
          <p:nvPr/>
        </p:nvSpPr>
        <p:spPr>
          <a:xfrm>
            <a:off x="251791" y="397639"/>
            <a:ext cx="11317357" cy="4401205"/>
          </a:xfrm>
          <a:prstGeom prst="rect">
            <a:avLst/>
          </a:prstGeom>
          <a:noFill/>
        </p:spPr>
        <p:txBody>
          <a:bodyPr wrap="square">
            <a:spAutoFit/>
          </a:bodyPr>
          <a:lstStyle/>
          <a:p>
            <a:pPr marL="457200" indent="-457200">
              <a:buFont typeface="Arial" panose="020B0604020202020204" pitchFamily="34" charset="0"/>
              <a:buChar char="•"/>
            </a:pPr>
            <a:r>
              <a:rPr lang="en-US" sz="2800" dirty="0"/>
              <a:t>When a Read request is received from the processor ,the contents of a block of memory words containing the location specified are transferred into the cache one word at a time.</a:t>
            </a:r>
          </a:p>
          <a:p>
            <a:pPr marL="457200" indent="-457200">
              <a:buFont typeface="Arial" panose="020B0604020202020204" pitchFamily="34" charset="0"/>
              <a:buChar char="•"/>
            </a:pPr>
            <a:r>
              <a:rPr lang="en-US" sz="2800" dirty="0"/>
              <a:t>When the program references any of the locations in this block, the desired contents are read directly from the cache.</a:t>
            </a:r>
          </a:p>
          <a:p>
            <a:pPr marL="457200" indent="-457200">
              <a:buFont typeface="Arial" panose="020B0604020202020204" pitchFamily="34" charset="0"/>
              <a:buChar char="•"/>
            </a:pPr>
            <a:r>
              <a:rPr lang="en-US" sz="2800" dirty="0"/>
              <a:t>The Cache memory stores a reasonable number of blocks at a given time but this number is small compared to the total number of blocks available in Main Memory.</a:t>
            </a:r>
          </a:p>
          <a:p>
            <a:pPr marL="457200" indent="-457200">
              <a:buFont typeface="Arial" panose="020B0604020202020204" pitchFamily="34" charset="0"/>
              <a:buChar char="•"/>
            </a:pPr>
            <a:r>
              <a:rPr lang="en-US" sz="2800" dirty="0"/>
              <a:t>The correspondence between main memory block and the block in cache memory is specified by a </a:t>
            </a:r>
            <a:r>
              <a:rPr lang="en-US" sz="2800" i="1" dirty="0"/>
              <a:t>mapping function</a:t>
            </a:r>
            <a:endParaRPr lang="en-IN" sz="2800" i="1" dirty="0"/>
          </a:p>
        </p:txBody>
      </p:sp>
    </p:spTree>
    <p:extLst>
      <p:ext uri="{BB962C8B-B14F-4D97-AF65-F5344CB8AC3E}">
        <p14:creationId xmlns:p14="http://schemas.microsoft.com/office/powerpoint/2010/main" val="47675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E6DB39-713B-4D17-864E-9874C6973B71}"/>
              </a:ext>
            </a:extLst>
          </p:cNvPr>
          <p:cNvSpPr txBox="1"/>
          <p:nvPr/>
        </p:nvSpPr>
        <p:spPr>
          <a:xfrm>
            <a:off x="1000539" y="992690"/>
            <a:ext cx="10190922" cy="3970318"/>
          </a:xfrm>
          <a:prstGeom prst="rect">
            <a:avLst/>
          </a:prstGeom>
          <a:noFill/>
        </p:spPr>
        <p:txBody>
          <a:bodyPr wrap="square">
            <a:spAutoFit/>
          </a:bodyPr>
          <a:lstStyle/>
          <a:p>
            <a:r>
              <a:rPr lang="en-US" sz="2800" b="1" dirty="0"/>
              <a:t>MAPPING FUNCTIONS</a:t>
            </a:r>
          </a:p>
          <a:p>
            <a:endParaRPr lang="en-US" sz="2800" dirty="0"/>
          </a:p>
          <a:p>
            <a:pPr marL="457200" indent="-457200">
              <a:buFont typeface="Arial" panose="020B0604020202020204" pitchFamily="34" charset="0"/>
              <a:buChar char="•"/>
            </a:pPr>
            <a:r>
              <a:rPr lang="en-US" sz="2800" dirty="0"/>
              <a:t>To specify where memory blocks are placed in the cache</a:t>
            </a:r>
          </a:p>
          <a:p>
            <a:endParaRPr lang="en-US" sz="2800" dirty="0"/>
          </a:p>
          <a:p>
            <a:pPr marL="457200" indent="-457200">
              <a:buFont typeface="Arial" panose="020B0604020202020204" pitchFamily="34" charset="0"/>
              <a:buChar char="•"/>
            </a:pPr>
            <a:r>
              <a:rPr lang="en-US" sz="2800" dirty="0"/>
              <a:t>Three types of mapping functions</a:t>
            </a:r>
          </a:p>
          <a:p>
            <a:pPr marL="457200" indent="-457200">
              <a:buFont typeface="Wingdings" panose="05000000000000000000" pitchFamily="2" charset="2"/>
              <a:buChar char="Ø"/>
            </a:pPr>
            <a:r>
              <a:rPr lang="en-US" sz="2800" dirty="0"/>
              <a:t>Direct mapping</a:t>
            </a:r>
          </a:p>
          <a:p>
            <a:pPr marL="457200" indent="-457200">
              <a:buFont typeface="Wingdings" panose="05000000000000000000" pitchFamily="2" charset="2"/>
              <a:buChar char="Ø"/>
            </a:pPr>
            <a:r>
              <a:rPr lang="en-US" sz="2800" dirty="0"/>
              <a:t>Associative mapping</a:t>
            </a:r>
          </a:p>
          <a:p>
            <a:pPr marL="457200" indent="-457200">
              <a:buFont typeface="Wingdings" panose="05000000000000000000" pitchFamily="2" charset="2"/>
              <a:buChar char="Ø"/>
            </a:pPr>
            <a:r>
              <a:rPr lang="en-US" sz="2800" dirty="0"/>
              <a:t>Set associative mapping</a:t>
            </a:r>
          </a:p>
          <a:p>
            <a:endParaRPr lang="en-IN" sz="2800" dirty="0"/>
          </a:p>
        </p:txBody>
      </p:sp>
    </p:spTree>
    <p:extLst>
      <p:ext uri="{BB962C8B-B14F-4D97-AF65-F5344CB8AC3E}">
        <p14:creationId xmlns:p14="http://schemas.microsoft.com/office/powerpoint/2010/main" val="633118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210F29-3081-4AB8-930D-5474AA556935}"/>
              </a:ext>
            </a:extLst>
          </p:cNvPr>
          <p:cNvPicPr>
            <a:picLocks noChangeAspect="1"/>
          </p:cNvPicPr>
          <p:nvPr/>
        </p:nvPicPr>
        <p:blipFill>
          <a:blip r:embed="rId2"/>
          <a:stretch>
            <a:fillRect/>
          </a:stretch>
        </p:blipFill>
        <p:spPr>
          <a:xfrm>
            <a:off x="2252869" y="715438"/>
            <a:ext cx="7885043" cy="5567479"/>
          </a:xfrm>
          <a:prstGeom prst="rect">
            <a:avLst/>
          </a:prstGeom>
        </p:spPr>
      </p:pic>
    </p:spTree>
    <p:extLst>
      <p:ext uri="{BB962C8B-B14F-4D97-AF65-F5344CB8AC3E}">
        <p14:creationId xmlns:p14="http://schemas.microsoft.com/office/powerpoint/2010/main" val="3350559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AFB271-AB62-42CD-B5BB-5E9F90CF3366}"/>
              </a:ext>
            </a:extLst>
          </p:cNvPr>
          <p:cNvPicPr>
            <a:picLocks noChangeAspect="1"/>
          </p:cNvPicPr>
          <p:nvPr/>
        </p:nvPicPr>
        <p:blipFill>
          <a:blip r:embed="rId2"/>
          <a:stretch>
            <a:fillRect/>
          </a:stretch>
        </p:blipFill>
        <p:spPr>
          <a:xfrm>
            <a:off x="1961322" y="252994"/>
            <a:ext cx="8216348" cy="6311296"/>
          </a:xfrm>
          <a:prstGeom prst="rect">
            <a:avLst/>
          </a:prstGeom>
        </p:spPr>
      </p:pic>
    </p:spTree>
    <p:extLst>
      <p:ext uri="{BB962C8B-B14F-4D97-AF65-F5344CB8AC3E}">
        <p14:creationId xmlns:p14="http://schemas.microsoft.com/office/powerpoint/2010/main" val="1986101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78EE00-DAD0-401B-BCBC-7DF3CE3F31DA}"/>
              </a:ext>
            </a:extLst>
          </p:cNvPr>
          <p:cNvPicPr>
            <a:picLocks noChangeAspect="1"/>
          </p:cNvPicPr>
          <p:nvPr/>
        </p:nvPicPr>
        <p:blipFill>
          <a:blip r:embed="rId2"/>
          <a:stretch>
            <a:fillRect/>
          </a:stretch>
        </p:blipFill>
        <p:spPr>
          <a:xfrm>
            <a:off x="1948070" y="248031"/>
            <a:ext cx="8441634" cy="6473729"/>
          </a:xfrm>
          <a:prstGeom prst="rect">
            <a:avLst/>
          </a:prstGeom>
        </p:spPr>
      </p:pic>
    </p:spTree>
    <p:extLst>
      <p:ext uri="{BB962C8B-B14F-4D97-AF65-F5344CB8AC3E}">
        <p14:creationId xmlns:p14="http://schemas.microsoft.com/office/powerpoint/2010/main" val="2962353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7143EF-1673-45CB-BB1A-FA91788772A5}"/>
              </a:ext>
            </a:extLst>
          </p:cNvPr>
          <p:cNvPicPr>
            <a:picLocks noChangeAspect="1"/>
          </p:cNvPicPr>
          <p:nvPr/>
        </p:nvPicPr>
        <p:blipFill>
          <a:blip r:embed="rId2"/>
          <a:stretch>
            <a:fillRect/>
          </a:stretch>
        </p:blipFill>
        <p:spPr>
          <a:xfrm>
            <a:off x="2093842" y="392881"/>
            <a:ext cx="8388627" cy="6363786"/>
          </a:xfrm>
          <a:prstGeom prst="rect">
            <a:avLst/>
          </a:prstGeom>
        </p:spPr>
      </p:pic>
    </p:spTree>
    <p:extLst>
      <p:ext uri="{BB962C8B-B14F-4D97-AF65-F5344CB8AC3E}">
        <p14:creationId xmlns:p14="http://schemas.microsoft.com/office/powerpoint/2010/main" val="129506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8C5314-CDFD-4D17-A766-F1B0F55A39FB}"/>
              </a:ext>
            </a:extLst>
          </p:cNvPr>
          <p:cNvPicPr>
            <a:picLocks noChangeAspect="1"/>
          </p:cNvPicPr>
          <p:nvPr/>
        </p:nvPicPr>
        <p:blipFill>
          <a:blip r:embed="rId2"/>
          <a:stretch>
            <a:fillRect/>
          </a:stretch>
        </p:blipFill>
        <p:spPr>
          <a:xfrm>
            <a:off x="2123957" y="1830823"/>
            <a:ext cx="6327321" cy="3196354"/>
          </a:xfrm>
          <a:prstGeom prst="rect">
            <a:avLst/>
          </a:prstGeom>
        </p:spPr>
      </p:pic>
      <p:sp>
        <p:nvSpPr>
          <p:cNvPr id="5" name="TextBox 4">
            <a:extLst>
              <a:ext uri="{FF2B5EF4-FFF2-40B4-BE49-F238E27FC236}">
                <a16:creationId xmlns:a16="http://schemas.microsoft.com/office/drawing/2014/main" id="{56FF075A-1B3D-438F-927F-4DE388B4DF1D}"/>
              </a:ext>
            </a:extLst>
          </p:cNvPr>
          <p:cNvSpPr txBox="1"/>
          <p:nvPr/>
        </p:nvSpPr>
        <p:spPr>
          <a:xfrm>
            <a:off x="1046921" y="530951"/>
            <a:ext cx="4174436" cy="523220"/>
          </a:xfrm>
          <a:prstGeom prst="rect">
            <a:avLst/>
          </a:prstGeom>
          <a:noFill/>
        </p:spPr>
        <p:txBody>
          <a:bodyPr wrap="square">
            <a:spAutoFit/>
          </a:bodyPr>
          <a:lstStyle/>
          <a:p>
            <a:r>
              <a:rPr lang="en-US" sz="2800" b="0" i="0" dirty="0">
                <a:solidFill>
                  <a:srgbClr val="444444"/>
                </a:solidFill>
                <a:effectLst/>
                <a:latin typeface="Open Sans"/>
              </a:rPr>
              <a:t>Use of a Cache Memory</a:t>
            </a:r>
            <a:endParaRPr lang="en-IN" sz="2800" dirty="0"/>
          </a:p>
        </p:txBody>
      </p:sp>
    </p:spTree>
    <p:extLst>
      <p:ext uri="{BB962C8B-B14F-4D97-AF65-F5344CB8AC3E}">
        <p14:creationId xmlns:p14="http://schemas.microsoft.com/office/powerpoint/2010/main" val="3181076635"/>
      </p:ext>
    </p:extLst>
  </p:cSld>
  <p:clrMapOvr>
    <a:masterClrMapping/>
  </p:clrMapOvr>
  <mc:AlternateContent xmlns:mc="http://schemas.openxmlformats.org/markup-compatibility/2006" xmlns:p14="http://schemas.microsoft.com/office/powerpoint/2010/main">
    <mc:Choice Requires="p14">
      <p:transition spd="slow" p14:dur="2000" advTm="11805"/>
    </mc:Choice>
    <mc:Fallback xmlns="">
      <p:transition spd="slow" advTm="1180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B56FDA-D713-45F6-88AF-81FBD8B4DEED}"/>
              </a:ext>
            </a:extLst>
          </p:cNvPr>
          <p:cNvPicPr>
            <a:picLocks noChangeAspect="1"/>
          </p:cNvPicPr>
          <p:nvPr/>
        </p:nvPicPr>
        <p:blipFill>
          <a:blip r:embed="rId2"/>
          <a:stretch>
            <a:fillRect/>
          </a:stretch>
        </p:blipFill>
        <p:spPr>
          <a:xfrm>
            <a:off x="1643271" y="179710"/>
            <a:ext cx="8613912" cy="6285828"/>
          </a:xfrm>
          <a:prstGeom prst="rect">
            <a:avLst/>
          </a:prstGeom>
        </p:spPr>
      </p:pic>
    </p:spTree>
    <p:extLst>
      <p:ext uri="{BB962C8B-B14F-4D97-AF65-F5344CB8AC3E}">
        <p14:creationId xmlns:p14="http://schemas.microsoft.com/office/powerpoint/2010/main" val="4287828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65FC5D-433E-45C8-9D03-21442A91A78D}"/>
              </a:ext>
            </a:extLst>
          </p:cNvPr>
          <p:cNvPicPr>
            <a:picLocks noChangeAspect="1"/>
          </p:cNvPicPr>
          <p:nvPr/>
        </p:nvPicPr>
        <p:blipFill>
          <a:blip r:embed="rId2"/>
          <a:stretch>
            <a:fillRect/>
          </a:stretch>
        </p:blipFill>
        <p:spPr>
          <a:xfrm>
            <a:off x="1895061" y="266646"/>
            <a:ext cx="8560903" cy="6444420"/>
          </a:xfrm>
          <a:prstGeom prst="rect">
            <a:avLst/>
          </a:prstGeom>
        </p:spPr>
      </p:pic>
    </p:spTree>
    <p:extLst>
      <p:ext uri="{BB962C8B-B14F-4D97-AF65-F5344CB8AC3E}">
        <p14:creationId xmlns:p14="http://schemas.microsoft.com/office/powerpoint/2010/main" val="1691348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62B7A1-D096-4D34-8DE9-07615F9940DA}"/>
              </a:ext>
            </a:extLst>
          </p:cNvPr>
          <p:cNvPicPr>
            <a:picLocks noChangeAspect="1"/>
          </p:cNvPicPr>
          <p:nvPr/>
        </p:nvPicPr>
        <p:blipFill>
          <a:blip r:embed="rId2"/>
          <a:stretch>
            <a:fillRect/>
          </a:stretch>
        </p:blipFill>
        <p:spPr>
          <a:xfrm>
            <a:off x="2080592" y="319969"/>
            <a:ext cx="8242851" cy="6218062"/>
          </a:xfrm>
          <a:prstGeom prst="rect">
            <a:avLst/>
          </a:prstGeom>
        </p:spPr>
      </p:pic>
    </p:spTree>
    <p:extLst>
      <p:ext uri="{BB962C8B-B14F-4D97-AF65-F5344CB8AC3E}">
        <p14:creationId xmlns:p14="http://schemas.microsoft.com/office/powerpoint/2010/main" val="3657716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1B58E1-EA1C-44DD-B01E-D61D2F0B67C8}"/>
              </a:ext>
            </a:extLst>
          </p:cNvPr>
          <p:cNvPicPr>
            <a:picLocks noChangeAspect="1"/>
          </p:cNvPicPr>
          <p:nvPr/>
        </p:nvPicPr>
        <p:blipFill>
          <a:blip r:embed="rId2"/>
          <a:stretch>
            <a:fillRect/>
          </a:stretch>
        </p:blipFill>
        <p:spPr>
          <a:xfrm>
            <a:off x="2286206" y="142046"/>
            <a:ext cx="8739603" cy="6378668"/>
          </a:xfrm>
          <a:prstGeom prst="rect">
            <a:avLst/>
          </a:prstGeom>
        </p:spPr>
      </p:pic>
    </p:spTree>
    <p:extLst>
      <p:ext uri="{BB962C8B-B14F-4D97-AF65-F5344CB8AC3E}">
        <p14:creationId xmlns:p14="http://schemas.microsoft.com/office/powerpoint/2010/main" val="1904404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893B4F-4217-4B03-8752-F909C18F6D01}"/>
              </a:ext>
            </a:extLst>
          </p:cNvPr>
          <p:cNvPicPr>
            <a:picLocks noChangeAspect="1"/>
          </p:cNvPicPr>
          <p:nvPr/>
        </p:nvPicPr>
        <p:blipFill>
          <a:blip r:embed="rId2"/>
          <a:stretch>
            <a:fillRect/>
          </a:stretch>
        </p:blipFill>
        <p:spPr>
          <a:xfrm>
            <a:off x="2464282" y="319708"/>
            <a:ext cx="8216970" cy="6165993"/>
          </a:xfrm>
          <a:prstGeom prst="rect">
            <a:avLst/>
          </a:prstGeom>
        </p:spPr>
      </p:pic>
    </p:spTree>
    <p:extLst>
      <p:ext uri="{BB962C8B-B14F-4D97-AF65-F5344CB8AC3E}">
        <p14:creationId xmlns:p14="http://schemas.microsoft.com/office/powerpoint/2010/main" val="3024614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325B22-F4B3-4C35-9FA6-BC5B91FCD96D}"/>
              </a:ext>
            </a:extLst>
          </p:cNvPr>
          <p:cNvPicPr>
            <a:picLocks noChangeAspect="1"/>
          </p:cNvPicPr>
          <p:nvPr/>
        </p:nvPicPr>
        <p:blipFill>
          <a:blip r:embed="rId2"/>
          <a:stretch>
            <a:fillRect/>
          </a:stretch>
        </p:blipFill>
        <p:spPr>
          <a:xfrm>
            <a:off x="2213113" y="183791"/>
            <a:ext cx="8004313" cy="6089959"/>
          </a:xfrm>
          <a:prstGeom prst="rect">
            <a:avLst/>
          </a:prstGeom>
        </p:spPr>
      </p:pic>
    </p:spTree>
    <p:extLst>
      <p:ext uri="{BB962C8B-B14F-4D97-AF65-F5344CB8AC3E}">
        <p14:creationId xmlns:p14="http://schemas.microsoft.com/office/powerpoint/2010/main" val="190341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E6DB39-713B-4D17-864E-9874C6973B71}"/>
              </a:ext>
            </a:extLst>
          </p:cNvPr>
          <p:cNvSpPr txBox="1"/>
          <p:nvPr/>
        </p:nvSpPr>
        <p:spPr>
          <a:xfrm>
            <a:off x="1000539" y="992690"/>
            <a:ext cx="10190922" cy="3970318"/>
          </a:xfrm>
          <a:prstGeom prst="rect">
            <a:avLst/>
          </a:prstGeom>
          <a:noFill/>
        </p:spPr>
        <p:txBody>
          <a:bodyPr wrap="square">
            <a:spAutoFit/>
          </a:bodyPr>
          <a:lstStyle/>
          <a:p>
            <a:r>
              <a:rPr lang="en-US" sz="2800" b="1" dirty="0"/>
              <a:t>Problem:</a:t>
            </a:r>
          </a:p>
          <a:p>
            <a:endParaRPr lang="en-US" sz="2800" dirty="0"/>
          </a:p>
          <a:p>
            <a:pPr marL="457200" indent="-457200">
              <a:buFont typeface="Wingdings" panose="05000000000000000000" pitchFamily="2" charset="2"/>
              <a:buChar char="Ø"/>
            </a:pPr>
            <a:r>
              <a:rPr lang="en-US" sz="2800" dirty="0"/>
              <a:t>A computer system uses 16-bit memory addresses. It has a 2K-byte cache organized in a direct mapped manner with 64 bytes per cache block. Assume that the size of each memory word is 1 byte. Calculate the number of bits in each of the Tag, Block, and Word fields of the memory address.</a:t>
            </a:r>
          </a:p>
          <a:p>
            <a:pPr marL="457200" indent="-457200">
              <a:buFont typeface="Wingdings" panose="05000000000000000000" pitchFamily="2" charset="2"/>
              <a:buChar char="Ø"/>
            </a:pPr>
            <a:endParaRPr lang="en-US" sz="2800" dirty="0"/>
          </a:p>
          <a:p>
            <a:endParaRPr lang="en-IN" sz="2800" dirty="0"/>
          </a:p>
        </p:txBody>
      </p:sp>
    </p:spTree>
    <p:extLst>
      <p:ext uri="{BB962C8B-B14F-4D97-AF65-F5344CB8AC3E}">
        <p14:creationId xmlns:p14="http://schemas.microsoft.com/office/powerpoint/2010/main" val="8216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E6DB39-713B-4D17-864E-9874C6973B71}"/>
              </a:ext>
            </a:extLst>
          </p:cNvPr>
          <p:cNvSpPr txBox="1"/>
          <p:nvPr/>
        </p:nvSpPr>
        <p:spPr>
          <a:xfrm>
            <a:off x="1000539" y="992690"/>
            <a:ext cx="10190922" cy="4647426"/>
          </a:xfrm>
          <a:prstGeom prst="rect">
            <a:avLst/>
          </a:prstGeom>
          <a:noFill/>
        </p:spPr>
        <p:txBody>
          <a:bodyPr wrap="square">
            <a:spAutoFit/>
          </a:bodyPr>
          <a:lstStyle/>
          <a:p>
            <a:r>
              <a:rPr lang="en-US" sz="2800" b="1" dirty="0"/>
              <a:t>Problem:</a:t>
            </a:r>
          </a:p>
          <a:p>
            <a:r>
              <a:rPr lang="en-US" sz="2400" dirty="0"/>
              <a:t>Block size = 64 bytes = 2</a:t>
            </a:r>
            <a:r>
              <a:rPr lang="en-US" sz="2400" baseline="30000" dirty="0"/>
              <a:t>6</a:t>
            </a:r>
            <a:r>
              <a:rPr lang="en-US" sz="2400" dirty="0"/>
              <a:t>bytes = 2</a:t>
            </a:r>
            <a:r>
              <a:rPr lang="en-US" sz="2400" baseline="30000" dirty="0"/>
              <a:t>6</a:t>
            </a:r>
            <a:r>
              <a:rPr lang="en-US" sz="2400" dirty="0"/>
              <a:t> words (since 1 word = 1 byte)</a:t>
            </a:r>
          </a:p>
          <a:p>
            <a:r>
              <a:rPr lang="en-US" sz="2400" dirty="0"/>
              <a:t> Therefore, Number of bits in the </a:t>
            </a:r>
            <a:r>
              <a:rPr lang="en-US" sz="2400" dirty="0" err="1"/>
              <a:t>Wordfield</a:t>
            </a:r>
            <a:r>
              <a:rPr lang="en-US" sz="2400" dirty="0"/>
              <a:t> = 6</a:t>
            </a:r>
          </a:p>
          <a:p>
            <a:r>
              <a:rPr lang="en-US" sz="2400" dirty="0"/>
              <a:t> Cache size = 2K-byte = 2*1024=2048 bytes</a:t>
            </a:r>
          </a:p>
          <a:p>
            <a:r>
              <a:rPr lang="en-US" sz="2400" dirty="0"/>
              <a:t> Number of cache blocks = Cache size / Block size = 2048/64= 32 </a:t>
            </a:r>
          </a:p>
          <a:p>
            <a:r>
              <a:rPr lang="en-US" sz="2400" dirty="0"/>
              <a:t> Therefore, Number of bits in the </a:t>
            </a:r>
            <a:r>
              <a:rPr lang="en-US" sz="2400" dirty="0" err="1"/>
              <a:t>Blockfield</a:t>
            </a:r>
            <a:r>
              <a:rPr lang="en-US" sz="2400" dirty="0"/>
              <a:t> = 5 </a:t>
            </a:r>
          </a:p>
          <a:p>
            <a:r>
              <a:rPr lang="en-US" sz="2400" dirty="0"/>
              <a:t>Total number of address bits = 16</a:t>
            </a:r>
          </a:p>
          <a:p>
            <a:r>
              <a:rPr lang="en-US" sz="2400" dirty="0"/>
              <a:t> Therefore, Number of bits in </a:t>
            </a:r>
            <a:r>
              <a:rPr lang="en-US" sz="2400" dirty="0" err="1"/>
              <a:t>theTagfield</a:t>
            </a:r>
            <a:r>
              <a:rPr lang="en-US" sz="2400" dirty="0"/>
              <a:t> = 16 - 5 - 6 = 5</a:t>
            </a:r>
          </a:p>
          <a:p>
            <a:r>
              <a:rPr lang="en-US" sz="2400" dirty="0"/>
              <a:t> For a given 16-bit address, the 5 most significant bits, represent </a:t>
            </a:r>
            <a:r>
              <a:rPr lang="en-US" sz="2400" dirty="0" err="1"/>
              <a:t>theTag</a:t>
            </a:r>
            <a:r>
              <a:rPr lang="en-US" sz="2400" dirty="0"/>
              <a:t>, the next 5 bits represent </a:t>
            </a:r>
            <a:r>
              <a:rPr lang="en-US" sz="2400" dirty="0" err="1"/>
              <a:t>theBlock</a:t>
            </a:r>
            <a:r>
              <a:rPr lang="en-US" sz="2400" dirty="0"/>
              <a:t>, and the 6 least significant bits represent </a:t>
            </a:r>
            <a:r>
              <a:rPr lang="en-US" sz="2400" dirty="0" err="1"/>
              <a:t>theWord</a:t>
            </a:r>
            <a:r>
              <a:rPr lang="en-US" sz="2400" dirty="0"/>
              <a:t>(b).</a:t>
            </a:r>
          </a:p>
          <a:p>
            <a:pPr marL="457200" indent="-457200">
              <a:buFont typeface="Wingdings" panose="05000000000000000000" pitchFamily="2" charset="2"/>
              <a:buChar char="Ø"/>
            </a:pPr>
            <a:endParaRPr lang="en-US" sz="2400" dirty="0"/>
          </a:p>
          <a:p>
            <a:endParaRPr lang="en-IN" sz="2800" dirty="0"/>
          </a:p>
        </p:txBody>
      </p:sp>
    </p:spTree>
    <p:extLst>
      <p:ext uri="{BB962C8B-B14F-4D97-AF65-F5344CB8AC3E}">
        <p14:creationId xmlns:p14="http://schemas.microsoft.com/office/powerpoint/2010/main" val="1789514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A819CA-2100-4D86-90C4-9BD063344BD3}"/>
              </a:ext>
            </a:extLst>
          </p:cNvPr>
          <p:cNvSpPr txBox="1"/>
          <p:nvPr/>
        </p:nvSpPr>
        <p:spPr>
          <a:xfrm>
            <a:off x="357809" y="543340"/>
            <a:ext cx="11410121" cy="6124754"/>
          </a:xfrm>
          <a:prstGeom prst="rect">
            <a:avLst/>
          </a:prstGeom>
          <a:noFill/>
        </p:spPr>
        <p:txBody>
          <a:bodyPr wrap="square" rtlCol="0">
            <a:spAutoFit/>
          </a:bodyPr>
          <a:lstStyle/>
          <a:p>
            <a:r>
              <a:rPr lang="en-US" sz="2800" b="1" u="sng" dirty="0"/>
              <a:t>REPLACEMENT ALGORITHMS</a:t>
            </a:r>
          </a:p>
          <a:p>
            <a:pPr marL="457200" indent="-457200">
              <a:buFont typeface="Arial" panose="020B0604020202020204" pitchFamily="34" charset="0"/>
              <a:buChar char="•"/>
            </a:pPr>
            <a:r>
              <a:rPr lang="en-US" sz="2800" dirty="0"/>
              <a:t>In a direct-mapped cache ,the position of each block is predetermined; hence, no replacement strategy exists.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In associative and set associative caches there exists some flexibility.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When a new block is to be brought into the cache and all the positions that it may occupy are full, the cache controller must decide which of the old blocks to overwrite.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property of locality of reference in programs gives a clue to a reasonable strategy.</a:t>
            </a:r>
          </a:p>
          <a:p>
            <a:pPr marL="457200" indent="-457200">
              <a:buFont typeface="Arial" panose="020B0604020202020204" pitchFamily="34" charset="0"/>
              <a:buChar char="•"/>
            </a:pPr>
            <a:endParaRPr lang="en-US" sz="2800" dirty="0"/>
          </a:p>
          <a:p>
            <a:endParaRPr lang="en-IN" sz="2800" dirty="0"/>
          </a:p>
        </p:txBody>
      </p:sp>
    </p:spTree>
    <p:extLst>
      <p:ext uri="{BB962C8B-B14F-4D97-AF65-F5344CB8AC3E}">
        <p14:creationId xmlns:p14="http://schemas.microsoft.com/office/powerpoint/2010/main" val="1205219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5493F9-2A90-4B8D-A433-72812C38B41D}"/>
              </a:ext>
            </a:extLst>
          </p:cNvPr>
          <p:cNvSpPr txBox="1"/>
          <p:nvPr/>
        </p:nvSpPr>
        <p:spPr>
          <a:xfrm>
            <a:off x="324679" y="106092"/>
            <a:ext cx="10986052" cy="3970318"/>
          </a:xfrm>
          <a:prstGeom prst="rect">
            <a:avLst/>
          </a:prstGeom>
          <a:noFill/>
        </p:spPr>
        <p:txBody>
          <a:bodyPr wrap="square">
            <a:spAutoFit/>
          </a:bodyPr>
          <a:lstStyle/>
          <a:p>
            <a:pPr marL="457200" indent="-457200" algn="l">
              <a:buFont typeface="Wingdings" panose="05000000000000000000" pitchFamily="2" charset="2"/>
              <a:buChar char="Ø"/>
            </a:pPr>
            <a:r>
              <a:rPr lang="en-US" sz="2800" b="1" i="0" dirty="0">
                <a:solidFill>
                  <a:srgbClr val="171717"/>
                </a:solidFill>
                <a:effectLst/>
                <a:latin typeface="Times New Roman" panose="02020603050405020304" pitchFamily="18" charset="0"/>
                <a:cs typeface="Times New Roman" panose="02020603050405020304" pitchFamily="18" charset="0"/>
              </a:rPr>
              <a:t>LRU</a:t>
            </a:r>
          </a:p>
          <a:p>
            <a:pPr algn="l"/>
            <a:r>
              <a:rPr lang="en-US" sz="2800" b="0" i="0" dirty="0">
                <a:solidFill>
                  <a:srgbClr val="171717"/>
                </a:solidFill>
                <a:effectLst/>
                <a:latin typeface="Times New Roman" panose="02020603050405020304" pitchFamily="18" charset="0"/>
                <a:cs typeface="Times New Roman" panose="02020603050405020304" pitchFamily="18" charset="0"/>
              </a:rPr>
              <a:t>The least recently used (LRU) algorithm is one of the most famous cache replacement algorithms.</a:t>
            </a:r>
          </a:p>
          <a:p>
            <a:pPr algn="l"/>
            <a:r>
              <a:rPr lang="en-US" sz="2800" b="0" i="0" dirty="0">
                <a:solidFill>
                  <a:srgbClr val="171717"/>
                </a:solidFill>
                <a:effectLst/>
                <a:latin typeface="Times New Roman" panose="02020603050405020304" pitchFamily="18" charset="0"/>
                <a:cs typeface="Times New Roman" panose="02020603050405020304" pitchFamily="18" charset="0"/>
              </a:rPr>
              <a:t>As the name suggests, LRU keeps the least recently used objects at the top and evicts objects that haven't been used in a while if the list reaches the maximum capacity.</a:t>
            </a:r>
          </a:p>
          <a:p>
            <a:pPr algn="l"/>
            <a:r>
              <a:rPr lang="en-US" sz="2800" b="0" i="0" dirty="0">
                <a:solidFill>
                  <a:srgbClr val="171717"/>
                </a:solidFill>
                <a:effectLst/>
                <a:latin typeface="Times New Roman" panose="02020603050405020304" pitchFamily="18" charset="0"/>
                <a:cs typeface="Times New Roman" panose="02020603050405020304" pitchFamily="18" charset="0"/>
              </a:rPr>
              <a:t>So it's simply an ordered list where objects are moved to the top every time they're accessed; pushing other objects down.</a:t>
            </a:r>
          </a:p>
          <a:p>
            <a:pPr algn="l"/>
            <a:endParaRPr lang="en-US" sz="2800" b="0" i="0" dirty="0">
              <a:solidFill>
                <a:srgbClr val="171717"/>
              </a:solidFill>
              <a:effectLst/>
              <a:latin typeface="Times New Roman" panose="02020603050405020304" pitchFamily="18" charset="0"/>
              <a:cs typeface="Times New Roman" panose="02020603050405020304" pitchFamily="18" charset="0"/>
            </a:endParaRPr>
          </a:p>
        </p:txBody>
      </p:sp>
      <p:pic>
        <p:nvPicPr>
          <p:cNvPr id="1026" name="Picture 2" descr="LRU">
            <a:extLst>
              <a:ext uri="{FF2B5EF4-FFF2-40B4-BE49-F238E27FC236}">
                <a16:creationId xmlns:a16="http://schemas.microsoft.com/office/drawing/2014/main" id="{5B3BF348-44A7-40FE-8456-FE5904C36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547" y="3684384"/>
            <a:ext cx="6255994" cy="306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5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geeksforgeeks.org/wp-content/uploads/cache.png">
            <a:extLst>
              <a:ext uri="{FF2B5EF4-FFF2-40B4-BE49-F238E27FC236}">
                <a16:creationId xmlns:a16="http://schemas.microsoft.com/office/drawing/2014/main" id="{AFF37590-E82E-4B6B-9EFE-1313719F4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2333625"/>
            <a:ext cx="78867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924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7C27A9-7A52-4F3E-A43C-58F50186B82C}"/>
              </a:ext>
            </a:extLst>
          </p:cNvPr>
          <p:cNvSpPr txBox="1"/>
          <p:nvPr/>
        </p:nvSpPr>
        <p:spPr>
          <a:xfrm>
            <a:off x="861392" y="780753"/>
            <a:ext cx="10681252" cy="4401205"/>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Because programs usually stay in localized areas for reasonable periods of time ,there is high probability that the blocks that have been referenced recently will be referenced again soon.</a:t>
            </a: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Therefore, when a block is to be overwritten, it is sensible to overwrite the one that has gone the longest time without being referenced.</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This block is called least recently used(LRU) block, and the technique is called the LRU replacement algorithm.</a:t>
            </a:r>
          </a:p>
        </p:txBody>
      </p:sp>
    </p:spTree>
    <p:extLst>
      <p:ext uri="{BB962C8B-B14F-4D97-AF65-F5344CB8AC3E}">
        <p14:creationId xmlns:p14="http://schemas.microsoft.com/office/powerpoint/2010/main" val="278052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D9335-E386-4261-B18F-07F31B5262A2}"/>
              </a:ext>
            </a:extLst>
          </p:cNvPr>
          <p:cNvSpPr txBox="1"/>
          <p:nvPr/>
        </p:nvSpPr>
        <p:spPr>
          <a:xfrm>
            <a:off x="596348" y="622852"/>
            <a:ext cx="11171582"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To use the LRU algorithm, the cache controller must track references to all blocks as computation proceeds.</a:t>
            </a:r>
          </a:p>
          <a:p>
            <a:pPr marL="457200" indent="-457200">
              <a:buFont typeface="Arial" panose="020B0604020202020204" pitchFamily="34" charset="0"/>
              <a:buChar char="•"/>
            </a:pPr>
            <a:r>
              <a:rPr lang="en-US" sz="2800" dirty="0"/>
              <a:t>Suppose it is required to track the LRU block of a four-block set in a set-associative cache.</a:t>
            </a:r>
          </a:p>
          <a:p>
            <a:pPr marL="457200" indent="-457200">
              <a:buFont typeface="Arial" panose="020B0604020202020204" pitchFamily="34" charset="0"/>
              <a:buChar char="•"/>
            </a:pPr>
            <a:r>
              <a:rPr lang="en-US" sz="2800" dirty="0"/>
              <a:t>A 2bit counter can be used for each block. When a hit occurs, the counter of the  block that is referenced is set to 0.</a:t>
            </a:r>
          </a:p>
          <a:p>
            <a:pPr marL="457200" indent="-457200">
              <a:buFont typeface="Arial" panose="020B0604020202020204" pitchFamily="34" charset="0"/>
              <a:buChar char="•"/>
            </a:pPr>
            <a:r>
              <a:rPr lang="en-US" sz="2800" dirty="0"/>
              <a:t>When a miss occurs and the set is not full, the counter associated with the new block loaded from the main memory is set to 0,and  the values of all other counters are increased by one.</a:t>
            </a:r>
          </a:p>
          <a:p>
            <a:pPr marL="457200" indent="-457200">
              <a:buFont typeface="Arial" panose="020B0604020202020204" pitchFamily="34" charset="0"/>
              <a:buChar char="•"/>
            </a:pPr>
            <a:r>
              <a:rPr lang="en-US" sz="2800" dirty="0"/>
              <a:t>When a miss occurs and the set is full, the block with the counter value 3 is removed, the new block is put in its place, and its counter is set to 0.</a:t>
            </a:r>
          </a:p>
          <a:p>
            <a:pPr marL="457200" indent="-457200">
              <a:buFont typeface="Arial" panose="020B0604020202020204" pitchFamily="34" charset="0"/>
              <a:buChar char="•"/>
            </a:pPr>
            <a:r>
              <a:rPr lang="en-US" sz="2800" dirty="0"/>
              <a:t>The other 3 blocks counters are incremented by one.</a:t>
            </a:r>
            <a:endParaRPr lang="en-IN" sz="2800" dirty="0"/>
          </a:p>
        </p:txBody>
      </p:sp>
    </p:spTree>
    <p:extLst>
      <p:ext uri="{BB962C8B-B14F-4D97-AF65-F5344CB8AC3E}">
        <p14:creationId xmlns:p14="http://schemas.microsoft.com/office/powerpoint/2010/main" val="3797404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FC9FC1-80A7-4286-9B1D-8D9182F771DA}"/>
              </a:ext>
            </a:extLst>
          </p:cNvPr>
          <p:cNvPicPr>
            <a:picLocks noChangeAspect="1"/>
          </p:cNvPicPr>
          <p:nvPr/>
        </p:nvPicPr>
        <p:blipFill>
          <a:blip r:embed="rId2"/>
          <a:stretch>
            <a:fillRect/>
          </a:stretch>
        </p:blipFill>
        <p:spPr>
          <a:xfrm>
            <a:off x="1709530" y="1221095"/>
            <a:ext cx="8947836" cy="4503844"/>
          </a:xfrm>
          <a:prstGeom prst="rect">
            <a:avLst/>
          </a:prstGeom>
        </p:spPr>
      </p:pic>
    </p:spTree>
    <p:extLst>
      <p:ext uri="{BB962C8B-B14F-4D97-AF65-F5344CB8AC3E}">
        <p14:creationId xmlns:p14="http://schemas.microsoft.com/office/powerpoint/2010/main" val="2765830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A20F83-85C8-4216-AEB5-9F294CA32730}"/>
              </a:ext>
            </a:extLst>
          </p:cNvPr>
          <p:cNvSpPr txBox="1"/>
          <p:nvPr/>
        </p:nvSpPr>
        <p:spPr>
          <a:xfrm>
            <a:off x="371059" y="110774"/>
            <a:ext cx="10389705" cy="4893647"/>
          </a:xfrm>
          <a:prstGeom prst="rect">
            <a:avLst/>
          </a:prstGeom>
          <a:noFill/>
        </p:spPr>
        <p:txBody>
          <a:bodyPr wrap="square">
            <a:spAutoFit/>
          </a:bodyPr>
          <a:lstStyle/>
          <a:p>
            <a:pPr marL="457200" indent="-457200" algn="l">
              <a:buFont typeface="Wingdings" panose="05000000000000000000" pitchFamily="2" charset="2"/>
              <a:buChar char="Ø"/>
            </a:pPr>
            <a:r>
              <a:rPr lang="en-US" sz="2400" b="1" i="0" dirty="0">
                <a:solidFill>
                  <a:srgbClr val="171717"/>
                </a:solidFill>
                <a:effectLst/>
                <a:latin typeface="Times New Roman" panose="02020603050405020304" pitchFamily="18" charset="0"/>
                <a:cs typeface="Times New Roman" panose="02020603050405020304" pitchFamily="18" charset="0"/>
              </a:rPr>
              <a:t>LFU</a:t>
            </a:r>
          </a:p>
          <a:p>
            <a:pPr marL="457200" indent="-457200" algn="l">
              <a:buFont typeface="Arial" panose="020B0604020202020204" pitchFamily="34" charset="0"/>
              <a:buChar char="•"/>
            </a:pPr>
            <a:r>
              <a:rPr lang="en-US" sz="2400" dirty="0">
                <a:solidFill>
                  <a:srgbClr val="171717"/>
                </a:solidFill>
                <a:latin typeface="Times New Roman" panose="02020603050405020304" pitchFamily="18" charset="0"/>
                <a:cs typeface="Times New Roman" panose="02020603050405020304" pitchFamily="18" charset="0"/>
              </a:rPr>
              <a:t>T</a:t>
            </a:r>
            <a:r>
              <a:rPr lang="en-US" sz="2400" b="0" i="0" dirty="0">
                <a:solidFill>
                  <a:srgbClr val="171717"/>
                </a:solidFill>
                <a:effectLst/>
                <a:latin typeface="Times New Roman" panose="02020603050405020304" pitchFamily="18" charset="0"/>
                <a:cs typeface="Times New Roman" panose="02020603050405020304" pitchFamily="18" charset="0"/>
              </a:rPr>
              <a:t>he least frequently used (LFU) algorithm works similarly to LRU except it keeps track of how many times an object was accessed instead of how recently it was accessed.</a:t>
            </a:r>
          </a:p>
          <a:p>
            <a:pPr marL="457200" indent="-457200" algn="l">
              <a:buFont typeface="Arial" panose="020B0604020202020204" pitchFamily="34" charset="0"/>
              <a:buChar char="•"/>
            </a:pPr>
            <a:r>
              <a:rPr lang="en-US" sz="2400" b="0" i="0" dirty="0">
                <a:solidFill>
                  <a:srgbClr val="171717"/>
                </a:solidFill>
                <a:effectLst/>
                <a:latin typeface="Times New Roman" panose="02020603050405020304" pitchFamily="18" charset="0"/>
                <a:cs typeface="Times New Roman" panose="02020603050405020304" pitchFamily="18" charset="0"/>
              </a:rPr>
              <a:t>Each object has a counter that counts how many times it was accessed. When the list reaches the maximum capacity, objects with the lowest counters are evicted.</a:t>
            </a:r>
          </a:p>
          <a:p>
            <a:pPr marL="457200" indent="-457200" algn="l">
              <a:buFont typeface="Arial" panose="020B0604020202020204" pitchFamily="34" charset="0"/>
              <a:buChar char="•"/>
            </a:pPr>
            <a:endParaRPr lang="en-US" sz="2400" b="0" i="0" dirty="0">
              <a:solidFill>
                <a:srgbClr val="171717"/>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400" b="1" i="0" dirty="0">
                <a:solidFill>
                  <a:srgbClr val="171717"/>
                </a:solidFill>
                <a:effectLst/>
                <a:latin typeface="Times New Roman" panose="02020603050405020304" pitchFamily="18" charset="0"/>
                <a:cs typeface="Times New Roman" panose="02020603050405020304" pitchFamily="18" charset="0"/>
              </a:rPr>
              <a:t>FIFO</a:t>
            </a:r>
          </a:p>
          <a:p>
            <a:pPr algn="l"/>
            <a:r>
              <a:rPr lang="en-US" sz="2400" b="0" i="0" dirty="0">
                <a:solidFill>
                  <a:srgbClr val="171717"/>
                </a:solidFill>
                <a:effectLst/>
                <a:latin typeface="Times New Roman" panose="02020603050405020304" pitchFamily="18" charset="0"/>
                <a:cs typeface="Times New Roman" panose="02020603050405020304" pitchFamily="18" charset="0"/>
              </a:rPr>
              <a:t>FIFO (first-in-first-out) is also used as a cache replacement algorithm . Objects are added to the queue and are evicted with the same order. </a:t>
            </a:r>
          </a:p>
          <a:p>
            <a:pPr algn="l"/>
            <a:br>
              <a:rPr lang="en-US" sz="2400" b="0" i="0" u="sng" dirty="0">
                <a:solidFill>
                  <a:srgbClr val="171717"/>
                </a:solidFill>
                <a:effectLst/>
                <a:latin typeface="Times New Roman" panose="02020603050405020304" pitchFamily="18" charset="0"/>
                <a:cs typeface="Times New Roman" panose="02020603050405020304" pitchFamily="18" charset="0"/>
                <a:hlinkClick r:id="rId2"/>
              </a:rPr>
            </a:br>
            <a:endParaRPr lang="en-US" sz="2400" b="0" i="0" dirty="0">
              <a:solidFill>
                <a:srgbClr val="171717"/>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D57E864-D258-4A6D-AE12-257F4578314E}"/>
              </a:ext>
            </a:extLst>
          </p:cNvPr>
          <p:cNvPicPr>
            <a:picLocks noChangeAspect="1"/>
          </p:cNvPicPr>
          <p:nvPr/>
        </p:nvPicPr>
        <p:blipFill>
          <a:blip r:embed="rId3"/>
          <a:stretch>
            <a:fillRect/>
          </a:stretch>
        </p:blipFill>
        <p:spPr>
          <a:xfrm>
            <a:off x="4498699" y="4439479"/>
            <a:ext cx="3194602" cy="2091012"/>
          </a:xfrm>
          <a:prstGeom prst="rect">
            <a:avLst/>
          </a:prstGeom>
        </p:spPr>
      </p:pic>
    </p:spTree>
    <p:extLst>
      <p:ext uri="{BB962C8B-B14F-4D97-AF65-F5344CB8AC3E}">
        <p14:creationId xmlns:p14="http://schemas.microsoft.com/office/powerpoint/2010/main" val="851542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A76979-7719-4A61-B3F7-55E0BA6920E1}"/>
              </a:ext>
            </a:extLst>
          </p:cNvPr>
          <p:cNvSpPr txBox="1"/>
          <p:nvPr/>
        </p:nvSpPr>
        <p:spPr>
          <a:xfrm>
            <a:off x="702365" y="785337"/>
            <a:ext cx="10204173" cy="1815882"/>
          </a:xfrm>
          <a:prstGeom prst="rect">
            <a:avLst/>
          </a:prstGeom>
          <a:noFill/>
        </p:spPr>
        <p:txBody>
          <a:bodyPr wrap="square">
            <a:spAutoFit/>
          </a:bodyPr>
          <a:lstStyle/>
          <a:p>
            <a:pPr marL="457200" indent="-457200" algn="l">
              <a:buFont typeface="Wingdings" panose="05000000000000000000" pitchFamily="2" charset="2"/>
              <a:buChar char="Ø"/>
            </a:pPr>
            <a:r>
              <a:rPr lang="en-US" sz="2800" b="1" i="0" dirty="0">
                <a:solidFill>
                  <a:srgbClr val="171717"/>
                </a:solidFill>
                <a:effectLst/>
                <a:latin typeface="Times New Roman" panose="02020603050405020304" pitchFamily="18" charset="0"/>
                <a:cs typeface="Times New Roman" panose="02020603050405020304" pitchFamily="18" charset="0"/>
              </a:rPr>
              <a:t>Random Replacement (RR)</a:t>
            </a:r>
          </a:p>
          <a:p>
            <a:pPr algn="l"/>
            <a:r>
              <a:rPr lang="en-US" sz="2800" b="0" i="0" dirty="0">
                <a:solidFill>
                  <a:srgbClr val="171717"/>
                </a:solidFill>
                <a:effectLst/>
                <a:latin typeface="Times New Roman" panose="02020603050405020304" pitchFamily="18" charset="0"/>
                <a:cs typeface="Times New Roman" panose="02020603050405020304" pitchFamily="18" charset="0"/>
              </a:rPr>
              <a:t>This algorithm randomly selects an object when it reaches maximum capacity. It has the benefit of not keeping any reference or history of objects and being very simple to implement at the same time.</a:t>
            </a:r>
          </a:p>
        </p:txBody>
      </p:sp>
    </p:spTree>
    <p:extLst>
      <p:ext uri="{BB962C8B-B14F-4D97-AF65-F5344CB8AC3E}">
        <p14:creationId xmlns:p14="http://schemas.microsoft.com/office/powerpoint/2010/main" val="284573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37413-6838-4FBA-B773-BA3D0F23205E}"/>
              </a:ext>
            </a:extLst>
          </p:cNvPr>
          <p:cNvSpPr txBox="1"/>
          <p:nvPr/>
        </p:nvSpPr>
        <p:spPr>
          <a:xfrm>
            <a:off x="463825" y="524974"/>
            <a:ext cx="11184836" cy="6124754"/>
          </a:xfrm>
          <a:prstGeom prst="rect">
            <a:avLst/>
          </a:prstGeom>
          <a:noFill/>
        </p:spPr>
        <p:txBody>
          <a:bodyPr wrap="square">
            <a:spAutoFit/>
          </a:bodyPr>
          <a:lstStyle/>
          <a:p>
            <a:pPr marL="457200" indent="-457200">
              <a:buFont typeface="Arial" panose="020B0604020202020204" pitchFamily="34" charset="0"/>
              <a:buChar char="•"/>
            </a:pPr>
            <a:r>
              <a:rPr lang="en-US" sz="2800" b="0" i="0" dirty="0">
                <a:effectLst/>
              </a:rPr>
              <a:t>The effectiveness of the cache mechanism is based on a property of computer programs called </a:t>
            </a:r>
            <a:r>
              <a:rPr lang="en-US" sz="2800" b="1" i="1" dirty="0">
                <a:effectLst/>
              </a:rPr>
              <a:t>locality of reference.</a:t>
            </a:r>
          </a:p>
          <a:p>
            <a:pPr marL="457200" indent="-457200">
              <a:buFont typeface="Arial" panose="020B0604020202020204" pitchFamily="34" charset="0"/>
              <a:buChar char="•"/>
            </a:pPr>
            <a:r>
              <a:rPr lang="en-US" sz="2800" b="0" i="1" dirty="0">
                <a:effectLst/>
              </a:rPr>
              <a:t>Locality of Reference :</a:t>
            </a:r>
            <a:r>
              <a:rPr lang="en-US" sz="2800" b="0" i="0" dirty="0">
                <a:effectLst/>
              </a:rPr>
              <a:t>Many instructions in localized areas of the program are executed repeatedly during some time period and remainder of the program is accessed relatively infrequently.</a:t>
            </a:r>
          </a:p>
          <a:p>
            <a:pPr marL="457200" indent="-457200">
              <a:buFont typeface="Arial" panose="020B0604020202020204" pitchFamily="34" charset="0"/>
              <a:buChar char="•"/>
            </a:pPr>
            <a:r>
              <a:rPr lang="en-US" sz="2800" b="0" i="0" dirty="0">
                <a:effectLst/>
              </a:rPr>
              <a:t>2 ways of locality of reference.</a:t>
            </a:r>
          </a:p>
          <a:p>
            <a:r>
              <a:rPr lang="en-US" sz="2800" b="0" i="0" dirty="0">
                <a:effectLst/>
              </a:rPr>
              <a:t>They are :</a:t>
            </a:r>
          </a:p>
          <a:p>
            <a:pPr marL="457200" indent="-457200">
              <a:buFont typeface="Wingdings" panose="05000000000000000000" pitchFamily="2" charset="2"/>
              <a:buChar char="Ø"/>
            </a:pPr>
            <a:r>
              <a:rPr lang="en-US" sz="2800" b="1" i="0" dirty="0">
                <a:effectLst/>
              </a:rPr>
              <a:t>Temporal(Based on time): </a:t>
            </a:r>
            <a:r>
              <a:rPr lang="en-US" sz="2800" b="0" i="0" dirty="0">
                <a:effectLst/>
              </a:rPr>
              <a:t>The recently executed instruction are likely to be executed again very soon.</a:t>
            </a:r>
            <a:r>
              <a:rPr lang="en-US" sz="2800" dirty="0"/>
              <a:t> </a:t>
            </a:r>
          </a:p>
          <a:p>
            <a:r>
              <a:rPr lang="en-US" sz="2800" dirty="0"/>
              <a:t>	Examples: Loops, repeatedly called subroutines, setting a variable and then reusing it many times</a:t>
            </a:r>
            <a:endParaRPr lang="en-US" sz="2800" b="0" i="0" dirty="0">
              <a:effectLst/>
            </a:endParaRPr>
          </a:p>
          <a:p>
            <a:pPr marL="457200" indent="-457200">
              <a:buFont typeface="Wingdings" panose="05000000000000000000" pitchFamily="2" charset="2"/>
              <a:buChar char="Ø"/>
            </a:pPr>
            <a:r>
              <a:rPr lang="en-US" sz="2800" b="1" i="0" dirty="0">
                <a:effectLst/>
              </a:rPr>
              <a:t>Spatial(Based on space): </a:t>
            </a:r>
            <a:r>
              <a:rPr lang="en-US" sz="2800" b="0" i="0" dirty="0">
                <a:effectLst/>
              </a:rPr>
              <a:t>The instructions in close proximity to recently executed instruction are likely to be executed soon.</a:t>
            </a:r>
          </a:p>
          <a:p>
            <a:r>
              <a:rPr lang="en-US" sz="2800" dirty="0"/>
              <a:t>	Examples: Arrays and program code</a:t>
            </a:r>
            <a:endParaRPr lang="en-IN" sz="2800" dirty="0"/>
          </a:p>
        </p:txBody>
      </p:sp>
    </p:spTree>
    <p:extLst>
      <p:ext uri="{BB962C8B-B14F-4D97-AF65-F5344CB8AC3E}">
        <p14:creationId xmlns:p14="http://schemas.microsoft.com/office/powerpoint/2010/main" val="3240499497"/>
      </p:ext>
    </p:extLst>
  </p:cSld>
  <p:clrMapOvr>
    <a:masterClrMapping/>
  </p:clrMapOvr>
  <mc:AlternateContent xmlns:mc="http://schemas.openxmlformats.org/markup-compatibility/2006" xmlns:p14="http://schemas.microsoft.com/office/powerpoint/2010/main">
    <mc:Choice Requires="p14">
      <p:transition spd="slow" p14:dur="2000" advTm="105521"/>
    </mc:Choice>
    <mc:Fallback xmlns="">
      <p:transition spd="slow" advTm="10552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3C640-8944-4CD8-9D59-E58C7ACE8411}"/>
              </a:ext>
            </a:extLst>
          </p:cNvPr>
          <p:cNvSpPr txBox="1"/>
          <p:nvPr/>
        </p:nvSpPr>
        <p:spPr>
          <a:xfrm>
            <a:off x="357807" y="439483"/>
            <a:ext cx="11277601" cy="6401753"/>
          </a:xfrm>
          <a:prstGeom prst="rect">
            <a:avLst/>
          </a:prstGeom>
          <a:noFill/>
        </p:spPr>
        <p:txBody>
          <a:bodyPr wrap="square">
            <a:spAutoFit/>
          </a:bodyPr>
          <a:lstStyle/>
          <a:p>
            <a:pPr marL="457200" indent="-457200">
              <a:buFont typeface="Arial" panose="020B0604020202020204" pitchFamily="34" charset="0"/>
              <a:buChar char="•"/>
            </a:pPr>
            <a:r>
              <a:rPr lang="en-US" b="1" dirty="0"/>
              <a:t>Cache Memory in Computer Organization</a:t>
            </a:r>
          </a:p>
          <a:p>
            <a:pPr marL="457200" indent="-457200">
              <a:buFont typeface="Arial" panose="020B0604020202020204" pitchFamily="34" charset="0"/>
              <a:buChar char="•"/>
            </a:pPr>
            <a:endParaRPr lang="en-US" sz="2800" b="0" i="0" dirty="0">
              <a:effectLst/>
            </a:endParaRPr>
          </a:p>
          <a:p>
            <a:pPr marL="457200" indent="-457200">
              <a:buFont typeface="Arial" panose="020B0604020202020204" pitchFamily="34" charset="0"/>
              <a:buChar char="•"/>
            </a:pPr>
            <a:r>
              <a:rPr lang="en-US" sz="2800" b="0" i="0" dirty="0">
                <a:effectLst/>
              </a:rPr>
              <a:t>If the active segment of the program is placed in cache memory, then the total execution time can be reduced significantly.</a:t>
            </a:r>
          </a:p>
          <a:p>
            <a:pPr marL="457200" indent="-457200">
              <a:buFont typeface="Arial" panose="020B0604020202020204" pitchFamily="34" charset="0"/>
              <a:buChar char="•"/>
            </a:pPr>
            <a:r>
              <a:rPr lang="en-US" sz="2800" b="0" i="0" dirty="0">
                <a:effectLst/>
              </a:rPr>
              <a:t>The </a:t>
            </a:r>
            <a:r>
              <a:rPr lang="en-US" sz="2800" b="1" i="0" dirty="0">
                <a:effectLst/>
              </a:rPr>
              <a:t>temporal aspects </a:t>
            </a:r>
            <a:r>
              <a:rPr lang="en-US" sz="2800" b="0" i="0" dirty="0">
                <a:effectLst/>
              </a:rPr>
              <a:t>of the locality of reference suggest that whenever an instruction item(instruction or data) is first needed, this item should be brought into the cache where it will hopefully remain until it is needed again.</a:t>
            </a:r>
          </a:p>
          <a:p>
            <a:pPr marL="457200" indent="-457200">
              <a:buFont typeface="Arial" panose="020B0604020202020204" pitchFamily="34" charset="0"/>
              <a:buChar char="•"/>
            </a:pPr>
            <a:r>
              <a:rPr lang="en-US" sz="2800" b="0" i="0" dirty="0">
                <a:effectLst/>
              </a:rPr>
              <a:t>The </a:t>
            </a:r>
            <a:r>
              <a:rPr lang="en-US" sz="2800" b="1" i="0" dirty="0">
                <a:effectLst/>
              </a:rPr>
              <a:t>spatial aspects </a:t>
            </a:r>
            <a:r>
              <a:rPr lang="en-US" sz="2800" b="0" i="0" dirty="0">
                <a:effectLst/>
              </a:rPr>
              <a:t>suggests that instead of fetching just one item from the main memory to the cache, it is useful to fetch several items that reside at adjacent addresses as well.</a:t>
            </a:r>
          </a:p>
          <a:p>
            <a:pPr marL="457200" indent="-457200">
              <a:buFont typeface="Arial" panose="020B0604020202020204" pitchFamily="34" charset="0"/>
              <a:buChar char="•"/>
            </a:pPr>
            <a:r>
              <a:rPr lang="en-US" sz="2800" b="0" i="0" dirty="0">
                <a:effectLst/>
              </a:rPr>
              <a:t>The term </a:t>
            </a:r>
            <a:r>
              <a:rPr lang="en-US" sz="2800" b="0" i="1" dirty="0">
                <a:effectLst/>
              </a:rPr>
              <a:t>block</a:t>
            </a:r>
            <a:r>
              <a:rPr lang="en-US" sz="2800" b="0" i="0" dirty="0">
                <a:effectLst/>
              </a:rPr>
              <a:t> is used to refer to a set of contiguous address locations of same size.</a:t>
            </a:r>
          </a:p>
          <a:p>
            <a:pPr marL="457200" indent="-457200">
              <a:buFont typeface="Arial" panose="020B0604020202020204" pitchFamily="34" charset="0"/>
              <a:buChar char="•"/>
            </a:pPr>
            <a:r>
              <a:rPr lang="en-US" sz="2800" b="0" i="0" dirty="0">
                <a:effectLst/>
              </a:rPr>
              <a:t>Another term that is used to refer to a cache block is </a:t>
            </a:r>
            <a:r>
              <a:rPr lang="en-US" sz="2800" b="0" i="1" dirty="0">
                <a:effectLst/>
              </a:rPr>
              <a:t>cache line</a:t>
            </a:r>
            <a:r>
              <a:rPr lang="en-US" sz="2800" b="0" i="0" dirty="0">
                <a:effectLst/>
              </a:rPr>
              <a:t>.</a:t>
            </a:r>
          </a:p>
          <a:p>
            <a:pPr marL="457200" indent="-457200">
              <a:buFont typeface="Arial" panose="020B0604020202020204" pitchFamily="34" charset="0"/>
              <a:buChar char="•"/>
            </a:pPr>
            <a:endParaRPr lang="en-US" sz="2800" b="0" i="0" dirty="0">
              <a:solidFill>
                <a:srgbClr val="444444"/>
              </a:solidFill>
              <a:effectLst/>
            </a:endParaRPr>
          </a:p>
        </p:txBody>
      </p:sp>
    </p:spTree>
    <p:extLst>
      <p:ext uri="{BB962C8B-B14F-4D97-AF65-F5344CB8AC3E}">
        <p14:creationId xmlns:p14="http://schemas.microsoft.com/office/powerpoint/2010/main" val="4109925492"/>
      </p:ext>
    </p:extLst>
  </p:cSld>
  <p:clrMapOvr>
    <a:masterClrMapping/>
  </p:clrMapOvr>
  <mc:AlternateContent xmlns:mc="http://schemas.openxmlformats.org/markup-compatibility/2006" xmlns:p14="http://schemas.microsoft.com/office/powerpoint/2010/main">
    <mc:Choice Requires="p14">
      <p:transition spd="slow" p14:dur="2000" advTm="61521"/>
    </mc:Choice>
    <mc:Fallback xmlns="">
      <p:transition spd="slow" advTm="6152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57E946-F907-4ED9-9FE8-BF5367D2CD5B}"/>
              </a:ext>
            </a:extLst>
          </p:cNvPr>
          <p:cNvPicPr>
            <a:picLocks noChangeAspect="1"/>
          </p:cNvPicPr>
          <p:nvPr/>
        </p:nvPicPr>
        <p:blipFill>
          <a:blip r:embed="rId2"/>
          <a:stretch>
            <a:fillRect/>
          </a:stretch>
        </p:blipFill>
        <p:spPr>
          <a:xfrm>
            <a:off x="1868558" y="239515"/>
            <a:ext cx="8309112" cy="6268988"/>
          </a:xfrm>
          <a:prstGeom prst="rect">
            <a:avLst/>
          </a:prstGeom>
        </p:spPr>
      </p:pic>
    </p:spTree>
    <p:extLst>
      <p:ext uri="{BB962C8B-B14F-4D97-AF65-F5344CB8AC3E}">
        <p14:creationId xmlns:p14="http://schemas.microsoft.com/office/powerpoint/2010/main" val="2926370335"/>
      </p:ext>
    </p:extLst>
  </p:cSld>
  <p:clrMapOvr>
    <a:masterClrMapping/>
  </p:clrMapOvr>
  <mc:AlternateContent xmlns:mc="http://schemas.openxmlformats.org/markup-compatibility/2006" xmlns:p14="http://schemas.microsoft.com/office/powerpoint/2010/main">
    <mc:Choice Requires="p14">
      <p:transition spd="slow" p14:dur="2000" advTm="6186"/>
    </mc:Choice>
    <mc:Fallback xmlns="">
      <p:transition spd="slow" advTm="618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18E7DD-5CF2-42CF-A4C0-169E9056638A}"/>
              </a:ext>
            </a:extLst>
          </p:cNvPr>
          <p:cNvPicPr>
            <a:picLocks noChangeAspect="1"/>
          </p:cNvPicPr>
          <p:nvPr/>
        </p:nvPicPr>
        <p:blipFill>
          <a:blip r:embed="rId2"/>
          <a:stretch>
            <a:fillRect/>
          </a:stretch>
        </p:blipFill>
        <p:spPr>
          <a:xfrm>
            <a:off x="1802296" y="214080"/>
            <a:ext cx="8680173" cy="6499297"/>
          </a:xfrm>
          <a:prstGeom prst="rect">
            <a:avLst/>
          </a:prstGeom>
        </p:spPr>
      </p:pic>
    </p:spTree>
    <p:extLst>
      <p:ext uri="{BB962C8B-B14F-4D97-AF65-F5344CB8AC3E}">
        <p14:creationId xmlns:p14="http://schemas.microsoft.com/office/powerpoint/2010/main" val="1794832383"/>
      </p:ext>
    </p:extLst>
  </p:cSld>
  <p:clrMapOvr>
    <a:masterClrMapping/>
  </p:clrMapOvr>
  <mc:AlternateContent xmlns:mc="http://schemas.openxmlformats.org/markup-compatibility/2006" xmlns:p14="http://schemas.microsoft.com/office/powerpoint/2010/main">
    <mc:Choice Requires="p14">
      <p:transition spd="slow" p14:dur="2000" advTm="2471"/>
    </mc:Choice>
    <mc:Fallback xmlns="">
      <p:transition spd="slow" advTm="247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8D9817-2601-4B35-88A9-5FE570E04CBF}"/>
              </a:ext>
            </a:extLst>
          </p:cNvPr>
          <p:cNvPicPr>
            <a:picLocks noChangeAspect="1"/>
          </p:cNvPicPr>
          <p:nvPr/>
        </p:nvPicPr>
        <p:blipFill>
          <a:blip r:embed="rId2"/>
          <a:stretch>
            <a:fillRect/>
          </a:stretch>
        </p:blipFill>
        <p:spPr>
          <a:xfrm>
            <a:off x="940904" y="238539"/>
            <a:ext cx="9303025" cy="6071535"/>
          </a:xfrm>
          <a:prstGeom prst="rect">
            <a:avLst/>
          </a:prstGeom>
        </p:spPr>
      </p:pic>
    </p:spTree>
    <p:extLst>
      <p:ext uri="{BB962C8B-B14F-4D97-AF65-F5344CB8AC3E}">
        <p14:creationId xmlns:p14="http://schemas.microsoft.com/office/powerpoint/2010/main" val="3179613194"/>
      </p:ext>
    </p:extLst>
  </p:cSld>
  <p:clrMapOvr>
    <a:masterClrMapping/>
  </p:clrMapOvr>
  <mc:AlternateContent xmlns:mc="http://schemas.openxmlformats.org/markup-compatibility/2006" xmlns:p14="http://schemas.microsoft.com/office/powerpoint/2010/main">
    <mc:Choice Requires="p14">
      <p:transition spd="slow" p14:dur="2000" advTm="3494"/>
    </mc:Choice>
    <mc:Fallback xmlns="">
      <p:transition spd="slow" advTm="34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563026-D08B-4A54-862A-7CF85C1E7650}"/>
              </a:ext>
            </a:extLst>
          </p:cNvPr>
          <p:cNvPicPr>
            <a:picLocks noChangeAspect="1"/>
          </p:cNvPicPr>
          <p:nvPr/>
        </p:nvPicPr>
        <p:blipFill>
          <a:blip r:embed="rId2"/>
          <a:stretch>
            <a:fillRect/>
          </a:stretch>
        </p:blipFill>
        <p:spPr>
          <a:xfrm>
            <a:off x="1842051" y="114823"/>
            <a:ext cx="8163339" cy="6283623"/>
          </a:xfrm>
          <a:prstGeom prst="rect">
            <a:avLst/>
          </a:prstGeom>
        </p:spPr>
      </p:pic>
    </p:spTree>
    <p:extLst>
      <p:ext uri="{BB962C8B-B14F-4D97-AF65-F5344CB8AC3E}">
        <p14:creationId xmlns:p14="http://schemas.microsoft.com/office/powerpoint/2010/main" val="1773466302"/>
      </p:ext>
    </p:extLst>
  </p:cSld>
  <p:clrMapOvr>
    <a:masterClrMapping/>
  </p:clrMapOvr>
  <mc:AlternateContent xmlns:mc="http://schemas.openxmlformats.org/markup-compatibility/2006" xmlns:p14="http://schemas.microsoft.com/office/powerpoint/2010/main">
    <mc:Choice Requires="p14">
      <p:transition spd="slow" p14:dur="2000" advTm="3121"/>
    </mc:Choice>
    <mc:Fallback xmlns="">
      <p:transition spd="slow" advTm="312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1700</TotalTime>
  <Words>1267</Words>
  <Application>Microsoft Office PowerPoint</Application>
  <PresentationFormat>Widescreen</PresentationFormat>
  <Paragraphs>96</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Merin Joy</dc:creator>
  <cp:lastModifiedBy>HP</cp:lastModifiedBy>
  <cp:revision>90</cp:revision>
  <dcterms:created xsi:type="dcterms:W3CDTF">2021-02-06T05:06:10Z</dcterms:created>
  <dcterms:modified xsi:type="dcterms:W3CDTF">2023-12-04T17:51:56Z</dcterms:modified>
</cp:coreProperties>
</file>