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6" r:id="rId3"/>
    <p:sldId id="263" r:id="rId4"/>
    <p:sldId id="264" r:id="rId5"/>
    <p:sldId id="267" r:id="rId6"/>
    <p:sldId id="282" r:id="rId7"/>
    <p:sldId id="268" r:id="rId8"/>
    <p:sldId id="283" r:id="rId9"/>
    <p:sldId id="284" r:id="rId10"/>
    <p:sldId id="265" r:id="rId11"/>
    <p:sldId id="269" r:id="rId12"/>
    <p:sldId id="270" r:id="rId13"/>
    <p:sldId id="271" r:id="rId14"/>
    <p:sldId id="272" r:id="rId15"/>
    <p:sldId id="273" r:id="rId16"/>
    <p:sldId id="274" r:id="rId17"/>
    <p:sldId id="276" r:id="rId18"/>
    <p:sldId id="277" r:id="rId19"/>
    <p:sldId id="278" r:id="rId20"/>
    <p:sldId id="258" r:id="rId21"/>
    <p:sldId id="261" r:id="rId22"/>
    <p:sldId id="259" r:id="rId23"/>
    <p:sldId id="285" r:id="rId24"/>
    <p:sldId id="26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A928-5FFC-4664-A950-0AD25CB9E0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6F2A1B-DE27-4FF3-8B94-C530A0E969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FB4400-49DE-4357-B109-8DC0AE7293EB}"/>
              </a:ext>
            </a:extLst>
          </p:cNvPr>
          <p:cNvSpPr>
            <a:spLocks noGrp="1"/>
          </p:cNvSpPr>
          <p:nvPr>
            <p:ph type="dt" sz="half" idx="10"/>
          </p:nvPr>
        </p:nvSpPr>
        <p:spPr/>
        <p:txBody>
          <a:bodyPr/>
          <a:lstStyle/>
          <a:p>
            <a:fld id="{24FB599E-A96D-46C8-BE6F-F9677C99FC29}" type="datetimeFigureOut">
              <a:rPr lang="en-IN" smtClean="0"/>
              <a:t>05-12-2023</a:t>
            </a:fld>
            <a:endParaRPr lang="en-IN"/>
          </a:p>
        </p:txBody>
      </p:sp>
      <p:sp>
        <p:nvSpPr>
          <p:cNvPr id="5" name="Footer Placeholder 4">
            <a:extLst>
              <a:ext uri="{FF2B5EF4-FFF2-40B4-BE49-F238E27FC236}">
                <a16:creationId xmlns:a16="http://schemas.microsoft.com/office/drawing/2014/main" id="{59BE22E7-03AD-4671-B99F-CB814324A4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830E7A-5A26-4C46-81E1-7BBE839FD638}"/>
              </a:ext>
            </a:extLst>
          </p:cNvPr>
          <p:cNvSpPr>
            <a:spLocks noGrp="1"/>
          </p:cNvSpPr>
          <p:nvPr>
            <p:ph type="sldNum" sz="quarter" idx="12"/>
          </p:nvPr>
        </p:nvSpPr>
        <p:spPr/>
        <p:txBody>
          <a:bodyPr/>
          <a:lstStyle/>
          <a:p>
            <a:fld id="{03291A60-9C20-4194-8800-2D609FA16917}" type="slidenum">
              <a:rPr lang="en-IN" smtClean="0"/>
              <a:t>‹#›</a:t>
            </a:fld>
            <a:endParaRPr lang="en-IN"/>
          </a:p>
        </p:txBody>
      </p:sp>
    </p:spTree>
    <p:extLst>
      <p:ext uri="{BB962C8B-B14F-4D97-AF65-F5344CB8AC3E}">
        <p14:creationId xmlns:p14="http://schemas.microsoft.com/office/powerpoint/2010/main" val="1799285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8AFAF-8ECE-4222-BD08-4A5D0103218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96DB9F-562C-466C-9B62-C01CA6FC39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45FAB3-12E4-442A-A17C-EEC03BC0EA95}"/>
              </a:ext>
            </a:extLst>
          </p:cNvPr>
          <p:cNvSpPr>
            <a:spLocks noGrp="1"/>
          </p:cNvSpPr>
          <p:nvPr>
            <p:ph type="dt" sz="half" idx="10"/>
          </p:nvPr>
        </p:nvSpPr>
        <p:spPr/>
        <p:txBody>
          <a:bodyPr/>
          <a:lstStyle/>
          <a:p>
            <a:fld id="{24FB599E-A96D-46C8-BE6F-F9677C99FC29}" type="datetimeFigureOut">
              <a:rPr lang="en-IN" smtClean="0"/>
              <a:t>05-12-2023</a:t>
            </a:fld>
            <a:endParaRPr lang="en-IN"/>
          </a:p>
        </p:txBody>
      </p:sp>
      <p:sp>
        <p:nvSpPr>
          <p:cNvPr id="5" name="Footer Placeholder 4">
            <a:extLst>
              <a:ext uri="{FF2B5EF4-FFF2-40B4-BE49-F238E27FC236}">
                <a16:creationId xmlns:a16="http://schemas.microsoft.com/office/drawing/2014/main" id="{68A8965B-A2B9-46D4-9833-EE92FD262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0BDF47-38CF-43B1-B1FF-07D17BC9A45D}"/>
              </a:ext>
            </a:extLst>
          </p:cNvPr>
          <p:cNvSpPr>
            <a:spLocks noGrp="1"/>
          </p:cNvSpPr>
          <p:nvPr>
            <p:ph type="sldNum" sz="quarter" idx="12"/>
          </p:nvPr>
        </p:nvSpPr>
        <p:spPr/>
        <p:txBody>
          <a:bodyPr/>
          <a:lstStyle/>
          <a:p>
            <a:fld id="{03291A60-9C20-4194-8800-2D609FA16917}" type="slidenum">
              <a:rPr lang="en-IN" smtClean="0"/>
              <a:t>‹#›</a:t>
            </a:fld>
            <a:endParaRPr lang="en-IN"/>
          </a:p>
        </p:txBody>
      </p:sp>
    </p:spTree>
    <p:extLst>
      <p:ext uri="{BB962C8B-B14F-4D97-AF65-F5344CB8AC3E}">
        <p14:creationId xmlns:p14="http://schemas.microsoft.com/office/powerpoint/2010/main" val="723772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1769D1-84CA-440D-B044-0B55DBD637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AEA8F5-D086-4CAA-818E-A881A24484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3B9794-B54A-4F6D-B346-7E9AA9878B5B}"/>
              </a:ext>
            </a:extLst>
          </p:cNvPr>
          <p:cNvSpPr>
            <a:spLocks noGrp="1"/>
          </p:cNvSpPr>
          <p:nvPr>
            <p:ph type="dt" sz="half" idx="10"/>
          </p:nvPr>
        </p:nvSpPr>
        <p:spPr/>
        <p:txBody>
          <a:bodyPr/>
          <a:lstStyle/>
          <a:p>
            <a:fld id="{24FB599E-A96D-46C8-BE6F-F9677C99FC29}" type="datetimeFigureOut">
              <a:rPr lang="en-IN" smtClean="0"/>
              <a:t>05-12-2023</a:t>
            </a:fld>
            <a:endParaRPr lang="en-IN"/>
          </a:p>
        </p:txBody>
      </p:sp>
      <p:sp>
        <p:nvSpPr>
          <p:cNvPr id="5" name="Footer Placeholder 4">
            <a:extLst>
              <a:ext uri="{FF2B5EF4-FFF2-40B4-BE49-F238E27FC236}">
                <a16:creationId xmlns:a16="http://schemas.microsoft.com/office/drawing/2014/main" id="{EA48A9D1-B6ED-48AB-ACB2-1CBB413688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1626F0-2A68-4C0B-BF00-FCAD205D90DB}"/>
              </a:ext>
            </a:extLst>
          </p:cNvPr>
          <p:cNvSpPr>
            <a:spLocks noGrp="1"/>
          </p:cNvSpPr>
          <p:nvPr>
            <p:ph type="sldNum" sz="quarter" idx="12"/>
          </p:nvPr>
        </p:nvSpPr>
        <p:spPr/>
        <p:txBody>
          <a:bodyPr/>
          <a:lstStyle/>
          <a:p>
            <a:fld id="{03291A60-9C20-4194-8800-2D609FA16917}" type="slidenum">
              <a:rPr lang="en-IN" smtClean="0"/>
              <a:t>‹#›</a:t>
            </a:fld>
            <a:endParaRPr lang="en-IN"/>
          </a:p>
        </p:txBody>
      </p:sp>
    </p:spTree>
    <p:extLst>
      <p:ext uri="{BB962C8B-B14F-4D97-AF65-F5344CB8AC3E}">
        <p14:creationId xmlns:p14="http://schemas.microsoft.com/office/powerpoint/2010/main" val="3511204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BB3B-ECF3-4748-869C-8A04625105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DC0D4A-D63F-403E-BFE7-C6FD0055C7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23A771-983F-44E7-992B-F880DAA4259F}"/>
              </a:ext>
            </a:extLst>
          </p:cNvPr>
          <p:cNvSpPr>
            <a:spLocks noGrp="1"/>
          </p:cNvSpPr>
          <p:nvPr>
            <p:ph type="dt" sz="half" idx="10"/>
          </p:nvPr>
        </p:nvSpPr>
        <p:spPr/>
        <p:txBody>
          <a:bodyPr/>
          <a:lstStyle/>
          <a:p>
            <a:fld id="{24FB599E-A96D-46C8-BE6F-F9677C99FC29}" type="datetimeFigureOut">
              <a:rPr lang="en-IN" smtClean="0"/>
              <a:t>05-12-2023</a:t>
            </a:fld>
            <a:endParaRPr lang="en-IN"/>
          </a:p>
        </p:txBody>
      </p:sp>
      <p:sp>
        <p:nvSpPr>
          <p:cNvPr id="5" name="Footer Placeholder 4">
            <a:extLst>
              <a:ext uri="{FF2B5EF4-FFF2-40B4-BE49-F238E27FC236}">
                <a16:creationId xmlns:a16="http://schemas.microsoft.com/office/drawing/2014/main" id="{0770DC86-FCB6-40DA-8416-60DCA50DBE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F1E9F1-449A-46FF-9AD0-1C055693349D}"/>
              </a:ext>
            </a:extLst>
          </p:cNvPr>
          <p:cNvSpPr>
            <a:spLocks noGrp="1"/>
          </p:cNvSpPr>
          <p:nvPr>
            <p:ph type="sldNum" sz="quarter" idx="12"/>
          </p:nvPr>
        </p:nvSpPr>
        <p:spPr/>
        <p:txBody>
          <a:bodyPr/>
          <a:lstStyle/>
          <a:p>
            <a:fld id="{03291A60-9C20-4194-8800-2D609FA16917}" type="slidenum">
              <a:rPr lang="en-IN" smtClean="0"/>
              <a:t>‹#›</a:t>
            </a:fld>
            <a:endParaRPr lang="en-IN"/>
          </a:p>
        </p:txBody>
      </p:sp>
    </p:spTree>
    <p:extLst>
      <p:ext uri="{BB962C8B-B14F-4D97-AF65-F5344CB8AC3E}">
        <p14:creationId xmlns:p14="http://schemas.microsoft.com/office/powerpoint/2010/main" val="4147145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BAA48-BA06-4B80-9653-2327A9F08F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BE1E820-B0EC-48A0-8CCF-3ADAB82656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EEC16E-ED64-4624-90FE-02FBFB92F2DA}"/>
              </a:ext>
            </a:extLst>
          </p:cNvPr>
          <p:cNvSpPr>
            <a:spLocks noGrp="1"/>
          </p:cNvSpPr>
          <p:nvPr>
            <p:ph type="dt" sz="half" idx="10"/>
          </p:nvPr>
        </p:nvSpPr>
        <p:spPr/>
        <p:txBody>
          <a:bodyPr/>
          <a:lstStyle/>
          <a:p>
            <a:fld id="{24FB599E-A96D-46C8-BE6F-F9677C99FC29}" type="datetimeFigureOut">
              <a:rPr lang="en-IN" smtClean="0"/>
              <a:t>05-12-2023</a:t>
            </a:fld>
            <a:endParaRPr lang="en-IN"/>
          </a:p>
        </p:txBody>
      </p:sp>
      <p:sp>
        <p:nvSpPr>
          <p:cNvPr id="5" name="Footer Placeholder 4">
            <a:extLst>
              <a:ext uri="{FF2B5EF4-FFF2-40B4-BE49-F238E27FC236}">
                <a16:creationId xmlns:a16="http://schemas.microsoft.com/office/drawing/2014/main" id="{46AEA0E8-C8C0-4A09-A319-98AA8C268D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15A315-3556-4033-9AA5-41153B1EA6F4}"/>
              </a:ext>
            </a:extLst>
          </p:cNvPr>
          <p:cNvSpPr>
            <a:spLocks noGrp="1"/>
          </p:cNvSpPr>
          <p:nvPr>
            <p:ph type="sldNum" sz="quarter" idx="12"/>
          </p:nvPr>
        </p:nvSpPr>
        <p:spPr/>
        <p:txBody>
          <a:bodyPr/>
          <a:lstStyle/>
          <a:p>
            <a:fld id="{03291A60-9C20-4194-8800-2D609FA16917}" type="slidenum">
              <a:rPr lang="en-IN" smtClean="0"/>
              <a:t>‹#›</a:t>
            </a:fld>
            <a:endParaRPr lang="en-IN"/>
          </a:p>
        </p:txBody>
      </p:sp>
    </p:spTree>
    <p:extLst>
      <p:ext uri="{BB962C8B-B14F-4D97-AF65-F5344CB8AC3E}">
        <p14:creationId xmlns:p14="http://schemas.microsoft.com/office/powerpoint/2010/main" val="148216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54DED-1746-42A9-B925-7F7891C358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CF060E-CF03-4557-BB2B-8348FA895A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F1AABA-E9FC-4A8D-AFD0-E145497E27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6D57F8-10E2-4A6E-B578-C81A66B6F1E2}"/>
              </a:ext>
            </a:extLst>
          </p:cNvPr>
          <p:cNvSpPr>
            <a:spLocks noGrp="1"/>
          </p:cNvSpPr>
          <p:nvPr>
            <p:ph type="dt" sz="half" idx="10"/>
          </p:nvPr>
        </p:nvSpPr>
        <p:spPr/>
        <p:txBody>
          <a:bodyPr/>
          <a:lstStyle/>
          <a:p>
            <a:fld id="{24FB599E-A96D-46C8-BE6F-F9677C99FC29}" type="datetimeFigureOut">
              <a:rPr lang="en-IN" smtClean="0"/>
              <a:t>05-12-2023</a:t>
            </a:fld>
            <a:endParaRPr lang="en-IN"/>
          </a:p>
        </p:txBody>
      </p:sp>
      <p:sp>
        <p:nvSpPr>
          <p:cNvPr id="6" name="Footer Placeholder 5">
            <a:extLst>
              <a:ext uri="{FF2B5EF4-FFF2-40B4-BE49-F238E27FC236}">
                <a16:creationId xmlns:a16="http://schemas.microsoft.com/office/drawing/2014/main" id="{EE0AE5A8-3A2E-44B9-B628-0E49027C08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A6DB04-E419-46F8-9842-C54DEF0FE8BD}"/>
              </a:ext>
            </a:extLst>
          </p:cNvPr>
          <p:cNvSpPr>
            <a:spLocks noGrp="1"/>
          </p:cNvSpPr>
          <p:nvPr>
            <p:ph type="sldNum" sz="quarter" idx="12"/>
          </p:nvPr>
        </p:nvSpPr>
        <p:spPr/>
        <p:txBody>
          <a:bodyPr/>
          <a:lstStyle/>
          <a:p>
            <a:fld id="{03291A60-9C20-4194-8800-2D609FA16917}" type="slidenum">
              <a:rPr lang="en-IN" smtClean="0"/>
              <a:t>‹#›</a:t>
            </a:fld>
            <a:endParaRPr lang="en-IN"/>
          </a:p>
        </p:txBody>
      </p:sp>
    </p:spTree>
    <p:extLst>
      <p:ext uri="{BB962C8B-B14F-4D97-AF65-F5344CB8AC3E}">
        <p14:creationId xmlns:p14="http://schemas.microsoft.com/office/powerpoint/2010/main" val="405811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3B559-CB20-4F09-B042-1C63D59E38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CB9D86-1605-4E54-8132-B592D106C9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CED978-0266-4298-9FD7-9A6A0D5015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3E06AC-A3BC-4943-BC6D-A67A6F31D3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7E1352-3F1F-4015-B726-707CB96023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16A1246-DC06-4353-9168-5D74AC66D793}"/>
              </a:ext>
            </a:extLst>
          </p:cNvPr>
          <p:cNvSpPr>
            <a:spLocks noGrp="1"/>
          </p:cNvSpPr>
          <p:nvPr>
            <p:ph type="dt" sz="half" idx="10"/>
          </p:nvPr>
        </p:nvSpPr>
        <p:spPr/>
        <p:txBody>
          <a:bodyPr/>
          <a:lstStyle/>
          <a:p>
            <a:fld id="{24FB599E-A96D-46C8-BE6F-F9677C99FC29}" type="datetimeFigureOut">
              <a:rPr lang="en-IN" smtClean="0"/>
              <a:t>05-12-2023</a:t>
            </a:fld>
            <a:endParaRPr lang="en-IN"/>
          </a:p>
        </p:txBody>
      </p:sp>
      <p:sp>
        <p:nvSpPr>
          <p:cNvPr id="8" name="Footer Placeholder 7">
            <a:extLst>
              <a:ext uri="{FF2B5EF4-FFF2-40B4-BE49-F238E27FC236}">
                <a16:creationId xmlns:a16="http://schemas.microsoft.com/office/drawing/2014/main" id="{63551537-34CE-49CB-B1D0-9305522A2AD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5306B42-EBC4-40F2-A0C8-5BB2356C70C5}"/>
              </a:ext>
            </a:extLst>
          </p:cNvPr>
          <p:cNvSpPr>
            <a:spLocks noGrp="1"/>
          </p:cNvSpPr>
          <p:nvPr>
            <p:ph type="sldNum" sz="quarter" idx="12"/>
          </p:nvPr>
        </p:nvSpPr>
        <p:spPr/>
        <p:txBody>
          <a:bodyPr/>
          <a:lstStyle/>
          <a:p>
            <a:fld id="{03291A60-9C20-4194-8800-2D609FA16917}" type="slidenum">
              <a:rPr lang="en-IN" smtClean="0"/>
              <a:t>‹#›</a:t>
            </a:fld>
            <a:endParaRPr lang="en-IN"/>
          </a:p>
        </p:txBody>
      </p:sp>
    </p:spTree>
    <p:extLst>
      <p:ext uri="{BB962C8B-B14F-4D97-AF65-F5344CB8AC3E}">
        <p14:creationId xmlns:p14="http://schemas.microsoft.com/office/powerpoint/2010/main" val="2882468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F0A69-1F87-4955-91C6-37BE10EF4A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0746B9-2054-49D8-BE5B-644EF4707DBD}"/>
              </a:ext>
            </a:extLst>
          </p:cNvPr>
          <p:cNvSpPr>
            <a:spLocks noGrp="1"/>
          </p:cNvSpPr>
          <p:nvPr>
            <p:ph type="dt" sz="half" idx="10"/>
          </p:nvPr>
        </p:nvSpPr>
        <p:spPr/>
        <p:txBody>
          <a:bodyPr/>
          <a:lstStyle/>
          <a:p>
            <a:fld id="{24FB599E-A96D-46C8-BE6F-F9677C99FC29}" type="datetimeFigureOut">
              <a:rPr lang="en-IN" smtClean="0"/>
              <a:t>05-12-2023</a:t>
            </a:fld>
            <a:endParaRPr lang="en-IN"/>
          </a:p>
        </p:txBody>
      </p:sp>
      <p:sp>
        <p:nvSpPr>
          <p:cNvPr id="4" name="Footer Placeholder 3">
            <a:extLst>
              <a:ext uri="{FF2B5EF4-FFF2-40B4-BE49-F238E27FC236}">
                <a16:creationId xmlns:a16="http://schemas.microsoft.com/office/drawing/2014/main" id="{19ED94E4-9AC2-4F39-A668-EAA6D150D09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95C3F2B-8B73-4A18-A07F-59ACB9EC1E04}"/>
              </a:ext>
            </a:extLst>
          </p:cNvPr>
          <p:cNvSpPr>
            <a:spLocks noGrp="1"/>
          </p:cNvSpPr>
          <p:nvPr>
            <p:ph type="sldNum" sz="quarter" idx="12"/>
          </p:nvPr>
        </p:nvSpPr>
        <p:spPr/>
        <p:txBody>
          <a:bodyPr/>
          <a:lstStyle/>
          <a:p>
            <a:fld id="{03291A60-9C20-4194-8800-2D609FA16917}" type="slidenum">
              <a:rPr lang="en-IN" smtClean="0"/>
              <a:t>‹#›</a:t>
            </a:fld>
            <a:endParaRPr lang="en-IN"/>
          </a:p>
        </p:txBody>
      </p:sp>
    </p:spTree>
    <p:extLst>
      <p:ext uri="{BB962C8B-B14F-4D97-AF65-F5344CB8AC3E}">
        <p14:creationId xmlns:p14="http://schemas.microsoft.com/office/powerpoint/2010/main" val="2963275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5946E3-9C5B-48A2-AC9E-00AB03FCE44E}"/>
              </a:ext>
            </a:extLst>
          </p:cNvPr>
          <p:cNvSpPr>
            <a:spLocks noGrp="1"/>
          </p:cNvSpPr>
          <p:nvPr>
            <p:ph type="dt" sz="half" idx="10"/>
          </p:nvPr>
        </p:nvSpPr>
        <p:spPr/>
        <p:txBody>
          <a:bodyPr/>
          <a:lstStyle/>
          <a:p>
            <a:fld id="{24FB599E-A96D-46C8-BE6F-F9677C99FC29}" type="datetimeFigureOut">
              <a:rPr lang="en-IN" smtClean="0"/>
              <a:t>05-12-2023</a:t>
            </a:fld>
            <a:endParaRPr lang="en-IN"/>
          </a:p>
        </p:txBody>
      </p:sp>
      <p:sp>
        <p:nvSpPr>
          <p:cNvPr id="3" name="Footer Placeholder 2">
            <a:extLst>
              <a:ext uri="{FF2B5EF4-FFF2-40B4-BE49-F238E27FC236}">
                <a16:creationId xmlns:a16="http://schemas.microsoft.com/office/drawing/2014/main" id="{711A5B33-8D30-4D0D-9C2C-89E478B498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39E6458-7CE9-45D8-86B8-EDB8274B37AD}"/>
              </a:ext>
            </a:extLst>
          </p:cNvPr>
          <p:cNvSpPr>
            <a:spLocks noGrp="1"/>
          </p:cNvSpPr>
          <p:nvPr>
            <p:ph type="sldNum" sz="quarter" idx="12"/>
          </p:nvPr>
        </p:nvSpPr>
        <p:spPr/>
        <p:txBody>
          <a:bodyPr/>
          <a:lstStyle/>
          <a:p>
            <a:fld id="{03291A60-9C20-4194-8800-2D609FA16917}" type="slidenum">
              <a:rPr lang="en-IN" smtClean="0"/>
              <a:t>‹#›</a:t>
            </a:fld>
            <a:endParaRPr lang="en-IN"/>
          </a:p>
        </p:txBody>
      </p:sp>
    </p:spTree>
    <p:extLst>
      <p:ext uri="{BB962C8B-B14F-4D97-AF65-F5344CB8AC3E}">
        <p14:creationId xmlns:p14="http://schemas.microsoft.com/office/powerpoint/2010/main" val="2227589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8FEE-9D23-4BAA-953D-2B5078A423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BD32301-9E28-467E-B783-B3C3A3925D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94361B-9992-4D52-9E31-3258D8EFE8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75D679-A4D8-47A7-921C-BAAEA674B46A}"/>
              </a:ext>
            </a:extLst>
          </p:cNvPr>
          <p:cNvSpPr>
            <a:spLocks noGrp="1"/>
          </p:cNvSpPr>
          <p:nvPr>
            <p:ph type="dt" sz="half" idx="10"/>
          </p:nvPr>
        </p:nvSpPr>
        <p:spPr/>
        <p:txBody>
          <a:bodyPr/>
          <a:lstStyle/>
          <a:p>
            <a:fld id="{24FB599E-A96D-46C8-BE6F-F9677C99FC29}" type="datetimeFigureOut">
              <a:rPr lang="en-IN" smtClean="0"/>
              <a:t>05-12-2023</a:t>
            </a:fld>
            <a:endParaRPr lang="en-IN"/>
          </a:p>
        </p:txBody>
      </p:sp>
      <p:sp>
        <p:nvSpPr>
          <p:cNvPr id="6" name="Footer Placeholder 5">
            <a:extLst>
              <a:ext uri="{FF2B5EF4-FFF2-40B4-BE49-F238E27FC236}">
                <a16:creationId xmlns:a16="http://schemas.microsoft.com/office/drawing/2014/main" id="{2EC3FBEC-6CA0-481E-A07D-09D95B0A58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D59B0D-BC5E-48DB-8D9A-594134221710}"/>
              </a:ext>
            </a:extLst>
          </p:cNvPr>
          <p:cNvSpPr>
            <a:spLocks noGrp="1"/>
          </p:cNvSpPr>
          <p:nvPr>
            <p:ph type="sldNum" sz="quarter" idx="12"/>
          </p:nvPr>
        </p:nvSpPr>
        <p:spPr/>
        <p:txBody>
          <a:bodyPr/>
          <a:lstStyle/>
          <a:p>
            <a:fld id="{03291A60-9C20-4194-8800-2D609FA16917}" type="slidenum">
              <a:rPr lang="en-IN" smtClean="0"/>
              <a:t>‹#›</a:t>
            </a:fld>
            <a:endParaRPr lang="en-IN"/>
          </a:p>
        </p:txBody>
      </p:sp>
    </p:spTree>
    <p:extLst>
      <p:ext uri="{BB962C8B-B14F-4D97-AF65-F5344CB8AC3E}">
        <p14:creationId xmlns:p14="http://schemas.microsoft.com/office/powerpoint/2010/main" val="210347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2A84-E619-4FF7-B348-C244F230E6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CFFB092-81A2-41D6-B604-291756F039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1B6570C-59F0-4856-BF0D-D8F37CE63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981F44-BAD4-49B7-993B-FB592A4D3261}"/>
              </a:ext>
            </a:extLst>
          </p:cNvPr>
          <p:cNvSpPr>
            <a:spLocks noGrp="1"/>
          </p:cNvSpPr>
          <p:nvPr>
            <p:ph type="dt" sz="half" idx="10"/>
          </p:nvPr>
        </p:nvSpPr>
        <p:spPr/>
        <p:txBody>
          <a:bodyPr/>
          <a:lstStyle/>
          <a:p>
            <a:fld id="{24FB599E-A96D-46C8-BE6F-F9677C99FC29}" type="datetimeFigureOut">
              <a:rPr lang="en-IN" smtClean="0"/>
              <a:t>05-12-2023</a:t>
            </a:fld>
            <a:endParaRPr lang="en-IN"/>
          </a:p>
        </p:txBody>
      </p:sp>
      <p:sp>
        <p:nvSpPr>
          <p:cNvPr id="6" name="Footer Placeholder 5">
            <a:extLst>
              <a:ext uri="{FF2B5EF4-FFF2-40B4-BE49-F238E27FC236}">
                <a16:creationId xmlns:a16="http://schemas.microsoft.com/office/drawing/2014/main" id="{F26F89D1-380D-4C40-AFA3-910CBC3467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B33C95-2BFB-4590-8588-388743B1DABF}"/>
              </a:ext>
            </a:extLst>
          </p:cNvPr>
          <p:cNvSpPr>
            <a:spLocks noGrp="1"/>
          </p:cNvSpPr>
          <p:nvPr>
            <p:ph type="sldNum" sz="quarter" idx="12"/>
          </p:nvPr>
        </p:nvSpPr>
        <p:spPr/>
        <p:txBody>
          <a:bodyPr/>
          <a:lstStyle/>
          <a:p>
            <a:fld id="{03291A60-9C20-4194-8800-2D609FA16917}" type="slidenum">
              <a:rPr lang="en-IN" smtClean="0"/>
              <a:t>‹#›</a:t>
            </a:fld>
            <a:endParaRPr lang="en-IN"/>
          </a:p>
        </p:txBody>
      </p:sp>
    </p:spTree>
    <p:extLst>
      <p:ext uri="{BB962C8B-B14F-4D97-AF65-F5344CB8AC3E}">
        <p14:creationId xmlns:p14="http://schemas.microsoft.com/office/powerpoint/2010/main" val="2391849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E142CB-977C-4645-AB8F-A4B953D687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B7EE1E-2921-49D4-9613-22DDAF69F5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9AE064-6A6C-4061-ACEF-8526A9791C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FB599E-A96D-46C8-BE6F-F9677C99FC29}" type="datetimeFigureOut">
              <a:rPr lang="en-IN" smtClean="0"/>
              <a:t>05-12-2023</a:t>
            </a:fld>
            <a:endParaRPr lang="en-IN"/>
          </a:p>
        </p:txBody>
      </p:sp>
      <p:sp>
        <p:nvSpPr>
          <p:cNvPr id="5" name="Footer Placeholder 4">
            <a:extLst>
              <a:ext uri="{FF2B5EF4-FFF2-40B4-BE49-F238E27FC236}">
                <a16:creationId xmlns:a16="http://schemas.microsoft.com/office/drawing/2014/main" id="{F291B998-83F7-4ED1-B07C-8469B13B25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234D466-8D32-4796-995E-868A910E52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291A60-9C20-4194-8800-2D609FA16917}" type="slidenum">
              <a:rPr lang="en-IN" smtClean="0"/>
              <a:t>‹#›</a:t>
            </a:fld>
            <a:endParaRPr lang="en-IN"/>
          </a:p>
        </p:txBody>
      </p:sp>
    </p:spTree>
    <p:extLst>
      <p:ext uri="{BB962C8B-B14F-4D97-AF65-F5344CB8AC3E}">
        <p14:creationId xmlns:p14="http://schemas.microsoft.com/office/powerpoint/2010/main" val="1119474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F2A0C4-D9F6-49AA-BF7B-8FA86D26BEE8}"/>
              </a:ext>
            </a:extLst>
          </p:cNvPr>
          <p:cNvSpPr txBox="1"/>
          <p:nvPr/>
        </p:nvSpPr>
        <p:spPr>
          <a:xfrm>
            <a:off x="331306" y="245887"/>
            <a:ext cx="11767929" cy="6124754"/>
          </a:xfrm>
          <a:prstGeom prst="rect">
            <a:avLst/>
          </a:prstGeom>
          <a:noFill/>
        </p:spPr>
        <p:txBody>
          <a:bodyPr wrap="square">
            <a:spAutoFit/>
          </a:bodyPr>
          <a:lstStyle/>
          <a:p>
            <a:r>
              <a:rPr lang="en-US" sz="2800" b="0" i="0" u="sng" dirty="0">
                <a:solidFill>
                  <a:srgbClr val="3B3835"/>
                </a:solidFill>
                <a:effectLst/>
                <a:latin typeface="Helvetica Neue"/>
              </a:rPr>
              <a:t>Virtual Memory</a:t>
            </a:r>
          </a:p>
          <a:p>
            <a:pPr marL="457200" indent="-457200">
              <a:buFont typeface="Arial" panose="020B0604020202020204" pitchFamily="34" charset="0"/>
              <a:buChar char="•"/>
            </a:pPr>
            <a:r>
              <a:rPr lang="en-US" sz="2800" b="0" i="0" dirty="0">
                <a:solidFill>
                  <a:srgbClr val="3B3835"/>
                </a:solidFill>
                <a:effectLst/>
                <a:latin typeface="Helvetica Neue"/>
              </a:rPr>
              <a:t>The physical main memory is not as larger as the address space spanned by an address issued by the processor. </a:t>
            </a:r>
          </a:p>
          <a:p>
            <a:r>
              <a:rPr lang="en-US" sz="2800" b="0" i="0" dirty="0">
                <a:solidFill>
                  <a:srgbClr val="3B3835"/>
                </a:solidFill>
                <a:effectLst/>
                <a:latin typeface="Helvetica Neue"/>
              </a:rPr>
              <a:t>Example: 32-bit address allows an address space of 4G bytes, but main memory may only be a few hundred megabytes. </a:t>
            </a:r>
          </a:p>
          <a:p>
            <a:endParaRPr lang="en-US" sz="2800" b="0" i="0" dirty="0">
              <a:solidFill>
                <a:srgbClr val="3B3835"/>
              </a:solidFill>
              <a:effectLst/>
              <a:latin typeface="Helvetica Neue"/>
            </a:endParaRPr>
          </a:p>
          <a:p>
            <a:pPr marL="457200" indent="-457200">
              <a:buFont typeface="Arial" panose="020B0604020202020204" pitchFamily="34" charset="0"/>
              <a:buChar char="•"/>
            </a:pPr>
            <a:r>
              <a:rPr lang="en-US" sz="2800" b="0" i="0" dirty="0">
                <a:solidFill>
                  <a:srgbClr val="3B3835"/>
                </a:solidFill>
                <a:effectLst/>
                <a:latin typeface="Helvetica Neue"/>
              </a:rPr>
              <a:t>When a program does not completely fit into the main memory, the </a:t>
            </a:r>
            <a:r>
              <a:rPr lang="en-US" sz="2800" dirty="0">
                <a:solidFill>
                  <a:srgbClr val="3B3835"/>
                </a:solidFill>
                <a:latin typeface="Helvetica Neue"/>
              </a:rPr>
              <a:t>p</a:t>
            </a:r>
            <a:r>
              <a:rPr lang="en-US" sz="2800" b="0" i="0" dirty="0">
                <a:solidFill>
                  <a:srgbClr val="3B3835"/>
                </a:solidFill>
                <a:effectLst/>
                <a:latin typeface="Helvetica Neue"/>
              </a:rPr>
              <a:t>arts of it not currently being executed are stored on secondary storage devices, such as disks. </a:t>
            </a:r>
          </a:p>
          <a:p>
            <a:pPr marL="457200" indent="-457200">
              <a:buFont typeface="Arial" panose="020B0604020202020204" pitchFamily="34" charset="0"/>
              <a:buChar char="•"/>
            </a:pPr>
            <a:endParaRPr lang="en-US" sz="2800" b="0" i="0" dirty="0">
              <a:solidFill>
                <a:srgbClr val="3B3835"/>
              </a:solidFill>
              <a:effectLst/>
              <a:latin typeface="Helvetica Neue"/>
            </a:endParaRPr>
          </a:p>
          <a:p>
            <a:pPr marL="457200" indent="-457200">
              <a:buFont typeface="Arial" panose="020B0604020202020204" pitchFamily="34" charset="0"/>
              <a:buChar char="•"/>
            </a:pPr>
            <a:r>
              <a:rPr lang="en-US" sz="2800" dirty="0">
                <a:solidFill>
                  <a:srgbClr val="3B3835"/>
                </a:solidFill>
                <a:latin typeface="Helvetica Neue"/>
              </a:rPr>
              <a:t>All parts of a program that are eventually executed are first brought into the main memory.</a:t>
            </a:r>
          </a:p>
          <a:p>
            <a:pPr marL="457200" indent="-457200">
              <a:buFont typeface="Arial" panose="020B0604020202020204" pitchFamily="34" charset="0"/>
              <a:buChar char="•"/>
            </a:pPr>
            <a:r>
              <a:rPr lang="en-US" sz="2800" b="0" i="0" dirty="0">
                <a:solidFill>
                  <a:srgbClr val="3B3835"/>
                </a:solidFill>
                <a:effectLst/>
                <a:latin typeface="Helvetica Neue"/>
              </a:rPr>
              <a:t>When a new segment of a program is to be moved into a full memory, it must replace another segment already in the memory.</a:t>
            </a:r>
          </a:p>
        </p:txBody>
      </p:sp>
    </p:spTree>
    <p:extLst>
      <p:ext uri="{BB962C8B-B14F-4D97-AF65-F5344CB8AC3E}">
        <p14:creationId xmlns:p14="http://schemas.microsoft.com/office/powerpoint/2010/main" val="864819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address translation in virtual memory in computer architecture">
            <a:extLst>
              <a:ext uri="{FF2B5EF4-FFF2-40B4-BE49-F238E27FC236}">
                <a16:creationId xmlns:a16="http://schemas.microsoft.com/office/drawing/2014/main" id="{26D99EA5-B4FB-4BDE-AF04-4B17900584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949" y="1257885"/>
            <a:ext cx="5340627" cy="511641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642356F2-86EF-482B-9781-F93EA66CE1B8}"/>
              </a:ext>
            </a:extLst>
          </p:cNvPr>
          <p:cNvPicPr>
            <a:picLocks noChangeAspect="1"/>
          </p:cNvPicPr>
          <p:nvPr/>
        </p:nvPicPr>
        <p:blipFill>
          <a:blip r:embed="rId3"/>
          <a:stretch>
            <a:fillRect/>
          </a:stretch>
        </p:blipFill>
        <p:spPr>
          <a:xfrm>
            <a:off x="6448425" y="909942"/>
            <a:ext cx="5743575" cy="4733925"/>
          </a:xfrm>
          <a:prstGeom prst="rect">
            <a:avLst/>
          </a:prstGeom>
        </p:spPr>
      </p:pic>
      <p:sp>
        <p:nvSpPr>
          <p:cNvPr id="5" name="TextBox 4">
            <a:extLst>
              <a:ext uri="{FF2B5EF4-FFF2-40B4-BE49-F238E27FC236}">
                <a16:creationId xmlns:a16="http://schemas.microsoft.com/office/drawing/2014/main" id="{E1BE22C7-55D6-4330-AF3F-4846FD4DB4B6}"/>
              </a:ext>
            </a:extLst>
          </p:cNvPr>
          <p:cNvSpPr txBox="1"/>
          <p:nvPr/>
        </p:nvSpPr>
        <p:spPr>
          <a:xfrm>
            <a:off x="1053548" y="188948"/>
            <a:ext cx="3670852" cy="369332"/>
          </a:xfrm>
          <a:prstGeom prst="rect">
            <a:avLst/>
          </a:prstGeom>
          <a:noFill/>
        </p:spPr>
        <p:txBody>
          <a:bodyPr wrap="square">
            <a:spAutoFit/>
          </a:bodyPr>
          <a:lstStyle/>
          <a:p>
            <a:r>
              <a:rPr lang="en-IN" dirty="0"/>
              <a:t>Virtual Memory Address translation </a:t>
            </a:r>
          </a:p>
        </p:txBody>
      </p:sp>
      <p:sp>
        <p:nvSpPr>
          <p:cNvPr id="4" name="Arrow: Down 3">
            <a:extLst>
              <a:ext uri="{FF2B5EF4-FFF2-40B4-BE49-F238E27FC236}">
                <a16:creationId xmlns:a16="http://schemas.microsoft.com/office/drawing/2014/main" id="{DB991174-D9EA-4F4F-B302-7937971F6A02}"/>
              </a:ext>
            </a:extLst>
          </p:cNvPr>
          <p:cNvSpPr/>
          <p:nvPr/>
        </p:nvSpPr>
        <p:spPr>
          <a:xfrm>
            <a:off x="2729948" y="668371"/>
            <a:ext cx="318052" cy="5895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90065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F2E950-80F4-4879-8401-978110878488}"/>
              </a:ext>
            </a:extLst>
          </p:cNvPr>
          <p:cNvSpPr txBox="1"/>
          <p:nvPr/>
        </p:nvSpPr>
        <p:spPr>
          <a:xfrm>
            <a:off x="278296" y="503583"/>
            <a:ext cx="11529391" cy="5109091"/>
          </a:xfrm>
          <a:prstGeom prst="rect">
            <a:avLst/>
          </a:prstGeom>
          <a:noFill/>
        </p:spPr>
        <p:txBody>
          <a:bodyPr wrap="square" rtlCol="0">
            <a:spAutoFit/>
          </a:bodyPr>
          <a:lstStyle/>
          <a:p>
            <a:pPr marL="457200" indent="-457200">
              <a:buFont typeface="Arial" panose="020B0604020202020204" pitchFamily="34" charset="0"/>
              <a:buChar char="•"/>
            </a:pPr>
            <a:r>
              <a:rPr lang="en-US" sz="2800" dirty="0"/>
              <a:t>A virtual memory address translation method based on the concept of </a:t>
            </a:r>
            <a:r>
              <a:rPr lang="en-US" sz="2800" i="1" dirty="0"/>
              <a:t>fixed length pages</a:t>
            </a:r>
            <a:r>
              <a:rPr lang="en-US" sz="2800" dirty="0"/>
              <a:t>.</a:t>
            </a:r>
          </a:p>
          <a:p>
            <a:pPr marL="457200" indent="-457200">
              <a:buFont typeface="Arial" panose="020B0604020202020204" pitchFamily="34" charset="0"/>
              <a:buChar char="•"/>
            </a:pPr>
            <a:r>
              <a:rPr lang="en-US" sz="2800" dirty="0"/>
              <a:t>Each virtual address generated by the processor, whether it is for an instruction fetch or an operand fetch/store operation, is interpreted as a virtual page number(high-order bits)followed by an offset (low-order bits) that specifies the location of a particular byte(or word) within a page.</a:t>
            </a:r>
          </a:p>
          <a:p>
            <a:pPr marL="457200" indent="-457200">
              <a:buFont typeface="Arial" panose="020B0604020202020204" pitchFamily="34" charset="0"/>
              <a:buChar char="•"/>
            </a:pPr>
            <a:r>
              <a:rPr lang="en-US" sz="2800" dirty="0"/>
              <a:t>Information about the main memory location of each page is kept in a </a:t>
            </a:r>
            <a:r>
              <a:rPr lang="en-US" sz="2800" i="1" dirty="0"/>
              <a:t>page table</a:t>
            </a:r>
            <a:r>
              <a:rPr lang="en-US" sz="2800" dirty="0"/>
              <a:t>.</a:t>
            </a:r>
          </a:p>
          <a:p>
            <a:pPr marL="457200" indent="-457200">
              <a:buFont typeface="Arial" panose="020B0604020202020204" pitchFamily="34" charset="0"/>
              <a:buChar char="•"/>
            </a:pPr>
            <a:r>
              <a:rPr lang="en-US" sz="2800" dirty="0"/>
              <a:t>This information includes the main memory address where the page is stored and the current status of the page.</a:t>
            </a:r>
          </a:p>
          <a:p>
            <a:pPr marL="457200" indent="-457200">
              <a:buFont typeface="Arial" panose="020B0604020202020204" pitchFamily="34" charset="0"/>
              <a:buChar char="•"/>
            </a:pPr>
            <a:r>
              <a:rPr lang="en-US" sz="2800" dirty="0"/>
              <a:t>An area in the main memory that can hold one page is called a </a:t>
            </a:r>
            <a:r>
              <a:rPr lang="en-US" sz="2800" i="1" dirty="0"/>
              <a:t>page frame</a:t>
            </a:r>
            <a:r>
              <a:rPr lang="en-US" sz="2800" dirty="0"/>
              <a:t>.</a:t>
            </a:r>
          </a:p>
          <a:p>
            <a:endParaRPr lang="en-IN" dirty="0"/>
          </a:p>
        </p:txBody>
      </p:sp>
    </p:spTree>
    <p:extLst>
      <p:ext uri="{BB962C8B-B14F-4D97-AF65-F5344CB8AC3E}">
        <p14:creationId xmlns:p14="http://schemas.microsoft.com/office/powerpoint/2010/main" val="3909340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24455B-F433-4711-92D7-331C7B1ED569}"/>
              </a:ext>
            </a:extLst>
          </p:cNvPr>
          <p:cNvSpPr txBox="1"/>
          <p:nvPr/>
        </p:nvSpPr>
        <p:spPr>
          <a:xfrm>
            <a:off x="278296" y="384313"/>
            <a:ext cx="11569147" cy="755374"/>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539CF26D-C6CA-4C51-A186-F9B60B5A90A4}"/>
              </a:ext>
            </a:extLst>
          </p:cNvPr>
          <p:cNvSpPr txBox="1"/>
          <p:nvPr/>
        </p:nvSpPr>
        <p:spPr>
          <a:xfrm>
            <a:off x="344557" y="384313"/>
            <a:ext cx="11410121" cy="5693866"/>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The starting address of the page table is kept in a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page table base register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lang="en-US" b="0" i="0" dirty="0">
              <a:solidFill>
                <a:srgbClr val="3B3835"/>
              </a:solidFill>
              <a:effectLst/>
              <a:latin typeface="Helvetica Neue"/>
            </a:endParaRPr>
          </a:p>
          <a:p>
            <a:pPr marL="457200" indent="-457200">
              <a:buFont typeface="Arial" panose="020B0604020202020204" pitchFamily="34" charset="0"/>
              <a:buChar char="•"/>
            </a:pPr>
            <a:r>
              <a:rPr lang="en-US" sz="2800" b="0" i="0" dirty="0">
                <a:solidFill>
                  <a:srgbClr val="3B3835"/>
                </a:solidFill>
                <a:effectLst/>
              </a:rPr>
              <a:t> </a:t>
            </a:r>
            <a:r>
              <a:rPr lang="en-US" sz="2800" b="0" i="0" dirty="0">
                <a:effectLst/>
              </a:rPr>
              <a:t>This provides the address of the corresponding entry in the page table. </a:t>
            </a:r>
          </a:p>
          <a:p>
            <a:pPr marL="457200" indent="-457200">
              <a:buFont typeface="Arial" panose="020B0604020202020204" pitchFamily="34" charset="0"/>
              <a:buChar char="•"/>
            </a:pPr>
            <a:r>
              <a:rPr lang="en-US" sz="2800" b="0" i="0" dirty="0">
                <a:effectLst/>
              </a:rPr>
              <a:t> The contents of this location in the page table give the starting address of the page if the page is currently in the main memory.</a:t>
            </a:r>
          </a:p>
          <a:p>
            <a:pPr marL="457200" indent="-457200">
              <a:buFont typeface="Arial" panose="020B0604020202020204" pitchFamily="34" charset="0"/>
              <a:buChar char="•"/>
            </a:pPr>
            <a:r>
              <a:rPr lang="en-US" sz="2800" b="0" i="0" dirty="0">
                <a:effectLst/>
              </a:rPr>
              <a:t>Page table entry for a page also includes some control bits which describe the status of the page while it is in the main memory.</a:t>
            </a:r>
          </a:p>
          <a:p>
            <a:pPr marL="457200" indent="-457200">
              <a:buFont typeface="Arial" panose="020B0604020202020204" pitchFamily="34" charset="0"/>
              <a:buChar char="•"/>
            </a:pPr>
            <a:r>
              <a:rPr lang="en-US" sz="2800" dirty="0"/>
              <a:t>One bit indicate the validity of the page, that is, whether the page is actually loaded in the main memory.</a:t>
            </a:r>
          </a:p>
          <a:p>
            <a:pPr marL="457200" indent="-457200">
              <a:buFont typeface="Arial" panose="020B0604020202020204" pitchFamily="34" charset="0"/>
              <a:buChar char="•"/>
            </a:pPr>
            <a:r>
              <a:rPr lang="en-US" sz="2800" dirty="0"/>
              <a:t>Another bits indicates whether the page has been modified during its residency in the memory.</a:t>
            </a:r>
          </a:p>
          <a:p>
            <a:pPr marL="457200" indent="-457200">
              <a:buFont typeface="Arial" panose="020B0604020202020204" pitchFamily="34" charset="0"/>
              <a:buChar char="•"/>
            </a:pPr>
            <a:r>
              <a:rPr lang="en-US" sz="2800" dirty="0"/>
              <a:t>Other control bits indicate various restrictions that may be imposed on accessing the page.</a:t>
            </a:r>
          </a:p>
          <a:p>
            <a:pPr marL="457200" indent="-457200">
              <a:buFont typeface="Arial" panose="020B0604020202020204" pitchFamily="34" charset="0"/>
              <a:buChar char="•"/>
            </a:pPr>
            <a:endParaRPr lang="en-IN" sz="2800" dirty="0"/>
          </a:p>
        </p:txBody>
      </p:sp>
    </p:spTree>
    <p:extLst>
      <p:ext uri="{BB962C8B-B14F-4D97-AF65-F5344CB8AC3E}">
        <p14:creationId xmlns:p14="http://schemas.microsoft.com/office/powerpoint/2010/main" val="503509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646D77-1E98-400D-ABB7-6CEDF25242EF}"/>
              </a:ext>
            </a:extLst>
          </p:cNvPr>
          <p:cNvSpPr txBox="1"/>
          <p:nvPr/>
        </p:nvSpPr>
        <p:spPr>
          <a:xfrm>
            <a:off x="450574" y="515612"/>
            <a:ext cx="11463130" cy="6555641"/>
          </a:xfrm>
          <a:prstGeom prst="rect">
            <a:avLst/>
          </a:prstGeom>
          <a:noFill/>
        </p:spPr>
        <p:txBody>
          <a:bodyPr wrap="square">
            <a:spAutoFit/>
          </a:bodyPr>
          <a:lstStyle/>
          <a:p>
            <a:pPr marL="285750" indent="-285750">
              <a:buFont typeface="Arial" panose="020B0604020202020204" pitchFamily="34" charset="0"/>
              <a:buChar char="•"/>
            </a:pPr>
            <a:r>
              <a:rPr lang="en-US" sz="2800" b="0" i="0" dirty="0">
                <a:solidFill>
                  <a:srgbClr val="3B3835"/>
                </a:solidFill>
                <a:effectLst/>
              </a:rPr>
              <a:t>The page table information is used by the MMU for every read and write access;</a:t>
            </a:r>
            <a:r>
              <a:rPr lang="en-IN" sz="2800" b="0" i="0" dirty="0">
                <a:solidFill>
                  <a:srgbClr val="333333"/>
                </a:solidFill>
                <a:effectLst/>
                <a:latin typeface="Times New Roman" panose="02020603050405020304" pitchFamily="18" charset="0"/>
              </a:rPr>
              <a:t> so ideally,</a:t>
            </a:r>
            <a:r>
              <a:rPr lang="en-IN" sz="2800" b="1" i="0" dirty="0">
                <a:solidFill>
                  <a:srgbClr val="333333"/>
                </a:solidFill>
                <a:effectLst/>
                <a:latin typeface="Times New Roman" panose="02020603050405020304" pitchFamily="18" charset="0"/>
              </a:rPr>
              <a:t> </a:t>
            </a:r>
            <a:r>
              <a:rPr lang="en-US" sz="2800" b="1" i="0" dirty="0">
                <a:solidFill>
                  <a:srgbClr val="3B3835"/>
                </a:solidFill>
                <a:effectLst/>
              </a:rPr>
              <a:t>the page table should be situated within the MMU. </a:t>
            </a:r>
          </a:p>
          <a:p>
            <a:pPr marL="285750" indent="-285750">
              <a:buFont typeface="Arial" panose="020B0604020202020204" pitchFamily="34" charset="0"/>
              <a:buChar char="•"/>
            </a:pPr>
            <a:endParaRPr lang="en-US" sz="2800" b="0" i="0" dirty="0">
              <a:solidFill>
                <a:srgbClr val="3B3835"/>
              </a:solidFill>
              <a:effectLst/>
            </a:endParaRPr>
          </a:p>
          <a:p>
            <a:pPr marL="285750" indent="-285750">
              <a:buFont typeface="Arial" panose="020B0604020202020204" pitchFamily="34" charset="0"/>
              <a:buChar char="•"/>
            </a:pPr>
            <a:r>
              <a:rPr lang="en-US" sz="2800" b="1" dirty="0">
                <a:solidFill>
                  <a:srgbClr val="3B3835"/>
                </a:solidFill>
              </a:rPr>
              <a:t>The page table may be rather larger, and since the MMU is normally implemented as part of the processor chip</a:t>
            </a:r>
            <a:r>
              <a:rPr lang="en-US" sz="2800" dirty="0">
                <a:solidFill>
                  <a:srgbClr val="3B3835"/>
                </a:solidFill>
              </a:rPr>
              <a:t>, it is impossible to include a complete page table on this chip.</a:t>
            </a:r>
          </a:p>
          <a:p>
            <a:pPr marL="285750" indent="-285750">
              <a:buFont typeface="Arial" panose="020B0604020202020204" pitchFamily="34" charset="0"/>
              <a:buChar char="•"/>
            </a:pPr>
            <a:r>
              <a:rPr lang="en-US" sz="2800" b="1" i="0" dirty="0">
                <a:solidFill>
                  <a:srgbClr val="3B3835"/>
                </a:solidFill>
                <a:effectLst/>
              </a:rPr>
              <a:t>There</a:t>
            </a:r>
            <a:r>
              <a:rPr lang="en-US" sz="2800" b="1" dirty="0">
                <a:solidFill>
                  <a:srgbClr val="3B3835"/>
                </a:solidFill>
              </a:rPr>
              <a:t>fore, the page table is kept in the main memory.</a:t>
            </a:r>
          </a:p>
          <a:p>
            <a:pPr marL="285750" indent="-285750">
              <a:buFont typeface="Arial" panose="020B0604020202020204" pitchFamily="34" charset="0"/>
              <a:buChar char="•"/>
            </a:pPr>
            <a:r>
              <a:rPr lang="en-US" sz="2800" b="0" i="0" dirty="0">
                <a:solidFill>
                  <a:srgbClr val="333333"/>
                </a:solidFill>
                <a:effectLst/>
                <a:latin typeface="Times New Roman" panose="02020603050405020304" pitchFamily="18" charset="0"/>
              </a:rPr>
              <a:t>However, a copy of a small portion of the page table can be accommodated within the MMU.</a:t>
            </a:r>
            <a:endParaRPr lang="en-US" sz="2800" dirty="0">
              <a:solidFill>
                <a:srgbClr val="3B3835"/>
              </a:solidFill>
            </a:endParaRPr>
          </a:p>
          <a:p>
            <a:pPr marL="285750" indent="-285750">
              <a:buFont typeface="Arial" panose="020B0604020202020204" pitchFamily="34" charset="0"/>
              <a:buChar char="•"/>
            </a:pPr>
            <a:r>
              <a:rPr lang="en-US" sz="2800" b="0" i="0" dirty="0">
                <a:solidFill>
                  <a:srgbClr val="3B3835"/>
                </a:solidFill>
                <a:effectLst/>
              </a:rPr>
              <a:t>A small cache called as Translation Lookaside Buffer (TLB) is included in the MMU. </a:t>
            </a:r>
          </a:p>
          <a:p>
            <a:pPr marL="285750" indent="-285750">
              <a:buFont typeface="Arial" panose="020B0604020202020204" pitchFamily="34" charset="0"/>
              <a:buChar char="•"/>
            </a:pPr>
            <a:r>
              <a:rPr lang="en-US" sz="2800" b="0" i="0" dirty="0">
                <a:solidFill>
                  <a:srgbClr val="3B3835"/>
                </a:solidFill>
                <a:effectLst/>
              </a:rPr>
              <a:t>TLB holds page table entries of the most recently accessed pages.</a:t>
            </a:r>
          </a:p>
          <a:p>
            <a:pPr marL="457200" indent="-457200">
              <a:buFont typeface="Arial" panose="020B0604020202020204" pitchFamily="34" charset="0"/>
              <a:buChar char="•"/>
            </a:pPr>
            <a:r>
              <a:rPr lang="en-US" sz="2800" b="0" i="0" dirty="0">
                <a:solidFill>
                  <a:srgbClr val="3B3835"/>
                </a:solidFill>
                <a:effectLst/>
              </a:rPr>
              <a:t>In addition to the above for each page, TLB must hold the virtual page number for each page</a:t>
            </a:r>
            <a:r>
              <a:rPr lang="en-US" sz="2800" b="0" i="0" dirty="0">
                <a:solidFill>
                  <a:srgbClr val="3B3835"/>
                </a:solidFill>
                <a:effectLst/>
                <a:latin typeface="Helvetica Neue"/>
              </a:rPr>
              <a:t>.</a:t>
            </a:r>
            <a:endParaRPr lang="en-US" sz="2800" b="0" i="0" dirty="0">
              <a:solidFill>
                <a:srgbClr val="3B3835"/>
              </a:solidFill>
              <a:effectLst/>
            </a:endParaRPr>
          </a:p>
          <a:p>
            <a:endParaRPr lang="en-IN" sz="2800" dirty="0"/>
          </a:p>
        </p:txBody>
      </p:sp>
    </p:spTree>
    <p:extLst>
      <p:ext uri="{BB962C8B-B14F-4D97-AF65-F5344CB8AC3E}">
        <p14:creationId xmlns:p14="http://schemas.microsoft.com/office/powerpoint/2010/main" val="3654591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use of an associative mapped TLB">
            <a:extLst>
              <a:ext uri="{FF2B5EF4-FFF2-40B4-BE49-F238E27FC236}">
                <a16:creationId xmlns:a16="http://schemas.microsoft.com/office/drawing/2014/main" id="{48050B3E-A0ED-4125-9678-3AEB33B100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858" y="1139067"/>
            <a:ext cx="8986837" cy="61436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7A8D277-AE55-4FC6-AD8F-9DE471A34B0E}"/>
              </a:ext>
            </a:extLst>
          </p:cNvPr>
          <p:cNvSpPr txBox="1"/>
          <p:nvPr/>
        </p:nvSpPr>
        <p:spPr>
          <a:xfrm>
            <a:off x="861390" y="492736"/>
            <a:ext cx="9980751" cy="369332"/>
          </a:xfrm>
          <a:prstGeom prst="rect">
            <a:avLst/>
          </a:prstGeom>
          <a:noFill/>
        </p:spPr>
        <p:txBody>
          <a:bodyPr wrap="square">
            <a:spAutoFit/>
          </a:bodyPr>
          <a:lstStyle/>
          <a:p>
            <a:r>
              <a:rPr lang="en-US" dirty="0"/>
              <a:t>Figure shows a possible organization of a TLB where the associative-mapping technique is used. </a:t>
            </a:r>
            <a:endParaRPr lang="en-IN" dirty="0"/>
          </a:p>
        </p:txBody>
      </p:sp>
    </p:spTree>
    <p:extLst>
      <p:ext uri="{BB962C8B-B14F-4D97-AF65-F5344CB8AC3E}">
        <p14:creationId xmlns:p14="http://schemas.microsoft.com/office/powerpoint/2010/main" val="2034688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EA83C0-3B03-42D4-B2B5-7DFAF992DA5D}"/>
              </a:ext>
            </a:extLst>
          </p:cNvPr>
          <p:cNvSpPr txBox="1"/>
          <p:nvPr/>
        </p:nvSpPr>
        <p:spPr>
          <a:xfrm>
            <a:off x="397565" y="366623"/>
            <a:ext cx="11396869" cy="6124754"/>
          </a:xfrm>
          <a:prstGeom prst="rect">
            <a:avLst/>
          </a:prstGeom>
          <a:noFill/>
        </p:spPr>
        <p:txBody>
          <a:bodyPr wrap="square">
            <a:spAutoFit/>
          </a:bodyPr>
          <a:lstStyle/>
          <a:p>
            <a:pPr marL="457200" indent="-457200">
              <a:buFont typeface="Arial" panose="020B0604020202020204" pitchFamily="34" charset="0"/>
              <a:buChar char="•"/>
            </a:pPr>
            <a:r>
              <a:rPr lang="en-US" sz="2800" b="0" i="0" dirty="0">
                <a:solidFill>
                  <a:srgbClr val="333333"/>
                </a:solidFill>
                <a:effectLst/>
                <a:latin typeface="Times New Roman" panose="02020603050405020304" pitchFamily="18" charset="0"/>
              </a:rPr>
              <a:t>Address translation proceeds as follows:</a:t>
            </a:r>
          </a:p>
          <a:p>
            <a:pPr marL="457200" indent="-457200">
              <a:buFont typeface="Arial" panose="020B0604020202020204" pitchFamily="34" charset="0"/>
              <a:buChar char="•"/>
            </a:pPr>
            <a:endParaRPr lang="en-US" sz="2800" b="0" i="0" dirty="0">
              <a:solidFill>
                <a:srgbClr val="333333"/>
              </a:solidFill>
              <a:effectLst/>
              <a:latin typeface="Times New Roman" panose="02020603050405020304" pitchFamily="18" charset="0"/>
            </a:endParaRPr>
          </a:p>
          <a:p>
            <a:pPr marL="1371600" lvl="2" indent="-457200">
              <a:buFont typeface="Wingdings" panose="05000000000000000000" pitchFamily="2" charset="2"/>
              <a:buChar char="ü"/>
            </a:pPr>
            <a:r>
              <a:rPr lang="en-US" sz="2800" dirty="0">
                <a:solidFill>
                  <a:srgbClr val="3B3835"/>
                </a:solidFill>
              </a:rPr>
              <a:t>V</a:t>
            </a:r>
            <a:r>
              <a:rPr lang="en-US" sz="2800" b="0" i="0" dirty="0">
                <a:solidFill>
                  <a:srgbClr val="3B3835"/>
                </a:solidFill>
                <a:effectLst/>
              </a:rPr>
              <a:t>irtual address generated by the processor, the MMU looks in the TLB for th</a:t>
            </a:r>
            <a:r>
              <a:rPr lang="en-US" sz="2800" dirty="0">
                <a:solidFill>
                  <a:srgbClr val="3B3835"/>
                </a:solidFill>
              </a:rPr>
              <a:t>e referenced page</a:t>
            </a:r>
            <a:r>
              <a:rPr lang="en-US" sz="2800" b="0" i="0" dirty="0">
                <a:solidFill>
                  <a:srgbClr val="3B3835"/>
                </a:solidFill>
                <a:effectLst/>
              </a:rPr>
              <a:t>. </a:t>
            </a:r>
          </a:p>
          <a:p>
            <a:pPr marL="1371600" lvl="2" indent="-457200">
              <a:buFont typeface="Wingdings" panose="05000000000000000000" pitchFamily="2" charset="2"/>
              <a:buChar char="ü"/>
            </a:pPr>
            <a:endParaRPr lang="en-US" sz="2800" b="0" i="0" dirty="0">
              <a:solidFill>
                <a:srgbClr val="3B3835"/>
              </a:solidFill>
              <a:effectLst/>
            </a:endParaRPr>
          </a:p>
          <a:p>
            <a:pPr marL="1371600" lvl="2" indent="-457200">
              <a:buFont typeface="Wingdings" panose="05000000000000000000" pitchFamily="2" charset="2"/>
              <a:buChar char="ü"/>
            </a:pPr>
            <a:r>
              <a:rPr lang="en-US" sz="2800" b="0" i="0" dirty="0">
                <a:solidFill>
                  <a:srgbClr val="3B3835"/>
                </a:solidFill>
                <a:effectLst/>
              </a:rPr>
              <a:t>If the page table entry for this page is found in the TLB, the physical address is obtained immediately. </a:t>
            </a:r>
          </a:p>
          <a:p>
            <a:pPr marL="1371600" lvl="2" indent="-457200">
              <a:buFont typeface="Wingdings" panose="05000000000000000000" pitchFamily="2" charset="2"/>
              <a:buChar char="ü"/>
            </a:pPr>
            <a:endParaRPr lang="en-US" sz="2800" b="0" i="0" dirty="0">
              <a:solidFill>
                <a:srgbClr val="3B3835"/>
              </a:solidFill>
              <a:effectLst/>
            </a:endParaRPr>
          </a:p>
          <a:p>
            <a:pPr marL="1371600" lvl="2" indent="-457200">
              <a:buFont typeface="Wingdings" panose="05000000000000000000" pitchFamily="2" charset="2"/>
              <a:buChar char="ü"/>
            </a:pPr>
            <a:r>
              <a:rPr lang="en-US" sz="2800" b="0" i="0" dirty="0">
                <a:solidFill>
                  <a:srgbClr val="3B3835"/>
                </a:solidFill>
                <a:effectLst/>
              </a:rPr>
              <a:t>If there is a miss in the TLB, then the required entry is obtained from the page table in the main memory and the TLB is updated.</a:t>
            </a:r>
          </a:p>
          <a:p>
            <a:pPr marL="1371600" lvl="2" indent="-457200">
              <a:buFont typeface="Wingdings" panose="05000000000000000000" pitchFamily="2" charset="2"/>
              <a:buChar char="ü"/>
            </a:pPr>
            <a:endParaRPr lang="en-US" sz="2800" b="0" i="0" dirty="0">
              <a:solidFill>
                <a:srgbClr val="3B3835"/>
              </a:solidFill>
              <a:effectLst/>
            </a:endParaRPr>
          </a:p>
          <a:p>
            <a:pPr marL="1371600" lvl="2" indent="-457200">
              <a:buFont typeface="Wingdings" panose="05000000000000000000" pitchFamily="2" charset="2"/>
              <a:buChar char="ü"/>
            </a:pPr>
            <a:r>
              <a:rPr lang="en-US" sz="2800" b="0" i="0" dirty="0">
                <a:solidFill>
                  <a:srgbClr val="3B3835"/>
                </a:solidFill>
                <a:effectLst/>
                <a:latin typeface="Helvetica Neue"/>
              </a:rPr>
              <a:t>if a program generates an access to a page that is not in the main memory, a page fault is occur. </a:t>
            </a:r>
          </a:p>
          <a:p>
            <a:pPr marL="457200" indent="-457200">
              <a:buFont typeface="Arial" panose="020B0604020202020204" pitchFamily="34" charset="0"/>
              <a:buChar char="•"/>
            </a:pPr>
            <a:endParaRPr lang="en-IN" sz="2800" dirty="0"/>
          </a:p>
        </p:txBody>
      </p:sp>
    </p:spTree>
    <p:extLst>
      <p:ext uri="{BB962C8B-B14F-4D97-AF65-F5344CB8AC3E}">
        <p14:creationId xmlns:p14="http://schemas.microsoft.com/office/powerpoint/2010/main" val="2507920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E9C987-4B27-4791-8119-EE1657CA80DA}"/>
              </a:ext>
            </a:extLst>
          </p:cNvPr>
          <p:cNvSpPr txBox="1"/>
          <p:nvPr/>
        </p:nvSpPr>
        <p:spPr>
          <a:xfrm>
            <a:off x="251791" y="583170"/>
            <a:ext cx="11688417" cy="4832092"/>
          </a:xfrm>
          <a:prstGeom prst="rect">
            <a:avLst/>
          </a:prstGeom>
          <a:noFill/>
        </p:spPr>
        <p:txBody>
          <a:bodyPr wrap="square">
            <a:spAutoFit/>
          </a:bodyPr>
          <a:lstStyle/>
          <a:p>
            <a:pPr marL="457200" indent="-457200">
              <a:buFont typeface="Arial" panose="020B0604020202020204" pitchFamily="34" charset="0"/>
              <a:buChar char="•"/>
            </a:pPr>
            <a:r>
              <a:rPr lang="en-US" sz="2800" b="0" i="0" dirty="0">
                <a:solidFill>
                  <a:srgbClr val="3B3835"/>
                </a:solidFill>
                <a:effectLst/>
                <a:latin typeface="Helvetica Neue"/>
              </a:rPr>
              <a:t>Upon detecting a page fault by the MMU, following actions occur:</a:t>
            </a:r>
          </a:p>
          <a:p>
            <a:endParaRPr lang="en-US" sz="2800" b="0" i="0" dirty="0">
              <a:solidFill>
                <a:srgbClr val="3B3835"/>
              </a:solidFill>
              <a:effectLst/>
              <a:latin typeface="Helvetica Neue"/>
            </a:endParaRPr>
          </a:p>
          <a:p>
            <a:pPr marL="1371600" lvl="2" indent="-457200">
              <a:buFont typeface="Wingdings" panose="05000000000000000000" pitchFamily="2" charset="2"/>
              <a:buChar char="§"/>
            </a:pPr>
            <a:r>
              <a:rPr lang="en-US" sz="2800" b="0" i="0" dirty="0">
                <a:solidFill>
                  <a:srgbClr val="3B3835"/>
                </a:solidFill>
                <a:effectLst/>
                <a:latin typeface="Helvetica Neue"/>
              </a:rPr>
              <a:t>MMU asks the operating system to intervene by raising an exception(interrupt). </a:t>
            </a:r>
          </a:p>
          <a:p>
            <a:pPr marL="1371600" lvl="2" indent="-457200">
              <a:buFont typeface="Wingdings" panose="05000000000000000000" pitchFamily="2" charset="2"/>
              <a:buChar char="§"/>
            </a:pPr>
            <a:r>
              <a:rPr lang="en-US" sz="2800" b="0" i="0" dirty="0">
                <a:solidFill>
                  <a:srgbClr val="3B3835"/>
                </a:solidFill>
                <a:effectLst/>
                <a:latin typeface="Helvetica Neue"/>
              </a:rPr>
              <a:t>Processing of the active task which caused the page fault is interrupted. </a:t>
            </a:r>
          </a:p>
          <a:p>
            <a:pPr marL="1371600" lvl="2" indent="-457200">
              <a:buFont typeface="Wingdings" panose="05000000000000000000" pitchFamily="2" charset="2"/>
              <a:buChar char="§"/>
            </a:pPr>
            <a:r>
              <a:rPr lang="en-US" sz="2800" b="0" i="0" dirty="0">
                <a:solidFill>
                  <a:srgbClr val="3B3835"/>
                </a:solidFill>
                <a:effectLst/>
                <a:latin typeface="Helvetica Neue"/>
              </a:rPr>
              <a:t>Control is transferred to the operating system. </a:t>
            </a:r>
          </a:p>
          <a:p>
            <a:pPr marL="1371600" lvl="2" indent="-457200">
              <a:buFont typeface="Wingdings" panose="05000000000000000000" pitchFamily="2" charset="2"/>
              <a:buChar char="§"/>
            </a:pPr>
            <a:r>
              <a:rPr lang="en-US" sz="2800" b="0" i="0" dirty="0">
                <a:solidFill>
                  <a:srgbClr val="3B3835"/>
                </a:solidFill>
                <a:effectLst/>
                <a:latin typeface="Helvetica Neue"/>
              </a:rPr>
              <a:t>Operating system copies the requested page from secondary storage to the main memory. </a:t>
            </a:r>
          </a:p>
          <a:p>
            <a:pPr marL="1371600" lvl="2" indent="-457200">
              <a:buFont typeface="Wingdings" panose="05000000000000000000" pitchFamily="2" charset="2"/>
              <a:buChar char="§"/>
            </a:pPr>
            <a:r>
              <a:rPr lang="en-US" sz="2800" b="0" i="0" dirty="0">
                <a:solidFill>
                  <a:srgbClr val="3B3835"/>
                </a:solidFill>
                <a:effectLst/>
                <a:latin typeface="Helvetica Neue"/>
              </a:rPr>
              <a:t>Once the page is copied, control is returned to the task which was interrupted.</a:t>
            </a:r>
            <a:endParaRPr lang="en-US" sz="2800" b="0" i="0" dirty="0">
              <a:solidFill>
                <a:srgbClr val="3B3835"/>
              </a:solidFill>
              <a:effectLst/>
            </a:endParaRPr>
          </a:p>
        </p:txBody>
      </p:sp>
    </p:spTree>
    <p:extLst>
      <p:ext uri="{BB962C8B-B14F-4D97-AF65-F5344CB8AC3E}">
        <p14:creationId xmlns:p14="http://schemas.microsoft.com/office/powerpoint/2010/main" val="1201961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407691-436F-4B1D-BCF9-FD2B983A799B}"/>
              </a:ext>
            </a:extLst>
          </p:cNvPr>
          <p:cNvSpPr txBox="1"/>
          <p:nvPr/>
        </p:nvSpPr>
        <p:spPr>
          <a:xfrm>
            <a:off x="265043" y="575895"/>
            <a:ext cx="11489635" cy="5262979"/>
          </a:xfrm>
          <a:prstGeom prst="rect">
            <a:avLst/>
          </a:prstGeom>
          <a:noFill/>
        </p:spPr>
        <p:txBody>
          <a:bodyPr wrap="square">
            <a:spAutoFit/>
          </a:bodyPr>
          <a:lstStyle/>
          <a:p>
            <a:pPr marL="457200" indent="-457200">
              <a:buFont typeface="Arial" panose="020B0604020202020204" pitchFamily="34" charset="0"/>
              <a:buChar char="•"/>
            </a:pPr>
            <a:r>
              <a:rPr lang="en-US" sz="2800" b="1" dirty="0"/>
              <a:t>If a new page is brought from the disk when the main memory is full, it must replace one of the resident pages.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problem of choosing which page to remove is just as critical here as it is in a cache, and the idea that programs spend most of their time in a few localized areas also applies.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 Because main memories are considerably larger than cache memories, it should be possible to keep relatively larger portions of a program in the main memory. </a:t>
            </a:r>
          </a:p>
          <a:p>
            <a:endParaRPr lang="en-US" sz="2800" dirty="0"/>
          </a:p>
          <a:p>
            <a:pPr marL="457200" indent="-457200">
              <a:buFont typeface="Arial" panose="020B0604020202020204" pitchFamily="34" charset="0"/>
              <a:buChar char="•"/>
            </a:pPr>
            <a:r>
              <a:rPr lang="en-US" sz="2800" dirty="0"/>
              <a:t>This will reduce the frequency of transfers to and from the disk.</a:t>
            </a:r>
            <a:endParaRPr lang="en-IN" sz="2800" dirty="0"/>
          </a:p>
        </p:txBody>
      </p:sp>
    </p:spTree>
    <p:extLst>
      <p:ext uri="{BB962C8B-B14F-4D97-AF65-F5344CB8AC3E}">
        <p14:creationId xmlns:p14="http://schemas.microsoft.com/office/powerpoint/2010/main" val="2062861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4F24E4-B0BD-41CF-AC5B-968C098F0D9A}"/>
              </a:ext>
            </a:extLst>
          </p:cNvPr>
          <p:cNvSpPr txBox="1"/>
          <p:nvPr/>
        </p:nvSpPr>
        <p:spPr>
          <a:xfrm>
            <a:off x="357809" y="422847"/>
            <a:ext cx="11423373" cy="6124754"/>
          </a:xfrm>
          <a:prstGeom prst="rect">
            <a:avLst/>
          </a:prstGeom>
          <a:noFill/>
        </p:spPr>
        <p:txBody>
          <a:bodyPr wrap="square">
            <a:spAutoFit/>
          </a:bodyPr>
          <a:lstStyle/>
          <a:p>
            <a:pPr marL="457200" indent="-457200">
              <a:buFont typeface="Arial" panose="020B0604020202020204" pitchFamily="34" charset="0"/>
              <a:buChar char="•"/>
            </a:pPr>
            <a:r>
              <a:rPr lang="en-US" sz="2800" b="1" dirty="0"/>
              <a:t>Concepts similar to the FIFO, Optimal and LRU replacement algorithms can be applied to page replacement and the control bits in the page table entries can indicate usage.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One simple scheme is based on a control bit that is set to 1 whenever the corresponding page is referenced (accessed). </a:t>
            </a:r>
          </a:p>
          <a:p>
            <a:endParaRPr lang="en-US" sz="2800" dirty="0"/>
          </a:p>
          <a:p>
            <a:pPr marL="457200" indent="-457200">
              <a:buFont typeface="Arial" panose="020B0604020202020204" pitchFamily="34" charset="0"/>
              <a:buChar char="•"/>
            </a:pPr>
            <a:r>
              <a:rPr lang="en-US" sz="2800" dirty="0"/>
              <a:t>The operating system occasionally clears this bit in all page table entries, thus providing a simple way of determining which pages have not been used recently.</a:t>
            </a:r>
          </a:p>
          <a:p>
            <a:pPr marL="457200" indent="-457200">
              <a:buFont typeface="Arial" panose="020B0604020202020204" pitchFamily="34" charset="0"/>
              <a:buChar char="•"/>
            </a:pPr>
            <a:r>
              <a:rPr lang="en-US" sz="2800" b="0" i="0" dirty="0">
                <a:effectLst/>
              </a:rPr>
              <a:t>A modified page has to be written back to the disk before it is removed from the main memory.</a:t>
            </a:r>
          </a:p>
          <a:p>
            <a:pPr marL="457200" indent="-457200">
              <a:buFont typeface="Arial" panose="020B0604020202020204" pitchFamily="34" charset="0"/>
              <a:buChar char="•"/>
            </a:pPr>
            <a:r>
              <a:rPr lang="en-US" sz="2800" b="0" i="0" dirty="0">
                <a:effectLst/>
              </a:rPr>
              <a:t> It is important to note that the write-through protocol, which is useful in the framework of cache memories, is not suitable for virtual memory. </a:t>
            </a:r>
            <a:endParaRPr lang="en-IN" sz="2800" dirty="0"/>
          </a:p>
        </p:txBody>
      </p:sp>
    </p:spTree>
    <p:extLst>
      <p:ext uri="{BB962C8B-B14F-4D97-AF65-F5344CB8AC3E}">
        <p14:creationId xmlns:p14="http://schemas.microsoft.com/office/powerpoint/2010/main" val="4284859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384992-A9CD-47CD-AB04-270FD0E15E4B}"/>
              </a:ext>
            </a:extLst>
          </p:cNvPr>
          <p:cNvSpPr txBox="1"/>
          <p:nvPr/>
        </p:nvSpPr>
        <p:spPr>
          <a:xfrm>
            <a:off x="238539" y="420904"/>
            <a:ext cx="11754678" cy="5693866"/>
          </a:xfrm>
          <a:prstGeom prst="rect">
            <a:avLst/>
          </a:prstGeom>
          <a:noFill/>
        </p:spPr>
        <p:txBody>
          <a:bodyPr wrap="square">
            <a:spAutoFit/>
          </a:bodyPr>
          <a:lstStyle/>
          <a:p>
            <a:pPr marL="457200" indent="-457200">
              <a:buFont typeface="Arial" panose="020B0604020202020204" pitchFamily="34" charset="0"/>
              <a:buChar char="•"/>
            </a:pPr>
            <a:r>
              <a:rPr lang="en-US" sz="2800" dirty="0"/>
              <a:t>The address translation process in the MMU requires some time to perform, mostly dependent on the time needed to look up entries in the TLB.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Because of locality of reference, it is likely that many successive translations involve addresses on the same page. This is particularly evident in fetching instructions.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Thus, we can reduce the average translation time by including one or more special registers that retain the virtual page number and the physical page frame of the most recently performed translations.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information in these registers can be accessed more quickly than the TLB.</a:t>
            </a:r>
            <a:endParaRPr lang="en-IN" sz="2800" dirty="0"/>
          </a:p>
        </p:txBody>
      </p:sp>
    </p:spTree>
    <p:extLst>
      <p:ext uri="{BB962C8B-B14F-4D97-AF65-F5344CB8AC3E}">
        <p14:creationId xmlns:p14="http://schemas.microsoft.com/office/powerpoint/2010/main" val="3731242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virtual memory organization">
            <a:extLst>
              <a:ext uri="{FF2B5EF4-FFF2-40B4-BE49-F238E27FC236}">
                <a16:creationId xmlns:a16="http://schemas.microsoft.com/office/drawing/2014/main" id="{7572C760-4F5D-46C5-9465-2F6EA582A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6783" y="1179443"/>
            <a:ext cx="6003234" cy="49960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3F9632-90A2-4F7A-900E-6BA9A7EA5171}"/>
              </a:ext>
            </a:extLst>
          </p:cNvPr>
          <p:cNvSpPr txBox="1"/>
          <p:nvPr/>
        </p:nvSpPr>
        <p:spPr>
          <a:xfrm>
            <a:off x="559076" y="318916"/>
            <a:ext cx="6096000" cy="523220"/>
          </a:xfrm>
          <a:prstGeom prst="rect">
            <a:avLst/>
          </a:prstGeom>
          <a:noFill/>
        </p:spPr>
        <p:txBody>
          <a:bodyPr wrap="square">
            <a:spAutoFit/>
          </a:bodyPr>
          <a:lstStyle/>
          <a:p>
            <a:r>
              <a:rPr lang="en-IN" sz="2800" b="0" i="0" dirty="0">
                <a:solidFill>
                  <a:srgbClr val="3B3835"/>
                </a:solidFill>
                <a:effectLst/>
                <a:latin typeface="Helvetica Neue"/>
              </a:rPr>
              <a:t>Virtual memory organization</a:t>
            </a:r>
          </a:p>
        </p:txBody>
      </p:sp>
    </p:spTree>
    <p:extLst>
      <p:ext uri="{BB962C8B-B14F-4D97-AF65-F5344CB8AC3E}">
        <p14:creationId xmlns:p14="http://schemas.microsoft.com/office/powerpoint/2010/main" val="3385598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8B73A3-C87B-49BF-952D-E787015456F6}"/>
              </a:ext>
            </a:extLst>
          </p:cNvPr>
          <p:cNvSpPr txBox="1"/>
          <p:nvPr/>
        </p:nvSpPr>
        <p:spPr>
          <a:xfrm>
            <a:off x="503582" y="204044"/>
            <a:ext cx="10760766" cy="6832640"/>
          </a:xfrm>
          <a:prstGeom prst="rect">
            <a:avLst/>
          </a:prstGeom>
          <a:noFill/>
        </p:spPr>
        <p:txBody>
          <a:bodyPr wrap="square">
            <a:spAutoFit/>
          </a:bodyPr>
          <a:lstStyle/>
          <a:p>
            <a:r>
              <a:rPr lang="en-US" sz="2800" dirty="0"/>
              <a:t>What is Segmentation?</a:t>
            </a:r>
          </a:p>
          <a:p>
            <a:r>
              <a:rPr lang="en-US" sz="2800" dirty="0"/>
              <a:t>Segmentation is a technique of memory management. It is just like the Paging technique except the fact that in segmentation, the segments are of variable length but, in Paging, the pages are of fixed size. In segmentation, the memory is split into variable-length parts. Each part is known as segments. The information which is related to the segment is stored in a table which is called a segment table.</a:t>
            </a:r>
          </a:p>
          <a:p>
            <a:endParaRPr lang="en-US" sz="2800" dirty="0"/>
          </a:p>
          <a:p>
            <a:r>
              <a:rPr lang="en-US" sz="2800" dirty="0"/>
              <a:t>There are two types of information stored in the segment table:</a:t>
            </a:r>
          </a:p>
          <a:p>
            <a:endParaRPr lang="en-US" sz="2800" dirty="0"/>
          </a:p>
          <a:p>
            <a:r>
              <a:rPr lang="en-US" sz="2800" dirty="0"/>
              <a:t>Limit</a:t>
            </a:r>
          </a:p>
          <a:p>
            <a:r>
              <a:rPr lang="en-US" sz="2800" dirty="0"/>
              <a:t>Base</a:t>
            </a:r>
          </a:p>
          <a:p>
            <a:r>
              <a:rPr lang="en-US" sz="2800" dirty="0"/>
              <a:t>Limit: – The limit is the length or size of the segment</a:t>
            </a:r>
          </a:p>
          <a:p>
            <a:endParaRPr lang="en-US" sz="2800" dirty="0"/>
          </a:p>
          <a:p>
            <a:r>
              <a:rPr lang="en-US" sz="2800" dirty="0"/>
              <a:t>Base: – The base is the base address of the segment.</a:t>
            </a:r>
          </a:p>
          <a:p>
            <a:endParaRPr lang="en-US" dirty="0"/>
          </a:p>
        </p:txBody>
      </p:sp>
    </p:spTree>
    <p:extLst>
      <p:ext uri="{BB962C8B-B14F-4D97-AF65-F5344CB8AC3E}">
        <p14:creationId xmlns:p14="http://schemas.microsoft.com/office/powerpoint/2010/main" val="2599546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EA6851-617C-454A-B94F-EC3F0E20DFA2}"/>
              </a:ext>
            </a:extLst>
          </p:cNvPr>
          <p:cNvPicPr>
            <a:picLocks noChangeAspect="1"/>
          </p:cNvPicPr>
          <p:nvPr/>
        </p:nvPicPr>
        <p:blipFill>
          <a:blip r:embed="rId2"/>
          <a:stretch>
            <a:fillRect/>
          </a:stretch>
        </p:blipFill>
        <p:spPr>
          <a:xfrm>
            <a:off x="2085975" y="1128712"/>
            <a:ext cx="8020050" cy="4600575"/>
          </a:xfrm>
          <a:prstGeom prst="rect">
            <a:avLst/>
          </a:prstGeom>
        </p:spPr>
      </p:pic>
    </p:spTree>
    <p:extLst>
      <p:ext uri="{BB962C8B-B14F-4D97-AF65-F5344CB8AC3E}">
        <p14:creationId xmlns:p14="http://schemas.microsoft.com/office/powerpoint/2010/main" val="3769105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C5CC4B-17BD-4297-BB01-149046F88FB4}"/>
              </a:ext>
            </a:extLst>
          </p:cNvPr>
          <p:cNvSpPr txBox="1"/>
          <p:nvPr/>
        </p:nvSpPr>
        <p:spPr>
          <a:xfrm>
            <a:off x="225289" y="172067"/>
            <a:ext cx="11277598" cy="7263527"/>
          </a:xfrm>
          <a:prstGeom prst="rect">
            <a:avLst/>
          </a:prstGeom>
          <a:noFill/>
        </p:spPr>
        <p:txBody>
          <a:bodyPr wrap="square">
            <a:spAutoFit/>
          </a:bodyPr>
          <a:lstStyle/>
          <a:p>
            <a:r>
              <a:rPr lang="en-US" sz="2800" u="sng" dirty="0"/>
              <a:t>Translation of logical Address into physical Address</a:t>
            </a:r>
          </a:p>
          <a:p>
            <a:r>
              <a:rPr lang="en-US" sz="2800" dirty="0"/>
              <a:t>As a CPU always generates a logical address and we need a physical address for accessing the main memory. This mapping is done by the MMU(memory management Unit) with the help of the segment table.</a:t>
            </a:r>
          </a:p>
          <a:p>
            <a:endParaRPr lang="en-US" sz="2800" dirty="0"/>
          </a:p>
          <a:p>
            <a:r>
              <a:rPr lang="en-US" sz="2800" dirty="0"/>
              <a:t>Lets first understand some of the basic terms then we will see how this translation is done.</a:t>
            </a:r>
          </a:p>
          <a:p>
            <a:endParaRPr lang="en-US" sz="2800" dirty="0"/>
          </a:p>
          <a:p>
            <a:r>
              <a:rPr lang="en-US" sz="2800" dirty="0"/>
              <a:t>Logical Address: The logical address consists of two parts segment number and page offset.</a:t>
            </a:r>
          </a:p>
          <a:p>
            <a:r>
              <a:rPr lang="en-US" sz="2800" dirty="0"/>
              <a:t>1. Segment Number: It tells the specific segment of the process from which the CPU wants to read the data.</a:t>
            </a:r>
          </a:p>
          <a:p>
            <a:endParaRPr lang="en-US" sz="2800" dirty="0"/>
          </a:p>
          <a:p>
            <a:r>
              <a:rPr lang="en-US" sz="2800" dirty="0"/>
              <a:t>2. Segment Offset: It tells the exact word in that segment which the CPU wants to read.</a:t>
            </a:r>
          </a:p>
          <a:p>
            <a:endParaRPr lang="en-US" sz="2800" dirty="0"/>
          </a:p>
        </p:txBody>
      </p:sp>
    </p:spTree>
    <p:extLst>
      <p:ext uri="{BB962C8B-B14F-4D97-AF65-F5344CB8AC3E}">
        <p14:creationId xmlns:p14="http://schemas.microsoft.com/office/powerpoint/2010/main" val="2157226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CF12C7-E2CD-400D-ADA1-39EAA195780D}"/>
              </a:ext>
            </a:extLst>
          </p:cNvPr>
          <p:cNvSpPr txBox="1"/>
          <p:nvPr/>
        </p:nvSpPr>
        <p:spPr>
          <a:xfrm>
            <a:off x="583097" y="637475"/>
            <a:ext cx="10986052" cy="4832092"/>
          </a:xfrm>
          <a:prstGeom prst="rect">
            <a:avLst/>
          </a:prstGeom>
          <a:noFill/>
        </p:spPr>
        <p:txBody>
          <a:bodyPr wrap="square">
            <a:spAutoFit/>
          </a:bodyPr>
          <a:lstStyle/>
          <a:p>
            <a:r>
              <a:rPr lang="en-US" sz="2800" dirty="0"/>
              <a:t>Logical Address = Segment Number + Segment Offset</a:t>
            </a:r>
          </a:p>
          <a:p>
            <a:endParaRPr lang="en-US" sz="2800" dirty="0"/>
          </a:p>
          <a:p>
            <a:r>
              <a:rPr lang="en-US" sz="2800" dirty="0"/>
              <a:t>Physical Address: The physical address is obtained by adding the base address of the segment to the segment offset.</a:t>
            </a:r>
          </a:p>
          <a:p>
            <a:endParaRPr lang="en-US" sz="2800" dirty="0"/>
          </a:p>
          <a:p>
            <a:r>
              <a:rPr lang="en-US" sz="2800" dirty="0"/>
              <a:t>Segment table: A segment table stores the base address of each segment in the main memory. It has two parts i.e. Base and Limit. Here, base indicates the base address or starting address of the segment in the main memory. Limit tells the size of that segment. A register called Segment Table Base Register(STBR) which holds the base value of the segment table. The segment table is also stored in the main memory itself.</a:t>
            </a:r>
          </a:p>
        </p:txBody>
      </p:sp>
    </p:spTree>
    <p:extLst>
      <p:ext uri="{BB962C8B-B14F-4D97-AF65-F5344CB8AC3E}">
        <p14:creationId xmlns:p14="http://schemas.microsoft.com/office/powerpoint/2010/main" val="1992858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BA783A-DA69-4927-9BDF-FA294A8E1EB6}"/>
              </a:ext>
            </a:extLst>
          </p:cNvPr>
          <p:cNvSpPr txBox="1"/>
          <p:nvPr/>
        </p:nvSpPr>
        <p:spPr>
          <a:xfrm>
            <a:off x="410817" y="0"/>
            <a:ext cx="11608905" cy="6919715"/>
          </a:xfrm>
          <a:prstGeom prst="rect">
            <a:avLst/>
          </a:prstGeom>
          <a:noFill/>
        </p:spPr>
        <p:txBody>
          <a:bodyPr wrap="square">
            <a:spAutoFit/>
          </a:bodyPr>
          <a:lstStyle/>
          <a:p>
            <a:r>
              <a:rPr lang="en-US" sz="2800" u="sng" dirty="0"/>
              <a:t>How is the translation done?</a:t>
            </a:r>
            <a:endParaRPr lang="en-US" sz="2800" dirty="0"/>
          </a:p>
          <a:p>
            <a:pPr>
              <a:lnSpc>
                <a:spcPct val="150000"/>
              </a:lnSpc>
            </a:pPr>
            <a:r>
              <a:rPr lang="en-US" sz="2800" dirty="0"/>
              <a:t>The CPU generates the logical address which contains the segment number and the segment offset. STBR register contains the address of the segment table. Now, the segment table helps in determining the base address of the segment corresponding to the page number. Now, the segment offset is compared with the limit corresponding to the Base. If the segment offset is greater than the limit then it is an invalid address. This is because the CPU is trying to access a word in the segment and this value is greater than the size of the segment itself which is not possible. If the segment offset is less than or equal to the limit then only the request is accepted. The physical address is generated by adding the base address of the segment to the segment offset.</a:t>
            </a:r>
            <a:endParaRPr lang="en-IN" sz="2800" dirty="0"/>
          </a:p>
        </p:txBody>
      </p:sp>
    </p:spTree>
    <p:extLst>
      <p:ext uri="{BB962C8B-B14F-4D97-AF65-F5344CB8AC3E}">
        <p14:creationId xmlns:p14="http://schemas.microsoft.com/office/powerpoint/2010/main" val="1210292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DF1431-7FA4-47E4-BBC3-88E83E65C0FD}"/>
              </a:ext>
            </a:extLst>
          </p:cNvPr>
          <p:cNvSpPr txBox="1"/>
          <p:nvPr/>
        </p:nvSpPr>
        <p:spPr>
          <a:xfrm>
            <a:off x="530088" y="472928"/>
            <a:ext cx="11343860" cy="6124754"/>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3B3835"/>
                </a:solidFill>
                <a:effectLst/>
                <a:uLnTx/>
                <a:uFillTx/>
                <a:latin typeface="Helvetica Neue"/>
                <a:ea typeface="+mn-ea"/>
                <a:cs typeface="+mn-cs"/>
              </a:rPr>
              <a:t>Techniques that automatically move program and data blocks into the physical main memory when they are required for execution are called </a:t>
            </a:r>
            <a:r>
              <a:rPr kumimoji="0" lang="en-US" sz="2800" b="0" i="1" u="none" strike="noStrike" kern="1200" cap="none" spc="0" normalizeH="0" baseline="0" noProof="0" dirty="0">
                <a:ln>
                  <a:noFill/>
                </a:ln>
                <a:solidFill>
                  <a:srgbClr val="3B3835"/>
                </a:solidFill>
                <a:effectLst/>
                <a:uLnTx/>
                <a:uFillTx/>
                <a:latin typeface="Helvetica Neue"/>
                <a:ea typeface="+mn-ea"/>
                <a:cs typeface="+mn-cs"/>
              </a:rPr>
              <a:t>virtual-memory techniques</a:t>
            </a:r>
            <a:r>
              <a:rPr kumimoji="0" lang="en-US" sz="2800" b="0" i="0" u="none" strike="noStrike" kern="1200" cap="none" spc="0" normalizeH="0" baseline="0" noProof="0" dirty="0">
                <a:ln>
                  <a:noFill/>
                </a:ln>
                <a:solidFill>
                  <a:srgbClr val="3B3835"/>
                </a:solidFill>
                <a:effectLst/>
                <a:uLnTx/>
                <a:uFillTx/>
                <a:latin typeface="Helvetica Neue"/>
                <a:ea typeface="+mn-ea"/>
                <a:cs typeface="+mn-cs"/>
              </a:rPr>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3B3835"/>
              </a:solidFill>
              <a:effectLst/>
              <a:uLnTx/>
              <a:uFillTx/>
              <a:latin typeface="Helvetica Neue"/>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3B3835"/>
                </a:solidFill>
                <a:effectLst/>
                <a:uLnTx/>
                <a:uFillTx/>
                <a:latin typeface="Helvetica Neue"/>
                <a:ea typeface="+mn-ea"/>
                <a:cs typeface="+mn-cs"/>
              </a:rPr>
              <a:t>The binary addresses that the processor issues for either instructions or data are called </a:t>
            </a:r>
            <a:r>
              <a:rPr kumimoji="0" lang="en-US" sz="2800" b="0" i="1" u="none" strike="noStrike" kern="1200" cap="none" spc="0" normalizeH="0" baseline="0" noProof="0" dirty="0">
                <a:ln>
                  <a:noFill/>
                </a:ln>
                <a:solidFill>
                  <a:srgbClr val="3B3835"/>
                </a:solidFill>
                <a:effectLst/>
                <a:uLnTx/>
                <a:uFillTx/>
                <a:latin typeface="Helvetica Neue"/>
                <a:ea typeface="+mn-ea"/>
                <a:cs typeface="+mn-cs"/>
              </a:rPr>
              <a:t>virtual or logical addresses</a:t>
            </a:r>
            <a:r>
              <a:rPr kumimoji="0" lang="en-US" sz="2800" b="0" i="0" u="none" strike="noStrike" kern="1200" cap="none" spc="0" normalizeH="0" baseline="0" noProof="0" dirty="0">
                <a:ln>
                  <a:noFill/>
                </a:ln>
                <a:solidFill>
                  <a:srgbClr val="3B3835"/>
                </a:solidFill>
                <a:effectLst/>
                <a:uLnTx/>
                <a:uFillTx/>
                <a:latin typeface="Helvetica Neue"/>
                <a:ea typeface="+mn-ea"/>
                <a:cs typeface="+mn-cs"/>
              </a:rPr>
              <a:t>. These addresses are translated into physical addresses by a combination of hardware and software components.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solidFill>
                  <a:srgbClr val="3B3835"/>
                </a:solidFill>
                <a:latin typeface="Helvetica Neue"/>
              </a:rPr>
              <a:t>If a virtual address refers to a part of the program or data space that is currently in the physical memory, then the contents of the appropriate location in the main memory are accessed immediately.</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3B3835"/>
                </a:solidFill>
                <a:effectLst/>
                <a:uLnTx/>
                <a:uFillTx/>
                <a:latin typeface="Helvetica Neue"/>
                <a:ea typeface="+mn-ea"/>
                <a:cs typeface="+mn-cs"/>
              </a:rPr>
              <a:t>If the referenced address is not in the main memory ,its co</a:t>
            </a:r>
            <a:r>
              <a:rPr lang="en-US" sz="2800" dirty="0" err="1">
                <a:solidFill>
                  <a:srgbClr val="3B3835"/>
                </a:solidFill>
                <a:latin typeface="Helvetica Neue"/>
              </a:rPr>
              <a:t>ntents</a:t>
            </a:r>
            <a:r>
              <a:rPr lang="en-US" sz="2800" dirty="0">
                <a:solidFill>
                  <a:srgbClr val="3B3835"/>
                </a:solidFill>
                <a:latin typeface="Helvetica Neue"/>
              </a:rPr>
              <a:t> must be brought into a suitable location in the memory before they can be used.</a:t>
            </a:r>
            <a:endPar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4257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EE9172-C5E3-448A-B049-5E5C4942B2F3}"/>
              </a:ext>
            </a:extLst>
          </p:cNvPr>
          <p:cNvSpPr txBox="1"/>
          <p:nvPr/>
        </p:nvSpPr>
        <p:spPr>
          <a:xfrm>
            <a:off x="291548" y="797510"/>
            <a:ext cx="11343860" cy="4401205"/>
          </a:xfrm>
          <a:prstGeom prst="rect">
            <a:avLst/>
          </a:prstGeom>
          <a:noFill/>
        </p:spPr>
        <p:txBody>
          <a:bodyPr wrap="square">
            <a:spAutoFit/>
          </a:bodyPr>
          <a:lstStyle/>
          <a:p>
            <a:endParaRPr lang="en-IN" sz="2800" b="0" i="0" dirty="0">
              <a:solidFill>
                <a:srgbClr val="3B3835"/>
              </a:solidFill>
              <a:effectLst/>
              <a:latin typeface="Helvetica Neue"/>
            </a:endParaRPr>
          </a:p>
          <a:p>
            <a:pPr marL="457200" indent="-457200">
              <a:buFont typeface="Arial" panose="020B0604020202020204" pitchFamily="34" charset="0"/>
              <a:buChar char="•"/>
            </a:pPr>
            <a:r>
              <a:rPr lang="en-US" sz="2800" b="0" i="0" dirty="0">
                <a:solidFill>
                  <a:srgbClr val="3B3835"/>
                </a:solidFill>
                <a:effectLst/>
                <a:latin typeface="Helvetica Neue"/>
              </a:rPr>
              <a:t>A special hardware unit ,called Memory Management Unit(MMU) translates virtual addresses into physical addresses. </a:t>
            </a:r>
          </a:p>
          <a:p>
            <a:pPr marL="457200" indent="-457200">
              <a:buFont typeface="Arial" panose="020B0604020202020204" pitchFamily="34" charset="0"/>
              <a:buChar char="•"/>
            </a:pPr>
            <a:endParaRPr lang="en-US" sz="2800" b="0" i="0" dirty="0">
              <a:solidFill>
                <a:srgbClr val="3B3835"/>
              </a:solidFill>
              <a:effectLst/>
              <a:latin typeface="Helvetica Neue"/>
            </a:endParaRPr>
          </a:p>
          <a:p>
            <a:pPr marL="457200" indent="-457200">
              <a:buFont typeface="Arial" panose="020B0604020202020204" pitchFamily="34" charset="0"/>
              <a:buChar char="•"/>
            </a:pPr>
            <a:r>
              <a:rPr lang="en-US" sz="2800" b="0" i="0" dirty="0">
                <a:solidFill>
                  <a:srgbClr val="3B3835"/>
                </a:solidFill>
                <a:effectLst/>
                <a:latin typeface="Helvetica Neue"/>
              </a:rPr>
              <a:t>If the desired data or instructions are in the main memory they are fetched.</a:t>
            </a:r>
          </a:p>
          <a:p>
            <a:pPr marL="457200" indent="-457200">
              <a:buFont typeface="Arial" panose="020B0604020202020204" pitchFamily="34" charset="0"/>
              <a:buChar char="•"/>
            </a:pPr>
            <a:endParaRPr lang="en-US" sz="2800" b="0" i="0" dirty="0">
              <a:solidFill>
                <a:srgbClr val="3B3835"/>
              </a:solidFill>
              <a:effectLst/>
              <a:latin typeface="Helvetica Neue"/>
            </a:endParaRPr>
          </a:p>
          <a:p>
            <a:pPr marL="457200" indent="-457200">
              <a:buFont typeface="Arial" panose="020B0604020202020204" pitchFamily="34" charset="0"/>
              <a:buChar char="•"/>
            </a:pPr>
            <a:r>
              <a:rPr lang="en-US" sz="2800" b="0" i="0" dirty="0">
                <a:solidFill>
                  <a:srgbClr val="3B3835"/>
                </a:solidFill>
                <a:effectLst/>
                <a:latin typeface="Helvetica Neue"/>
              </a:rPr>
              <a:t> If the desired data or instructions are not in the main memory, MMU causes the operating system to bring the data from the secondary storage into the main memory.</a:t>
            </a:r>
            <a:endParaRPr lang="en-IN" sz="2800" dirty="0"/>
          </a:p>
        </p:txBody>
      </p:sp>
    </p:spTree>
    <p:extLst>
      <p:ext uri="{BB962C8B-B14F-4D97-AF65-F5344CB8AC3E}">
        <p14:creationId xmlns:p14="http://schemas.microsoft.com/office/powerpoint/2010/main" val="2062824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F24622-54BD-4B92-9408-322718EF9745}"/>
              </a:ext>
            </a:extLst>
          </p:cNvPr>
          <p:cNvSpPr txBox="1"/>
          <p:nvPr/>
        </p:nvSpPr>
        <p:spPr>
          <a:xfrm>
            <a:off x="159025" y="191583"/>
            <a:ext cx="11476384" cy="6124754"/>
          </a:xfrm>
          <a:prstGeom prst="rect">
            <a:avLst/>
          </a:prstGeom>
          <a:noFill/>
        </p:spPr>
        <p:txBody>
          <a:bodyPr wrap="square">
            <a:spAutoFit/>
          </a:bodyPr>
          <a:lstStyle/>
          <a:p>
            <a:r>
              <a:rPr lang="en-US" sz="2800" b="1" dirty="0"/>
              <a:t>Address</a:t>
            </a:r>
            <a:r>
              <a:rPr lang="en-US" b="1" dirty="0"/>
              <a:t> </a:t>
            </a:r>
            <a:r>
              <a:rPr lang="en-US" sz="2800" b="1" dirty="0"/>
              <a:t>translation </a:t>
            </a:r>
          </a:p>
          <a:p>
            <a:r>
              <a:rPr lang="en-US" sz="2800" dirty="0"/>
              <a:t>Address Translation is done by two techniques</a:t>
            </a:r>
          </a:p>
          <a:p>
            <a:endParaRPr lang="en-US" sz="2800" dirty="0"/>
          </a:p>
          <a:p>
            <a:pPr marL="457200" indent="-457200">
              <a:buFont typeface="Wingdings" panose="05000000000000000000" pitchFamily="2" charset="2"/>
              <a:buChar char="Ø"/>
            </a:pPr>
            <a:r>
              <a:rPr lang="en-US" sz="2800" dirty="0"/>
              <a:t>Paging</a:t>
            </a:r>
          </a:p>
          <a:p>
            <a:pPr marL="457200" indent="-457200">
              <a:buFont typeface="Wingdings" panose="05000000000000000000" pitchFamily="2" charset="2"/>
              <a:buChar char="Ø"/>
            </a:pPr>
            <a:r>
              <a:rPr lang="en-US" sz="2800" dirty="0"/>
              <a:t>Segmentation</a:t>
            </a:r>
          </a:p>
          <a:p>
            <a:endParaRPr lang="en-US" sz="2800" b="1" u="sng" dirty="0"/>
          </a:p>
          <a:p>
            <a:r>
              <a:rPr lang="en-US" sz="2800" b="1" u="sng" dirty="0"/>
              <a:t>Paging</a:t>
            </a:r>
          </a:p>
          <a:p>
            <a:pPr marL="457200" indent="-457200">
              <a:buFont typeface="Arial" panose="020B0604020202020204" pitchFamily="34" charset="0"/>
              <a:buChar char="•"/>
            </a:pPr>
            <a:r>
              <a:rPr lang="en-US" sz="2800" dirty="0"/>
              <a:t>A simple method for translating virtual addresses into physical addresses is to assume that all program and data are composed of fixed-length units called </a:t>
            </a:r>
            <a:r>
              <a:rPr lang="en-US" sz="2800" i="1" dirty="0"/>
              <a:t>pages</a:t>
            </a:r>
            <a:r>
              <a:rPr lang="en-US" sz="2800" dirty="0"/>
              <a:t>. A page consists of a block of words that occupy contiguous locations in the main memory.</a:t>
            </a:r>
          </a:p>
          <a:p>
            <a:pPr marL="457200" indent="-457200">
              <a:buFont typeface="Arial" panose="020B0604020202020204" pitchFamily="34" charset="0"/>
              <a:buChar char="•"/>
            </a:pPr>
            <a:r>
              <a:rPr lang="en-US" sz="2800" dirty="0"/>
              <a:t>Page is a basic unit of information that is transferred between secondary storage and main memory.</a:t>
            </a:r>
          </a:p>
          <a:p>
            <a:pPr marL="457200" indent="-457200">
              <a:buFont typeface="Arial" panose="020B0604020202020204" pitchFamily="34" charset="0"/>
              <a:buChar char="•"/>
            </a:pPr>
            <a:r>
              <a:rPr lang="en-US" sz="2800" dirty="0"/>
              <a:t>Size of a page commonly ranges from 2K to 16K bytes.</a:t>
            </a:r>
          </a:p>
        </p:txBody>
      </p:sp>
    </p:spTree>
    <p:extLst>
      <p:ext uri="{BB962C8B-B14F-4D97-AF65-F5344CB8AC3E}">
        <p14:creationId xmlns:p14="http://schemas.microsoft.com/office/powerpoint/2010/main" val="4165076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E5DB1F-2F8B-4828-BEB0-BA25A7E85E9C}"/>
              </a:ext>
            </a:extLst>
          </p:cNvPr>
          <p:cNvPicPr>
            <a:picLocks noChangeAspect="1"/>
          </p:cNvPicPr>
          <p:nvPr/>
        </p:nvPicPr>
        <p:blipFill>
          <a:blip r:embed="rId2"/>
          <a:stretch>
            <a:fillRect/>
          </a:stretch>
        </p:blipFill>
        <p:spPr>
          <a:xfrm>
            <a:off x="1311965" y="273081"/>
            <a:ext cx="8852452" cy="5839762"/>
          </a:xfrm>
          <a:prstGeom prst="rect">
            <a:avLst/>
          </a:prstGeom>
        </p:spPr>
      </p:pic>
      <p:sp>
        <p:nvSpPr>
          <p:cNvPr id="4" name="TextBox 3">
            <a:extLst>
              <a:ext uri="{FF2B5EF4-FFF2-40B4-BE49-F238E27FC236}">
                <a16:creationId xmlns:a16="http://schemas.microsoft.com/office/drawing/2014/main" id="{040587D0-C4E4-411B-8817-87F152757632}"/>
              </a:ext>
            </a:extLst>
          </p:cNvPr>
          <p:cNvSpPr txBox="1"/>
          <p:nvPr/>
        </p:nvSpPr>
        <p:spPr>
          <a:xfrm>
            <a:off x="8587409" y="5194852"/>
            <a:ext cx="848139" cy="369332"/>
          </a:xfrm>
          <a:prstGeom prst="rect">
            <a:avLst/>
          </a:prstGeom>
          <a:noFill/>
        </p:spPr>
        <p:txBody>
          <a:bodyPr wrap="square" rtlCol="0">
            <a:spAutoFit/>
          </a:bodyPr>
          <a:lstStyle/>
          <a:p>
            <a:r>
              <a:rPr lang="en-US" dirty="0"/>
              <a:t>(RAM)</a:t>
            </a:r>
            <a:endParaRPr lang="en-IN" dirty="0"/>
          </a:p>
        </p:txBody>
      </p:sp>
    </p:spTree>
    <p:extLst>
      <p:ext uri="{BB962C8B-B14F-4D97-AF65-F5344CB8AC3E}">
        <p14:creationId xmlns:p14="http://schemas.microsoft.com/office/powerpoint/2010/main" val="2620458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CD9EA1-7286-405C-8ADF-FA985BB226AD}"/>
              </a:ext>
            </a:extLst>
          </p:cNvPr>
          <p:cNvSpPr txBox="1"/>
          <p:nvPr/>
        </p:nvSpPr>
        <p:spPr>
          <a:xfrm>
            <a:off x="331304" y="344557"/>
            <a:ext cx="11582400" cy="5693866"/>
          </a:xfrm>
          <a:prstGeom prst="rect">
            <a:avLst/>
          </a:prstGeom>
          <a:noFill/>
        </p:spPr>
        <p:txBody>
          <a:bodyPr wrap="square" rtlCol="0">
            <a:spAutoFit/>
          </a:bodyPr>
          <a:lstStyle/>
          <a:p>
            <a:pPr marL="457200" indent="-457200">
              <a:buFont typeface="Arial" panose="020B0604020202020204" pitchFamily="34" charset="0"/>
              <a:buChar char="•"/>
            </a:pPr>
            <a:r>
              <a:rPr lang="en-US" sz="2800" b="1" dirty="0"/>
              <a:t>Pages should not be too small</a:t>
            </a:r>
            <a:r>
              <a:rPr lang="en-US" sz="2800" dirty="0"/>
              <a:t>, because the access time of a magnetic disk is much longer than the access time of the main memory.</a:t>
            </a:r>
          </a:p>
          <a:p>
            <a:pPr marL="457200" indent="-457200">
              <a:buFont typeface="Arial" panose="020B0604020202020204" pitchFamily="34" charset="0"/>
              <a:buChar char="•"/>
            </a:pPr>
            <a:r>
              <a:rPr lang="en-US" sz="2800" dirty="0"/>
              <a:t>The reason for this is that it takes a considerable amount of time to locate the data on the disk, but once located, the data can be transferred at a rate of several megabytes per second.</a:t>
            </a:r>
          </a:p>
          <a:p>
            <a:pPr marL="457200" indent="-457200">
              <a:buFont typeface="Arial" panose="020B0604020202020204" pitchFamily="34" charset="0"/>
              <a:buChar char="•"/>
            </a:pPr>
            <a:r>
              <a:rPr lang="en-US" sz="2800" b="1" dirty="0"/>
              <a:t>If pages are too large </a:t>
            </a:r>
            <a:r>
              <a:rPr lang="en-US" sz="2800" dirty="0"/>
              <a:t>it is possible that a substantial portion of a page may not be used, yet this unnecessary data will occupy valuable space in the main memory</a:t>
            </a:r>
            <a:r>
              <a:rPr lang="en-US" dirty="0"/>
              <a:t>.</a:t>
            </a:r>
          </a:p>
          <a:p>
            <a:pPr marL="457200" indent="-457200">
              <a:buFont typeface="Arial" panose="020B0604020202020204" pitchFamily="34" charset="0"/>
              <a:buChar char="•"/>
            </a:pPr>
            <a:r>
              <a:rPr lang="en-US" sz="2800" dirty="0"/>
              <a:t>The cache bridges the speed gap between the processor and the main memory and is implemented in hardware.</a:t>
            </a:r>
          </a:p>
          <a:p>
            <a:pPr marL="457200" indent="-457200">
              <a:buFont typeface="Arial" panose="020B0604020202020204" pitchFamily="34" charset="0"/>
              <a:buChar char="•"/>
            </a:pPr>
            <a:r>
              <a:rPr lang="en-US" sz="2800" dirty="0"/>
              <a:t>The virtual-memory mechanism bridges the size and speed gaps between the main memory and secondary storage and is usually implemented in part by software techniques.</a:t>
            </a:r>
            <a:endParaRPr lang="en-IN" sz="2800" dirty="0"/>
          </a:p>
        </p:txBody>
      </p:sp>
    </p:spTree>
    <p:extLst>
      <p:ext uri="{BB962C8B-B14F-4D97-AF65-F5344CB8AC3E}">
        <p14:creationId xmlns:p14="http://schemas.microsoft.com/office/powerpoint/2010/main" val="1255599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5782E0-CF5D-4D7A-AE06-64C9031B167D}"/>
              </a:ext>
            </a:extLst>
          </p:cNvPr>
          <p:cNvPicPr>
            <a:picLocks noChangeAspect="1"/>
          </p:cNvPicPr>
          <p:nvPr/>
        </p:nvPicPr>
        <p:blipFill>
          <a:blip r:embed="rId2"/>
          <a:stretch>
            <a:fillRect/>
          </a:stretch>
        </p:blipFill>
        <p:spPr>
          <a:xfrm>
            <a:off x="1895060" y="587588"/>
            <a:ext cx="8150087" cy="5512519"/>
          </a:xfrm>
          <a:prstGeom prst="rect">
            <a:avLst/>
          </a:prstGeom>
        </p:spPr>
      </p:pic>
    </p:spTree>
    <p:extLst>
      <p:ext uri="{BB962C8B-B14F-4D97-AF65-F5344CB8AC3E}">
        <p14:creationId xmlns:p14="http://schemas.microsoft.com/office/powerpoint/2010/main" val="2587734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001C56-0E4E-400E-BA47-6BB6E2D16CF5}"/>
              </a:ext>
            </a:extLst>
          </p:cNvPr>
          <p:cNvPicPr>
            <a:picLocks noChangeAspect="1"/>
          </p:cNvPicPr>
          <p:nvPr/>
        </p:nvPicPr>
        <p:blipFill>
          <a:blip r:embed="rId2"/>
          <a:stretch>
            <a:fillRect/>
          </a:stretch>
        </p:blipFill>
        <p:spPr>
          <a:xfrm>
            <a:off x="1934816" y="453821"/>
            <a:ext cx="8282609" cy="5921931"/>
          </a:xfrm>
          <a:prstGeom prst="rect">
            <a:avLst/>
          </a:prstGeom>
        </p:spPr>
      </p:pic>
    </p:spTree>
    <p:extLst>
      <p:ext uri="{BB962C8B-B14F-4D97-AF65-F5344CB8AC3E}">
        <p14:creationId xmlns:p14="http://schemas.microsoft.com/office/powerpoint/2010/main" val="2427679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1032</TotalTime>
  <Words>1871</Words>
  <Application>Microsoft Office PowerPoint</Application>
  <PresentationFormat>Widescreen</PresentationFormat>
  <Paragraphs>121</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Helvetica Neue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Merin Joy</dc:creator>
  <cp:lastModifiedBy>HP</cp:lastModifiedBy>
  <cp:revision>70</cp:revision>
  <dcterms:created xsi:type="dcterms:W3CDTF">2021-02-08T14:39:50Z</dcterms:created>
  <dcterms:modified xsi:type="dcterms:W3CDTF">2023-12-05T10:25:29Z</dcterms:modified>
</cp:coreProperties>
</file>