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5" r:id="rId2"/>
    <p:sldId id="266" r:id="rId3"/>
    <p:sldId id="267" r:id="rId4"/>
    <p:sldId id="268" r:id="rId5"/>
    <p:sldId id="269" r:id="rId6"/>
    <p:sldId id="270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B2E3E-350E-4189-AB46-C25FD4BC8D3E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839E8-3A69-4BDF-B1A2-304138D37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891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627E-87F5-40BC-8B5D-0BD355C25253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047E-043F-4056-93DE-D1D4DB47F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65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627E-87F5-40BC-8B5D-0BD355C25253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047E-043F-4056-93DE-D1D4DB47F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27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627E-87F5-40BC-8B5D-0BD355C25253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047E-043F-4056-93DE-D1D4DB47F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64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627E-87F5-40BC-8B5D-0BD355C25253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047E-043F-4056-93DE-D1D4DB47F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68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627E-87F5-40BC-8B5D-0BD355C25253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047E-043F-4056-93DE-D1D4DB47F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50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627E-87F5-40BC-8B5D-0BD355C25253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047E-043F-4056-93DE-D1D4DB47F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92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627E-87F5-40BC-8B5D-0BD355C25253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047E-043F-4056-93DE-D1D4DB47F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69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627E-87F5-40BC-8B5D-0BD355C25253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047E-043F-4056-93DE-D1D4DB47F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76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627E-87F5-40BC-8B5D-0BD355C25253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047E-043F-4056-93DE-D1D4DB47F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52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627E-87F5-40BC-8B5D-0BD355C25253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047E-043F-4056-93DE-D1D4DB47F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03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627E-87F5-40BC-8B5D-0BD355C25253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047E-043F-4056-93DE-D1D4DB47F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10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F627E-87F5-40BC-8B5D-0BD355C25253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0047E-043F-4056-93DE-D1D4DB47F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7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388" y="504967"/>
            <a:ext cx="10904561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 smtClean="0">
                <a:latin typeface="Palatino Linotype" panose="02040502050505030304" pitchFamily="18" charset="0"/>
              </a:rPr>
              <a:t>LISTS</a:t>
            </a:r>
          </a:p>
          <a:p>
            <a:pPr marL="285750" indent="-285750">
              <a:buFontTx/>
              <a:buChar char="-"/>
            </a:pPr>
            <a:r>
              <a:rPr lang="en-GB" sz="2600" b="1" dirty="0" smtClean="0">
                <a:latin typeface="Palatino Linotype" panose="02040502050505030304" pitchFamily="18" charset="0"/>
              </a:rPr>
              <a:t>Mutable         - replace or delete any items</a:t>
            </a:r>
          </a:p>
          <a:p>
            <a:pPr marL="285750" indent="-285750">
              <a:buFontTx/>
              <a:buChar char="-"/>
            </a:pPr>
            <a:endParaRPr lang="en-GB" sz="2600" b="1" dirty="0">
              <a:latin typeface="Palatino Linotype" panose="02040502050505030304" pitchFamily="18" charset="0"/>
            </a:endParaRPr>
          </a:p>
          <a:p>
            <a:r>
              <a:rPr lang="en-GB" sz="2600" b="1" dirty="0" smtClean="0">
                <a:latin typeface="Palatino Linotype" panose="02040502050505030304" pitchFamily="18" charset="0"/>
              </a:rPr>
              <a:t>Constructor</a:t>
            </a:r>
          </a:p>
          <a:p>
            <a:pPr marL="342900" indent="-342900">
              <a:buAutoNum type="alphaLcParenBoth"/>
            </a:pPr>
            <a:r>
              <a:rPr lang="en-GB" sz="2600" b="1" dirty="0" smtClean="0">
                <a:latin typeface="Palatino Linotype" panose="02040502050505030304" pitchFamily="18" charset="0"/>
              </a:rPr>
              <a:t> l = list()	</a:t>
            </a:r>
          </a:p>
          <a:p>
            <a:r>
              <a:rPr lang="en-GB" sz="2600" b="1" dirty="0" smtClean="0">
                <a:latin typeface="Palatino Linotype" panose="02040502050505030304" pitchFamily="18" charset="0"/>
              </a:rPr>
              <a:t>      &gt;&gt;&gt; l </a:t>
            </a:r>
          </a:p>
          <a:p>
            <a:endParaRPr lang="en-GB" sz="2600" b="1" dirty="0">
              <a:latin typeface="Palatino Linotype" panose="02040502050505030304" pitchFamily="18" charset="0"/>
            </a:endParaRPr>
          </a:p>
          <a:p>
            <a:r>
              <a:rPr lang="en-GB" sz="2600" b="1" dirty="0" smtClean="0">
                <a:latin typeface="Palatino Linotype" panose="02040502050505030304" pitchFamily="18" charset="0"/>
              </a:rPr>
              <a:t>(b) l = list (‘APPLE’)</a:t>
            </a:r>
          </a:p>
          <a:p>
            <a:r>
              <a:rPr lang="en-GB" sz="2600" b="1" dirty="0">
                <a:latin typeface="Palatino Linotype" panose="02040502050505030304" pitchFamily="18" charset="0"/>
              </a:rPr>
              <a:t> </a:t>
            </a:r>
            <a:r>
              <a:rPr lang="en-GB" sz="2600" b="1" dirty="0" smtClean="0">
                <a:latin typeface="Palatino Linotype" panose="02040502050505030304" pitchFamily="18" charset="0"/>
              </a:rPr>
              <a:t>     &gt;&gt;&gt; l</a:t>
            </a:r>
          </a:p>
          <a:p>
            <a:endParaRPr lang="en-GB" sz="2600" b="1" dirty="0">
              <a:latin typeface="Palatino Linotype" panose="02040502050505030304" pitchFamily="18" charset="0"/>
            </a:endParaRPr>
          </a:p>
          <a:p>
            <a:r>
              <a:rPr lang="en-GB" sz="2600" b="1" dirty="0" smtClean="0">
                <a:latin typeface="Palatino Linotype" panose="02040502050505030304" pitchFamily="18" charset="0"/>
              </a:rPr>
              <a:t>(c ) list = [-16, “blue”, 100, [1,2,3] ]</a:t>
            </a:r>
          </a:p>
          <a:p>
            <a:r>
              <a:rPr lang="en-GB" sz="2600" b="1" dirty="0">
                <a:latin typeface="Palatino Linotype" panose="02040502050505030304" pitchFamily="18" charset="0"/>
              </a:rPr>
              <a:t> </a:t>
            </a:r>
            <a:r>
              <a:rPr lang="en-GB" sz="2600" b="1" dirty="0" smtClean="0">
                <a:latin typeface="Palatino Linotype" panose="02040502050505030304" pitchFamily="18" charset="0"/>
              </a:rPr>
              <a:t>     &gt;&gt;&gt; list</a:t>
            </a:r>
          </a:p>
          <a:p>
            <a:r>
              <a:rPr lang="en-GB" sz="2600" b="1" dirty="0" smtClean="0">
                <a:latin typeface="Palatino Linotype" panose="02040502050505030304" pitchFamily="18" charset="0"/>
              </a:rPr>
              <a:t>      list [0] </a:t>
            </a:r>
          </a:p>
          <a:p>
            <a:r>
              <a:rPr lang="en-GB" sz="2600" b="1" dirty="0" smtClean="0">
                <a:latin typeface="Palatino Linotype" panose="02040502050505030304" pitchFamily="18" charset="0"/>
              </a:rPr>
              <a:t>     list [1][0]</a:t>
            </a:r>
          </a:p>
          <a:p>
            <a:r>
              <a:rPr lang="en-GB" sz="2600" b="1" dirty="0" smtClean="0">
                <a:latin typeface="Palatino Linotype" panose="02040502050505030304" pitchFamily="18" charset="0"/>
              </a:rPr>
              <a:t>     list [3][1:]</a:t>
            </a:r>
          </a:p>
          <a:p>
            <a:endParaRPr lang="en-GB" sz="2600" b="1" dirty="0" smtClean="0">
              <a:latin typeface="Palatino Linotype" panose="02040502050505030304" pitchFamily="18" charset="0"/>
            </a:endParaRPr>
          </a:p>
          <a:p>
            <a:pPr marL="285750" indent="-285750">
              <a:buFontTx/>
              <a:buChar char="-"/>
            </a:pPr>
            <a:endParaRPr lang="en-GB" sz="2600" b="1" dirty="0">
              <a:latin typeface="Palatino Linotype" panose="02040502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6812" y="2361063"/>
            <a:ext cx="17878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[ ]</a:t>
            </a:r>
            <a:endParaRPr lang="en-GB" sz="2600" b="1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6811" y="3240921"/>
            <a:ext cx="39100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[ ‘A’, ‘P’, ‘P’, ‘L’, ‘E’]</a:t>
            </a:r>
            <a:endParaRPr lang="en-GB" sz="2600" b="1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34668" y="4506062"/>
            <a:ext cx="37463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[-16, ‘blue’, 100, [1,2,3] ]</a:t>
            </a:r>
          </a:p>
          <a:p>
            <a:endParaRPr lang="en-GB" sz="2600" b="1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0912" y="5143184"/>
            <a:ext cx="37463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-16</a:t>
            </a:r>
          </a:p>
          <a:p>
            <a:endParaRPr lang="en-GB" sz="2600" b="1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0911" y="5589460"/>
            <a:ext cx="37463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‘b’</a:t>
            </a:r>
          </a:p>
          <a:p>
            <a:endParaRPr lang="en-GB" sz="2600" b="1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7584" y="6052587"/>
            <a:ext cx="37463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[ 2, 3 ]</a:t>
            </a:r>
          </a:p>
          <a:p>
            <a:endParaRPr lang="en-GB" sz="2600" b="1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52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113" y="5415"/>
            <a:ext cx="1041324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Palatino Linotype" panose="02040502050505030304" pitchFamily="18" charset="0"/>
              </a:rPr>
              <a:t>&gt;&gt;&gt;list = [1,2,3,4,5]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&gt;&gt;&gt; 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list.append</a:t>
            </a:r>
            <a:r>
              <a:rPr lang="en-GB" sz="2800" b="1" dirty="0" smtClean="0">
                <a:latin typeface="Palatino Linotype" panose="02040502050505030304" pitchFamily="18" charset="0"/>
              </a:rPr>
              <a:t>(1)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&gt;&gt;&gt; 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list.count</a:t>
            </a:r>
            <a:r>
              <a:rPr lang="en-GB" sz="2800" b="1" dirty="0" smtClean="0">
                <a:latin typeface="Palatino Linotype" panose="02040502050505030304" pitchFamily="18" charset="0"/>
              </a:rPr>
              <a:t>(1)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&gt;&gt;&gt; x = [6,7,8]</a:t>
            </a:r>
          </a:p>
          <a:p>
            <a:r>
              <a:rPr lang="en-GB" sz="2800" b="1" dirty="0">
                <a:latin typeface="Palatino Linotype" panose="02040502050505030304" pitchFamily="18" charset="0"/>
              </a:rPr>
              <a:t> </a:t>
            </a:r>
            <a:r>
              <a:rPr lang="en-GB" sz="2800" b="1" dirty="0" smtClean="0">
                <a:latin typeface="Palatino Linotype" panose="02040502050505030304" pitchFamily="18" charset="0"/>
              </a:rPr>
              <a:t>       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list.extend</a:t>
            </a:r>
            <a:r>
              <a:rPr lang="en-GB" sz="2800" b="1" dirty="0" smtClean="0">
                <a:latin typeface="Palatino Linotype" panose="02040502050505030304" pitchFamily="18" charset="0"/>
              </a:rPr>
              <a:t>(x)       ~    list += x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&gt;&gt;&gt; 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list.index</a:t>
            </a:r>
            <a:r>
              <a:rPr lang="en-GB" sz="2800" b="1" dirty="0" smtClean="0">
                <a:latin typeface="Palatino Linotype" panose="02040502050505030304" pitchFamily="18" charset="0"/>
              </a:rPr>
              <a:t> (1)    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&gt;&gt;&gt; 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list.index</a:t>
            </a:r>
            <a:r>
              <a:rPr lang="en-GB" sz="2800" b="1" dirty="0" smtClean="0">
                <a:latin typeface="Palatino Linotype" panose="02040502050505030304" pitchFamily="18" charset="0"/>
              </a:rPr>
              <a:t>(1, 3,6)  </a:t>
            </a:r>
          </a:p>
          <a:p>
            <a:r>
              <a:rPr lang="en-GB" sz="2800" b="1" dirty="0">
                <a:latin typeface="Palatino Linotype" panose="02040502050505030304" pitchFamily="18" charset="0"/>
              </a:rPr>
              <a:t> </a:t>
            </a:r>
            <a:r>
              <a:rPr lang="en-GB" sz="2800" b="1" dirty="0" smtClean="0">
                <a:latin typeface="Palatino Linotype" panose="02040502050505030304" pitchFamily="18" charset="0"/>
              </a:rPr>
              <a:t>                         </a:t>
            </a:r>
            <a:r>
              <a:rPr lang="en-GB" sz="2200" b="1" dirty="0" smtClean="0">
                <a:solidFill>
                  <a:srgbClr val="C00000"/>
                </a:solidFill>
                <a:latin typeface="Palatino Linotype" panose="02040502050505030304" pitchFamily="18" charset="0"/>
              </a:rPr>
              <a:t>start    end</a:t>
            </a: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&gt;&gt;&gt; list[-1] = 100</a:t>
            </a: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&gt;&gt;&gt; list * 2</a:t>
            </a:r>
            <a:endParaRPr lang="en-GB" sz="2800" b="1" dirty="0">
              <a:latin typeface="Palatino Linotype" panose="02040502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81183" y="1037229"/>
            <a:ext cx="3452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[1,2,3,4,5,1]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1183" y="1946752"/>
            <a:ext cx="3452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  <a:latin typeface="Palatino Linotype" panose="02040502050505030304" pitchFamily="18" charset="0"/>
              </a:rPr>
              <a:t>2</a:t>
            </a:r>
            <a:endParaRPr lang="en-GB" sz="2800" b="1" dirty="0" smtClean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7500" y="3117060"/>
            <a:ext cx="3452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[1,2,3,4,5,1,6,7,8]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1183" y="4053878"/>
            <a:ext cx="3452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5167" y="4784267"/>
            <a:ext cx="7031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5;            if not found raises ValueError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409893" y="5052543"/>
            <a:ext cx="204716" cy="39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852422" y="5044632"/>
            <a:ext cx="344606" cy="35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57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4275" y="464024"/>
            <a:ext cx="1078173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Palatino Linotype" panose="02040502050505030304" pitchFamily="18" charset="0"/>
              </a:rPr>
              <a:t>&gt;&gt;&gt;list = [1,2,3,4,5,6]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&gt;&gt;&gt; 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list.insert</a:t>
            </a:r>
            <a:r>
              <a:rPr lang="en-GB" sz="2800" b="1" dirty="0" smtClean="0">
                <a:latin typeface="Palatino Linotype" panose="02040502050505030304" pitchFamily="18" charset="0"/>
              </a:rPr>
              <a:t> (0,-1)       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&gt;&gt;&gt; 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list.pop</a:t>
            </a:r>
            <a:r>
              <a:rPr lang="en-GB" sz="2800" b="1" dirty="0" smtClean="0">
                <a:latin typeface="Palatino Linotype" panose="02040502050505030304" pitchFamily="18" charset="0"/>
              </a:rPr>
              <a:t>()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&gt;&gt;&gt; 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list.pop</a:t>
            </a:r>
            <a:r>
              <a:rPr lang="en-GB" sz="2800" b="1" dirty="0" smtClean="0">
                <a:latin typeface="Palatino Linotype" panose="02040502050505030304" pitchFamily="18" charset="0"/>
              </a:rPr>
              <a:t>(3</a:t>
            </a:r>
            <a:r>
              <a:rPr lang="en-GB" sz="2800" b="1" dirty="0">
                <a:latin typeface="Palatino Linotype" panose="02040502050505030304" pitchFamily="18" charset="0"/>
              </a:rPr>
              <a:t>)						&gt;&gt;&gt; del </a:t>
            </a:r>
            <a:r>
              <a:rPr lang="en-GB" sz="2800" b="1" dirty="0" smtClean="0">
                <a:latin typeface="Palatino Linotype" panose="02040502050505030304" pitchFamily="18" charset="0"/>
              </a:rPr>
              <a:t>list[3]</a:t>
            </a:r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	      </a:t>
            </a:r>
            <a:r>
              <a:rPr lang="en-GB" b="1" dirty="0" smtClean="0">
                <a:latin typeface="Palatino Linotype" panose="02040502050505030304" pitchFamily="18" charset="0"/>
              </a:rPr>
              <a:t>index position</a:t>
            </a:r>
            <a:endParaRPr lang="en-GB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&gt;&gt;&gt; 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list.remove</a:t>
            </a:r>
            <a:r>
              <a:rPr lang="en-GB" sz="2800" b="1" dirty="0" smtClean="0">
                <a:latin typeface="Palatino Linotype" panose="02040502050505030304" pitchFamily="18" charset="0"/>
              </a:rPr>
              <a:t>(2)</a:t>
            </a: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                           </a:t>
            </a:r>
            <a:r>
              <a:rPr lang="en-GB" b="1" dirty="0" smtClean="0">
                <a:latin typeface="Palatino Linotype" panose="02040502050505030304" pitchFamily="18" charset="0"/>
              </a:rPr>
              <a:t>item</a:t>
            </a: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&gt;&gt;&gt; 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list.reverse</a:t>
            </a:r>
            <a:r>
              <a:rPr lang="en-GB" sz="2800" b="1" dirty="0" smtClean="0">
                <a:latin typeface="Palatino Linotype" panose="02040502050505030304" pitchFamily="18" charset="0"/>
              </a:rPr>
              <a:t>()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&gt;&gt;&gt; 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list.sort</a:t>
            </a:r>
            <a:r>
              <a:rPr lang="en-GB" sz="2800" b="1" dirty="0" smtClean="0">
                <a:latin typeface="Palatino Linotype" panose="02040502050505030304" pitchFamily="18" charset="0"/>
              </a:rPr>
              <a:t>() </a:t>
            </a:r>
          </a:p>
          <a:p>
            <a:endParaRPr lang="en-GB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31560" y="1337481"/>
            <a:ext cx="3452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[-1,1,2,3,4,5,6]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31560" y="2210938"/>
            <a:ext cx="3452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1560" y="3003181"/>
            <a:ext cx="3452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31560" y="3891888"/>
            <a:ext cx="3452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[-1,1,4,5]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31560" y="4717113"/>
            <a:ext cx="3452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[5,4,1,-1]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93325" y="3370997"/>
            <a:ext cx="54591" cy="27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521122" y="4312694"/>
            <a:ext cx="81887" cy="23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31560" y="5614318"/>
            <a:ext cx="3452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[-1,1,4,5]</a:t>
            </a:r>
          </a:p>
        </p:txBody>
      </p:sp>
    </p:spTree>
    <p:extLst>
      <p:ext uri="{BB962C8B-B14F-4D97-AF65-F5344CB8AC3E}">
        <p14:creationId xmlns:p14="http://schemas.microsoft.com/office/powerpoint/2010/main" val="320628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047" y="504966"/>
            <a:ext cx="105224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Palatino Linotype" panose="02040502050505030304" pitchFamily="18" charset="0"/>
              </a:rPr>
              <a:t>L = [“ball”, “apple”, “Axe”, “Mirror”, “Bag”]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&gt;&gt;&gt; 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L.sort</a:t>
            </a:r>
            <a:r>
              <a:rPr lang="en-GB" sz="2800" b="1" dirty="0" smtClean="0">
                <a:latin typeface="Palatino Linotype" panose="02040502050505030304" pitchFamily="18" charset="0"/>
              </a:rPr>
              <a:t>()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&gt;&gt;&gt; 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L.sort</a:t>
            </a:r>
            <a:r>
              <a:rPr lang="en-GB" sz="2800" b="1" dirty="0" smtClean="0">
                <a:latin typeface="Palatino Linotype" panose="02040502050505030304" pitchFamily="18" charset="0"/>
              </a:rPr>
              <a:t>(key = 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str.lower</a:t>
            </a:r>
            <a:r>
              <a:rPr lang="en-GB" sz="2800" b="1" dirty="0" smtClean="0">
                <a:latin typeface="Palatino Linotype" panose="02040502050505030304" pitchFamily="18" charset="0"/>
              </a:rPr>
              <a:t>)</a:t>
            </a:r>
            <a:endParaRPr lang="en-GB" sz="2800" b="1" dirty="0">
              <a:latin typeface="Palatino Linotype" panose="02040502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16657" y="1366741"/>
            <a:ext cx="6469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[‘Axe’, ‘Bag’, ‘Mirror’, ‘apple’, ‘ball’]</a:t>
            </a:r>
            <a:endParaRPr lang="en-GB" sz="2800" b="1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6275" y="2228515"/>
            <a:ext cx="6741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[‘apple’, ‘Axe’, ‘Bag’, ‘ball’, ‘Mirror</a:t>
            </a:r>
            <a:endParaRPr lang="en-GB" sz="2800" b="1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364" y="3289110"/>
            <a:ext cx="119736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Palatino Linotype" panose="02040502050505030304" pitchFamily="18" charset="0"/>
              </a:rPr>
              <a:t>Sequence Unpacking Operator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&gt;&gt;&gt; first, *rest = [1,2,3,4]</a:t>
            </a: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&gt;&gt;&gt; first, rest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&gt;&gt;&gt; *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dirc</a:t>
            </a:r>
            <a:r>
              <a:rPr lang="en-GB" sz="2800" b="1" dirty="0" smtClean="0">
                <a:latin typeface="Palatino Linotype" panose="02040502050505030304" pitchFamily="18" charset="0"/>
              </a:rPr>
              <a:t>, name = “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usr</a:t>
            </a:r>
            <a:r>
              <a:rPr lang="en-GB" sz="2800" b="1" dirty="0" smtClean="0">
                <a:latin typeface="Palatino Linotype" panose="02040502050505030304" pitchFamily="18" charset="0"/>
              </a:rPr>
              <a:t>/bin/file1”.split(“/”)</a:t>
            </a: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&gt;&gt;&gt; 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dirc</a:t>
            </a:r>
            <a:r>
              <a:rPr lang="en-GB" sz="2800" b="1" dirty="0" smtClean="0">
                <a:latin typeface="Palatino Linotype" panose="02040502050505030304" pitchFamily="18" charset="0"/>
              </a:rPr>
              <a:t>, name</a:t>
            </a:r>
            <a:endParaRPr lang="en-GB" sz="2800" b="1" dirty="0">
              <a:latin typeface="Palatino Linotype" panose="020405020505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5080" y="4735659"/>
            <a:ext cx="3712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(1 , [2,3,4] )</a:t>
            </a:r>
            <a:endParaRPr lang="en-GB" sz="2800" b="1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95079" y="6002598"/>
            <a:ext cx="3712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([‘</a:t>
            </a:r>
            <a:r>
              <a:rPr lang="en-GB" sz="2800" b="1" dirty="0" err="1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usr</a:t>
            </a:r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’,’bin’], ‘file1’)</a:t>
            </a:r>
            <a:endParaRPr lang="en-GB" sz="2800" b="1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6592" y="3850966"/>
            <a:ext cx="7451678" cy="61600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b="1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&gt;&gt;&gt;first, *mid, last = </a:t>
            </a:r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“</a:t>
            </a:r>
            <a:r>
              <a:rPr lang="en-GB" sz="2400" b="1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Nishal</a:t>
            </a:r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 Mohammed K </a:t>
            </a:r>
            <a:r>
              <a:rPr lang="en-GB" sz="2400" b="1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N”.</a:t>
            </a:r>
            <a:r>
              <a:rPr lang="en-GB" sz="2400" b="1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split</a:t>
            </a:r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()</a:t>
            </a:r>
          </a:p>
          <a:p>
            <a:endParaRPr lang="en-GB" sz="24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02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0501" y="300251"/>
            <a:ext cx="10849971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Palatino Linotype" panose="02040502050505030304" pitchFamily="18" charset="0"/>
              </a:rPr>
              <a:t>List Comprehensions</a:t>
            </a: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				for 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i</a:t>
            </a:r>
            <a:r>
              <a:rPr lang="en-GB" sz="2800" b="1" dirty="0" smtClean="0">
                <a:latin typeface="Palatino Linotype" panose="02040502050505030304" pitchFamily="18" charset="0"/>
              </a:rPr>
              <a:t> in range(5):</a:t>
            </a: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					print(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i</a:t>
            </a:r>
            <a:r>
              <a:rPr lang="en-GB" sz="2800" b="1" dirty="0" smtClean="0">
                <a:latin typeface="Palatino Linotype" panose="02040502050505030304" pitchFamily="18" charset="0"/>
              </a:rPr>
              <a:t>)</a:t>
            </a:r>
          </a:p>
          <a:p>
            <a:r>
              <a:rPr lang="en-GB" sz="2800" b="1" dirty="0" err="1" smtClean="0">
                <a:latin typeface="Palatino Linotype" panose="02040502050505030304" pitchFamily="18" charset="0"/>
              </a:rPr>
              <a:t>Eg</a:t>
            </a:r>
            <a:r>
              <a:rPr lang="en-GB" sz="2800" b="1" dirty="0" smtClean="0">
                <a:latin typeface="Palatino Linotype" panose="02040502050505030304" pitchFamily="18" charset="0"/>
              </a:rPr>
              <a:t>:</a:t>
            </a: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	</a:t>
            </a:r>
            <a:r>
              <a:rPr lang="en-GB" sz="2600" b="1" dirty="0" smtClean="0">
                <a:latin typeface="Candara" panose="020E0502030303020204" pitchFamily="34" charset="0"/>
              </a:rPr>
              <a:t>leaps = []</a:t>
            </a:r>
          </a:p>
          <a:p>
            <a:r>
              <a:rPr lang="en-GB" sz="2600" b="1" dirty="0">
                <a:latin typeface="Candara" panose="020E0502030303020204" pitchFamily="34" charset="0"/>
              </a:rPr>
              <a:t>	</a:t>
            </a:r>
            <a:r>
              <a:rPr lang="en-GB" sz="2600" b="1" dirty="0" smtClean="0">
                <a:latin typeface="Candara" panose="020E0502030303020204" pitchFamily="34" charset="0"/>
              </a:rPr>
              <a:t>for year in range(1900,2000):</a:t>
            </a:r>
          </a:p>
          <a:p>
            <a:r>
              <a:rPr lang="en-GB" sz="2600" b="1" dirty="0">
                <a:latin typeface="Candara" panose="020E0502030303020204" pitchFamily="34" charset="0"/>
              </a:rPr>
              <a:t>	</a:t>
            </a:r>
            <a:r>
              <a:rPr lang="en-GB" sz="2600" b="1" dirty="0" smtClean="0">
                <a:latin typeface="Candara" panose="020E0502030303020204" pitchFamily="34" charset="0"/>
              </a:rPr>
              <a:t>	if(year%4==0):</a:t>
            </a:r>
          </a:p>
          <a:p>
            <a:r>
              <a:rPr lang="en-GB" sz="2600" b="1" dirty="0">
                <a:latin typeface="Candara" panose="020E0502030303020204" pitchFamily="34" charset="0"/>
              </a:rPr>
              <a:t>	</a:t>
            </a:r>
            <a:r>
              <a:rPr lang="en-GB" sz="2600" b="1" dirty="0" smtClean="0">
                <a:latin typeface="Candara" panose="020E0502030303020204" pitchFamily="34" charset="0"/>
              </a:rPr>
              <a:t>		</a:t>
            </a:r>
            <a:r>
              <a:rPr lang="en-GB" sz="2600" b="1" dirty="0" err="1" smtClean="0">
                <a:latin typeface="Candara" panose="020E0502030303020204" pitchFamily="34" charset="0"/>
              </a:rPr>
              <a:t>leaps.append</a:t>
            </a:r>
            <a:r>
              <a:rPr lang="en-GB" sz="2600" b="1" dirty="0" smtClean="0">
                <a:latin typeface="Candara" panose="020E0502030303020204" pitchFamily="34" charset="0"/>
              </a:rPr>
              <a:t>(year)</a:t>
            </a:r>
          </a:p>
          <a:p>
            <a:endParaRPr lang="en-GB" sz="2800" b="1" dirty="0" smtClean="0">
              <a:latin typeface="Palatino Linotype" panose="02040502050505030304" pitchFamily="18" charset="0"/>
            </a:endParaRPr>
          </a:p>
          <a:p>
            <a:r>
              <a:rPr lang="en-GB" sz="2800" b="1" dirty="0">
                <a:latin typeface="Palatino Linotype" panose="02040502050505030304" pitchFamily="18" charset="0"/>
              </a:rPr>
              <a:t>	</a:t>
            </a:r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Syntax (List Comprehension)</a:t>
            </a:r>
          </a:p>
          <a:p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	[ &lt;expression&gt;  for  &lt;item&gt;  in  &lt;</a:t>
            </a:r>
            <a:r>
              <a:rPr lang="en-GB" sz="2800" b="1" dirty="0" err="1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iterable</a:t>
            </a:r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&gt;  &lt;if condition &gt;]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	&gt;&gt;&gt; leaps = [ year for year in range(1900,2000) if year%4==0 ]</a:t>
            </a:r>
            <a:endParaRPr lang="en-GB" sz="28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9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1946" y="764275"/>
            <a:ext cx="8065827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Palatino Linotype" panose="02040502050505030304" pitchFamily="18" charset="0"/>
              </a:rPr>
              <a:t>Square of numbers:</a:t>
            </a:r>
          </a:p>
          <a:p>
            <a:endParaRPr lang="en-GB" sz="2800" b="1" dirty="0" smtClean="0">
              <a:latin typeface="Palatino Linotype" panose="02040502050505030304" pitchFamily="18" charset="0"/>
            </a:endParaRPr>
          </a:p>
          <a:p>
            <a:r>
              <a:rPr lang="en-GB" sz="2400" b="1" dirty="0" smtClean="0">
                <a:latin typeface="Palatino Linotype" panose="02040502050505030304" pitchFamily="18" charset="0"/>
              </a:rPr>
              <a:t>list = [1,2,3,4,5,6]</a:t>
            </a:r>
          </a:p>
          <a:p>
            <a:r>
              <a:rPr lang="en-GB" sz="2400" b="1" dirty="0" smtClean="0">
                <a:latin typeface="Palatino Linotype" panose="02040502050505030304" pitchFamily="18" charset="0"/>
              </a:rPr>
              <a:t>result = []</a:t>
            </a:r>
          </a:p>
          <a:p>
            <a:endParaRPr lang="en-GB" sz="2400" b="1" dirty="0" smtClean="0">
              <a:latin typeface="Palatino Linotype" panose="02040502050505030304" pitchFamily="18" charset="0"/>
            </a:endParaRPr>
          </a:p>
          <a:p>
            <a:r>
              <a:rPr lang="en-GB" sz="2400" b="1" dirty="0" smtClean="0">
                <a:latin typeface="Palatino Linotype" panose="02040502050505030304" pitchFamily="18" charset="0"/>
              </a:rPr>
              <a:t>for x in list:</a:t>
            </a:r>
          </a:p>
          <a:p>
            <a:r>
              <a:rPr lang="en-GB" sz="2400" b="1" dirty="0" smtClean="0">
                <a:latin typeface="Palatino Linotype" panose="02040502050505030304" pitchFamily="18" charset="0"/>
              </a:rPr>
              <a:t>	if (x%2==0):</a:t>
            </a:r>
          </a:p>
          <a:p>
            <a:r>
              <a:rPr lang="en-GB" sz="2400" b="1" dirty="0" smtClean="0">
                <a:latin typeface="Palatino Linotype" panose="02040502050505030304" pitchFamily="18" charset="0"/>
              </a:rPr>
              <a:t>		</a:t>
            </a:r>
            <a:r>
              <a:rPr lang="en-GB" sz="2400" b="1" dirty="0" err="1" smtClean="0">
                <a:latin typeface="Palatino Linotype" panose="02040502050505030304" pitchFamily="18" charset="0"/>
              </a:rPr>
              <a:t>result.append</a:t>
            </a:r>
            <a:r>
              <a:rPr lang="en-GB" sz="2400" b="1" dirty="0" smtClean="0">
                <a:latin typeface="Palatino Linotype" panose="02040502050505030304" pitchFamily="18" charset="0"/>
              </a:rPr>
              <a:t>(x*x)</a:t>
            </a:r>
          </a:p>
          <a:p>
            <a:endParaRPr lang="en-GB" sz="2400" b="1" dirty="0">
              <a:latin typeface="Palatino Linotype" panose="02040502050505030304" pitchFamily="18" charset="0"/>
            </a:endParaRPr>
          </a:p>
          <a:p>
            <a:r>
              <a:rPr lang="en-GB" sz="2400" b="1" dirty="0" smtClean="0">
                <a:latin typeface="Palatino Linotype" panose="02040502050505030304" pitchFamily="18" charset="0"/>
              </a:rPr>
              <a:t>&gt;&gt;&gt; result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endParaRPr lang="en-GB" sz="2800" b="1" dirty="0" smtClean="0">
              <a:latin typeface="Palatino Linotype" panose="02040502050505030304" pitchFamily="18" charset="0"/>
            </a:endParaRPr>
          </a:p>
          <a:p>
            <a:endParaRPr lang="en-GB" sz="2800" b="1" dirty="0" smtClean="0">
              <a:latin typeface="Palatino Linotype" panose="02040502050505030304" pitchFamily="18" charset="0"/>
            </a:endParaRPr>
          </a:p>
          <a:p>
            <a:endParaRPr lang="en-GB" sz="2800" b="1" dirty="0" smtClean="0">
              <a:latin typeface="Palatino Linotype" panose="02040502050505030304" pitchFamily="18" charset="0"/>
            </a:endParaRPr>
          </a:p>
          <a:p>
            <a:endParaRPr lang="en-GB" sz="2800" b="1" dirty="0">
              <a:latin typeface="Palatino Linotype" panose="02040502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9116" y="5195331"/>
            <a:ext cx="952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Palatino Linotype" panose="02040502050505030304" pitchFamily="18" charset="0"/>
              </a:rPr>
              <a:t> </a:t>
            </a:r>
            <a:r>
              <a:rPr lang="en-GB" sz="2800" b="1" dirty="0" smtClean="0">
                <a:solidFill>
                  <a:srgbClr val="C00000"/>
                </a:solidFill>
                <a:latin typeface="Palatino Linotype" panose="02040502050505030304" pitchFamily="18" charset="0"/>
              </a:rPr>
              <a:t>result = [x*x   for  x  in  list  if  (x%2==0) ]</a:t>
            </a:r>
            <a:endParaRPr lang="en-GB" sz="2800" b="1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53385" y="4574583"/>
            <a:ext cx="2879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[4, 16, 36]</a:t>
            </a:r>
            <a:endParaRPr lang="en-GB" sz="2800" b="1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337481" y="5240740"/>
            <a:ext cx="9157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07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2889" y="445588"/>
            <a:ext cx="79157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Garamond" panose="02020404030301010803" pitchFamily="18" charset="0"/>
              </a:rPr>
              <a:t>Option 1:</a:t>
            </a:r>
          </a:p>
          <a:p>
            <a:endParaRPr lang="en-GB" sz="3200" dirty="0" smtClean="0">
              <a:latin typeface="Garamond" panose="02020404030301010803" pitchFamily="18" charset="0"/>
            </a:endParaRPr>
          </a:p>
          <a:p>
            <a:r>
              <a:rPr lang="en-GB" sz="3200" dirty="0" smtClean="0">
                <a:latin typeface="Garamond" panose="02020404030301010803" pitchFamily="18" charset="0"/>
              </a:rPr>
              <a:t>a = input(‘Enter numbers : ‘)</a:t>
            </a:r>
          </a:p>
          <a:p>
            <a:r>
              <a:rPr lang="en-GB" sz="3200" dirty="0" smtClean="0">
                <a:latin typeface="Garamond" panose="02020404030301010803" pitchFamily="18" charset="0"/>
              </a:rPr>
              <a:t>b = </a:t>
            </a:r>
            <a:r>
              <a:rPr lang="en-GB" sz="3200" dirty="0" err="1" smtClean="0">
                <a:latin typeface="Garamond" panose="02020404030301010803" pitchFamily="18" charset="0"/>
              </a:rPr>
              <a:t>a.split</a:t>
            </a:r>
            <a:r>
              <a:rPr lang="en-GB" sz="3200" dirty="0" smtClean="0">
                <a:latin typeface="Garamond" panose="02020404030301010803" pitchFamily="18" charset="0"/>
              </a:rPr>
              <a:t>()</a:t>
            </a:r>
          </a:p>
          <a:p>
            <a:r>
              <a:rPr lang="en-GB" sz="3200" dirty="0" smtClean="0">
                <a:latin typeface="Garamond" panose="02020404030301010803" pitchFamily="18" charset="0"/>
              </a:rPr>
              <a:t>b = [</a:t>
            </a:r>
            <a:r>
              <a:rPr lang="en-GB" sz="3200" dirty="0" err="1" smtClean="0">
                <a:latin typeface="Garamond" panose="02020404030301010803" pitchFamily="18" charset="0"/>
              </a:rPr>
              <a:t>int</a:t>
            </a:r>
            <a:r>
              <a:rPr lang="en-GB" sz="3200" dirty="0" smtClean="0">
                <a:latin typeface="Garamond" panose="02020404030301010803" pitchFamily="18" charset="0"/>
              </a:rPr>
              <a:t>(</a:t>
            </a:r>
            <a:r>
              <a:rPr lang="en-GB" sz="3200" dirty="0" err="1" smtClean="0">
                <a:latin typeface="Garamond" panose="02020404030301010803" pitchFamily="18" charset="0"/>
              </a:rPr>
              <a:t>i</a:t>
            </a:r>
            <a:r>
              <a:rPr lang="en-GB" sz="3200" dirty="0" smtClean="0">
                <a:latin typeface="Garamond" panose="02020404030301010803" pitchFamily="18" charset="0"/>
              </a:rPr>
              <a:t>) for </a:t>
            </a:r>
            <a:r>
              <a:rPr lang="en-GB" sz="3200" dirty="0" err="1">
                <a:latin typeface="Garamond" panose="02020404030301010803" pitchFamily="18" charset="0"/>
              </a:rPr>
              <a:t>i</a:t>
            </a:r>
            <a:r>
              <a:rPr lang="en-GB" sz="3200" dirty="0" smtClean="0">
                <a:latin typeface="Garamond" panose="02020404030301010803" pitchFamily="18" charset="0"/>
              </a:rPr>
              <a:t> in b]</a:t>
            </a:r>
          </a:p>
          <a:p>
            <a:r>
              <a:rPr lang="en-GB" sz="3200" dirty="0">
                <a:latin typeface="Garamond" panose="02020404030301010803" pitchFamily="18" charset="0"/>
              </a:rPr>
              <a:t>m</a:t>
            </a:r>
            <a:r>
              <a:rPr lang="en-GB" sz="3200" dirty="0" smtClean="0">
                <a:latin typeface="Garamond" panose="02020404030301010803" pitchFamily="18" charset="0"/>
              </a:rPr>
              <a:t>ax(b)</a:t>
            </a:r>
            <a:endParaRPr lang="en-GB" sz="3200" dirty="0">
              <a:latin typeface="Garamond" panose="020204040303010108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05265" y="3492576"/>
            <a:ext cx="57866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Garamond" panose="02020404030301010803" pitchFamily="18" charset="0"/>
              </a:rPr>
              <a:t>Option 2:</a:t>
            </a:r>
          </a:p>
          <a:p>
            <a:endParaRPr lang="en-GB" sz="3200" dirty="0" smtClean="0">
              <a:latin typeface="Garamond" panose="02020404030301010803" pitchFamily="18" charset="0"/>
            </a:endParaRPr>
          </a:p>
          <a:p>
            <a:r>
              <a:rPr lang="en-GB" sz="3200" dirty="0" smtClean="0">
                <a:latin typeface="Garamond" panose="02020404030301010803" pitchFamily="18" charset="0"/>
              </a:rPr>
              <a:t>a = input(‘Enter numbers : ‘)</a:t>
            </a:r>
          </a:p>
          <a:p>
            <a:r>
              <a:rPr lang="en-GB" sz="3200" dirty="0" smtClean="0">
                <a:latin typeface="Garamond" panose="02020404030301010803" pitchFamily="18" charset="0"/>
              </a:rPr>
              <a:t>b = </a:t>
            </a:r>
            <a:r>
              <a:rPr lang="en-GB" sz="3200" dirty="0" err="1" smtClean="0">
                <a:latin typeface="Garamond" panose="02020404030301010803" pitchFamily="18" charset="0"/>
              </a:rPr>
              <a:t>a.split</a:t>
            </a:r>
            <a:r>
              <a:rPr lang="en-GB" sz="3200" dirty="0" smtClean="0">
                <a:latin typeface="Garamond" panose="02020404030301010803" pitchFamily="18" charset="0"/>
              </a:rPr>
              <a:t>()</a:t>
            </a:r>
          </a:p>
          <a:p>
            <a:r>
              <a:rPr lang="en-GB" sz="3200" dirty="0" smtClean="0">
                <a:latin typeface="Garamond" panose="02020404030301010803" pitchFamily="18" charset="0"/>
              </a:rPr>
              <a:t>b = list(map(</a:t>
            </a:r>
            <a:r>
              <a:rPr lang="en-GB" sz="3200" dirty="0" err="1" smtClean="0">
                <a:latin typeface="Garamond" panose="02020404030301010803" pitchFamily="18" charset="0"/>
              </a:rPr>
              <a:t>int</a:t>
            </a:r>
            <a:r>
              <a:rPr lang="en-GB" sz="3200" dirty="0" smtClean="0">
                <a:latin typeface="Garamond" panose="02020404030301010803" pitchFamily="18" charset="0"/>
              </a:rPr>
              <a:t>, b)) </a:t>
            </a:r>
          </a:p>
          <a:p>
            <a:r>
              <a:rPr lang="en-GB" sz="3200" dirty="0">
                <a:latin typeface="Garamond" panose="02020404030301010803" pitchFamily="18" charset="0"/>
              </a:rPr>
              <a:t>m</a:t>
            </a:r>
            <a:r>
              <a:rPr lang="en-GB" sz="3200" dirty="0" smtClean="0">
                <a:latin typeface="Garamond" panose="02020404030301010803" pitchFamily="18" charset="0"/>
              </a:rPr>
              <a:t>ax(b)</a:t>
            </a:r>
            <a:endParaRPr lang="en-GB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39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361</Words>
  <Application>Microsoft Office PowerPoint</Application>
  <PresentationFormat>Widescreen</PresentationFormat>
  <Paragraphs>118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Candara</vt:lpstr>
      <vt:lpstr>Garamond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Sonia Abraham</dc:creator>
  <cp:lastModifiedBy>Sonia Abraham</cp:lastModifiedBy>
  <cp:revision>79</cp:revision>
  <dcterms:created xsi:type="dcterms:W3CDTF">2020-09-10T03:18:10Z</dcterms:created>
  <dcterms:modified xsi:type="dcterms:W3CDTF">2023-09-25T02:20:56Z</dcterms:modified>
</cp:coreProperties>
</file>