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9" r:id="rId3"/>
    <p:sldId id="284" r:id="rId4"/>
    <p:sldId id="280" r:id="rId5"/>
    <p:sldId id="281" r:id="rId6"/>
    <p:sldId id="272" r:id="rId7"/>
    <p:sldId id="273" r:id="rId8"/>
    <p:sldId id="282" r:id="rId9"/>
    <p:sldId id="274" r:id="rId10"/>
    <p:sldId id="275" r:id="rId11"/>
    <p:sldId id="276" r:id="rId12"/>
    <p:sldId id="283" r:id="rId13"/>
    <p:sldId id="277" r:id="rId14"/>
    <p:sldId id="285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2E3E-350E-4189-AB46-C25FD4BC8D3E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839E8-3A69-4BDF-B1A2-304138D37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5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4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0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627E-87F5-40BC-8B5D-0BD355C2525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047E-043F-4056-93DE-D1D4DB47F4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200" y="661803"/>
            <a:ext cx="111638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Palatino Linotype" panose="02040502050505030304" pitchFamily="18" charset="0"/>
              </a:rPr>
              <a:t>SET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- unordered collection of 0 or more unique object references</a:t>
            </a:r>
            <a:endParaRPr lang="en-GB" sz="2200" b="1" dirty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- mutable          (set)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- immutable     (</a:t>
            </a:r>
            <a:r>
              <a:rPr lang="en-GB" sz="2200" b="1" dirty="0" err="1" smtClean="0">
                <a:latin typeface="Palatino Linotype" panose="02040502050505030304" pitchFamily="18" charset="0"/>
              </a:rPr>
              <a:t>frozenset</a:t>
            </a:r>
            <a:r>
              <a:rPr lang="en-GB" sz="2200" b="1" dirty="0" smtClean="0">
                <a:latin typeface="Palatino Linotype" panose="02040502050505030304" pitchFamily="18" charset="0"/>
              </a:rPr>
              <a:t>)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- When iterated set type provide their items in any arbitrary order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- No notion of index numbers, hence cannot be sliced</a:t>
            </a:r>
          </a:p>
          <a:p>
            <a:pPr marL="342900" indent="-342900">
              <a:buFontTx/>
              <a:buChar char="-"/>
            </a:pPr>
            <a:r>
              <a:rPr lang="en-GB" sz="2200" b="1" dirty="0" smtClean="0">
                <a:latin typeface="Palatino Linotype" panose="02040502050505030304" pitchFamily="18" charset="0"/>
              </a:rPr>
              <a:t>Empty set created using set() </a:t>
            </a:r>
          </a:p>
          <a:p>
            <a:pPr marL="342900" indent="-342900">
              <a:buFontTx/>
              <a:buChar char="-"/>
            </a:pPr>
            <a:endParaRPr lang="en-GB" sz="2200" b="1" dirty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S1 = {1, 2, 3}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S2 = {1, 2, 3, 2, 1, 2}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S3 = {1, 12.50, ‘apple’, 20, ‘Fruit’}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S4 = set( [1, 2, 3, 4, 5] )</a:t>
            </a:r>
          </a:p>
          <a:p>
            <a:endParaRPr lang="en-GB" sz="2200" b="1" dirty="0">
              <a:latin typeface="Palatino Linotype" panose="02040502050505030304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155139" y="3248166"/>
            <a:ext cx="2552133" cy="1078173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{1, 2, 3}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155138" y="3247646"/>
            <a:ext cx="2552133" cy="1078173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{1, 2, 3}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155138" y="3247126"/>
            <a:ext cx="2552133" cy="1078173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{1, 12.50, 20, ’apple’, ’Fruit’}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155138" y="3247126"/>
            <a:ext cx="2552133" cy="1078173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{1, 2, 3, 4, 5}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445" y="218365"/>
            <a:ext cx="1059066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Palatino Linotype" panose="02040502050505030304" pitchFamily="18" charset="0"/>
              </a:rPr>
              <a:t>d1 = {“id”:2, “name”:”</a:t>
            </a:r>
            <a:r>
              <a:rPr lang="en-GB" sz="2200" b="1" dirty="0" err="1" smtClean="0">
                <a:latin typeface="Palatino Linotype" panose="02040502050505030304" pitchFamily="18" charset="0"/>
              </a:rPr>
              <a:t>Aakash</a:t>
            </a:r>
            <a:r>
              <a:rPr lang="en-GB" sz="2200" b="1" dirty="0" smtClean="0">
                <a:latin typeface="Palatino Linotype" panose="02040502050505030304" pitchFamily="18" charset="0"/>
              </a:rPr>
              <a:t>”, “score”:90}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# Adding an item</a:t>
            </a:r>
          </a:p>
          <a:p>
            <a:endParaRPr lang="en-GB" sz="2200" b="1" dirty="0">
              <a:latin typeface="Palatino Linotype" panose="02040502050505030304" pitchFamily="18" charset="0"/>
            </a:endParaRPr>
          </a:p>
          <a:p>
            <a:r>
              <a:rPr lang="en-GB" sz="2200" b="1" dirty="0">
                <a:latin typeface="Palatino Linotype" panose="02040502050505030304" pitchFamily="18" charset="0"/>
              </a:rPr>
              <a:t>d</a:t>
            </a:r>
            <a:r>
              <a:rPr lang="en-GB" sz="2200" b="1" dirty="0" smtClean="0">
                <a:latin typeface="Palatino Linotype" panose="02040502050505030304" pitchFamily="18" charset="0"/>
              </a:rPr>
              <a:t>1 [“course”] = “MCA”	</a:t>
            </a:r>
            <a:r>
              <a:rPr lang="en-GB" sz="20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{“id”:2, “name”:”</a:t>
            </a:r>
            <a:r>
              <a:rPr lang="en-GB" sz="20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0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”, “score”:90, “course”: ‘MCA’}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# Accessing values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&gt;&gt;&gt; d1 [“name”]		</a:t>
            </a:r>
            <a:r>
              <a:rPr lang="en-GB" sz="22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‘</a:t>
            </a:r>
            <a:r>
              <a:rPr lang="en-GB" sz="2200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2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’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&gt;&gt;&gt; d1[“score”]		</a:t>
            </a:r>
            <a:r>
              <a:rPr lang="en-GB" sz="22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90</a:t>
            </a:r>
          </a:p>
          <a:p>
            <a:endParaRPr lang="en-GB" sz="2200" b="1" dirty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# Deleting an item</a:t>
            </a:r>
          </a:p>
          <a:p>
            <a:endParaRPr lang="en-GB" sz="2200" b="1" dirty="0">
              <a:latin typeface="Palatino Linotype" panose="02040502050505030304" pitchFamily="18" charset="0"/>
            </a:endParaRP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&gt;&gt;&gt; del  d1[“score”]		</a:t>
            </a:r>
            <a:r>
              <a:rPr lang="en-GB" sz="24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{“id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”:2, </a:t>
            </a:r>
            <a:r>
              <a:rPr lang="en-GB" sz="24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“name”:”</a:t>
            </a:r>
            <a:r>
              <a:rPr lang="en-GB" sz="24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”, “</a:t>
            </a:r>
            <a:r>
              <a:rPr lang="en-GB" sz="24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course”: ‘MCA’}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r>
              <a:rPr lang="en-GB" sz="2200" b="1" dirty="0">
                <a:latin typeface="Palatino Linotype" panose="02040502050505030304" pitchFamily="18" charset="0"/>
              </a:rPr>
              <a:t>d</a:t>
            </a:r>
            <a:r>
              <a:rPr lang="en-GB" sz="2200" b="1" dirty="0" smtClean="0">
                <a:latin typeface="Palatino Linotype" panose="02040502050505030304" pitchFamily="18" charset="0"/>
              </a:rPr>
              <a:t>1.items()    	# Returns (key, value) as a sequence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d1.keys()	# Return keys alone as sequence</a:t>
            </a:r>
          </a:p>
          <a:p>
            <a:r>
              <a:rPr lang="en-GB" sz="2200" b="1" dirty="0" smtClean="0">
                <a:latin typeface="Palatino Linotype" panose="02040502050505030304" pitchFamily="18" charset="0"/>
              </a:rPr>
              <a:t>d1.values()	# Return values as sequence</a:t>
            </a:r>
          </a:p>
          <a:p>
            <a:endParaRPr lang="en-GB" sz="2200" b="1" dirty="0" smtClean="0">
              <a:latin typeface="Palatino Linotype" panose="02040502050505030304" pitchFamily="18" charset="0"/>
            </a:endParaRPr>
          </a:p>
          <a:p>
            <a:endParaRPr lang="en-GB" sz="2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8" y="477672"/>
            <a:ext cx="1123210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d = {“id”:2, “name”:”</a:t>
            </a:r>
            <a:r>
              <a:rPr lang="en-GB" sz="2800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”, “score”:90}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for item in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d.items</a:t>
            </a:r>
            <a:r>
              <a:rPr lang="en-GB" sz="2800" b="1" dirty="0">
                <a:latin typeface="Palatino Linotype" panose="02040502050505030304" pitchFamily="18" charset="0"/>
              </a:rPr>
              <a:t>():     </a:t>
            </a:r>
            <a:r>
              <a:rPr lang="en-GB" sz="2400" b="1" i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dict_items</a:t>
            </a:r>
            <a:r>
              <a:rPr lang="en-GB" sz="24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([('id', </a:t>
            </a:r>
            <a:r>
              <a:rPr lang="en-GB" sz="24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2), </a:t>
            </a:r>
            <a:r>
              <a:rPr lang="en-GB" sz="24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('name', </a:t>
            </a:r>
            <a:r>
              <a:rPr lang="en-GB" sz="24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'</a:t>
            </a:r>
            <a:r>
              <a:rPr lang="en-GB" sz="2400" b="1" i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4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'), </a:t>
            </a:r>
            <a:r>
              <a:rPr lang="en-GB" sz="2400" b="1" i="1" dirty="0">
                <a:solidFill>
                  <a:srgbClr val="0070C0"/>
                </a:solidFill>
                <a:latin typeface="Palatino Linotype" panose="02040502050505030304" pitchFamily="18" charset="0"/>
              </a:rPr>
              <a:t>('score', 90)])</a:t>
            </a:r>
            <a:endParaRPr lang="en-GB" sz="2400" b="1" i="1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Palatino Linotype" panose="02040502050505030304" pitchFamily="18" charset="0"/>
              </a:rPr>
              <a:t>	</a:t>
            </a:r>
            <a:r>
              <a:rPr lang="en-GB" sz="2800" b="1" dirty="0" smtClean="0">
                <a:latin typeface="Palatino Linotype" panose="02040502050505030304" pitchFamily="18" charset="0"/>
              </a:rPr>
              <a:t>print(item[0], item[1])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for k, v  in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d.items</a:t>
            </a:r>
            <a:r>
              <a:rPr lang="en-GB" sz="2800" b="1" dirty="0" smtClean="0">
                <a:latin typeface="Palatino Linotype" panose="02040502050505030304" pitchFamily="18" charset="0"/>
              </a:rPr>
              <a:t>():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print(k, v)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for item in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d.values</a:t>
            </a:r>
            <a:r>
              <a:rPr lang="en-GB" sz="2800" b="1" dirty="0" smtClean="0">
                <a:latin typeface="Palatino Linotype" panose="02040502050505030304" pitchFamily="18" charset="0"/>
              </a:rPr>
              <a:t>():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print(item)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for item in d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:    (~ </a:t>
            </a:r>
            <a:r>
              <a:rPr lang="en-GB" sz="28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d.keys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())</a:t>
            </a: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	print(item)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9570" y="3820810"/>
            <a:ext cx="131018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2</a:t>
            </a:r>
          </a:p>
          <a:p>
            <a:r>
              <a:rPr lang="en-GB" sz="2800" b="1" dirty="0" err="1">
                <a:solidFill>
                  <a:srgbClr val="0070C0"/>
                </a:solidFill>
              </a:rPr>
              <a:t>Aakash</a:t>
            </a:r>
            <a:endParaRPr lang="en-GB" sz="2800" b="1" dirty="0">
              <a:solidFill>
                <a:srgbClr val="0070C0"/>
              </a:solidFill>
            </a:endParaRPr>
          </a:p>
          <a:p>
            <a:r>
              <a:rPr lang="en-GB" sz="2800" b="1" dirty="0">
                <a:solidFill>
                  <a:srgbClr val="0070C0"/>
                </a:solidFill>
              </a:rPr>
              <a:t>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71295" y="5205805"/>
            <a:ext cx="131018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id</a:t>
            </a:r>
          </a:p>
          <a:p>
            <a:r>
              <a:rPr lang="en-GB" sz="2800" b="1" dirty="0">
                <a:solidFill>
                  <a:srgbClr val="0070C0"/>
                </a:solidFill>
              </a:rPr>
              <a:t>name</a:t>
            </a:r>
          </a:p>
          <a:p>
            <a:r>
              <a:rPr lang="en-GB" sz="2800" b="1" dirty="0">
                <a:solidFill>
                  <a:srgbClr val="0070C0"/>
                </a:solidFill>
              </a:rPr>
              <a:t>score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4776" y="2435815"/>
            <a:ext cx="226325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id 2</a:t>
            </a:r>
          </a:p>
          <a:p>
            <a:r>
              <a:rPr lang="en-GB" sz="2800" b="1" dirty="0">
                <a:solidFill>
                  <a:srgbClr val="0070C0"/>
                </a:solidFill>
              </a:rPr>
              <a:t>name </a:t>
            </a:r>
            <a:r>
              <a:rPr lang="en-GB" sz="2800" b="1" dirty="0" err="1">
                <a:solidFill>
                  <a:srgbClr val="0070C0"/>
                </a:solidFill>
              </a:rPr>
              <a:t>Aakash</a:t>
            </a:r>
            <a:endParaRPr lang="en-GB" sz="2800" b="1" dirty="0">
              <a:solidFill>
                <a:srgbClr val="0070C0"/>
              </a:solidFill>
            </a:endParaRPr>
          </a:p>
          <a:p>
            <a:r>
              <a:rPr lang="en-GB" sz="2800" b="1" dirty="0">
                <a:solidFill>
                  <a:srgbClr val="0070C0"/>
                </a:solidFill>
              </a:rPr>
              <a:t>score 90</a:t>
            </a:r>
          </a:p>
        </p:txBody>
      </p:sp>
    </p:spTree>
    <p:extLst>
      <p:ext uri="{BB962C8B-B14F-4D97-AF65-F5344CB8AC3E}">
        <p14:creationId xmlns:p14="http://schemas.microsoft.com/office/powerpoint/2010/main" val="25216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319" y="464024"/>
            <a:ext cx="1123210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d = {“id”:2, “name”:”</a:t>
            </a:r>
            <a:r>
              <a:rPr lang="en-GB" sz="2800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Aakash</a:t>
            </a:r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”, “score”:90}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d.clear</a:t>
            </a:r>
            <a:r>
              <a:rPr lang="en-GB" sz="2800" b="1" dirty="0" smtClean="0">
                <a:latin typeface="Palatino Linotype" panose="02040502050505030304" pitchFamily="18" charset="0"/>
              </a:rPr>
              <a:t>()			# Removes all elements from dictionary</a:t>
            </a: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d.copy</a:t>
            </a:r>
            <a:r>
              <a:rPr lang="en-GB" sz="2800" b="1" dirty="0" smtClean="0">
                <a:latin typeface="Palatino Linotype" panose="02040502050505030304" pitchFamily="18" charset="0"/>
              </a:rPr>
              <a:t>()			# Returns a copy of dictionary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Palatino Linotype" panose="02040502050505030304" pitchFamily="18" charset="0"/>
              </a:rPr>
              <a:t>d</a:t>
            </a:r>
            <a:r>
              <a:rPr lang="en-GB" sz="2800" b="1" dirty="0" smtClean="0">
                <a:latin typeface="Palatino Linotype" panose="02040502050505030304" pitchFamily="18" charset="0"/>
              </a:rPr>
              <a:t>1.update(d2)		# d2 will be updated in d1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d.get</a:t>
            </a:r>
            <a:r>
              <a:rPr lang="en-GB" sz="2800" b="1" dirty="0" smtClean="0">
                <a:latin typeface="Palatino Linotype" panose="02040502050505030304" pitchFamily="18" charset="0"/>
              </a:rPr>
              <a:t>(&lt;key&gt;, default=None)    # Returns value of &lt;key&gt;; if not found</a:t>
            </a:r>
          </a:p>
          <a:p>
            <a:r>
              <a:rPr lang="en-GB" sz="2800" b="1" dirty="0">
                <a:latin typeface="Palatino Linotype" panose="02040502050505030304" pitchFamily="18" charset="0"/>
              </a:rPr>
              <a:t>	</a:t>
            </a:r>
            <a:r>
              <a:rPr lang="en-GB" sz="2800" b="1" dirty="0" smtClean="0">
                <a:latin typeface="Palatino Linotype" panose="02040502050505030304" pitchFamily="18" charset="0"/>
              </a:rPr>
              <a:t>				     return default value</a:t>
            </a: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dict.fromkeys</a:t>
            </a:r>
            <a:r>
              <a:rPr lang="en-GB" sz="2800" b="1" dirty="0" smtClean="0">
                <a:latin typeface="Palatino Linotype" panose="02040502050505030304" pitchFamily="18" charset="0"/>
              </a:rPr>
              <a:t>(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seq</a:t>
            </a:r>
            <a:r>
              <a:rPr lang="en-GB" sz="2800" b="1" dirty="0" smtClean="0">
                <a:latin typeface="Palatino Linotype" panose="02040502050505030304" pitchFamily="18" charset="0"/>
              </a:rPr>
              <a:t>, [value])	  # Creates a new dictionary from 							     sequence</a:t>
            </a:r>
          </a:p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l1={1,2,3}</a:t>
            </a:r>
          </a:p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d=</a:t>
            </a:r>
            <a:r>
              <a:rPr lang="en-GB" sz="22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dict.fromkeys</a:t>
            </a:r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(l1)</a:t>
            </a:r>
          </a:p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d</a:t>
            </a:r>
          </a:p>
          <a:p>
            <a:r>
              <a:rPr lang="en-GB" sz="22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{1: None, 2: None, 3: None}</a:t>
            </a:r>
            <a:endParaRPr lang="en-GB" sz="2200" b="1" dirty="0" smtClean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3445" y="5186149"/>
            <a:ext cx="459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l1={1,2,3}</a:t>
            </a:r>
          </a:p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d1=</a:t>
            </a:r>
            <a:r>
              <a:rPr lang="en-GB" sz="22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dict.fromkeys</a:t>
            </a:r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(l1,100)</a:t>
            </a:r>
          </a:p>
          <a:p>
            <a:r>
              <a:rPr lang="en-GB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&gt;&gt;&gt; d1</a:t>
            </a:r>
          </a:p>
          <a:p>
            <a:r>
              <a:rPr lang="en-GB" sz="22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{1: 100, 2: 100, 3: 100}</a:t>
            </a:r>
          </a:p>
        </p:txBody>
      </p:sp>
    </p:spTree>
    <p:extLst>
      <p:ext uri="{BB962C8B-B14F-4D97-AF65-F5344CB8AC3E}">
        <p14:creationId xmlns:p14="http://schemas.microsoft.com/office/powerpoint/2010/main" val="19698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409433"/>
            <a:ext cx="10877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# Counting occurrences of words in a line of text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Garamond" panose="02020404030301010803" pitchFamily="18" charset="0"/>
              </a:rPr>
              <a:t>&gt;&gt;&gt; </a:t>
            </a:r>
            <a:r>
              <a:rPr lang="en-GB" sz="2800" b="1" dirty="0">
                <a:latin typeface="Garamond" panose="02020404030301010803" pitchFamily="18" charset="0"/>
              </a:rPr>
              <a:t>words = {}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line="India is my country I love my country"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for w in </a:t>
            </a:r>
            <a:r>
              <a:rPr lang="en-GB" sz="2800" b="1" dirty="0" err="1">
                <a:latin typeface="Garamond" panose="02020404030301010803" pitchFamily="18" charset="0"/>
              </a:rPr>
              <a:t>line.split</a:t>
            </a:r>
            <a:r>
              <a:rPr lang="en-GB" sz="2800" b="1" dirty="0">
                <a:latin typeface="Garamond" panose="02020404030301010803" pitchFamily="18" charset="0"/>
              </a:rPr>
              <a:t>():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...     </a:t>
            </a:r>
            <a:r>
              <a:rPr lang="en-GB" sz="2800" b="1" dirty="0" smtClean="0">
                <a:latin typeface="Garamond" panose="02020404030301010803" pitchFamily="18" charset="0"/>
              </a:rPr>
              <a:t>		words[w</a:t>
            </a:r>
            <a:r>
              <a:rPr lang="en-GB" sz="2800" b="1" dirty="0">
                <a:latin typeface="Garamond" panose="02020404030301010803" pitchFamily="18" charset="0"/>
              </a:rPr>
              <a:t>] = </a:t>
            </a:r>
            <a:r>
              <a:rPr lang="en-GB" sz="2800" b="1" dirty="0" err="1">
                <a:latin typeface="Garamond" panose="02020404030301010803" pitchFamily="18" charset="0"/>
              </a:rPr>
              <a:t>words.get</a:t>
            </a:r>
            <a:r>
              <a:rPr lang="en-GB" sz="2800" b="1" dirty="0">
                <a:latin typeface="Garamond" panose="02020404030301010803" pitchFamily="18" charset="0"/>
              </a:rPr>
              <a:t>(w,0) + 1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...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</a:t>
            </a:r>
            <a:r>
              <a:rPr lang="en-GB" sz="2800" b="1" dirty="0" smtClean="0">
                <a:latin typeface="Garamond" panose="02020404030301010803" pitchFamily="18" charset="0"/>
              </a:rPr>
              <a:t>words</a:t>
            </a:r>
            <a:endParaRPr lang="en-GB" sz="2800" b="1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499" y="4339988"/>
            <a:ext cx="726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Garamond" panose="02020404030301010803" pitchFamily="18" charset="0"/>
              </a:rPr>
              <a:t>{'India': 1, 'is': 1, 'my': 2, 'country': 2, 'I': 1, 'love': 1}</a:t>
            </a:r>
          </a:p>
          <a:p>
            <a:endParaRPr lang="en-GB" sz="24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409433"/>
            <a:ext cx="108772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# Counting occurrences of </a:t>
            </a:r>
            <a:r>
              <a:rPr lang="en-GB" sz="2800" b="1" dirty="0" smtClean="0">
                <a:latin typeface="Palatino Linotype" panose="02040502050505030304" pitchFamily="18" charset="0"/>
              </a:rPr>
              <a:t>letters </a:t>
            </a:r>
            <a:r>
              <a:rPr lang="en-GB" sz="2800" b="1" dirty="0" smtClean="0">
                <a:latin typeface="Palatino Linotype" panose="02040502050505030304" pitchFamily="18" charset="0"/>
              </a:rPr>
              <a:t>in a </a:t>
            </a:r>
            <a:r>
              <a:rPr lang="en-GB" sz="2800" b="1" dirty="0" smtClean="0">
                <a:latin typeface="Palatino Linotype" panose="02040502050505030304" pitchFamily="18" charset="0"/>
              </a:rPr>
              <a:t>word</a:t>
            </a:r>
            <a:endParaRPr lang="en-GB" sz="2800" b="1" dirty="0" smtClean="0">
              <a:latin typeface="Palatino Linotype" panose="02040502050505030304" pitchFamily="18" charset="0"/>
            </a:endParaRP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s='suspicious'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letter={}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for l in s: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...     letter[l] = </a:t>
            </a:r>
            <a:r>
              <a:rPr lang="en-GB" sz="2800" b="1" dirty="0" err="1">
                <a:latin typeface="Garamond" panose="02020404030301010803" pitchFamily="18" charset="0"/>
              </a:rPr>
              <a:t>letter.get</a:t>
            </a:r>
            <a:r>
              <a:rPr lang="en-GB" sz="2800" b="1" dirty="0">
                <a:latin typeface="Garamond" panose="02020404030301010803" pitchFamily="18" charset="0"/>
              </a:rPr>
              <a:t>(l,0)+1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...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&gt;&gt;&gt; </a:t>
            </a:r>
            <a:r>
              <a:rPr lang="en-GB" sz="2800" b="1" dirty="0" smtClean="0">
                <a:latin typeface="Garamond" panose="02020404030301010803" pitchFamily="18" charset="0"/>
              </a:rPr>
              <a:t>letter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{'s': 3, 'u': 2, 'p': 1, '</a:t>
            </a:r>
            <a:r>
              <a:rPr lang="en-GB" sz="2800" b="1" dirty="0" err="1">
                <a:latin typeface="Garamond" panose="02020404030301010803" pitchFamily="18" charset="0"/>
              </a:rPr>
              <a:t>i</a:t>
            </a:r>
            <a:r>
              <a:rPr lang="en-GB" sz="2800" b="1" dirty="0">
                <a:latin typeface="Garamond" panose="02020404030301010803" pitchFamily="18" charset="0"/>
              </a:rPr>
              <a:t>': 2, 'c': 1, 'o': 1}</a:t>
            </a:r>
            <a:endParaRPr lang="en-GB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91" y="777922"/>
            <a:ext cx="103859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Dictionary Comprehension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Syntax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solidFill>
                  <a:srgbClr val="00B0F0"/>
                </a:solidFill>
                <a:latin typeface="Palatino Linotype" panose="02040502050505030304" pitchFamily="18" charset="0"/>
              </a:rPr>
              <a:t>{&lt;key expression&gt;:&lt;value  expression&gt;  for </a:t>
            </a:r>
            <a:r>
              <a:rPr lang="en-GB" sz="2800" b="1" dirty="0" err="1" smtClean="0">
                <a:solidFill>
                  <a:srgbClr val="00B0F0"/>
                </a:solidFill>
                <a:latin typeface="Palatino Linotype" panose="02040502050505030304" pitchFamily="18" charset="0"/>
              </a:rPr>
              <a:t>key,value</a:t>
            </a:r>
            <a:r>
              <a:rPr lang="en-GB" sz="2800" b="1" dirty="0" smtClean="0">
                <a:solidFill>
                  <a:srgbClr val="00B0F0"/>
                </a:solidFill>
                <a:latin typeface="Palatino Linotype" panose="02040502050505030304" pitchFamily="18" charset="0"/>
              </a:rPr>
              <a:t> in </a:t>
            </a:r>
            <a:r>
              <a:rPr lang="en-GB" sz="2800" b="1" dirty="0" err="1" smtClean="0">
                <a:solidFill>
                  <a:srgbClr val="00B0F0"/>
                </a:solidFill>
                <a:latin typeface="Palatino Linotype" panose="02040502050505030304" pitchFamily="18" charset="0"/>
              </a:rPr>
              <a:t>iterable</a:t>
            </a:r>
            <a:r>
              <a:rPr lang="en-GB" sz="2800" b="1" dirty="0" smtClean="0">
                <a:solidFill>
                  <a:srgbClr val="00B0F0"/>
                </a:solidFill>
                <a:latin typeface="Palatino Linotype" panose="02040502050505030304" pitchFamily="18" charset="0"/>
              </a:rPr>
              <a:t> [if condition]}</a:t>
            </a:r>
          </a:p>
          <a:p>
            <a:endParaRPr lang="en-GB" sz="28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r>
              <a:rPr lang="en-GB" sz="2800" b="1" dirty="0" err="1" smtClean="0">
                <a:latin typeface="Palatino Linotype" panose="02040502050505030304" pitchFamily="18" charset="0"/>
              </a:rPr>
              <a:t>Eg</a:t>
            </a:r>
            <a:r>
              <a:rPr lang="en-GB" sz="2800" b="1" dirty="0" smtClean="0">
                <a:latin typeface="Palatino Linotype" panose="02040502050505030304" pitchFamily="18" charset="0"/>
              </a:rPr>
              <a:t>: To create an inverted dictionary</a:t>
            </a:r>
          </a:p>
          <a:p>
            <a:endParaRPr lang="en-GB" sz="2800" b="1" dirty="0" smtClean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solidFill>
                  <a:srgbClr val="00B0F0"/>
                </a:solidFill>
                <a:latin typeface="Palatino Linotype" panose="02040502050505030304" pitchFamily="18" charset="0"/>
              </a:rPr>
              <a:t>d = {‘India’:1, ‘is’:1, ‘my’:2, ‘country’:2, ‘I’:1, ‘love’:1} </a:t>
            </a:r>
          </a:p>
          <a:p>
            <a:endParaRPr lang="en-GB" sz="2800" b="1" dirty="0" smtClean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Invert = {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v:k</a:t>
            </a:r>
            <a:r>
              <a:rPr lang="en-GB" sz="2800" b="1" dirty="0" smtClean="0">
                <a:latin typeface="Palatino Linotype" panose="02040502050505030304" pitchFamily="18" charset="0"/>
              </a:rPr>
              <a:t> for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k,v</a:t>
            </a:r>
            <a:r>
              <a:rPr lang="en-GB" sz="2800" b="1" dirty="0" smtClean="0">
                <a:latin typeface="Palatino Linotype" panose="02040502050505030304" pitchFamily="18" charset="0"/>
              </a:rPr>
              <a:t> in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d.items</a:t>
            </a:r>
            <a:r>
              <a:rPr lang="en-GB" sz="2800" b="1" dirty="0" smtClean="0">
                <a:latin typeface="Palatino Linotype" panose="02040502050505030304" pitchFamily="18" charset="0"/>
              </a:rPr>
              <a:t>()}</a:t>
            </a:r>
          </a:p>
          <a:p>
            <a:endParaRPr lang="en-GB" sz="28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endParaRPr lang="en-GB" sz="2800" b="1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3020" y="5077220"/>
            <a:ext cx="5308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 smtClean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{1:’love’, 2:’country’}</a:t>
            </a:r>
          </a:p>
          <a:p>
            <a:endParaRPr lang="en-GB" sz="28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8" y="326420"/>
            <a:ext cx="111638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Palatino Linotype" panose="02040502050505030304" pitchFamily="18" charset="0"/>
              </a:rPr>
              <a:t>Set Functions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	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len</a:t>
            </a:r>
            <a:r>
              <a:rPr lang="en-GB" sz="2400" b="1" dirty="0" smtClean="0">
                <a:latin typeface="Palatino Linotype" panose="02040502050505030304" pitchFamily="18" charset="0"/>
              </a:rPr>
              <a:t>(&lt;set&gt;)	-	Return no. of items in a set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max(&lt;set&gt;)	-	Returns item in the set with maximum value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min(&lt;set&gt;)	-	Returns item from the set with minimum value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sum(&lt;</a:t>
            </a:r>
            <a:r>
              <a:rPr lang="en-GB" sz="2400" b="1" smtClean="0">
                <a:latin typeface="Palatino Linotype" panose="02040502050505030304" pitchFamily="18" charset="0"/>
              </a:rPr>
              <a:t>set&gt;)</a:t>
            </a:r>
            <a:r>
              <a:rPr lang="en-GB" sz="2400" b="1" dirty="0" smtClean="0">
                <a:latin typeface="Palatino Linotype" panose="02040502050505030304" pitchFamily="18" charset="0"/>
              </a:rPr>
              <a:t>	-	Returns sum of all items in the set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sorted(&lt;set&gt;) - 	Returns a new sorted list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enumerate(&lt;set&gt;) -	Returns an enumerate object which contain the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			index and values of all items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any(&lt;set&gt;)	-	Returns True, if set is non-empty and has at least 					one True item 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	</a:t>
            </a:r>
            <a:r>
              <a:rPr lang="en-GB" sz="2400" b="1" dirty="0" smtClean="0">
                <a:latin typeface="Palatino Linotype" panose="02040502050505030304" pitchFamily="18" charset="0"/>
              </a:rPr>
              <a:t>all(&lt;set&gt;)	-	Returns True if all items are True or set is empty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	</a:t>
            </a:r>
            <a:endParaRPr lang="en-GB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300" y="2456144"/>
            <a:ext cx="9034818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max() and min() requires that elements are of comparable types</a:t>
            </a:r>
            <a:endParaRPr lang="en-GB" sz="2400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8" y="326420"/>
            <a:ext cx="1116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400" b="1" dirty="0">
                <a:latin typeface="Palatino Linotype" panose="02040502050505030304" pitchFamily="18" charset="0"/>
              </a:rPr>
              <a:t>S1 = {'Shah','</a:t>
            </a:r>
            <a:r>
              <a:rPr lang="en-GB" sz="2400" b="1" dirty="0" err="1">
                <a:latin typeface="Palatino Linotype" panose="02040502050505030304" pitchFamily="18" charset="0"/>
              </a:rPr>
              <a:t>Rukh</a:t>
            </a:r>
            <a:r>
              <a:rPr lang="en-GB" sz="2400" b="1" dirty="0">
                <a:latin typeface="Palatino Linotype" panose="02040502050505030304" pitchFamily="18" charset="0"/>
              </a:rPr>
              <a:t>','</a:t>
            </a:r>
            <a:r>
              <a:rPr lang="en-GB" sz="2400" b="1" dirty="0" err="1">
                <a:latin typeface="Palatino Linotype" panose="02040502050505030304" pitchFamily="18" charset="0"/>
              </a:rPr>
              <a:t>Khan','Bollywood','Movies</a:t>
            </a:r>
            <a:r>
              <a:rPr lang="en-GB" sz="2400" b="1" dirty="0">
                <a:latin typeface="Palatino Linotype" panose="02040502050505030304" pitchFamily="18" charset="0"/>
              </a:rPr>
              <a:t>'}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488" y="1157417"/>
            <a:ext cx="1116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{'Shah', 'Bollywood', 'Khan', '</a:t>
            </a:r>
            <a:r>
              <a:rPr lang="en-GB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Rukh</a:t>
            </a:r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', 'Movies'}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484" y="1803748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</a:t>
            </a:r>
            <a:r>
              <a:rPr lang="en-GB" sz="2400" b="1" dirty="0" err="1">
                <a:latin typeface="Palatino Linotype" panose="02040502050505030304" pitchFamily="18" charset="0"/>
              </a:rPr>
              <a:t>len</a:t>
            </a:r>
            <a:r>
              <a:rPr lang="en-GB" sz="2400" b="1" dirty="0">
                <a:latin typeface="Palatino Linotype" panose="02040502050505030304" pitchFamily="18" charset="0"/>
              </a:rPr>
              <a:t>(S1)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777" y="1803748"/>
            <a:ext cx="79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5</a:t>
            </a:r>
            <a:endParaRPr lang="en-GB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484" y="2450079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max(S1)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5777" y="2450079"/>
            <a:ext cx="124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'Shah'</a:t>
            </a:r>
            <a:endParaRPr lang="en-GB" sz="24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88" y="3742741"/>
            <a:ext cx="1116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sorted(S1)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484" y="3096410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</a:t>
            </a:r>
            <a:r>
              <a:rPr lang="en-GB" sz="2400" b="1" dirty="0" smtClean="0">
                <a:latin typeface="Palatino Linotype" panose="02040502050505030304" pitchFamily="18" charset="0"/>
              </a:rPr>
              <a:t>min(S1</a:t>
            </a:r>
            <a:r>
              <a:rPr lang="en-GB" sz="2400" b="1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5777" y="3096410"/>
            <a:ext cx="22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'Bollywood'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484" y="4389072"/>
            <a:ext cx="1116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['Bollywood', 'Khan', 'Movies', '</a:t>
            </a:r>
            <a:r>
              <a:rPr lang="en-GB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Rukh</a:t>
            </a:r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', 'Shah']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484" y="5048430"/>
            <a:ext cx="1116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set(enumerate(S1))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484" y="5681734"/>
            <a:ext cx="1116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{(2, 'Khan'), (1, 'Bollywood'), (0, 'Shah'), (4, 'Movies'), (3, '</a:t>
            </a:r>
            <a:r>
              <a:rPr lang="en-GB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Rukh</a:t>
            </a:r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')}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1935" y="1790721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any(S1)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19228" y="1790721"/>
            <a:ext cx="22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1935" y="2416939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all(S1)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9228" y="2416939"/>
            <a:ext cx="22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1935" y="3010981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any(set())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9228" y="3010981"/>
            <a:ext cx="22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21935" y="3683086"/>
            <a:ext cx="207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all(set())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19228" y="3683086"/>
            <a:ext cx="22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485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89" y="311594"/>
            <a:ext cx="8802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Palatino Linotype" panose="02040502050505030304" pitchFamily="18" charset="0"/>
              </a:rPr>
              <a:t>&gt;&gt;&gt; s1 = {1,2,3,4,5}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list(</a:t>
            </a:r>
            <a:r>
              <a:rPr lang="en-GB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enumerate</a:t>
            </a:r>
            <a:r>
              <a:rPr lang="en-GB" sz="2400" b="1" dirty="0">
                <a:latin typeface="Palatino Linotype" panose="02040502050505030304" pitchFamily="18" charset="0"/>
              </a:rPr>
              <a:t>(s1</a:t>
            </a:r>
            <a:r>
              <a:rPr lang="en-GB" sz="2400" b="1" dirty="0" smtClean="0">
                <a:latin typeface="Palatino Linotype" panose="02040502050505030304" pitchFamily="18" charset="0"/>
              </a:rPr>
              <a:t>))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s2 = {1,'apple',12.5,2,'orange',15.78}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list(</a:t>
            </a:r>
            <a:r>
              <a:rPr lang="en-GB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enumerate</a:t>
            </a:r>
            <a:r>
              <a:rPr lang="en-GB" sz="2400" b="1" dirty="0">
                <a:latin typeface="Palatino Linotype" panose="02040502050505030304" pitchFamily="18" charset="0"/>
              </a:rPr>
              <a:t>(s2,10</a:t>
            </a:r>
            <a:r>
              <a:rPr lang="en-GB" sz="2400" b="1" dirty="0" smtClean="0">
                <a:latin typeface="Palatino Linotype" panose="02040502050505030304" pitchFamily="18" charset="0"/>
              </a:rPr>
              <a:t>))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&gt;&gt;&gt; </a:t>
            </a:r>
            <a:r>
              <a:rPr lang="en-GB" sz="2400" b="1" dirty="0">
                <a:latin typeface="Palatino Linotype" panose="02040502050505030304" pitchFamily="18" charset="0"/>
              </a:rPr>
              <a:t>for index, element in </a:t>
            </a:r>
            <a:r>
              <a:rPr lang="en-GB" sz="24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enumerate</a:t>
            </a:r>
            <a:r>
              <a:rPr lang="en-GB" sz="2400" b="1" dirty="0">
                <a:latin typeface="Palatino Linotype" panose="02040502050505030304" pitchFamily="18" charset="0"/>
              </a:rPr>
              <a:t>(s1):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...     print(index, element)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...</a:t>
            </a:r>
            <a:endParaRPr lang="en-GB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89" y="4763069"/>
            <a:ext cx="2388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0 1</a:t>
            </a:r>
          </a:p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1 2</a:t>
            </a:r>
          </a:p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2 3</a:t>
            </a:r>
          </a:p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3 4</a:t>
            </a:r>
          </a:p>
          <a:p>
            <a:r>
              <a:rPr lang="en-GB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4 5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752" y="1224170"/>
            <a:ext cx="49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  <a:latin typeface="Palatino Linotype" panose="02040502050505030304" pitchFamily="18" charset="0"/>
              </a:rPr>
              <a:t>[(0, 1), (1, 2), (2, 3), (3, 4), (4, 5)]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752" y="2704532"/>
            <a:ext cx="953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/>
                </a:solidFill>
                <a:latin typeface="Palatino Linotype" panose="02040502050505030304" pitchFamily="18" charset="0"/>
              </a:rPr>
              <a:t>[(10, 1), (11, 2), (12, 12.5), (13, 15.78), (14, 'apple'), (15, 'orange')]</a:t>
            </a:r>
          </a:p>
        </p:txBody>
      </p:sp>
    </p:spTree>
    <p:extLst>
      <p:ext uri="{BB962C8B-B14F-4D97-AF65-F5344CB8AC3E}">
        <p14:creationId xmlns:p14="http://schemas.microsoft.com/office/powerpoint/2010/main" val="1721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6" y="1338824"/>
            <a:ext cx="11163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Set Operators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s</a:t>
            </a:r>
            <a:r>
              <a:rPr lang="en-GB" sz="2400" b="1" dirty="0" smtClean="0">
                <a:latin typeface="Palatino Linotype" panose="02040502050505030304" pitchFamily="18" charset="0"/>
              </a:rPr>
              <a:t>et(“pecan”) | set(“pie”)		- union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set(“pecan”) &amp; set(“pie”)		- intersection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set(“pecan”) - set(“pie”)		- difference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set(“pecan”)  ^ set(“pie”)		- symmetric difference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3950" y="2353252"/>
            <a:ext cx="3821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{‘</a:t>
            </a:r>
            <a:r>
              <a:rPr lang="en-GB" sz="26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i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’, ‘c’, ‘p’, ‘a’, ‘e’, ‘n’}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3949" y="3170095"/>
            <a:ext cx="3821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{‘p’, ‘e’}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3948" y="3986938"/>
            <a:ext cx="3821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{‘</a:t>
            </a:r>
            <a:r>
              <a:rPr lang="en-GB" sz="26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n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’, ‘c’, ‘a’}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6202" y="4737706"/>
            <a:ext cx="38213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{‘</a:t>
            </a:r>
            <a:r>
              <a:rPr lang="en-GB" sz="26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i</a:t>
            </a:r>
            <a:r>
              <a:rPr lang="en-GB" sz="26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’, ‘c’, ‘a’, ‘n’}</a:t>
            </a:r>
            <a:endParaRPr lang="en-GB" sz="26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163774"/>
            <a:ext cx="109182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Set Methods</a:t>
            </a:r>
          </a:p>
          <a:p>
            <a:endParaRPr lang="en-GB" sz="2800" b="1" i="1" dirty="0" smtClean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Given s and t are 2 sets and x is an item;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s.add</a:t>
            </a:r>
            <a:r>
              <a:rPr lang="en-GB" sz="2400" b="1" dirty="0" smtClean="0">
                <a:latin typeface="Palatino Linotype" panose="02040502050505030304" pitchFamily="18" charset="0"/>
              </a:rPr>
              <a:t>(x) 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Add x to s if not already present</a:t>
            </a: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s.clear</a:t>
            </a:r>
            <a:r>
              <a:rPr lang="en-GB" sz="2400" b="1" dirty="0" smtClean="0">
                <a:latin typeface="Palatino Linotype" panose="02040502050505030304" pitchFamily="18" charset="0"/>
              </a:rPr>
              <a:t>() 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Removes all items from s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s.union</a:t>
            </a:r>
            <a:r>
              <a:rPr lang="en-GB" sz="2400" b="1" dirty="0" smtClean="0">
                <a:latin typeface="Palatino Linotype" panose="02040502050505030304" pitchFamily="18" charset="0"/>
              </a:rPr>
              <a:t>(t) 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</a:t>
            </a:r>
            <a:r>
              <a:rPr lang="en-GB" sz="24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s|t</a:t>
            </a:r>
            <a:endParaRPr lang="en-GB" sz="2400" b="1" dirty="0" smtClean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s.intersection</a:t>
            </a:r>
            <a:r>
              <a:rPr lang="en-GB" sz="2400" b="1" dirty="0" smtClean="0">
                <a:latin typeface="Palatino Linotype" panose="02040502050505030304" pitchFamily="18" charset="0"/>
              </a:rPr>
              <a:t>(t)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s &amp; t</a:t>
            </a: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s.difference</a:t>
            </a:r>
            <a:r>
              <a:rPr lang="en-GB" sz="2400" b="1" dirty="0" smtClean="0">
                <a:latin typeface="Palatino Linotype" panose="02040502050505030304" pitchFamily="18" charset="0"/>
              </a:rPr>
              <a:t>(t)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s – t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s.pop</a:t>
            </a:r>
            <a:r>
              <a:rPr lang="en-GB" sz="2400" b="1" dirty="0" smtClean="0">
                <a:latin typeface="Palatino Linotype" panose="02040502050505030304" pitchFamily="18" charset="0"/>
              </a:rPr>
              <a:t>()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Returns and removes a random item</a:t>
            </a: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s.remove</a:t>
            </a:r>
            <a:r>
              <a:rPr lang="en-GB" sz="2400" b="1" dirty="0" smtClean="0">
                <a:latin typeface="Palatino Linotype" panose="02040502050505030304" pitchFamily="18" charset="0"/>
              </a:rPr>
              <a:t>(x)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Removes x from s; if not found raises </a:t>
            </a:r>
            <a:r>
              <a:rPr lang="en-GB" sz="24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KeyError</a:t>
            </a:r>
            <a:endParaRPr lang="en-GB" sz="2400" b="1" dirty="0" smtClean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s.discard</a:t>
            </a:r>
            <a:r>
              <a:rPr lang="en-GB" sz="2400" b="1" dirty="0" smtClean="0">
                <a:latin typeface="Palatino Linotype" panose="02040502050505030304" pitchFamily="18" charset="0"/>
              </a:rPr>
              <a:t>(x)		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Discards/ removes if x is found in s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err="1" smtClean="0">
                <a:latin typeface="Palatino Linotype" panose="02040502050505030304" pitchFamily="18" charset="0"/>
              </a:rPr>
              <a:t>s.isdisjoint</a:t>
            </a:r>
            <a:r>
              <a:rPr lang="en-GB" sz="2400" b="1" dirty="0" smtClean="0">
                <a:latin typeface="Palatino Linotype" panose="02040502050505030304" pitchFamily="18" charset="0"/>
              </a:rPr>
              <a:t>(t);	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s.issubset</a:t>
            </a:r>
            <a:r>
              <a:rPr lang="en-GB" sz="2400" b="1" dirty="0" smtClean="0">
                <a:latin typeface="Palatino Linotype" panose="02040502050505030304" pitchFamily="18" charset="0"/>
              </a:rPr>
              <a:t>(t);	      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s.issuperset</a:t>
            </a:r>
            <a:r>
              <a:rPr lang="en-GB" sz="2400" b="1" dirty="0" smtClean="0">
                <a:latin typeface="Palatino Linotype" panose="02040502050505030304" pitchFamily="18" charset="0"/>
              </a:rPr>
              <a:t>(t)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	# Returns True or False</a:t>
            </a: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endParaRPr lang="en-GB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409433"/>
            <a:ext cx="11095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Set Comprehension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Syntax    	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{&lt;expression&gt;  for  &lt;item&gt;  in  &lt;</a:t>
            </a:r>
            <a:r>
              <a:rPr lang="en-GB" sz="2800" b="1" dirty="0" err="1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iterable</a:t>
            </a:r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&gt;  &lt;if condition&gt;}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 W = {"a.html", "b.HTML", "c.doc", "d.jpg", "e.htm", "f.pdf", "g.docx", "h.bmp"}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093" y="3534770"/>
            <a:ext cx="10304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Files = { x for x in W if 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x.lower</a:t>
            </a:r>
            <a:r>
              <a:rPr lang="en-GB" sz="2800" b="1" dirty="0" smtClean="0">
                <a:latin typeface="Palatino Linotype" panose="02040502050505030304" pitchFamily="18" charset="0"/>
              </a:rPr>
              <a:t>().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endswith</a:t>
            </a:r>
            <a:r>
              <a:rPr lang="en-GB" sz="2800" b="1" dirty="0" smtClean="0">
                <a:latin typeface="Palatino Linotype" panose="02040502050505030304" pitchFamily="18" charset="0"/>
              </a:rPr>
              <a:t>((“.</a:t>
            </a:r>
            <a:r>
              <a:rPr lang="en-GB" sz="2800" b="1" dirty="0" err="1" smtClean="0">
                <a:latin typeface="Palatino Linotype" panose="02040502050505030304" pitchFamily="18" charset="0"/>
              </a:rPr>
              <a:t>htm</a:t>
            </a:r>
            <a:r>
              <a:rPr lang="en-GB" sz="2800" b="1" dirty="0" smtClean="0">
                <a:latin typeface="Palatino Linotype" panose="02040502050505030304" pitchFamily="18" charset="0"/>
              </a:rPr>
              <a:t>”, “.html”))}</a:t>
            </a:r>
          </a:p>
          <a:p>
            <a:endParaRPr lang="en-GB" sz="2800" b="1" dirty="0">
              <a:latin typeface="Palatino Linotype" panose="02040502050505030304" pitchFamily="18" charset="0"/>
            </a:endParaRPr>
          </a:p>
          <a:p>
            <a:r>
              <a:rPr lang="en-GB" sz="2800" b="1" dirty="0" smtClean="0">
                <a:latin typeface="Palatino Linotype" panose="02040502050505030304" pitchFamily="18" charset="0"/>
              </a:rPr>
              <a:t>&gt;&gt; Files</a:t>
            </a:r>
            <a:endParaRPr lang="en-GB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1374" y="4396545"/>
            <a:ext cx="528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{‘e.htm’, ‘b.HTML’, ‘a.html’}</a:t>
            </a:r>
            <a:endParaRPr lang="en-GB" sz="2800" b="1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627" y="5367446"/>
            <a:ext cx="1030405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Palatino Linotype" panose="02040502050505030304" pitchFamily="18" charset="0"/>
              </a:rPr>
              <a:t>Files =  </a:t>
            </a:r>
            <a:r>
              <a:rPr lang="en-GB" sz="2800" b="1" dirty="0">
                <a:latin typeface="Palatino Linotype" panose="02040502050505030304" pitchFamily="18" charset="0"/>
              </a:rPr>
              <a:t>{x for x in W if </a:t>
            </a:r>
            <a:r>
              <a:rPr lang="en-GB" sz="2800" b="1" dirty="0" err="1">
                <a:latin typeface="Palatino Linotype" panose="02040502050505030304" pitchFamily="18" charset="0"/>
              </a:rPr>
              <a:t>x.split</a:t>
            </a:r>
            <a:r>
              <a:rPr lang="en-GB" sz="2800" b="1" dirty="0">
                <a:latin typeface="Palatino Linotype" panose="02040502050505030304" pitchFamily="18" charset="0"/>
              </a:rPr>
              <a:t>('.')[1].lower() in {'</a:t>
            </a:r>
            <a:r>
              <a:rPr lang="en-GB" sz="2800" b="1" dirty="0" err="1">
                <a:latin typeface="Palatino Linotype" panose="02040502050505030304" pitchFamily="18" charset="0"/>
              </a:rPr>
              <a:t>htm</a:t>
            </a:r>
            <a:r>
              <a:rPr lang="en-GB" sz="2800" b="1" dirty="0">
                <a:latin typeface="Palatino Linotype" panose="02040502050505030304" pitchFamily="18" charset="0"/>
              </a:rPr>
              <a:t>','html'}}</a:t>
            </a:r>
          </a:p>
        </p:txBody>
      </p:sp>
    </p:spTree>
    <p:extLst>
      <p:ext uri="{BB962C8B-B14F-4D97-AF65-F5344CB8AC3E}">
        <p14:creationId xmlns:p14="http://schemas.microsoft.com/office/powerpoint/2010/main" val="55631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136478"/>
            <a:ext cx="1091820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Immutable set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 = </a:t>
            </a:r>
            <a:r>
              <a:rPr lang="en-GB" sz="24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((1,2,3,4,5,6))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</a:t>
            </a:r>
          </a:p>
          <a:p>
            <a:r>
              <a:rPr lang="en-GB" sz="2400" b="1" dirty="0" err="1"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({1, 2, 3, 4, 5, 6</a:t>
            </a:r>
            <a:r>
              <a:rPr lang="en-GB" sz="2400" b="1" dirty="0" smtClean="0">
                <a:latin typeface="Palatino Linotype" panose="02040502050505030304" pitchFamily="18" charset="0"/>
              </a:rPr>
              <a:t>})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s2 = </a:t>
            </a:r>
            <a:r>
              <a:rPr lang="en-GB" sz="2400" b="1" dirty="0" err="1"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((5,6,7,8,9,0))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s2</a:t>
            </a:r>
          </a:p>
          <a:p>
            <a:r>
              <a:rPr lang="en-GB" sz="2400" b="1" dirty="0" err="1"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({0, 5, 6, 7, 8, 9</a:t>
            </a:r>
            <a:r>
              <a:rPr lang="en-GB" sz="2400" b="1" dirty="0" smtClean="0">
                <a:latin typeface="Palatino Linotype" panose="02040502050505030304" pitchFamily="18" charset="0"/>
              </a:rPr>
              <a:t>})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s1|s2</a:t>
            </a:r>
          </a:p>
          <a:p>
            <a:r>
              <a:rPr lang="en-GB" sz="2400" b="1" dirty="0" err="1"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({0, 1, 2, 3, 4, 5, 6, 7, 8, 9})</a:t>
            </a: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s1.intersection(s2)</a:t>
            </a:r>
          </a:p>
          <a:p>
            <a:r>
              <a:rPr lang="en-GB" sz="2400" b="1" dirty="0" err="1">
                <a:latin typeface="Palatino Linotype" panose="02040502050505030304" pitchFamily="18" charset="0"/>
              </a:rPr>
              <a:t>frozenset</a:t>
            </a:r>
            <a:r>
              <a:rPr lang="en-GB" sz="2400" b="1" dirty="0">
                <a:latin typeface="Palatino Linotype" panose="02040502050505030304" pitchFamily="18" charset="0"/>
              </a:rPr>
              <a:t>({5, 6</a:t>
            </a:r>
            <a:r>
              <a:rPr lang="en-GB" sz="2400" b="1" dirty="0" smtClean="0">
                <a:latin typeface="Palatino Linotype" panose="02040502050505030304" pitchFamily="18" charset="0"/>
              </a:rPr>
              <a:t>})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>
                <a:latin typeface="Palatino Linotype" panose="02040502050505030304" pitchFamily="18" charset="0"/>
              </a:rPr>
              <a:t>&gt;&gt;&gt; s1.pop()</a:t>
            </a:r>
          </a:p>
          <a:p>
            <a:r>
              <a:rPr lang="en-GB" sz="2000" b="1" i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AttributeError</a:t>
            </a:r>
            <a:r>
              <a:rPr lang="en-GB" sz="2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: '</a:t>
            </a:r>
            <a:r>
              <a:rPr lang="en-GB" sz="20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frozenset</a:t>
            </a:r>
            <a:r>
              <a:rPr lang="en-GB" sz="20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' object has no attribute 'pop'</a:t>
            </a:r>
          </a:p>
          <a:p>
            <a:endParaRPr lang="en-GB" sz="2400" b="1" dirty="0">
              <a:latin typeface="Palatino Linotype" panose="02040502050505030304" pitchFamily="18" charset="0"/>
            </a:endParaRPr>
          </a:p>
          <a:p>
            <a:endParaRPr lang="en-GB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46" y="0"/>
            <a:ext cx="1157785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DICTIONARY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- unordered collection of 0 or more key-value pairs</a:t>
            </a:r>
            <a:endParaRPr lang="en-GB" sz="2400" b="1" dirty="0">
              <a:latin typeface="Palatino Linotype" panose="02040502050505030304" pitchFamily="18" charset="0"/>
            </a:endParaRP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- Keys are immutable; but values are mutable         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- Keys are unique; if add an item with existing key, value of key is replaced</a:t>
            </a:r>
          </a:p>
          <a:p>
            <a:r>
              <a:rPr lang="en-GB" sz="2400" b="1" dirty="0" smtClean="0">
                <a:latin typeface="Palatino Linotype" panose="02040502050505030304" pitchFamily="18" charset="0"/>
              </a:rPr>
              <a:t>- No notion of index positions, hence cannot be sliced</a:t>
            </a:r>
          </a:p>
          <a:p>
            <a:endParaRPr lang="en-GB" sz="2400" b="1" dirty="0" smtClean="0">
              <a:latin typeface="Palatino Linotype" panose="02040502050505030304" pitchFamily="18" charset="0"/>
            </a:endParaRPr>
          </a:p>
          <a:p>
            <a:pPr marL="457200" indent="-457200">
              <a:buAutoNum type="alphaLcParenBoth"/>
            </a:pPr>
            <a:r>
              <a:rPr lang="en-GB" sz="2400" b="1" dirty="0" smtClean="0">
                <a:latin typeface="Palatino Linotype" panose="02040502050505030304" pitchFamily="18" charset="0"/>
              </a:rPr>
              <a:t>d1 = {“id”:2, “name”:”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Aakash</a:t>
            </a:r>
            <a:r>
              <a:rPr lang="en-GB" sz="2400" b="1" dirty="0" smtClean="0">
                <a:latin typeface="Palatino Linotype" panose="02040502050505030304" pitchFamily="18" charset="0"/>
              </a:rPr>
              <a:t>”, “score”:90}</a:t>
            </a:r>
          </a:p>
          <a:p>
            <a:pPr marL="457200" indent="-457200">
              <a:buAutoNum type="alphaLcParenBoth"/>
            </a:pPr>
            <a:endParaRPr lang="en-GB" sz="2400" b="1" dirty="0"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lphaLcParenBoth"/>
            </a:pPr>
            <a:r>
              <a:rPr lang="en-GB" sz="2400" b="1" dirty="0" smtClean="0">
                <a:latin typeface="Palatino Linotype" panose="02040502050505030304" pitchFamily="18" charset="0"/>
              </a:rPr>
              <a:t>d2 =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dict</a:t>
            </a:r>
            <a:r>
              <a:rPr lang="en-GB" sz="2400" b="1" dirty="0" smtClean="0">
                <a:latin typeface="Palatino Linotype" panose="02040502050505030304" pitchFamily="18" charset="0"/>
              </a:rPr>
              <a:t> ( {“id”:2, “name”:”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Aakash</a:t>
            </a:r>
            <a:r>
              <a:rPr lang="en-GB" sz="2400" b="1" dirty="0" smtClean="0">
                <a:latin typeface="Palatino Linotype" panose="02040502050505030304" pitchFamily="18" charset="0"/>
              </a:rPr>
              <a:t>”, “score”:90} )      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       # dictionary literal</a:t>
            </a:r>
          </a:p>
          <a:p>
            <a:pPr marL="457200" indent="-457200">
              <a:buFontTx/>
              <a:buAutoNum type="alphaLcParenBoth"/>
            </a:pPr>
            <a:endParaRPr lang="en-GB" sz="2400" b="1" dirty="0"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lphaLcParenBoth"/>
            </a:pPr>
            <a:r>
              <a:rPr lang="en-GB" sz="2400" b="1" dirty="0" smtClean="0">
                <a:latin typeface="Palatino Linotype" panose="02040502050505030304" pitchFamily="18" charset="0"/>
              </a:rPr>
              <a:t>d3 =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dict</a:t>
            </a:r>
            <a:r>
              <a:rPr lang="en-GB" sz="2400" b="1" dirty="0" smtClean="0">
                <a:latin typeface="Palatino Linotype" panose="02040502050505030304" pitchFamily="18" charset="0"/>
              </a:rPr>
              <a:t>( [(“id”,2), (“name</a:t>
            </a:r>
            <a:r>
              <a:rPr lang="en-GB" sz="2400" b="1" dirty="0">
                <a:latin typeface="Palatino Linotype" panose="02040502050505030304" pitchFamily="18" charset="0"/>
              </a:rPr>
              <a:t>”,”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Aakash</a:t>
            </a:r>
            <a:r>
              <a:rPr lang="en-GB" sz="2400" b="1" dirty="0" smtClean="0">
                <a:latin typeface="Palatino Linotype" panose="02040502050505030304" pitchFamily="18" charset="0"/>
              </a:rPr>
              <a:t>”), (“score”,90)] )     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sequence</a:t>
            </a:r>
          </a:p>
          <a:p>
            <a:pPr marL="457200" indent="-457200">
              <a:buFontTx/>
              <a:buAutoNum type="alphaLcParenBoth"/>
            </a:pPr>
            <a:endParaRPr lang="en-GB" sz="2400" b="1" dirty="0"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lphaLcParenBoth"/>
            </a:pPr>
            <a:r>
              <a:rPr lang="en-GB" sz="2400" b="1" dirty="0" smtClean="0">
                <a:latin typeface="Palatino Linotype" panose="02040502050505030304" pitchFamily="18" charset="0"/>
              </a:rPr>
              <a:t>d4 =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dict</a:t>
            </a:r>
            <a:r>
              <a:rPr lang="en-GB" sz="2400" b="1" dirty="0" smtClean="0">
                <a:latin typeface="Palatino Linotype" panose="02040502050505030304" pitchFamily="18" charset="0"/>
              </a:rPr>
              <a:t> (id=2, name</a:t>
            </a:r>
            <a:r>
              <a:rPr lang="en-GB" sz="2400" b="1" dirty="0">
                <a:latin typeface="Palatino Linotype" panose="02040502050505030304" pitchFamily="18" charset="0"/>
              </a:rPr>
              <a:t>=” </a:t>
            </a:r>
            <a:r>
              <a:rPr lang="en-GB" sz="2400" b="1" dirty="0" err="1" smtClean="0">
                <a:latin typeface="Palatino Linotype" panose="02040502050505030304" pitchFamily="18" charset="0"/>
              </a:rPr>
              <a:t>Aakash</a:t>
            </a:r>
            <a:r>
              <a:rPr lang="en-GB" sz="2400" b="1" dirty="0" smtClean="0">
                <a:latin typeface="Palatino Linotype" panose="02040502050505030304" pitchFamily="18" charset="0"/>
              </a:rPr>
              <a:t>”, score=90)	                        </a:t>
            </a:r>
            <a:r>
              <a:rPr lang="en-GB" sz="2400" b="1" dirty="0" smtClean="0">
                <a:solidFill>
                  <a:schemeClr val="accent1"/>
                </a:solidFill>
                <a:latin typeface="Palatino Linotype" panose="02040502050505030304" pitchFamily="18" charset="0"/>
              </a:rPr>
              <a:t># keyword argument</a:t>
            </a:r>
          </a:p>
          <a:p>
            <a:pPr marL="457200" indent="-457200">
              <a:buFontTx/>
              <a:buAutoNum type="alphaLcParenBoth"/>
            </a:pPr>
            <a:endParaRPr lang="en-GB" sz="2400" b="1" dirty="0" smtClean="0"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lphaLcParenBoth"/>
            </a:pPr>
            <a:endParaRPr lang="en-GB" sz="2400" b="1" dirty="0" smtClean="0">
              <a:latin typeface="Palatino Linotype" panose="02040502050505030304" pitchFamily="18" charset="0"/>
            </a:endParaRPr>
          </a:p>
          <a:p>
            <a:pPr marL="457200" indent="-457200">
              <a:buAutoNum type="alphaLcParenBoth"/>
            </a:pPr>
            <a:endParaRPr lang="en-GB" sz="2400" b="1" dirty="0" smtClean="0">
              <a:latin typeface="Palatino Linotype" panose="02040502050505030304" pitchFamily="18" charset="0"/>
            </a:endParaRPr>
          </a:p>
          <a:p>
            <a:pPr marL="457200" indent="-457200">
              <a:buAutoNum type="alphaLcParenBoth"/>
            </a:pPr>
            <a:endParaRPr lang="en-GB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1012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113</cp:revision>
  <dcterms:created xsi:type="dcterms:W3CDTF">2020-09-10T03:18:10Z</dcterms:created>
  <dcterms:modified xsi:type="dcterms:W3CDTF">2023-10-10T05:18:51Z</dcterms:modified>
</cp:coreProperties>
</file>