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B0FCA-71EB-4690-8731-E949696F4F0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4CAB6-1275-49F5-891B-F66077883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8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839E8-3A69-4BDF-B1A2-304138D373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3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6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3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1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93C5-17B3-412B-8C6E-E49C8E019819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1647-BDBC-4BF2-A217-EF7A1343D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6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275" y="559557"/>
            <a:ext cx="10809026" cy="58002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2800" b="1" dirty="0" smtClean="0">
                <a:latin typeface="Palatino Linotype" panose="02040502050505030304" pitchFamily="18" charset="0"/>
              </a:rPr>
              <a:t>COLLECTION DATA TYPES</a:t>
            </a:r>
          </a:p>
          <a:p>
            <a:pPr algn="l"/>
            <a:endParaRPr lang="en-GB" sz="2800" b="1" dirty="0" smtClean="0">
              <a:latin typeface="Palatino Linotype" panose="02040502050505030304" pitchFamily="18" charset="0"/>
            </a:endParaRPr>
          </a:p>
          <a:p>
            <a:pPr marL="571500" indent="-571500" algn="l">
              <a:buAutoNum type="romanUcPeriod"/>
            </a:pPr>
            <a:r>
              <a:rPr lang="en-GB" sz="2800" dirty="0" smtClean="0">
                <a:latin typeface="Palatino Linotype" panose="02040502050505030304" pitchFamily="18" charset="0"/>
              </a:rPr>
              <a:t>Sequence Types</a:t>
            </a:r>
          </a:p>
          <a:p>
            <a:pPr algn="l"/>
            <a:r>
              <a:rPr lang="en-GB" sz="2800" b="1" dirty="0" smtClean="0">
                <a:latin typeface="Palatino Linotype" panose="02040502050505030304" pitchFamily="18" charset="0"/>
              </a:rPr>
              <a:t>	</a:t>
            </a:r>
            <a:r>
              <a:rPr lang="en-GB" sz="3000" dirty="0" smtClean="0">
                <a:latin typeface="Palatino Linotype" panose="02040502050505030304" pitchFamily="18" charset="0"/>
              </a:rPr>
              <a:t>Tuple		(immutable)</a:t>
            </a:r>
          </a:p>
          <a:p>
            <a:pPr lvl="1" algn="l"/>
            <a:r>
              <a:rPr lang="en-GB" sz="3000" dirty="0" smtClean="0">
                <a:latin typeface="Palatino Linotype" panose="02040502050505030304" pitchFamily="18" charset="0"/>
              </a:rPr>
              <a:t>	List		(mutable)</a:t>
            </a:r>
          </a:p>
          <a:p>
            <a:pPr algn="l"/>
            <a:r>
              <a:rPr lang="en-GB" sz="2800" dirty="0" smtClean="0">
                <a:latin typeface="Palatino Linotype" panose="02040502050505030304" pitchFamily="18" charset="0"/>
              </a:rPr>
              <a:t>II.   Set		(mutable, immutable)</a:t>
            </a:r>
          </a:p>
          <a:p>
            <a:pPr algn="l"/>
            <a:r>
              <a:rPr lang="en-GB" sz="2800" dirty="0" smtClean="0">
                <a:latin typeface="Palatino Linotype" panose="02040502050505030304" pitchFamily="18" charset="0"/>
              </a:rPr>
              <a:t>III. Dictionary</a:t>
            </a:r>
          </a:p>
          <a:p>
            <a:pPr algn="l"/>
            <a:endParaRPr lang="en-GB" sz="2800" dirty="0">
              <a:latin typeface="Palatino Linotype" panose="02040502050505030304" pitchFamily="18" charset="0"/>
            </a:endParaRPr>
          </a:p>
          <a:p>
            <a:pPr algn="l"/>
            <a:r>
              <a:rPr lang="en-GB" sz="2800" dirty="0" smtClean="0">
                <a:latin typeface="Palatino Linotype" panose="02040502050505030304" pitchFamily="18" charset="0"/>
              </a:rPr>
              <a:t>Collection types supports</a:t>
            </a:r>
          </a:p>
          <a:p>
            <a:pPr marL="457200" indent="-457200" algn="l">
              <a:buFontTx/>
              <a:buChar char="-"/>
            </a:pPr>
            <a:r>
              <a:rPr lang="en-GB" sz="2800" b="1" dirty="0" smtClean="0">
                <a:latin typeface="Palatino Linotype" panose="02040502050505030304" pitchFamily="18" charset="0"/>
              </a:rPr>
              <a:t>Membership operator (in)</a:t>
            </a:r>
          </a:p>
          <a:p>
            <a:pPr marL="457200" indent="-457200" algn="l">
              <a:buFontTx/>
              <a:buChar char="-"/>
            </a:pPr>
            <a:r>
              <a:rPr lang="en-GB" sz="2800" b="1" dirty="0" smtClean="0">
                <a:latin typeface="Palatino Linotype" panose="02040502050505030304" pitchFamily="18" charset="0"/>
              </a:rPr>
              <a:t>Size function (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len</a:t>
            </a:r>
            <a:r>
              <a:rPr lang="en-GB" sz="2800" b="1" dirty="0" smtClean="0">
                <a:latin typeface="Palatino Linotype" panose="02040502050505030304" pitchFamily="18" charset="0"/>
              </a:rPr>
              <a:t>())</a:t>
            </a:r>
          </a:p>
          <a:p>
            <a:pPr marL="457200" indent="-457200" algn="l">
              <a:buFontTx/>
              <a:buChar char="-"/>
            </a:pPr>
            <a:r>
              <a:rPr lang="en-GB" sz="2800" b="1" dirty="0" smtClean="0">
                <a:latin typeface="Palatino Linotype" panose="02040502050505030304" pitchFamily="18" charset="0"/>
              </a:rPr>
              <a:t>Slices ( [] )</a:t>
            </a:r>
          </a:p>
          <a:p>
            <a:pPr marL="457200" indent="-457200" algn="l">
              <a:buFontTx/>
              <a:buChar char="-"/>
            </a:pPr>
            <a:r>
              <a:rPr lang="en-GB" sz="2800" b="1" dirty="0" smtClean="0">
                <a:latin typeface="Palatino Linotype" panose="02040502050505030304" pitchFamily="18" charset="0"/>
              </a:rPr>
              <a:t>Is iterable</a:t>
            </a:r>
          </a:p>
          <a:p>
            <a:pPr marL="457200" indent="-457200" algn="l">
              <a:buFontTx/>
              <a:buChar char="-"/>
            </a:pPr>
            <a:endParaRPr lang="en-GB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218364"/>
            <a:ext cx="10515600" cy="2088108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GB" dirty="0" smtClean="0">
                <a:latin typeface="Palatino Linotype" panose="02040502050505030304" pitchFamily="18" charset="0"/>
              </a:rPr>
              <a:t>TUPLE</a:t>
            </a:r>
            <a:br>
              <a:rPr lang="en-GB" dirty="0" smtClean="0">
                <a:latin typeface="Palatino Linotype" panose="02040502050505030304" pitchFamily="18" charset="0"/>
              </a:rPr>
            </a:br>
            <a:r>
              <a:rPr lang="en-GB" dirty="0" smtClean="0">
                <a:latin typeface="Palatino Linotype" panose="02040502050505030304" pitchFamily="18" charset="0"/>
              </a:rPr>
              <a:t/>
            </a:r>
            <a:br>
              <a:rPr lang="en-GB" dirty="0" smtClean="0">
                <a:latin typeface="Palatino Linotype" panose="02040502050505030304" pitchFamily="18" charset="0"/>
              </a:rPr>
            </a:br>
            <a:r>
              <a:rPr lang="en-GB" dirty="0" smtClean="0">
                <a:latin typeface="Palatino Linotype" panose="02040502050505030304" pitchFamily="18" charset="0"/>
              </a:rPr>
              <a:t>- Ordered sequence of 0 or more object reference</a:t>
            </a:r>
            <a:br>
              <a:rPr lang="en-GB" dirty="0" smtClean="0">
                <a:latin typeface="Palatino Linotype" panose="02040502050505030304" pitchFamily="18" charset="0"/>
              </a:rPr>
            </a:br>
            <a:r>
              <a:rPr lang="en-GB" dirty="0" smtClean="0">
                <a:latin typeface="Palatino Linotype" panose="02040502050505030304" pitchFamily="18" charset="0"/>
              </a:rPr>
              <a:t>- Extract items </a:t>
            </a:r>
            <a:r>
              <a:rPr lang="en-GB" smtClean="0">
                <a:latin typeface="Palatino Linotype" panose="02040502050505030304" pitchFamily="18" charset="0"/>
              </a:rPr>
              <a:t>using slicing </a:t>
            </a:r>
            <a:br>
              <a:rPr lang="en-GB" smtClean="0">
                <a:latin typeface="Palatino Linotype" panose="02040502050505030304" pitchFamily="18" charset="0"/>
              </a:rPr>
            </a:br>
            <a:r>
              <a:rPr lang="en-GB" smtClean="0">
                <a:latin typeface="Palatino Linotype" panose="02040502050505030304" pitchFamily="18" charset="0"/>
              </a:rPr>
              <a:t>- immutable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442949"/>
            <a:ext cx="3932237" cy="2483894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Constructor </a:t>
            </a:r>
            <a:r>
              <a:rPr lang="en-GB" sz="2800" dirty="0" smtClean="0">
                <a:latin typeface="Palatino Linotype" panose="02040502050505030304" pitchFamily="18" charset="0"/>
              </a:rPr>
              <a:t>	</a:t>
            </a:r>
          </a:p>
          <a:p>
            <a:r>
              <a:rPr lang="en-GB" sz="2800" dirty="0" smtClean="0">
                <a:latin typeface="Palatino Linotype" panose="02040502050505030304" pitchFamily="18" charset="0"/>
              </a:rPr>
              <a:t>(a) </a:t>
            </a:r>
            <a:r>
              <a:rPr lang="en-GB" sz="2800" b="1" dirty="0" smtClean="0">
                <a:latin typeface="Palatino Linotype" panose="02040502050505030304" pitchFamily="18" charset="0"/>
              </a:rPr>
              <a:t>empty tuple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			&gt;&gt;&gt; a = tuple()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&gt;&gt;&gt; print(a)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788" y="5049672"/>
            <a:ext cx="397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Palatino Linotype" panose="02040502050505030304" pitchFamily="18" charset="0"/>
              </a:rPr>
              <a:t> Output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-           ( )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5647" y="2743200"/>
            <a:ext cx="3484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(b) Convert given object to tuple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b = ‘hello’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c = tuple(b)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print(c)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647" y="5572892"/>
            <a:ext cx="440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Palatino Linotype" panose="02040502050505030304" pitchFamily="18" charset="0"/>
              </a:rPr>
              <a:t>Output 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-   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(‘</a:t>
            </a:r>
            <a:r>
              <a:rPr lang="en-GB" sz="2800" b="1" dirty="0" err="1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h’,’e’,’l’,’l’,’o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’)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20669" y="2743200"/>
            <a:ext cx="33027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( c) b = 1,2,3</a:t>
            </a:r>
          </a:p>
          <a:p>
            <a:r>
              <a:rPr lang="en-GB" sz="2800" b="1" dirty="0">
                <a:latin typeface="Palatino Linotype" panose="02040502050505030304" pitchFamily="18" charset="0"/>
              </a:rPr>
              <a:t> </a:t>
            </a:r>
            <a:r>
              <a:rPr lang="en-GB" sz="2800" b="1" dirty="0" smtClean="0">
                <a:latin typeface="Palatino Linotype" panose="02040502050505030304" pitchFamily="18" charset="0"/>
              </a:rPr>
              <a:t>      c = tuple (b)</a:t>
            </a:r>
          </a:p>
          <a:p>
            <a:r>
              <a:rPr lang="en-GB" sz="2800" b="1" dirty="0">
                <a:latin typeface="Palatino Linotype" panose="02040502050505030304" pitchFamily="18" charset="0"/>
              </a:rPr>
              <a:t> </a:t>
            </a:r>
            <a:r>
              <a:rPr lang="en-GB" sz="2800" b="1" dirty="0" smtClean="0">
                <a:latin typeface="Palatino Linotype" panose="02040502050505030304" pitchFamily="18" charset="0"/>
              </a:rPr>
              <a:t>      print(c)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b="1" dirty="0" smtClean="0"/>
              <a:t>      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70518" y="4276691"/>
            <a:ext cx="37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Palatino Linotype" panose="02040502050505030304" pitchFamily="18" charset="0"/>
              </a:rPr>
              <a:t>Output </a:t>
            </a:r>
            <a:r>
              <a:rPr lang="en-GB" sz="2800" b="1" dirty="0" smtClean="0">
                <a:latin typeface="Palatino Linotype" panose="02040502050505030304" pitchFamily="18" charset="0"/>
              </a:rPr>
              <a:t>-            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(1,2,3)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263" y="409433"/>
            <a:ext cx="11068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t = “apple”,  90.5, “green”, 20, “10-09-2020”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       t[0]        t[1]        t[2]      t[3]         t[4]    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       t[-5]       t[-4]      t[-3]     t[-2]        t[-1]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38200" y="1760560"/>
            <a:ext cx="1222618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apple</a:t>
            </a:r>
            <a:endParaRPr lang="en-GB" sz="2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05256" y="1760560"/>
            <a:ext cx="1029263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90.5</a:t>
            </a:r>
            <a:endParaRPr lang="en-GB" sz="2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78957" y="1760560"/>
            <a:ext cx="1142998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green</a:t>
            </a:r>
            <a:endParaRPr lang="en-GB" sz="2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64119" y="1760560"/>
            <a:ext cx="764275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20</a:t>
            </a:r>
            <a:endParaRPr lang="en-GB" sz="2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70558" y="1760560"/>
            <a:ext cx="1867472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10-09-2020</a:t>
            </a:r>
            <a:endParaRPr lang="en-GB" sz="2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54" y="3411940"/>
            <a:ext cx="34255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t.count</a:t>
            </a:r>
            <a:r>
              <a:rPr lang="en-GB" sz="2800" b="1" dirty="0" smtClean="0">
                <a:latin typeface="Palatino Linotype" panose="02040502050505030304" pitchFamily="18" charset="0"/>
              </a:rPr>
              <a:t>(‘apple’)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t.index</a:t>
            </a:r>
            <a:r>
              <a:rPr lang="en-GB" sz="2800" b="1" dirty="0" smtClean="0">
                <a:latin typeface="Palatino Linotype" panose="02040502050505030304" pitchFamily="18" charset="0"/>
              </a:rPr>
              <a:t>(20)</a:t>
            </a:r>
          </a:p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244455" y="3411940"/>
            <a:ext cx="74653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-     1             ; if not found returns 0</a:t>
            </a:r>
          </a:p>
          <a:p>
            <a:pPr marL="457200" indent="-457200">
              <a:buFontTx/>
              <a:buChar char="-"/>
            </a:pP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 3             ; if not found raise </a:t>
            </a:r>
            <a:r>
              <a:rPr lang="en-GB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ValueError</a:t>
            </a:r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	 exception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8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40" y="696036"/>
            <a:ext cx="8338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hair = “Black”, “Brown”, “Blonde”, “Red”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hair[2]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&gt;&gt;&gt;hair [-3:]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0675" y="1261942"/>
            <a:ext cx="5076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‘Blonde’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(‘Brown’, ‘Blonde’ ,’Red’)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388" y="3112532"/>
            <a:ext cx="518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hair[:2] , “Grey”, hair[2:]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9228" y="2897088"/>
            <a:ext cx="6441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 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((‘Black’, ‘Brown’), ’Grey’, (‘Blonde’, ’Red’))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741" y="4236366"/>
            <a:ext cx="518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hair[:2] + “Grey” + hair[2:]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2560" y="4020922"/>
            <a:ext cx="4995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Error : Cannot concatenate String to Tuple</a:t>
            </a:r>
            <a:endParaRPr lang="en-GB" sz="28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388" y="5298365"/>
            <a:ext cx="556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hair[:2] </a:t>
            </a:r>
            <a:r>
              <a:rPr lang="en-GB" sz="2800" b="1" dirty="0">
                <a:latin typeface="Palatino Linotype" panose="02040502050505030304" pitchFamily="18" charset="0"/>
              </a:rPr>
              <a:t> </a:t>
            </a:r>
            <a:r>
              <a:rPr lang="en-GB" sz="2800" b="1" dirty="0" smtClean="0">
                <a:latin typeface="Palatino Linotype" panose="02040502050505030304" pitchFamily="18" charset="0"/>
              </a:rPr>
              <a:t>+ (“Grey”,) + hair[2:]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2560" y="5298365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 (‘Black’, ‘Brown’, ’Grey’, ‘Blonde’, ’Red’)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9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8866" y="532263"/>
            <a:ext cx="104951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hair = “Black”, “Brown”, “Blonde”, “Red”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eyes = “Brown”, “Hazel”,  “Amber”, “Green”, “Blue”, “Grey”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colors</a:t>
            </a:r>
            <a:r>
              <a:rPr lang="en-GB" sz="2800" b="1" dirty="0" smtClean="0">
                <a:latin typeface="Palatino Linotype" panose="02040502050505030304" pitchFamily="18" charset="0"/>
              </a:rPr>
              <a:t> = (hair, eyes)		# Nesting of tuples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colors</a:t>
            </a:r>
            <a:r>
              <a:rPr lang="en-GB" sz="2800" b="1" dirty="0" smtClean="0">
                <a:latin typeface="Palatino Linotype" panose="02040502050505030304" pitchFamily="18" charset="0"/>
              </a:rPr>
              <a:t> [1] [3:-1]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colors</a:t>
            </a:r>
            <a:r>
              <a:rPr lang="en-GB" sz="2800" b="1" dirty="0" smtClean="0">
                <a:latin typeface="Palatino Linotype" panose="02040502050505030304" pitchFamily="18" charset="0"/>
              </a:rPr>
              <a:t> [0] [:-2]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colors</a:t>
            </a:r>
            <a:r>
              <a:rPr lang="en-GB" sz="2800" b="1" dirty="0" smtClean="0">
                <a:latin typeface="Palatino Linotype" panose="02040502050505030304" pitchFamily="18" charset="0"/>
              </a:rPr>
              <a:t> [0][1][1:-1]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5206" y="3037385"/>
            <a:ext cx="585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(‘Green’, ‘Blue’)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5206" y="3939260"/>
            <a:ext cx="585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(‘Black’, ‘Brown’)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5206" y="4841135"/>
            <a:ext cx="585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(‘row’)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6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105" y="559558"/>
            <a:ext cx="94306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MANUFACTURE, MODEL, SEATING = (0, 1, 2)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MIN, MAX = (0, 1)		# </a:t>
            </a:r>
            <a:r>
              <a:rPr lang="en-GB" sz="2800" b="1" i="1" dirty="0" smtClean="0">
                <a:latin typeface="Palatino Linotype" panose="02040502050505030304" pitchFamily="18" charset="0"/>
              </a:rPr>
              <a:t>Unpacking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>
                <a:latin typeface="Palatino Linotype" panose="02040502050505030304" pitchFamily="18" charset="0"/>
              </a:rPr>
              <a:t>a</a:t>
            </a:r>
            <a:r>
              <a:rPr lang="en-GB" sz="2800" b="1" dirty="0" smtClean="0">
                <a:latin typeface="Palatino Linotype" panose="02040502050505030304" pitchFamily="18" charset="0"/>
              </a:rPr>
              <a:t>ircraft = (“Airbus”, “A120-ac”, (100,200))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aircraft[SEATING][MAX]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8156" y="2713994"/>
            <a:ext cx="165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200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105" y="4037433"/>
            <a:ext cx="4080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Palatino Linotype" panose="02040502050505030304" pitchFamily="18" charset="0"/>
              </a:rPr>
              <a:t>d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ef</a:t>
            </a:r>
            <a:r>
              <a:rPr lang="en-GB" sz="2800" b="1" dirty="0" smtClean="0">
                <a:latin typeface="Palatino Linotype" panose="02040502050505030304" pitchFamily="18" charset="0"/>
              </a:rPr>
              <a:t>  f(x) :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return x, x**2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&gt;&gt;f (2) 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689" y="5276288"/>
            <a:ext cx="294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(2, 4)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797" y="518615"/>
            <a:ext cx="4258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t = ((1,1), (2,4), (3,9))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for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x,y</a:t>
            </a:r>
            <a:r>
              <a:rPr lang="en-GB" sz="2800" b="1" dirty="0" smtClean="0">
                <a:latin typeface="Palatino Linotype" panose="02040502050505030304" pitchFamily="18" charset="0"/>
              </a:rPr>
              <a:t> in  t:</a:t>
            </a:r>
          </a:p>
          <a:p>
            <a:r>
              <a:rPr lang="en-GB" sz="2800" b="1" dirty="0">
                <a:latin typeface="Palatino Linotype" panose="02040502050505030304" pitchFamily="18" charset="0"/>
              </a:rPr>
              <a:t>	</a:t>
            </a:r>
            <a:r>
              <a:rPr lang="en-GB" sz="2800" b="1" dirty="0" smtClean="0">
                <a:latin typeface="Palatino Linotype" panose="02040502050505030304" pitchFamily="18" charset="0"/>
              </a:rPr>
              <a:t>print(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x,y</a:t>
            </a:r>
            <a:r>
              <a:rPr lang="en-GB" sz="2800" b="1" dirty="0" smtClean="0">
                <a:latin typeface="Palatino Linotype" panose="02040502050505030304" pitchFamily="18" charset="0"/>
              </a:rPr>
              <a:t>)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06" y="464024"/>
            <a:ext cx="2811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1</a:t>
            </a:r>
          </a:p>
          <a:p>
            <a:pPr marL="342900" indent="-342900">
              <a:buAutoNum type="arabicPlain"/>
            </a:pP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4</a:t>
            </a:r>
          </a:p>
          <a:p>
            <a:pPr marL="342900" indent="-342900">
              <a:buAutoNum type="arabicPlain"/>
            </a:pPr>
            <a:r>
              <a:rPr lang="en-GB" sz="28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865" y="3425588"/>
            <a:ext cx="3384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a, b = ( 5, 10)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a, b  =  b, a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>
                <a:latin typeface="Palatino Linotype" panose="02040502050505030304" pitchFamily="18" charset="0"/>
              </a:rPr>
              <a:t>p</a:t>
            </a:r>
            <a:r>
              <a:rPr lang="en-GB" sz="2800" b="1" dirty="0" smtClean="0">
                <a:latin typeface="Palatino Linotype" panose="02040502050505030304" pitchFamily="18" charset="0"/>
              </a:rPr>
              <a:t>rint(a, b)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9230" y="5149137"/>
            <a:ext cx="240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10    5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368489"/>
            <a:ext cx="1074078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latin typeface="Palatino Linotype" panose="02040502050505030304" pitchFamily="18" charset="0"/>
              </a:rPr>
              <a:t>NAMED TUPLE</a:t>
            </a:r>
          </a:p>
          <a:p>
            <a:endParaRPr lang="en-GB" sz="2600" b="1" dirty="0">
              <a:latin typeface="Palatino Linotype" panose="0204050205050503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600" b="1" dirty="0" smtClean="0">
                <a:latin typeface="Palatino Linotype" panose="02040502050505030304" pitchFamily="18" charset="0"/>
              </a:rPr>
              <a:t>Using 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namedtuple</a:t>
            </a:r>
            <a:r>
              <a:rPr lang="en-GB" sz="2600" b="1" dirty="0" smtClean="0">
                <a:latin typeface="Palatino Linotype" panose="02040502050505030304" pitchFamily="18" charset="0"/>
              </a:rPr>
              <a:t>() method in collections module</a:t>
            </a:r>
          </a:p>
          <a:p>
            <a:pPr marL="285750" indent="-285750">
              <a:buFontTx/>
              <a:buChar char="-"/>
            </a:pPr>
            <a:endParaRPr lang="en-GB" sz="2600" b="1" dirty="0">
              <a:latin typeface="Palatino Linotype" panose="02040502050505030304" pitchFamily="18" charset="0"/>
            </a:endParaRPr>
          </a:p>
          <a:p>
            <a:r>
              <a:rPr lang="en-GB" sz="2600" b="1" dirty="0">
                <a:latin typeface="Palatino Linotype" panose="02040502050505030304" pitchFamily="18" charset="0"/>
              </a:rPr>
              <a:t>i</a:t>
            </a:r>
            <a:r>
              <a:rPr lang="en-GB" sz="2600" b="1" dirty="0" smtClean="0">
                <a:latin typeface="Palatino Linotype" panose="02040502050505030304" pitchFamily="18" charset="0"/>
              </a:rPr>
              <a:t>mport collections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sale  = 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collections.namedtuple</a:t>
            </a:r>
            <a:r>
              <a:rPr lang="en-GB" sz="2600" b="1" dirty="0" smtClean="0">
                <a:latin typeface="Palatino Linotype" panose="02040502050505030304" pitchFamily="18" charset="0"/>
              </a:rPr>
              <a:t>(“Samsung”, “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pid</a:t>
            </a:r>
            <a:r>
              <a:rPr lang="en-GB" sz="2600" b="1" dirty="0" smtClean="0">
                <a:latin typeface="Palatino Linotype" panose="02040502050505030304" pitchFamily="18" charset="0"/>
              </a:rPr>
              <a:t>   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custid</a:t>
            </a:r>
            <a:r>
              <a:rPr lang="en-GB" sz="2600" b="1" dirty="0" smtClean="0">
                <a:latin typeface="Palatino Linotype" panose="02040502050505030304" pitchFamily="18" charset="0"/>
              </a:rPr>
              <a:t>  date  </a:t>
            </a:r>
            <a:r>
              <a:rPr lang="en-GB" sz="2600" b="1" dirty="0" err="1" smtClean="0">
                <a:latin typeface="Palatino Linotype" panose="02040502050505030304" pitchFamily="18" charset="0"/>
              </a:rPr>
              <a:t>qty</a:t>
            </a:r>
            <a:r>
              <a:rPr lang="en-GB" sz="2600" b="1" dirty="0" smtClean="0">
                <a:latin typeface="Palatino Linotype" panose="02040502050505030304" pitchFamily="18" charset="0"/>
              </a:rPr>
              <a:t>  price”)</a:t>
            </a:r>
          </a:p>
          <a:p>
            <a:endParaRPr lang="en-GB" sz="2600" b="1" dirty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	name of custom tuple data type                name of each item tuple takes</a:t>
            </a:r>
          </a:p>
          <a:p>
            <a:endParaRPr lang="en-GB" sz="2600" b="1" dirty="0">
              <a:latin typeface="Palatino Linotype" panose="02040502050505030304" pitchFamily="18" charset="0"/>
            </a:endParaRP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&gt;&gt;&gt; S1 = sale( 432,  921,  “10-09-2020”,  2 , 2500)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&gt;&gt;&gt; S1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&gt;&gt;&gt; total = 0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&gt;&gt;&gt; total = S1.qty * S1.price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&gt;&gt;&gt; print (“Total = {0:.2f}”.format(total))</a:t>
            </a:r>
          </a:p>
          <a:p>
            <a:endParaRPr lang="en-GB" sz="2600" b="1" dirty="0">
              <a:latin typeface="Palatino Linotype" panose="02040502050505030304" pitchFamily="18" charset="0"/>
            </a:endParaRPr>
          </a:p>
          <a:p>
            <a:endParaRPr lang="en-GB" sz="2600" b="1" dirty="0" smtClean="0">
              <a:latin typeface="Palatino Linotype" panose="02040502050505030304" pitchFamily="18" charset="0"/>
            </a:endParaRPr>
          </a:p>
          <a:p>
            <a:endParaRPr lang="en-GB" sz="2600" b="1" dirty="0">
              <a:latin typeface="Palatino Linotype" panose="0204050205050503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0376" y="83251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036024" y="2688609"/>
            <a:ext cx="736979" cy="94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720919" y="2852382"/>
            <a:ext cx="873457" cy="79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7540" y="4685617"/>
            <a:ext cx="9335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Samsung( </a:t>
            </a:r>
            <a:r>
              <a:rPr lang="en-GB" sz="22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pid</a:t>
            </a:r>
            <a:r>
              <a:rPr lang="en-GB" sz="22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=432, </a:t>
            </a:r>
            <a:r>
              <a:rPr lang="en-GB" sz="22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custid</a:t>
            </a:r>
            <a:r>
              <a:rPr lang="en-GB" sz="22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 = 921, date = ‘10-09-2020’, </a:t>
            </a:r>
            <a:r>
              <a:rPr lang="en-GB" sz="22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qty</a:t>
            </a:r>
            <a:r>
              <a:rPr lang="en-GB" sz="22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 = 2, price = 2500 )</a:t>
            </a:r>
            <a:endParaRPr lang="en-GB" sz="22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6479" y="5912401"/>
            <a:ext cx="426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Total = 5000.00 </a:t>
            </a:r>
            <a:endParaRPr lang="en-GB" sz="22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6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317" y="464233"/>
            <a:ext cx="104435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alatino Linotype" panose="02040502050505030304" pitchFamily="18" charset="0"/>
              </a:rPr>
              <a:t>i</a:t>
            </a:r>
            <a:r>
              <a:rPr lang="en-GB" sz="2800" b="1" dirty="0" smtClean="0">
                <a:latin typeface="Palatino Linotype" panose="02040502050505030304" pitchFamily="18" charset="0"/>
              </a:rPr>
              <a:t>mport collections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aircraft =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collections.namedtuple</a:t>
            </a:r>
            <a:r>
              <a:rPr lang="en-GB" sz="2800" b="1" dirty="0" smtClean="0">
                <a:latin typeface="Palatino Linotype" panose="02040502050505030304" pitchFamily="18" charset="0"/>
              </a:rPr>
              <a:t>(“Indigo”,” manufacturer model seating”)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seat =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collections.namedtuple</a:t>
            </a:r>
            <a:r>
              <a:rPr lang="en-GB" sz="2800" b="1" dirty="0" smtClean="0">
                <a:latin typeface="Palatino Linotype" panose="02040502050505030304" pitchFamily="18" charset="0"/>
              </a:rPr>
              <a:t>(“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capacity”,”min</a:t>
            </a:r>
            <a:r>
              <a:rPr lang="en-GB" sz="2800" b="1" dirty="0" smtClean="0">
                <a:latin typeface="Palatino Linotype" panose="02040502050505030304" pitchFamily="18" charset="0"/>
              </a:rPr>
              <a:t> max”)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A1 = aircraft(“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AirBus</a:t>
            </a:r>
            <a:r>
              <a:rPr lang="en-GB" sz="2800" b="1" dirty="0" smtClean="0">
                <a:latin typeface="Palatino Linotype" panose="02040502050505030304" pitchFamily="18" charset="0"/>
              </a:rPr>
              <a:t>”, “A320-ac”, seat(100,200))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A1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&gt;&gt;&gt;A1.seating.max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5743" y="4206240"/>
            <a:ext cx="9045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Indigo ( manufacturer=‘</a:t>
            </a:r>
            <a:r>
              <a:rPr lang="en-GB" sz="28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AirBus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’, model= ‘A320-ac’, seating = capacity(min=100, max=200) 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4455" y="5634879"/>
            <a:ext cx="173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200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0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485</Words>
  <Application>Microsoft Office PowerPoint</Application>
  <PresentationFormat>Widescreen</PresentationFormat>
  <Paragraphs>131</Paragraphs>
  <Slides>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TUPLE  - Ordered sequence of 0 or more object reference - Extract items using slicing  -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Abraham</dc:creator>
  <cp:lastModifiedBy>Sonia Abraham</cp:lastModifiedBy>
  <cp:revision>2</cp:revision>
  <dcterms:created xsi:type="dcterms:W3CDTF">2020-12-12T02:04:57Z</dcterms:created>
  <dcterms:modified xsi:type="dcterms:W3CDTF">2023-09-29T08:12:36Z</dcterms:modified>
</cp:coreProperties>
</file>