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75" r:id="rId11"/>
    <p:sldId id="273" r:id="rId12"/>
    <p:sldId id="274" r:id="rId13"/>
    <p:sldId id="276" r:id="rId14"/>
    <p:sldId id="265" r:id="rId15"/>
    <p:sldId id="26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  <p:sldId id="272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13BF1-3120-4828-82EB-58EDF340573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A03C-380D-4320-B84C-521239728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CA03C-380D-4320-B84C-52123972807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6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DB54-E76B-48BF-86CD-3569A3959BA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F59E-9D0F-4BB4-985B-E97728F9F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53143" y="478971"/>
            <a:ext cx="4078514" cy="9289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51" y="682388"/>
            <a:ext cx="10481481" cy="5827594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First Python Program</a:t>
            </a:r>
            <a:endParaRPr lang="en-GB" sz="2800" b="1" dirty="0">
              <a:latin typeface="Palatino Linotype" panose="02040502050505030304" pitchFamily="18" charset="0"/>
            </a:endParaRPr>
          </a:p>
          <a:p>
            <a:pPr algn="l"/>
            <a:endParaRPr lang="en-GB" sz="2800" b="1" dirty="0" smtClean="0">
              <a:latin typeface="Palatino Linotype" panose="02040502050505030304" pitchFamily="18" charset="0"/>
            </a:endParaRPr>
          </a:p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#!/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usr</a:t>
            </a:r>
            <a:r>
              <a:rPr lang="en-GB" sz="2800" b="1" dirty="0" smtClean="0">
                <a:latin typeface="Palatino Linotype" panose="02040502050505030304" pitchFamily="18" charset="0"/>
              </a:rPr>
              <a:t>/bin/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env</a:t>
            </a:r>
            <a:r>
              <a:rPr lang="en-GB" sz="2800" b="1" dirty="0" smtClean="0">
                <a:latin typeface="Palatino Linotype" panose="02040502050505030304" pitchFamily="18" charset="0"/>
              </a:rPr>
              <a:t> python3                   </a:t>
            </a:r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shebang line</a:t>
            </a:r>
          </a:p>
          <a:p>
            <a:pPr algn="l"/>
            <a:r>
              <a:rPr lang="en-GB" sz="2800" b="1" dirty="0">
                <a:latin typeface="Palatino Linotype" panose="02040502050505030304" pitchFamily="18" charset="0"/>
              </a:rPr>
              <a:t>p</a:t>
            </a:r>
            <a:r>
              <a:rPr lang="en-GB" sz="2800" b="1" dirty="0" smtClean="0">
                <a:latin typeface="Palatino Linotype" panose="02040502050505030304" pitchFamily="18" charset="0"/>
              </a:rPr>
              <a:t>rint(“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Hello”,’World</a:t>
            </a:r>
            <a:r>
              <a:rPr lang="en-GB" sz="2800" b="1" dirty="0" smtClean="0">
                <a:latin typeface="Palatino Linotype" panose="02040502050505030304" pitchFamily="18" charset="0"/>
              </a:rPr>
              <a:t>!’)</a:t>
            </a:r>
          </a:p>
          <a:p>
            <a:pPr algn="l"/>
            <a:endParaRPr lang="en-GB" sz="2800" b="1" dirty="0">
              <a:latin typeface="Palatino Linotype" panose="02040502050505030304" pitchFamily="18" charset="0"/>
            </a:endParaRPr>
          </a:p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Output: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Hello World!</a:t>
            </a:r>
          </a:p>
          <a:p>
            <a:pPr algn="l"/>
            <a:endParaRPr lang="en-GB" sz="2800" b="1" dirty="0">
              <a:latin typeface="Palatino Linotype" panose="02040502050505030304" pitchFamily="18" charset="0"/>
            </a:endParaRPr>
          </a:p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&gt;&gt;&gt; print(‘Hi’,2020,’@MCA’,32.8)</a:t>
            </a:r>
          </a:p>
          <a:p>
            <a:pPr algn="l"/>
            <a:endParaRPr lang="en-GB" sz="2800" b="1" dirty="0">
              <a:latin typeface="Palatino Linotype" panose="02040502050505030304" pitchFamily="18" charset="0"/>
            </a:endParaRPr>
          </a:p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Output: 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Hi 2020 @MCA 32.8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1915886"/>
            <a:ext cx="1393371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8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409432"/>
            <a:ext cx="11395880" cy="60323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Operators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r>
              <a:rPr lang="en-GB" dirty="0" smtClean="0">
                <a:latin typeface="Garamond" panose="02020404030301010803" pitchFamily="18" charset="0"/>
              </a:rPr>
              <a:t>	Arithmetic Operators			</a:t>
            </a:r>
            <a:endParaRPr lang="en-GB" b="1" dirty="0">
              <a:latin typeface="Garamond" panose="02020404030301010803" pitchFamily="18" charset="0"/>
            </a:endParaRPr>
          </a:p>
          <a:p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dirty="0" smtClean="0">
                <a:latin typeface="Garamond" panose="02020404030301010803" pitchFamily="18" charset="0"/>
              </a:rPr>
              <a:t>	Comparison (Relational) Operators</a:t>
            </a:r>
          </a:p>
          <a:p>
            <a:r>
              <a:rPr lang="en-GB" dirty="0">
                <a:latin typeface="Garamond" panose="02020404030301010803" pitchFamily="18" charset="0"/>
              </a:rPr>
              <a:t>	</a:t>
            </a:r>
            <a:r>
              <a:rPr lang="en-GB" dirty="0" smtClean="0">
                <a:latin typeface="Garamond" panose="02020404030301010803" pitchFamily="18" charset="0"/>
              </a:rPr>
              <a:t>Assignment Operators</a:t>
            </a:r>
          </a:p>
          <a:p>
            <a:r>
              <a:rPr lang="en-GB" dirty="0">
                <a:latin typeface="Garamond" panose="02020404030301010803" pitchFamily="18" charset="0"/>
              </a:rPr>
              <a:t>	</a:t>
            </a:r>
            <a:r>
              <a:rPr lang="en-GB" dirty="0" smtClean="0">
                <a:latin typeface="Garamond" panose="02020404030301010803" pitchFamily="18" charset="0"/>
              </a:rPr>
              <a:t>Bitwise Operators</a:t>
            </a:r>
          </a:p>
          <a:p>
            <a:r>
              <a:rPr lang="en-GB" dirty="0">
                <a:latin typeface="Garamond" panose="02020404030301010803" pitchFamily="18" charset="0"/>
              </a:rPr>
              <a:t>	</a:t>
            </a:r>
            <a:r>
              <a:rPr lang="en-GB" dirty="0" smtClean="0">
                <a:latin typeface="Garamond" panose="02020404030301010803" pitchFamily="18" charset="0"/>
              </a:rPr>
              <a:t>Logical Operators</a:t>
            </a:r>
          </a:p>
          <a:p>
            <a:r>
              <a:rPr lang="en-GB" dirty="0">
                <a:latin typeface="Garamond" panose="02020404030301010803" pitchFamily="18" charset="0"/>
              </a:rPr>
              <a:t>	</a:t>
            </a:r>
            <a:r>
              <a:rPr lang="en-GB" dirty="0" smtClean="0">
                <a:latin typeface="Garamond" panose="02020404030301010803" pitchFamily="18" charset="0"/>
              </a:rPr>
              <a:t>Membership Operators</a:t>
            </a:r>
          </a:p>
          <a:p>
            <a:r>
              <a:rPr lang="en-GB" dirty="0">
                <a:latin typeface="Garamond" panose="02020404030301010803" pitchFamily="18" charset="0"/>
              </a:rPr>
              <a:t>	</a:t>
            </a:r>
            <a:r>
              <a:rPr lang="en-GB" dirty="0" smtClean="0">
                <a:latin typeface="Garamond" panose="02020404030301010803" pitchFamily="18" charset="0"/>
              </a:rPr>
              <a:t>Identity Operators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3981" y="1079985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+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5830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-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32893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*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56309" y="1025857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/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388823" y="1004924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260004" y="994011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**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097067" y="100311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43981" y="1079985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==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95830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!=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32893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&gt;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56309" y="1025857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88823" y="1004924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&gt;=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260004" y="994011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097067" y="1003110"/>
            <a:ext cx="889381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**=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43981" y="1079985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95830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+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32893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-=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556309" y="1025857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*=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388823" y="1004924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/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260004" y="994011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%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1059236" y="1003110"/>
            <a:ext cx="847299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//=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43981" y="1089084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&amp;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895830" y="1061789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|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732893" y="1061789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^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556309" y="1034956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~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388823" y="1014023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&lt;&lt;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260004" y="100311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&gt;&gt;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097066" y="859808"/>
            <a:ext cx="2094933" cy="118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853445" y="2690421"/>
            <a:ext cx="4965516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latin typeface="Garamond" panose="02020404030301010803" pitchFamily="18" charset="0"/>
              </a:rPr>
              <a:t>a , b = 32 , 2</a:t>
            </a:r>
          </a:p>
          <a:p>
            <a:endParaRPr lang="en-GB" sz="2800" b="1" i="1" dirty="0">
              <a:latin typeface="Garamond" panose="02020404030301010803" pitchFamily="18" charset="0"/>
            </a:endParaRPr>
          </a:p>
          <a:p>
            <a:r>
              <a:rPr lang="en-GB" sz="2800" b="1" i="1" dirty="0" smtClean="0">
                <a:latin typeface="Garamond" panose="02020404030301010803" pitchFamily="18" charset="0"/>
              </a:rPr>
              <a:t>0001 0000 </a:t>
            </a:r>
            <a:r>
              <a:rPr lang="en-GB" sz="2800" b="1" dirty="0" smtClean="0">
                <a:latin typeface="Garamond" panose="02020404030301010803" pitchFamily="18" charset="0"/>
              </a:rPr>
              <a:t>&amp;</a:t>
            </a:r>
            <a:r>
              <a:rPr lang="en-GB" sz="2800" b="1" i="1" dirty="0" smtClean="0">
                <a:latin typeface="Garamond" panose="02020404030301010803" pitchFamily="18" charset="0"/>
              </a:rPr>
              <a:t>		0001 </a:t>
            </a:r>
            <a:r>
              <a:rPr lang="en-GB" sz="2800" b="1" i="1" dirty="0">
                <a:latin typeface="Garamond" panose="02020404030301010803" pitchFamily="18" charset="0"/>
              </a:rPr>
              <a:t>0000 </a:t>
            </a:r>
            <a:r>
              <a:rPr lang="en-GB" sz="2800" b="1" dirty="0" smtClean="0">
                <a:latin typeface="Garamond" panose="02020404030301010803" pitchFamily="18" charset="0"/>
              </a:rPr>
              <a:t>|</a:t>
            </a:r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i="1" dirty="0" smtClean="0">
                <a:latin typeface="Garamond" panose="02020404030301010803" pitchFamily="18" charset="0"/>
              </a:rPr>
              <a:t>0000 0010		0000 </a:t>
            </a:r>
            <a:r>
              <a:rPr lang="en-GB" sz="2800" b="1" i="1" dirty="0">
                <a:latin typeface="Garamond" panose="02020404030301010803" pitchFamily="18" charset="0"/>
              </a:rPr>
              <a:t>0010</a:t>
            </a:r>
          </a:p>
          <a:p>
            <a:r>
              <a:rPr lang="en-GB" sz="2800" b="1" i="1" dirty="0" smtClean="0">
                <a:latin typeface="Garamond" panose="02020404030301010803" pitchFamily="18" charset="0"/>
              </a:rPr>
              <a:t>---------------		---------------</a:t>
            </a:r>
            <a:endParaRPr lang="en-GB" sz="2800" b="1" i="1" dirty="0">
              <a:latin typeface="Garamond" panose="02020404030301010803" pitchFamily="18" charset="0"/>
            </a:endParaRPr>
          </a:p>
          <a:p>
            <a:r>
              <a:rPr lang="en-GB" sz="2800" b="1" i="1" dirty="0" smtClean="0">
                <a:latin typeface="Garamond" panose="02020404030301010803" pitchFamily="18" charset="0"/>
              </a:rPr>
              <a:t>0000 0000		0001 0010</a:t>
            </a:r>
            <a:endParaRPr lang="en-GB" sz="2800" b="1" i="1" dirty="0">
              <a:latin typeface="Garamond" panose="02020404030301010803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41619" y="1094538"/>
            <a:ext cx="866637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and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894686" y="1058607"/>
            <a:ext cx="764275" cy="766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or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37441" y="1052690"/>
            <a:ext cx="764275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not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309" y="859808"/>
            <a:ext cx="2540757" cy="100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6842640" y="2694066"/>
            <a:ext cx="4965516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latin typeface="Garamond" panose="02020404030301010803" pitchFamily="18" charset="0"/>
              </a:rPr>
              <a:t>a , b , c , d = 10 , 5 , 2 , 1</a:t>
            </a:r>
          </a:p>
          <a:p>
            <a:endParaRPr lang="en-GB" sz="2800" b="1" i="1" dirty="0" smtClean="0">
              <a:latin typeface="Garamond" panose="02020404030301010803" pitchFamily="18" charset="0"/>
            </a:endParaRPr>
          </a:p>
          <a:p>
            <a:r>
              <a:rPr lang="en-GB" sz="2800" b="1" i="1" dirty="0" smtClean="0">
                <a:latin typeface="Garamond" panose="02020404030301010803" pitchFamily="18" charset="0"/>
              </a:rPr>
              <a:t>print( (a&gt;b) and (c&gt;d) )</a:t>
            </a:r>
          </a:p>
          <a:p>
            <a:r>
              <a:rPr lang="en-GB" sz="2800" b="1" i="1" dirty="0">
                <a:latin typeface="Garamond" panose="02020404030301010803" pitchFamily="18" charset="0"/>
              </a:rPr>
              <a:t>print( (a&gt;b) </a:t>
            </a:r>
            <a:r>
              <a:rPr lang="en-GB" sz="2800" b="1" i="1" dirty="0" smtClean="0">
                <a:latin typeface="Garamond" panose="02020404030301010803" pitchFamily="18" charset="0"/>
              </a:rPr>
              <a:t>or (d&gt;c) </a:t>
            </a:r>
            <a:r>
              <a:rPr lang="en-GB" sz="2800" b="1" i="1" dirty="0">
                <a:latin typeface="Garamond" panose="02020404030301010803" pitchFamily="18" charset="0"/>
              </a:rPr>
              <a:t>)</a:t>
            </a:r>
          </a:p>
          <a:p>
            <a:r>
              <a:rPr lang="en-GB" sz="2800" b="1" i="1" dirty="0">
                <a:latin typeface="Garamond" panose="02020404030301010803" pitchFamily="18" charset="0"/>
              </a:rPr>
              <a:t>print( </a:t>
            </a:r>
            <a:r>
              <a:rPr lang="en-GB" sz="2800" b="1" i="1" dirty="0" smtClean="0">
                <a:latin typeface="Garamond" panose="02020404030301010803" pitchFamily="18" charset="0"/>
              </a:rPr>
              <a:t>not (a&gt;b) )</a:t>
            </a:r>
            <a:endParaRPr lang="en-GB" sz="2800" b="1" i="1" dirty="0">
              <a:latin typeface="Garamond" panose="02020404030301010803" pitchFamily="18" charset="0"/>
            </a:endParaRPr>
          </a:p>
          <a:p>
            <a:endParaRPr lang="en-GB" sz="2800" b="1" i="1" dirty="0" smtClean="0">
              <a:latin typeface="Garamond" panose="02020404030301010803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39166" y="4029885"/>
            <a:ext cx="83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True</a:t>
            </a:r>
            <a:endParaRPr lang="en-GB" sz="2400" b="1" i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839166" y="3582288"/>
            <a:ext cx="102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True</a:t>
            </a:r>
            <a:endParaRPr lang="en-GB" sz="2400" b="1" i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839166" y="4475182"/>
            <a:ext cx="97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False</a:t>
            </a:r>
            <a:endParaRPr lang="en-GB" sz="2400" b="1" i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940475" y="1109091"/>
            <a:ext cx="866637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in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898089" y="1057239"/>
            <a:ext cx="1612718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n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ot in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94060" y="2156346"/>
            <a:ext cx="5584209" cy="368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/>
          <p:cNvSpPr/>
          <p:nvPr/>
        </p:nvSpPr>
        <p:spPr>
          <a:xfrm>
            <a:off x="4940475" y="1091814"/>
            <a:ext cx="866637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is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898089" y="1039962"/>
            <a:ext cx="1612718" cy="7779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 not 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 To find area of a circle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3362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import math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r = </a:t>
            </a:r>
            <a:r>
              <a:rPr lang="en-GB" b="1" dirty="0" err="1">
                <a:latin typeface="Garamond" panose="02020404030301010803" pitchFamily="18" charset="0"/>
              </a:rPr>
              <a:t>int</a:t>
            </a:r>
            <a:r>
              <a:rPr lang="en-GB" b="1" dirty="0">
                <a:latin typeface="Garamond" panose="02020404030301010803" pitchFamily="18" charset="0"/>
              </a:rPr>
              <a:t>(input('Enter radius : '))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print('Area of circle of radius ',r,' is ',(</a:t>
            </a:r>
            <a:r>
              <a:rPr lang="en-GB" b="1" dirty="0" err="1">
                <a:latin typeface="Garamond" panose="02020404030301010803" pitchFamily="18" charset="0"/>
              </a:rPr>
              <a:t>math.pi</a:t>
            </a:r>
            <a:r>
              <a:rPr lang="en-GB" b="1" dirty="0">
                <a:latin typeface="Garamond" panose="02020404030301010803" pitchFamily="18" charset="0"/>
              </a:rPr>
              <a:t>*r**2</a:t>
            </a:r>
            <a:r>
              <a:rPr lang="en-GB" b="1" dirty="0" smtClean="0">
                <a:latin typeface="Garamond" panose="02020404030301010803" pitchFamily="18" charset="0"/>
              </a:rPr>
              <a:t>))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5146" y="3585795"/>
            <a:ext cx="672834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Enter radius : 10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Area of circle of radius  10  is  314.1592653589793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145206"/>
            <a:ext cx="7601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Garamond" panose="02020404030301010803" pitchFamily="18" charset="0"/>
              </a:rPr>
              <a:t>&gt;&gt;&gt;print(1,2,3,4)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&gt;&gt;&gt;print(1,2,3,4,sep=‘-’)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&gt;&gt;&gt;print(1,2,3,4,sep=‘-’,end=‘$’)</a:t>
            </a:r>
            <a:endParaRPr lang="en-GB" sz="2800" b="1" dirty="0">
              <a:latin typeface="Garamond" panose="02020404030301010803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371532" y="4612944"/>
            <a:ext cx="2462283" cy="970542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1 2 3 4 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371532" y="4593243"/>
            <a:ext cx="2462283" cy="970542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1-2-3-4 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371531" y="4612944"/>
            <a:ext cx="2462283" cy="970542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1-2-3-4$ 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300251"/>
            <a:ext cx="10885228" cy="6237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#2    To </a:t>
            </a:r>
            <a:r>
              <a:rPr lang="en-GB" sz="2400" b="1" dirty="0">
                <a:latin typeface="Garamond" panose="02020404030301010803" pitchFamily="18" charset="0"/>
              </a:rPr>
              <a:t>f</a:t>
            </a:r>
            <a:r>
              <a:rPr lang="en-GB" sz="2400" b="1" dirty="0" smtClean="0">
                <a:latin typeface="Garamond" panose="02020404030301010803" pitchFamily="18" charset="0"/>
              </a:rPr>
              <a:t>ind the largest </a:t>
            </a:r>
            <a:r>
              <a:rPr lang="en-GB" sz="2400" b="1" dirty="0">
                <a:latin typeface="Garamond" panose="02020404030301010803" pitchFamily="18" charset="0"/>
              </a:rPr>
              <a:t>of three integers</a:t>
            </a:r>
          </a:p>
          <a:p>
            <a:pPr marL="0" indent="0">
              <a:buNone/>
            </a:pPr>
            <a:endParaRPr lang="en-GB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a = </a:t>
            </a:r>
            <a:r>
              <a:rPr lang="en-GB" sz="2400" b="1" dirty="0" err="1">
                <a:latin typeface="Garamond" panose="02020404030301010803" pitchFamily="18" charset="0"/>
              </a:rPr>
              <a:t>int</a:t>
            </a:r>
            <a:r>
              <a:rPr lang="en-GB" sz="2400" b="1" dirty="0">
                <a:latin typeface="Garamond" panose="02020404030301010803" pitchFamily="18" charset="0"/>
              </a:rPr>
              <a:t>(input('Enter first integer : '))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b = </a:t>
            </a:r>
            <a:r>
              <a:rPr lang="en-GB" sz="2400" b="1" dirty="0" err="1">
                <a:latin typeface="Garamond" panose="02020404030301010803" pitchFamily="18" charset="0"/>
              </a:rPr>
              <a:t>int</a:t>
            </a:r>
            <a:r>
              <a:rPr lang="en-GB" sz="2400" b="1" dirty="0">
                <a:latin typeface="Garamond" panose="02020404030301010803" pitchFamily="18" charset="0"/>
              </a:rPr>
              <a:t>(input('Enter second integer : '))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c = </a:t>
            </a:r>
            <a:r>
              <a:rPr lang="en-GB" sz="2400" b="1" dirty="0" err="1">
                <a:latin typeface="Garamond" panose="02020404030301010803" pitchFamily="18" charset="0"/>
              </a:rPr>
              <a:t>int</a:t>
            </a:r>
            <a:r>
              <a:rPr lang="en-GB" sz="2400" b="1" dirty="0">
                <a:latin typeface="Garamond" panose="02020404030301010803" pitchFamily="18" charset="0"/>
              </a:rPr>
              <a:t>(input('Enter third integer : '))</a:t>
            </a:r>
          </a:p>
          <a:p>
            <a:pPr marL="0" indent="0">
              <a:buNone/>
            </a:pPr>
            <a:endParaRPr lang="en-GB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# Method - 1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if (a&gt;b and a&gt;c):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print('Largest - ',a)</a:t>
            </a:r>
          </a:p>
          <a:p>
            <a:pPr marL="0" indent="0">
              <a:buNone/>
            </a:pPr>
            <a:r>
              <a:rPr lang="en-GB" sz="2400" b="1" dirty="0" err="1">
                <a:latin typeface="Garamond" panose="02020404030301010803" pitchFamily="18" charset="0"/>
              </a:rPr>
              <a:t>elif</a:t>
            </a:r>
            <a:r>
              <a:rPr lang="en-GB" sz="2400" b="1" dirty="0">
                <a:latin typeface="Garamond" panose="02020404030301010803" pitchFamily="18" charset="0"/>
              </a:rPr>
              <a:t> (b&gt;c):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print('Largest - ',b)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else: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print('Largest - ',c)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pPr marL="0" indent="0">
              <a:buNone/>
            </a:pP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2136" y="3003265"/>
            <a:ext cx="435136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# Method - 2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print('Largest - ',max(</a:t>
            </a:r>
            <a:r>
              <a:rPr lang="en-GB" sz="2400" b="1" dirty="0" err="1">
                <a:latin typeface="Garamond" panose="02020404030301010803" pitchFamily="18" charset="0"/>
              </a:rPr>
              <a:t>a,b,c</a:t>
            </a:r>
            <a:r>
              <a:rPr lang="en-GB" sz="2400" b="1" dirty="0">
                <a:latin typeface="Garamond" panose="02020404030301010803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667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409433"/>
            <a:ext cx="11286698" cy="607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>
                <a:latin typeface="Garamond" panose="02020404030301010803" pitchFamily="18" charset="0"/>
              </a:rPr>
              <a:t>Random Number Functions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# Program to demonstrate the module - random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import random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s = '</a:t>
            </a:r>
            <a:r>
              <a:rPr lang="en-GB" dirty="0" err="1">
                <a:latin typeface="Garamond" panose="02020404030301010803" pitchFamily="18" charset="0"/>
              </a:rPr>
              <a:t>abcde</a:t>
            </a:r>
            <a:r>
              <a:rPr lang="en-GB" dirty="0">
                <a:latin typeface="Garamond" panose="02020404030301010803" pitchFamily="18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smtClean="0">
                <a:latin typeface="Garamond" panose="02020404030301010803" pitchFamily="18" charset="0"/>
              </a:rPr>
              <a:t>choice(</a:t>
            </a:r>
            <a:r>
              <a:rPr lang="en-GB" dirty="0" err="1" smtClean="0">
                <a:latin typeface="Garamond" panose="02020404030301010803" pitchFamily="18" charset="0"/>
              </a:rPr>
              <a:t>abcde</a:t>
            </a:r>
            <a:r>
              <a:rPr lang="en-GB" dirty="0">
                <a:latin typeface="Garamond" panose="02020404030301010803" pitchFamily="18" charset="0"/>
              </a:rPr>
              <a:t>) : ',</a:t>
            </a:r>
            <a:r>
              <a:rPr lang="en-GB" dirty="0" err="1">
                <a:latin typeface="Garamond" panose="02020404030301010803" pitchFamily="18" charset="0"/>
              </a:rPr>
              <a:t>random.choice</a:t>
            </a:r>
            <a:r>
              <a:rPr lang="en-GB" dirty="0">
                <a:latin typeface="Garamond" panose="02020404030301010803" pitchFamily="18" charset="0"/>
              </a:rPr>
              <a:t>(s))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print(" random() : ", </a:t>
            </a:r>
            <a:r>
              <a:rPr lang="en-GB" dirty="0" err="1">
                <a:latin typeface="Garamond" panose="02020404030301010803" pitchFamily="18" charset="0"/>
              </a:rPr>
              <a:t>random.random</a:t>
            </a:r>
            <a:r>
              <a:rPr lang="en-GB" dirty="0">
                <a:latin typeface="Garamond" panose="02020404030301010803" pitchFamily="18" charset="0"/>
              </a:rPr>
              <a:t>())</a:t>
            </a:r>
          </a:p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print</a:t>
            </a:r>
            <a:r>
              <a:rPr lang="en-GB" dirty="0">
                <a:latin typeface="Garamond" panose="02020404030301010803" pitchFamily="18" charset="0"/>
              </a:rPr>
              <a:t>(" uniform() : ", </a:t>
            </a:r>
            <a:r>
              <a:rPr lang="en-GB" dirty="0" err="1">
                <a:latin typeface="Garamond" panose="02020404030301010803" pitchFamily="18" charset="0"/>
              </a:rPr>
              <a:t>random.uniform</a:t>
            </a:r>
            <a:r>
              <a:rPr lang="en-GB" dirty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print(" </a:t>
            </a:r>
            <a:r>
              <a:rPr lang="en-GB" dirty="0" err="1">
                <a:latin typeface="Garamond" panose="02020404030301010803" pitchFamily="18" charset="0"/>
              </a:rPr>
              <a:t>randrange</a:t>
            </a:r>
            <a:r>
              <a:rPr lang="en-GB" dirty="0">
                <a:latin typeface="Garamond" panose="02020404030301010803" pitchFamily="18" charset="0"/>
              </a:rPr>
              <a:t>() : ", </a:t>
            </a:r>
            <a:r>
              <a:rPr lang="en-GB" dirty="0" err="1">
                <a:latin typeface="Garamond" panose="02020404030301010803" pitchFamily="18" charset="0"/>
              </a:rPr>
              <a:t>random.randrange</a:t>
            </a:r>
            <a:r>
              <a:rPr lang="en-GB" dirty="0">
                <a:latin typeface="Garamond" panose="02020404030301010803" pitchFamily="18" charset="0"/>
              </a:rPr>
              <a:t>(2,10,1))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8347" y="2291898"/>
            <a:ext cx="533627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aramond" panose="02020404030301010803" pitchFamily="18" charset="0"/>
              </a:rPr>
              <a:t>C:\Users\Sonia\20MCA131&gt;python 3.py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</a:t>
            </a:r>
            <a:r>
              <a:rPr lang="en-GB" sz="2400" dirty="0" smtClean="0">
                <a:latin typeface="Garamond" panose="02020404030301010803" pitchFamily="18" charset="0"/>
              </a:rPr>
              <a:t>choice(</a:t>
            </a:r>
            <a:r>
              <a:rPr lang="en-GB" sz="2400" dirty="0" err="1" smtClean="0">
                <a:latin typeface="Garamond" panose="02020404030301010803" pitchFamily="18" charset="0"/>
              </a:rPr>
              <a:t>abcde</a:t>
            </a:r>
            <a:r>
              <a:rPr lang="en-GB" sz="2400" dirty="0">
                <a:latin typeface="Garamond" panose="02020404030301010803" pitchFamily="18" charset="0"/>
              </a:rPr>
              <a:t>) :  </a:t>
            </a:r>
            <a:r>
              <a:rPr lang="en-GB" sz="2400" b="1" i="1" dirty="0">
                <a:latin typeface="Garamond" panose="02020404030301010803" pitchFamily="18" charset="0"/>
              </a:rPr>
              <a:t>a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random() :  </a:t>
            </a:r>
            <a:r>
              <a:rPr lang="en-GB" sz="2400" b="1" i="1" dirty="0">
                <a:latin typeface="Garamond" panose="02020404030301010803" pitchFamily="18" charset="0"/>
              </a:rPr>
              <a:t>0.6186812344589665</a:t>
            </a:r>
          </a:p>
          <a:p>
            <a:r>
              <a:rPr lang="en-GB" sz="2400" dirty="0" smtClean="0">
                <a:latin typeface="Garamond" panose="02020404030301010803" pitchFamily="18" charset="0"/>
              </a:rPr>
              <a:t>uniform</a:t>
            </a:r>
            <a:r>
              <a:rPr lang="en-GB" sz="2400" dirty="0">
                <a:latin typeface="Garamond" panose="02020404030301010803" pitchFamily="18" charset="0"/>
              </a:rPr>
              <a:t>() :  </a:t>
            </a:r>
            <a:r>
              <a:rPr lang="en-GB" sz="2400" b="1" i="1" dirty="0">
                <a:latin typeface="Garamond" panose="02020404030301010803" pitchFamily="18" charset="0"/>
              </a:rPr>
              <a:t>2.8062579873336704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</a:t>
            </a:r>
            <a:r>
              <a:rPr lang="en-GB" sz="2400" dirty="0" err="1">
                <a:latin typeface="Garamond" panose="02020404030301010803" pitchFamily="18" charset="0"/>
              </a:rPr>
              <a:t>randrange</a:t>
            </a:r>
            <a:r>
              <a:rPr lang="en-GB" sz="2400" dirty="0">
                <a:latin typeface="Garamond" panose="02020404030301010803" pitchFamily="18" charset="0"/>
              </a:rPr>
              <a:t>() : </a:t>
            </a:r>
            <a:r>
              <a:rPr lang="en-GB" sz="2400" b="1" i="1" dirty="0">
                <a:latin typeface="Garamond" panose="02020404030301010803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1868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0752" y="450376"/>
            <a:ext cx="1801505" cy="77792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 STRINGS</a:t>
            </a:r>
          </a:p>
          <a:p>
            <a:pPr marL="0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r>
              <a:rPr lang="en-GB" b="1" dirty="0" smtClean="0">
                <a:latin typeface="Palatino Linotype" panose="02040502050505030304" pitchFamily="18" charset="0"/>
              </a:rPr>
              <a:t>hold sequence of Unicode characters</a:t>
            </a: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str</a:t>
            </a:r>
            <a:r>
              <a:rPr lang="en-GB" b="1" dirty="0" smtClean="0">
                <a:latin typeface="Palatino Linotype" panose="02040502050505030304" pitchFamily="18" charset="0"/>
              </a:rPr>
              <a:t>() creates string objects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s = ‘PASSWORD’</a:t>
            </a:r>
          </a:p>
          <a:p>
            <a:pPr marL="0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 </a:t>
            </a:r>
            <a:r>
              <a:rPr lang="en-GB" b="1" dirty="0" smtClean="0">
                <a:latin typeface="Palatino Linotype" panose="02040502050505030304" pitchFamily="18" charset="0"/>
              </a:rPr>
              <a:t>        </a:t>
            </a:r>
            <a:r>
              <a:rPr lang="en-GB" sz="2400" b="1" dirty="0" smtClean="0">
                <a:latin typeface="Palatino Linotype" panose="02040502050505030304" pitchFamily="18" charset="0"/>
              </a:rPr>
              <a:t>s[-8]    s[-7]   s[-6]   s[-5]   s[-4]    s[-3]   s[-2]   s[-1]</a:t>
            </a:r>
            <a:r>
              <a:rPr lang="en-GB" b="1" dirty="0">
                <a:latin typeface="Palatino Linotype" panose="02040502050505030304" pitchFamily="18" charset="0"/>
              </a:rPr>
              <a:t>	</a:t>
            </a:r>
            <a:endParaRPr lang="en-GB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Palatino Linotype" panose="02040502050505030304" pitchFamily="18" charset="0"/>
              </a:rPr>
              <a:t>           s[0]     s[1]     s[2]     s[3]     s[4]    s[5]    s[6]    s[7]</a:t>
            </a:r>
            <a:endParaRPr lang="en-GB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45689" y="4259914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97538" y="4259914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34601" y="4259914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58017" y="4233081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90531" y="4212148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W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1712" y="4201235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O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8775" y="4210334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35838" y="4193949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9934" y="409433"/>
            <a:ext cx="2279176" cy="5459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77672"/>
            <a:ext cx="11226421" cy="5699291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Slice Operator</a:t>
            </a:r>
          </a:p>
          <a:p>
            <a:r>
              <a:rPr lang="en-GB" b="1" dirty="0" smtClean="0"/>
              <a:t>Syntax</a:t>
            </a:r>
          </a:p>
          <a:p>
            <a:pPr lvl="1"/>
            <a:r>
              <a:rPr lang="en-GB" b="1" dirty="0" smtClean="0"/>
              <a:t>sequence[ start ]</a:t>
            </a:r>
          </a:p>
          <a:p>
            <a:pPr lvl="1"/>
            <a:r>
              <a:rPr lang="en-GB" b="1" dirty="0" smtClean="0"/>
              <a:t>sequence[ start : end ]</a:t>
            </a:r>
          </a:p>
          <a:p>
            <a:pPr lvl="1"/>
            <a:r>
              <a:rPr lang="en-GB" b="1" dirty="0" smtClean="0"/>
              <a:t>sequence[ start : end : step]</a:t>
            </a:r>
          </a:p>
          <a:p>
            <a:pPr marL="457200" lvl="1" indent="0">
              <a:buNone/>
            </a:pPr>
            <a:r>
              <a:rPr lang="en-GB" dirty="0" smtClean="0"/>
              <a:t>				           </a:t>
            </a:r>
            <a:r>
              <a:rPr lang="en-GB" b="1" dirty="0" smtClean="0">
                <a:latin typeface="Palatino Linotype" panose="02040502050505030304" pitchFamily="18" charset="0"/>
              </a:rPr>
              <a:t>s</a:t>
            </a:r>
            <a:r>
              <a:rPr lang="en-GB" b="1" dirty="0">
                <a:latin typeface="Palatino Linotype" panose="02040502050505030304" pitchFamily="18" charset="0"/>
              </a:rPr>
              <a:t>[-8]    </a:t>
            </a:r>
            <a:r>
              <a:rPr lang="en-GB" b="1" dirty="0" smtClean="0">
                <a:latin typeface="Palatino Linotype" panose="02040502050505030304" pitchFamily="18" charset="0"/>
              </a:rPr>
              <a:t> s</a:t>
            </a:r>
            <a:r>
              <a:rPr lang="en-GB" b="1" dirty="0">
                <a:latin typeface="Palatino Linotype" panose="02040502050505030304" pitchFamily="18" charset="0"/>
              </a:rPr>
              <a:t>[-7]   s[-6]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s[-5]  </a:t>
            </a:r>
            <a:r>
              <a:rPr lang="en-GB" b="1" dirty="0" smtClean="0">
                <a:latin typeface="Palatino Linotype" panose="02040502050505030304" pitchFamily="18" charset="0"/>
              </a:rPr>
              <a:t>  </a:t>
            </a:r>
            <a:r>
              <a:rPr lang="en-GB" b="1" dirty="0">
                <a:latin typeface="Palatino Linotype" panose="02040502050505030304" pitchFamily="18" charset="0"/>
              </a:rPr>
              <a:t>s[-4]    s[-3]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s[-2]   s[-1]	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						</a:t>
            </a:r>
            <a:endParaRPr lang="en-GB" dirty="0"/>
          </a:p>
          <a:p>
            <a:pPr marL="457200" lvl="1" indent="0">
              <a:buNone/>
            </a:pPr>
            <a:r>
              <a:rPr lang="en-GB" b="1" dirty="0" err="1" smtClean="0"/>
              <a:t>eg</a:t>
            </a:r>
            <a:r>
              <a:rPr lang="en-GB" b="1" dirty="0" smtClean="0"/>
              <a:t> :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 = ‘PASSWORD’	           </a:t>
            </a:r>
            <a:r>
              <a:rPr lang="en-GB" b="1" dirty="0" smtClean="0">
                <a:latin typeface="Palatino Linotype" panose="02040502050505030304" pitchFamily="18" charset="0"/>
              </a:rPr>
              <a:t> </a:t>
            </a:r>
            <a:r>
              <a:rPr lang="en-GB" b="1" dirty="0">
                <a:latin typeface="Palatino Linotype" panose="02040502050505030304" pitchFamily="18" charset="0"/>
              </a:rPr>
              <a:t>s[0] 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s[1]     s[2]    </a:t>
            </a:r>
            <a:r>
              <a:rPr lang="en-GB" b="1" dirty="0" smtClean="0">
                <a:latin typeface="Palatino Linotype" panose="02040502050505030304" pitchFamily="18" charset="0"/>
              </a:rPr>
              <a:t>  </a:t>
            </a:r>
            <a:r>
              <a:rPr lang="en-GB" b="1" dirty="0">
                <a:latin typeface="Palatino Linotype" panose="02040502050505030304" pitchFamily="18" charset="0"/>
              </a:rPr>
              <a:t>s[3] 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s[4]  </a:t>
            </a:r>
            <a:r>
              <a:rPr lang="en-GB" b="1" dirty="0" smtClean="0">
                <a:latin typeface="Palatino Linotype" panose="02040502050505030304" pitchFamily="18" charset="0"/>
              </a:rPr>
              <a:t>    </a:t>
            </a:r>
            <a:r>
              <a:rPr lang="en-GB" b="1" dirty="0">
                <a:latin typeface="Palatino Linotype" panose="02040502050505030304" pitchFamily="18" charset="0"/>
              </a:rPr>
              <a:t>s[5] 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s[6]  </a:t>
            </a:r>
            <a:r>
              <a:rPr lang="en-GB" b="1" dirty="0" smtClean="0">
                <a:latin typeface="Palatino Linotype" panose="02040502050505030304" pitchFamily="18" charset="0"/>
              </a:rPr>
              <a:t>   </a:t>
            </a:r>
            <a:r>
              <a:rPr lang="en-GB" b="1" dirty="0">
                <a:latin typeface="Palatino Linotype" panose="02040502050505030304" pitchFamily="18" charset="0"/>
              </a:rPr>
              <a:t>s[7]</a:t>
            </a:r>
            <a:endParaRPr lang="en-GB" b="1" dirty="0" smtClean="0"/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s[4:]		#   </a:t>
            </a:r>
            <a:r>
              <a:rPr lang="en-GB" b="1" dirty="0" smtClean="0">
                <a:solidFill>
                  <a:schemeClr val="accent1"/>
                </a:solidFill>
              </a:rPr>
              <a:t>‘WORD’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s[3:7]		#   </a:t>
            </a:r>
            <a:r>
              <a:rPr lang="en-GB" b="1" dirty="0" smtClean="0">
                <a:solidFill>
                  <a:schemeClr val="accent1"/>
                </a:solidFill>
              </a:rPr>
              <a:t>‘SWOR’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s[-3:-1]		#   </a:t>
            </a:r>
            <a:r>
              <a:rPr lang="en-GB" b="1" dirty="0" smtClean="0">
                <a:solidFill>
                  <a:schemeClr val="accent1"/>
                </a:solidFill>
              </a:rPr>
              <a:t>‘OR’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s[::3]		# </a:t>
            </a:r>
            <a:r>
              <a:rPr lang="en-GB" b="1" dirty="0" smtClean="0">
                <a:solidFill>
                  <a:schemeClr val="accent1"/>
                </a:solidFill>
              </a:rPr>
              <a:t>  ‘PSR’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smtClean="0"/>
              <a:t>s[::-2]		# </a:t>
            </a:r>
            <a:r>
              <a:rPr lang="en-GB" b="1" dirty="0" smtClean="0">
                <a:solidFill>
                  <a:schemeClr val="accent1"/>
                </a:solidFill>
              </a:rPr>
              <a:t>  ‘DOSA’</a:t>
            </a:r>
            <a:r>
              <a:rPr lang="en-GB" b="1" dirty="0" smtClean="0"/>
              <a:t>	</a:t>
            </a:r>
            <a:r>
              <a:rPr lang="en-GB" dirty="0" smtClean="0"/>
              <a:t>		</a:t>
            </a:r>
          </a:p>
          <a:p>
            <a:pPr lvl="1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166811" y="2922433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18660" y="2922433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5723" y="2922433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79139" y="2895600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11653" y="2874667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W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82834" y="2863754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O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219897" y="2872853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56960" y="2856468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endParaRPr lang="en-GB" sz="2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382136"/>
            <a:ext cx="11559653" cy="6155141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# </a:t>
            </a:r>
            <a:r>
              <a:rPr lang="en-GB" b="1" dirty="0">
                <a:latin typeface="Garamond" panose="02020404030301010803" pitchFamily="18" charset="0"/>
              </a:rPr>
              <a:t>String </a:t>
            </a:r>
            <a:r>
              <a:rPr lang="en-GB" b="1" dirty="0" smtClean="0">
                <a:latin typeface="Garamond" panose="02020404030301010803" pitchFamily="18" charset="0"/>
              </a:rPr>
              <a:t>Formatting </a:t>
            </a:r>
            <a:r>
              <a:rPr lang="en-GB" b="1" dirty="0">
                <a:latin typeface="Garamond" panose="02020404030301010803" pitchFamily="18" charset="0"/>
              </a:rPr>
              <a:t>Functions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fruit = "apple";    a=10;   </a:t>
            </a:r>
            <a:r>
              <a:rPr lang="en-GB" dirty="0" smtClean="0">
                <a:latin typeface="Garamond" panose="02020404030301010803" pitchFamily="18" charset="0"/>
              </a:rPr>
              <a:t>b=</a:t>
            </a:r>
            <a:r>
              <a:rPr lang="en-GB" b="1" dirty="0" smtClean="0">
                <a:latin typeface="Garamond" panose="02020404030301010803" pitchFamily="18" charset="0"/>
              </a:rPr>
              <a:t>-</a:t>
            </a:r>
            <a:r>
              <a:rPr lang="en-GB" dirty="0" smtClean="0">
                <a:latin typeface="Garamond" panose="02020404030301010803" pitchFamily="18" charset="0"/>
              </a:rPr>
              <a:t>20</a:t>
            </a:r>
            <a:r>
              <a:rPr lang="en-GB" dirty="0">
                <a:latin typeface="Garamond" panose="02020404030301010803" pitchFamily="18" charset="0"/>
              </a:rPr>
              <a:t>;    </a:t>
            </a:r>
            <a:r>
              <a:rPr lang="en-GB" dirty="0" smtClean="0">
                <a:latin typeface="Garamond" panose="02020404030301010803" pitchFamily="18" charset="0"/>
              </a:rPr>
              <a:t>c=2.5678</a:t>
            </a: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print('The first letter of %s is %c' % (fruit</a:t>
            </a:r>
            <a:r>
              <a:rPr lang="en-GB" dirty="0" smtClean="0">
                <a:latin typeface="Garamond" panose="02020404030301010803" pitchFamily="18" charset="0"/>
              </a:rPr>
              <a:t>, fruit[0</a:t>
            </a:r>
            <a:r>
              <a:rPr lang="en-GB" dirty="0">
                <a:latin typeface="Garamond" panose="02020404030301010803" pitchFamily="18" charset="0"/>
              </a:rPr>
              <a:t>]))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print('The sum of %d and %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 is %u' % (a , b , (</a:t>
            </a:r>
            <a:r>
              <a:rPr lang="en-GB" dirty="0" err="1">
                <a:latin typeface="Garamond" panose="02020404030301010803" pitchFamily="18" charset="0"/>
              </a:rPr>
              <a:t>a+b</a:t>
            </a:r>
            <a:r>
              <a:rPr lang="en-GB" dirty="0">
                <a:latin typeface="Garamond" panose="02020404030301010803" pitchFamily="18" charset="0"/>
              </a:rPr>
              <a:t>) 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print('Octal equivalent of %d is %o' % (</a:t>
            </a:r>
            <a:r>
              <a:rPr lang="en-GB" dirty="0" err="1">
                <a:latin typeface="Garamond" panose="02020404030301010803" pitchFamily="18" charset="0"/>
              </a:rPr>
              <a:t>a,a</a:t>
            </a:r>
            <a:r>
              <a:rPr lang="en-GB" dirty="0">
                <a:latin typeface="Garamond" panose="02020404030301010803" pitchFamily="18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print('Hexadecimal equivalent of %d is %x and %X' % (</a:t>
            </a:r>
            <a:r>
              <a:rPr lang="en-GB" dirty="0" err="1">
                <a:latin typeface="Garamond" panose="02020404030301010803" pitchFamily="18" charset="0"/>
              </a:rPr>
              <a:t>a,a,a</a:t>
            </a:r>
            <a:r>
              <a:rPr lang="en-GB" dirty="0">
                <a:latin typeface="Garamond" panose="02020404030301010803" pitchFamily="18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print('Exponential equivalent of %.2f is %e and %E' % (</a:t>
            </a:r>
            <a:r>
              <a:rPr lang="en-GB" dirty="0" err="1">
                <a:latin typeface="Garamond" panose="02020404030301010803" pitchFamily="18" charset="0"/>
              </a:rPr>
              <a:t>c,c,c</a:t>
            </a:r>
            <a:r>
              <a:rPr lang="en-GB" dirty="0">
                <a:latin typeface="Garamond" panose="02020404030301010803" pitchFamily="18" charset="0"/>
              </a:rPr>
              <a:t>))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2448" y="4044287"/>
            <a:ext cx="9830937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Garamond" panose="02020404030301010803" pitchFamily="18" charset="0"/>
              </a:rPr>
              <a:t>C:\Users\Sonia\20MCA131&gt;python 4.py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The first letter of apple is </a:t>
            </a:r>
            <a:r>
              <a:rPr lang="en-GB" sz="2600" b="1" dirty="0">
                <a:latin typeface="Garamond" panose="02020404030301010803" pitchFamily="18" charset="0"/>
              </a:rPr>
              <a:t>a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The sum of 10 and -20 is </a:t>
            </a:r>
            <a:r>
              <a:rPr lang="en-GB" sz="2600" b="1" dirty="0">
                <a:latin typeface="Garamond" panose="02020404030301010803" pitchFamily="18" charset="0"/>
              </a:rPr>
              <a:t>-10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Octal equivalent of 10 is </a:t>
            </a:r>
            <a:r>
              <a:rPr lang="en-GB" sz="2600" b="1" dirty="0">
                <a:latin typeface="Garamond" panose="02020404030301010803" pitchFamily="18" charset="0"/>
              </a:rPr>
              <a:t>12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Hexadecimal equivalent of 10 is </a:t>
            </a:r>
            <a:r>
              <a:rPr lang="en-GB" sz="2600" b="1" dirty="0">
                <a:latin typeface="Garamond" panose="02020404030301010803" pitchFamily="18" charset="0"/>
              </a:rPr>
              <a:t>a</a:t>
            </a:r>
            <a:r>
              <a:rPr lang="en-GB" sz="2600" dirty="0">
                <a:latin typeface="Garamond" panose="02020404030301010803" pitchFamily="18" charset="0"/>
              </a:rPr>
              <a:t> and </a:t>
            </a:r>
            <a:r>
              <a:rPr lang="en-GB" sz="2600" b="1" dirty="0">
                <a:latin typeface="Garamond" panose="02020404030301010803" pitchFamily="18" charset="0"/>
              </a:rPr>
              <a:t>A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Exponential equivalent of 2.57 is </a:t>
            </a:r>
            <a:r>
              <a:rPr lang="en-GB" sz="2600" b="1" dirty="0">
                <a:latin typeface="Garamond" panose="02020404030301010803" pitchFamily="18" charset="0"/>
              </a:rPr>
              <a:t>2.567800e+00</a:t>
            </a:r>
            <a:r>
              <a:rPr lang="en-GB" sz="2600" dirty="0">
                <a:latin typeface="Garamond" panose="02020404030301010803" pitchFamily="18" charset="0"/>
              </a:rPr>
              <a:t> and </a:t>
            </a:r>
            <a:r>
              <a:rPr lang="en-GB" sz="2600" b="1" dirty="0">
                <a:latin typeface="Garamond" panose="02020404030301010803" pitchFamily="18" charset="0"/>
              </a:rPr>
              <a:t>2.567800E+00</a:t>
            </a:r>
          </a:p>
        </p:txBody>
      </p:sp>
    </p:spTree>
    <p:extLst>
      <p:ext uri="{BB962C8B-B14F-4D97-AF65-F5344CB8AC3E}">
        <p14:creationId xmlns:p14="http://schemas.microsoft.com/office/powerpoint/2010/main" val="33012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313900"/>
            <a:ext cx="11423176" cy="619608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 smtClean="0"/>
              <a:t># String Functions</a:t>
            </a:r>
          </a:p>
          <a:p>
            <a:pPr marL="0" indent="0">
              <a:buNone/>
            </a:pPr>
            <a:r>
              <a:rPr lang="en-GB" dirty="0"/>
              <a:t>s = 'I love my INDIA'</a:t>
            </a:r>
          </a:p>
          <a:p>
            <a:pPr marL="0" indent="0">
              <a:buNone/>
            </a:pPr>
            <a:r>
              <a:rPr lang="en-GB" dirty="0" smtClean="0"/>
              <a:t>print(' Length : ', </a:t>
            </a:r>
            <a:r>
              <a:rPr lang="en-GB" dirty="0" err="1" smtClean="0"/>
              <a:t>len</a:t>
            </a:r>
            <a:r>
              <a:rPr lang="en-GB" dirty="0" smtClean="0"/>
              <a:t>(s) )                    	  </a:t>
            </a:r>
            <a:r>
              <a:rPr lang="en-GB" sz="2400" dirty="0" smtClean="0">
                <a:solidFill>
                  <a:srgbClr val="0070C0"/>
                </a:solidFill>
              </a:rPr>
              <a:t># Length of string</a:t>
            </a:r>
          </a:p>
          <a:p>
            <a:pPr marL="0" indent="0">
              <a:buNone/>
            </a:pPr>
            <a:r>
              <a:rPr lang="en-GB" dirty="0" smtClean="0"/>
              <a:t>print</a:t>
            </a:r>
            <a:r>
              <a:rPr lang="en-GB" dirty="0"/>
              <a:t>(' Lowercase : ', </a:t>
            </a:r>
            <a:r>
              <a:rPr lang="en-GB" dirty="0" err="1"/>
              <a:t>s.lower</a:t>
            </a:r>
            <a:r>
              <a:rPr lang="en-GB" dirty="0"/>
              <a:t>() )      </a:t>
            </a:r>
            <a:r>
              <a:rPr lang="en-GB" dirty="0" smtClean="0"/>
              <a:t>	</a:t>
            </a:r>
            <a:r>
              <a:rPr lang="en-GB" sz="2400" dirty="0" smtClean="0">
                <a:solidFill>
                  <a:srgbClr val="0070C0"/>
                </a:solidFill>
              </a:rPr>
              <a:t>  # Lowercase Alphabets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print(' Uppercase : ', </a:t>
            </a:r>
            <a:r>
              <a:rPr lang="en-GB" dirty="0" err="1"/>
              <a:t>s.upper</a:t>
            </a:r>
            <a:r>
              <a:rPr lang="en-GB" dirty="0"/>
              <a:t>() </a:t>
            </a:r>
            <a:r>
              <a:rPr lang="en-GB" sz="2400" dirty="0" smtClean="0">
                <a:solidFill>
                  <a:srgbClr val="0070C0"/>
                </a:solidFill>
              </a:rPr>
              <a:t>)                 # Uppercase Alphabets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print(' Swap case : ', </a:t>
            </a:r>
            <a:r>
              <a:rPr lang="en-GB" dirty="0" err="1"/>
              <a:t>s.swapcase</a:t>
            </a:r>
            <a:r>
              <a:rPr lang="en-GB" dirty="0"/>
              <a:t>() </a:t>
            </a:r>
            <a:r>
              <a:rPr lang="en-GB" sz="2400" dirty="0" smtClean="0">
                <a:solidFill>
                  <a:srgbClr val="0070C0"/>
                </a:solidFill>
              </a:rPr>
              <a:t>)          # Swap case</a:t>
            </a:r>
          </a:p>
          <a:p>
            <a:pPr marL="0" indent="0">
              <a:buNone/>
            </a:pPr>
            <a:r>
              <a:rPr lang="en-GB" dirty="0" smtClean="0"/>
              <a:t>print(' Capitalize : ', </a:t>
            </a:r>
            <a:r>
              <a:rPr lang="en-GB" dirty="0" err="1" smtClean="0"/>
              <a:t>s.capitalize</a:t>
            </a:r>
            <a:r>
              <a:rPr lang="en-GB" dirty="0" smtClean="0"/>
              <a:t>() )          </a:t>
            </a:r>
            <a:r>
              <a:rPr lang="en-GB" sz="2400" dirty="0" smtClean="0">
                <a:solidFill>
                  <a:srgbClr val="0070C0"/>
                </a:solidFill>
              </a:rPr>
              <a:t># First character alone is capitalized</a:t>
            </a:r>
          </a:p>
          <a:p>
            <a:pPr marL="0" indent="0">
              <a:buNone/>
            </a:pPr>
            <a:r>
              <a:rPr lang="en-GB" dirty="0" smtClean="0"/>
              <a:t>print</a:t>
            </a:r>
            <a:r>
              <a:rPr lang="en-GB" dirty="0"/>
              <a:t>(' Title case : ', </a:t>
            </a:r>
            <a:r>
              <a:rPr lang="en-GB" dirty="0" err="1"/>
              <a:t>s.title</a:t>
            </a:r>
            <a:r>
              <a:rPr lang="en-GB" dirty="0"/>
              <a:t>() )        </a:t>
            </a:r>
            <a:r>
              <a:rPr lang="en-GB" dirty="0" smtClean="0"/>
              <a:t>            </a:t>
            </a:r>
            <a:r>
              <a:rPr lang="en-GB" sz="2400" dirty="0" smtClean="0">
                <a:solidFill>
                  <a:srgbClr val="0070C0"/>
                </a:solidFill>
              </a:rPr>
              <a:t># First character of each word is capitalized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13194" y="4395787"/>
            <a:ext cx="551369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Garamond" panose="02020404030301010803" pitchFamily="18" charset="0"/>
              </a:rPr>
              <a:t>C:\Users\Sonia\20MCA131&gt;python 5.py</a:t>
            </a:r>
          </a:p>
          <a:p>
            <a:r>
              <a:rPr lang="en-GB" sz="2200" dirty="0">
                <a:latin typeface="Garamond" panose="02020404030301010803" pitchFamily="18" charset="0"/>
              </a:rPr>
              <a:t> </a:t>
            </a:r>
            <a:r>
              <a:rPr lang="en-GB" sz="2200" dirty="0" smtClean="0">
                <a:latin typeface="Garamond" panose="02020404030301010803" pitchFamily="18" charset="0"/>
              </a:rPr>
              <a:t>Length        </a:t>
            </a:r>
            <a:r>
              <a:rPr lang="en-GB" sz="2200" dirty="0">
                <a:latin typeface="Garamond" panose="02020404030301010803" pitchFamily="18" charset="0"/>
              </a:rPr>
              <a:t>:  </a:t>
            </a:r>
            <a:r>
              <a:rPr lang="en-GB" sz="2000" b="1" dirty="0">
                <a:latin typeface="Garamond" panose="02020404030301010803" pitchFamily="18" charset="0"/>
              </a:rPr>
              <a:t>15</a:t>
            </a:r>
          </a:p>
          <a:p>
            <a:r>
              <a:rPr lang="en-GB" sz="2200" dirty="0">
                <a:latin typeface="Garamond" panose="02020404030301010803" pitchFamily="18" charset="0"/>
              </a:rPr>
              <a:t> </a:t>
            </a:r>
            <a:r>
              <a:rPr lang="en-GB" sz="2200" dirty="0" smtClean="0">
                <a:latin typeface="Garamond" panose="02020404030301010803" pitchFamily="18" charset="0"/>
              </a:rPr>
              <a:t>Lowercase   </a:t>
            </a:r>
            <a:r>
              <a:rPr lang="en-GB" sz="2200" dirty="0">
                <a:latin typeface="Garamond" panose="02020404030301010803" pitchFamily="18" charset="0"/>
              </a:rPr>
              <a:t>:  </a:t>
            </a:r>
            <a:r>
              <a:rPr lang="en-GB" sz="2000" b="1" dirty="0" err="1">
                <a:latin typeface="Garamond" panose="02020404030301010803" pitchFamily="18" charset="0"/>
              </a:rPr>
              <a:t>i</a:t>
            </a:r>
            <a:r>
              <a:rPr lang="en-GB" sz="2000" b="1" dirty="0">
                <a:latin typeface="Garamond" panose="02020404030301010803" pitchFamily="18" charset="0"/>
              </a:rPr>
              <a:t> love my </a:t>
            </a:r>
            <a:r>
              <a:rPr lang="en-GB" sz="2000" b="1" dirty="0" err="1">
                <a:latin typeface="Garamond" panose="02020404030301010803" pitchFamily="18" charset="0"/>
              </a:rPr>
              <a:t>india</a:t>
            </a:r>
            <a:endParaRPr lang="en-GB" sz="2000" b="1" dirty="0">
              <a:latin typeface="Garamond" panose="02020404030301010803" pitchFamily="18" charset="0"/>
            </a:endParaRPr>
          </a:p>
          <a:p>
            <a:r>
              <a:rPr lang="en-GB" sz="2200" dirty="0">
                <a:latin typeface="Garamond" panose="02020404030301010803" pitchFamily="18" charset="0"/>
              </a:rPr>
              <a:t> Uppercase </a:t>
            </a:r>
            <a:r>
              <a:rPr lang="en-GB" sz="2200" dirty="0" smtClean="0">
                <a:latin typeface="Garamond" panose="02020404030301010803" pitchFamily="18" charset="0"/>
              </a:rPr>
              <a:t>  :  </a:t>
            </a:r>
            <a:r>
              <a:rPr lang="en-GB" sz="2000" b="1" dirty="0">
                <a:latin typeface="Garamond" panose="02020404030301010803" pitchFamily="18" charset="0"/>
              </a:rPr>
              <a:t>I LOVE MY INDIA</a:t>
            </a:r>
          </a:p>
          <a:p>
            <a:r>
              <a:rPr lang="en-GB" sz="2200" dirty="0">
                <a:latin typeface="Garamond" panose="02020404030301010803" pitchFamily="18" charset="0"/>
              </a:rPr>
              <a:t> Swap case </a:t>
            </a:r>
            <a:r>
              <a:rPr lang="en-GB" sz="2200" dirty="0" smtClean="0">
                <a:latin typeface="Garamond" panose="02020404030301010803" pitchFamily="18" charset="0"/>
              </a:rPr>
              <a:t>   :  </a:t>
            </a:r>
            <a:r>
              <a:rPr lang="en-GB" sz="2000" b="1" dirty="0" err="1">
                <a:latin typeface="Garamond" panose="02020404030301010803" pitchFamily="18" charset="0"/>
              </a:rPr>
              <a:t>i</a:t>
            </a:r>
            <a:r>
              <a:rPr lang="en-GB" sz="2000" b="1" dirty="0">
                <a:latin typeface="Garamond" panose="02020404030301010803" pitchFamily="18" charset="0"/>
              </a:rPr>
              <a:t> LOVE MY </a:t>
            </a:r>
            <a:r>
              <a:rPr lang="en-GB" sz="2000" b="1" dirty="0" err="1">
                <a:latin typeface="Garamond" panose="02020404030301010803" pitchFamily="18" charset="0"/>
              </a:rPr>
              <a:t>india</a:t>
            </a:r>
            <a:endParaRPr lang="en-GB" sz="2000" b="1" dirty="0">
              <a:latin typeface="Garamond" panose="02020404030301010803" pitchFamily="18" charset="0"/>
            </a:endParaRPr>
          </a:p>
          <a:p>
            <a:r>
              <a:rPr lang="en-GB" sz="2200" dirty="0">
                <a:latin typeface="Garamond" panose="02020404030301010803" pitchFamily="18" charset="0"/>
              </a:rPr>
              <a:t> </a:t>
            </a:r>
            <a:r>
              <a:rPr lang="en-GB" sz="2200" dirty="0" smtClean="0">
                <a:latin typeface="Garamond" panose="02020404030301010803" pitchFamily="18" charset="0"/>
              </a:rPr>
              <a:t>Capitalize    :  </a:t>
            </a:r>
            <a:r>
              <a:rPr lang="en-GB" sz="2000" b="1" dirty="0">
                <a:latin typeface="Garamond" panose="02020404030301010803" pitchFamily="18" charset="0"/>
              </a:rPr>
              <a:t>I love my </a:t>
            </a:r>
            <a:r>
              <a:rPr lang="en-GB" sz="2000" b="1" dirty="0" err="1">
                <a:latin typeface="Garamond" panose="02020404030301010803" pitchFamily="18" charset="0"/>
              </a:rPr>
              <a:t>india</a:t>
            </a:r>
            <a:endParaRPr lang="en-GB" sz="2000" b="1" dirty="0">
              <a:latin typeface="Garamond" panose="02020404030301010803" pitchFamily="18" charset="0"/>
            </a:endParaRPr>
          </a:p>
          <a:p>
            <a:r>
              <a:rPr lang="en-GB" sz="2200" dirty="0">
                <a:latin typeface="Garamond" panose="02020404030301010803" pitchFamily="18" charset="0"/>
              </a:rPr>
              <a:t> Title case </a:t>
            </a:r>
            <a:r>
              <a:rPr lang="en-GB" sz="2200" dirty="0" smtClean="0">
                <a:latin typeface="Garamond" panose="02020404030301010803" pitchFamily="18" charset="0"/>
              </a:rPr>
              <a:t>    :  </a:t>
            </a:r>
            <a:r>
              <a:rPr lang="en-GB" sz="2000" b="1" dirty="0">
                <a:latin typeface="Garamond" panose="02020404030301010803" pitchFamily="18" charset="0"/>
              </a:rPr>
              <a:t>I Love My India</a:t>
            </a:r>
          </a:p>
        </p:txBody>
      </p:sp>
    </p:spTree>
    <p:extLst>
      <p:ext uri="{BB962C8B-B14F-4D97-AF65-F5344CB8AC3E}">
        <p14:creationId xmlns:p14="http://schemas.microsoft.com/office/powerpoint/2010/main" val="10599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341194"/>
            <a:ext cx="11600597" cy="61960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# Removing/ Stripping characters</a:t>
            </a: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song_1 </a:t>
            </a:r>
            <a:r>
              <a:rPr lang="en-GB" dirty="0">
                <a:latin typeface="Garamond" panose="02020404030301010803" pitchFamily="18" charset="0"/>
              </a:rPr>
              <a:t>= '*****Humpty Dumpty sat on a wall*****'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song_2 = '     Jack and Jill went up the hill     '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lstrip</a:t>
            </a:r>
            <a:r>
              <a:rPr lang="en-GB" dirty="0">
                <a:latin typeface="Garamond" panose="02020404030301010803" pitchFamily="18" charset="0"/>
              </a:rPr>
              <a:t> : ', song_1.lstrip('*') )  </a:t>
            </a:r>
            <a:r>
              <a:rPr lang="en-GB" dirty="0" smtClean="0">
                <a:latin typeface="Garamond" panose="02020404030301010803" pitchFamily="18" charset="0"/>
              </a:rPr>
              <a:t> </a:t>
            </a:r>
            <a:r>
              <a:rPr lang="en-GB" sz="2200" dirty="0" smtClean="0">
                <a:latin typeface="Garamond" panose="02020404030301010803" pitchFamily="18" charset="0"/>
              </a:rPr>
              <a:t># </a:t>
            </a:r>
            <a:r>
              <a:rPr lang="en-GB" sz="2200" dirty="0">
                <a:latin typeface="Garamond" panose="02020404030301010803" pitchFamily="18" charset="0"/>
              </a:rPr>
              <a:t>Removes/strips given </a:t>
            </a:r>
            <a:r>
              <a:rPr lang="en-GB" sz="2200" dirty="0" smtClean="0">
                <a:latin typeface="Garamond" panose="02020404030301010803" pitchFamily="18" charset="0"/>
              </a:rPr>
              <a:t>characters </a:t>
            </a:r>
            <a:r>
              <a:rPr lang="en-GB" sz="2200" dirty="0">
                <a:latin typeface="Garamond" panose="02020404030301010803" pitchFamily="18" charset="0"/>
              </a:rPr>
              <a:t>from the </a:t>
            </a:r>
            <a:r>
              <a:rPr lang="en-GB" sz="2200" dirty="0" smtClean="0">
                <a:latin typeface="Garamond" panose="02020404030301010803" pitchFamily="18" charset="0"/>
              </a:rPr>
              <a:t>beginning</a:t>
            </a:r>
            <a:endParaRPr lang="en-GB" sz="2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lstrip</a:t>
            </a:r>
            <a:r>
              <a:rPr lang="en-GB" dirty="0">
                <a:latin typeface="Garamond" panose="02020404030301010803" pitchFamily="18" charset="0"/>
              </a:rPr>
              <a:t> : ', song_2.lstrip() )     </a:t>
            </a:r>
            <a:r>
              <a:rPr lang="en-GB" dirty="0" smtClean="0">
                <a:latin typeface="Garamond" panose="02020404030301010803" pitchFamily="18" charset="0"/>
              </a:rPr>
              <a:t> </a:t>
            </a:r>
            <a:r>
              <a:rPr lang="en-GB" sz="2200" dirty="0" smtClean="0">
                <a:latin typeface="Garamond" panose="02020404030301010803" pitchFamily="18" charset="0"/>
              </a:rPr>
              <a:t># </a:t>
            </a:r>
            <a:r>
              <a:rPr lang="en-GB" sz="2200" dirty="0">
                <a:latin typeface="Garamond" panose="02020404030301010803" pitchFamily="18" charset="0"/>
              </a:rPr>
              <a:t>Removes/strips whitespace </a:t>
            </a:r>
            <a:r>
              <a:rPr lang="en-GB" sz="2200" dirty="0" smtClean="0">
                <a:latin typeface="Garamond" panose="02020404030301010803" pitchFamily="18" charset="0"/>
              </a:rPr>
              <a:t>characters </a:t>
            </a:r>
            <a:r>
              <a:rPr lang="en-GB" sz="2200" dirty="0">
                <a:latin typeface="Garamond" panose="02020404030301010803" pitchFamily="18" charset="0"/>
              </a:rPr>
              <a:t>from the </a:t>
            </a:r>
            <a:r>
              <a:rPr lang="en-GB" sz="2200" dirty="0" smtClean="0">
                <a:latin typeface="Garamond" panose="02020404030301010803" pitchFamily="18" charset="0"/>
              </a:rPr>
              <a:t>beginning</a:t>
            </a:r>
            <a:endParaRPr lang="en-GB" sz="2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rstrip</a:t>
            </a:r>
            <a:r>
              <a:rPr lang="en-GB" dirty="0">
                <a:latin typeface="Garamond" panose="02020404030301010803" pitchFamily="18" charset="0"/>
              </a:rPr>
              <a:t> : ', song_1.rstrip('*') )  </a:t>
            </a:r>
            <a:r>
              <a:rPr lang="en-GB" sz="2200" dirty="0" smtClean="0">
                <a:latin typeface="Garamond" panose="02020404030301010803" pitchFamily="18" charset="0"/>
              </a:rPr>
              <a:t># </a:t>
            </a:r>
            <a:r>
              <a:rPr lang="en-GB" sz="2200" dirty="0">
                <a:latin typeface="Garamond" panose="02020404030301010803" pitchFamily="18" charset="0"/>
              </a:rPr>
              <a:t>Removes/strips given </a:t>
            </a:r>
            <a:r>
              <a:rPr lang="en-GB" sz="2200" dirty="0" smtClean="0">
                <a:latin typeface="Garamond" panose="02020404030301010803" pitchFamily="18" charset="0"/>
              </a:rPr>
              <a:t>characters </a:t>
            </a:r>
            <a:r>
              <a:rPr lang="en-GB" sz="2200" dirty="0">
                <a:latin typeface="Garamond" panose="02020404030301010803" pitchFamily="18" charset="0"/>
              </a:rPr>
              <a:t>from the end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rstrip</a:t>
            </a:r>
            <a:r>
              <a:rPr lang="en-GB" dirty="0">
                <a:latin typeface="Garamond" panose="02020404030301010803" pitchFamily="18" charset="0"/>
              </a:rPr>
              <a:t> : ', song_2.rstrip() )     </a:t>
            </a:r>
            <a:r>
              <a:rPr lang="en-GB" sz="2200" dirty="0" smtClean="0">
                <a:latin typeface="Garamond" panose="02020404030301010803" pitchFamily="18" charset="0"/>
              </a:rPr>
              <a:t># </a:t>
            </a:r>
            <a:r>
              <a:rPr lang="en-GB" sz="2200" dirty="0">
                <a:latin typeface="Garamond" panose="02020404030301010803" pitchFamily="18" charset="0"/>
              </a:rPr>
              <a:t>Removes/strips whitespace </a:t>
            </a:r>
            <a:r>
              <a:rPr lang="en-GB" sz="2200" dirty="0" smtClean="0">
                <a:latin typeface="Garamond" panose="02020404030301010803" pitchFamily="18" charset="0"/>
              </a:rPr>
              <a:t>characters </a:t>
            </a:r>
            <a:r>
              <a:rPr lang="en-GB" sz="2200" dirty="0">
                <a:latin typeface="Garamond" panose="02020404030301010803" pitchFamily="18" charset="0"/>
              </a:rPr>
              <a:t>from the end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strip : ', song_1.strip('*') )     </a:t>
            </a:r>
            <a:r>
              <a:rPr lang="en-GB" sz="2200" dirty="0" smtClean="0">
                <a:latin typeface="Garamond" panose="02020404030301010803" pitchFamily="18" charset="0"/>
              </a:rPr>
              <a:t># </a:t>
            </a:r>
            <a:r>
              <a:rPr lang="en-GB" sz="2200" dirty="0">
                <a:latin typeface="Garamond" panose="02020404030301010803" pitchFamily="18" charset="0"/>
              </a:rPr>
              <a:t>Removes/strips given </a:t>
            </a:r>
            <a:r>
              <a:rPr lang="en-GB" sz="2200" dirty="0" smtClean="0">
                <a:latin typeface="Garamond" panose="02020404030301010803" pitchFamily="18" charset="0"/>
              </a:rPr>
              <a:t>characters </a:t>
            </a:r>
            <a:r>
              <a:rPr lang="en-GB" sz="2200" dirty="0">
                <a:latin typeface="Garamond" panose="02020404030301010803" pitchFamily="18" charset="0"/>
              </a:rPr>
              <a:t>from the </a:t>
            </a:r>
            <a:r>
              <a:rPr lang="en-GB" sz="2200" dirty="0" smtClean="0">
                <a:latin typeface="Garamond" panose="02020404030301010803" pitchFamily="18" charset="0"/>
              </a:rPr>
              <a:t>beginning </a:t>
            </a:r>
            <a:r>
              <a:rPr lang="en-GB" sz="2200" dirty="0" smtClean="0">
                <a:latin typeface="Garamond" panose="02020404030301010803" pitchFamily="18" charset="0"/>
              </a:rPr>
              <a:t>and</a:t>
            </a:r>
          </a:p>
          <a:p>
            <a:pPr marL="0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	</a:t>
            </a:r>
            <a:r>
              <a:rPr lang="en-GB" sz="2200" dirty="0" smtClean="0">
                <a:latin typeface="Garamond" panose="02020404030301010803" pitchFamily="18" charset="0"/>
              </a:rPr>
              <a:t>					the </a:t>
            </a:r>
            <a:r>
              <a:rPr lang="en-GB" sz="2200" dirty="0">
                <a:latin typeface="Garamond" panose="02020404030301010803" pitchFamily="18" charset="0"/>
              </a:rPr>
              <a:t>end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9768" y="2425733"/>
            <a:ext cx="6428096" cy="2975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lstrip</a:t>
            </a:r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:  Humpty Dumpty sat on a wall*****</a:t>
            </a:r>
          </a:p>
          <a:p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lstrip</a:t>
            </a:r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:  Jack and Jill went up the hill</a:t>
            </a:r>
          </a:p>
          <a:p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rstrip</a:t>
            </a:r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:  *****Humpty Dumpty sat on a wall</a:t>
            </a:r>
          </a:p>
          <a:p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22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rstrip</a:t>
            </a:r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:       Jack and Jill went up the hill</a:t>
            </a:r>
          </a:p>
          <a:p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2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strip  :  </a:t>
            </a:r>
            <a:r>
              <a:rPr lang="en-GB" sz="2200" b="1" dirty="0">
                <a:solidFill>
                  <a:schemeClr val="tx1"/>
                </a:solidFill>
                <a:latin typeface="Garamond" panose="02020404030301010803" pitchFamily="18" charset="0"/>
              </a:rPr>
              <a:t>Humpty Dumpty sat on a wall</a:t>
            </a:r>
          </a:p>
        </p:txBody>
      </p:sp>
    </p:spTree>
    <p:extLst>
      <p:ext uri="{BB962C8B-B14F-4D97-AF65-F5344CB8AC3E}">
        <p14:creationId xmlns:p14="http://schemas.microsoft.com/office/powerpoint/2010/main" val="34398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368490"/>
            <a:ext cx="11409529" cy="60869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 = '</a:t>
            </a:r>
            <a:r>
              <a:rPr lang="en-GB" dirty="0" err="1"/>
              <a:t>MickyMouse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print(' Max : ', max(p))            </a:t>
            </a:r>
            <a:r>
              <a:rPr lang="en-GB" dirty="0" smtClean="0"/>
              <a:t>       </a:t>
            </a:r>
            <a:r>
              <a:rPr lang="en-GB" sz="2200" dirty="0">
                <a:solidFill>
                  <a:srgbClr val="0070C0"/>
                </a:solidFill>
              </a:rPr>
              <a:t># Returns maximum alphabetical character</a:t>
            </a:r>
          </a:p>
          <a:p>
            <a:pPr marL="0" indent="0">
              <a:buNone/>
            </a:pPr>
            <a:r>
              <a:rPr lang="en-GB" dirty="0"/>
              <a:t>print(' Min : ', min(p))            </a:t>
            </a:r>
            <a:r>
              <a:rPr lang="en-GB" dirty="0" smtClean="0"/>
              <a:t>        </a:t>
            </a:r>
            <a:r>
              <a:rPr lang="en-GB" sz="2200" dirty="0">
                <a:solidFill>
                  <a:srgbClr val="0070C0"/>
                </a:solidFill>
              </a:rPr>
              <a:t># Returns minimum alphabetical character</a:t>
            </a:r>
          </a:p>
          <a:p>
            <a:pPr marL="0" indent="0">
              <a:buNone/>
            </a:pPr>
            <a:r>
              <a:rPr lang="en-GB" dirty="0"/>
              <a:t>s = 'This That </a:t>
            </a:r>
            <a:r>
              <a:rPr lang="en-GB" dirty="0" smtClean="0"/>
              <a:t>Then </a:t>
            </a:r>
            <a:r>
              <a:rPr lang="en-GB" dirty="0"/>
              <a:t>Those'</a:t>
            </a:r>
          </a:p>
          <a:p>
            <a:pPr marL="0" indent="0">
              <a:buNone/>
            </a:pPr>
            <a:r>
              <a:rPr lang="en-GB" dirty="0"/>
              <a:t>print(' Replace : ', </a:t>
            </a:r>
            <a:r>
              <a:rPr lang="en-GB" dirty="0" err="1"/>
              <a:t>s.replace</a:t>
            </a:r>
            <a:r>
              <a:rPr lang="en-GB" dirty="0"/>
              <a:t>('</a:t>
            </a:r>
            <a:r>
              <a:rPr lang="en-GB" dirty="0" err="1"/>
              <a:t>Th</a:t>
            </a:r>
            <a:r>
              <a:rPr lang="en-GB" dirty="0"/>
              <a:t>','H')) </a:t>
            </a:r>
            <a:r>
              <a:rPr lang="en-GB" dirty="0" smtClean="0"/>
              <a:t>              </a:t>
            </a:r>
            <a:r>
              <a:rPr lang="en-GB" sz="2200" dirty="0" smtClean="0">
                <a:solidFill>
                  <a:srgbClr val="0070C0"/>
                </a:solidFill>
              </a:rPr>
              <a:t># </a:t>
            </a:r>
            <a:r>
              <a:rPr lang="en-GB" sz="2200" dirty="0">
                <a:solidFill>
                  <a:srgbClr val="0070C0"/>
                </a:solidFill>
              </a:rPr>
              <a:t>All substring replace by new</a:t>
            </a:r>
          </a:p>
          <a:p>
            <a:pPr marL="0" indent="0">
              <a:buNone/>
            </a:pPr>
            <a:r>
              <a:rPr lang="en-GB" dirty="0"/>
              <a:t>print(' Replace : ', </a:t>
            </a:r>
            <a:r>
              <a:rPr lang="en-GB" dirty="0" err="1"/>
              <a:t>s.replace</a:t>
            </a:r>
            <a:r>
              <a:rPr lang="en-GB" dirty="0"/>
              <a:t>('Th','H',2)) </a:t>
            </a:r>
            <a:r>
              <a:rPr lang="en-GB" dirty="0" smtClean="0"/>
              <a:t>          </a:t>
            </a:r>
            <a:r>
              <a:rPr lang="en-GB" sz="2200" dirty="0" smtClean="0">
                <a:solidFill>
                  <a:srgbClr val="0070C0"/>
                </a:solidFill>
              </a:rPr>
              <a:t># </a:t>
            </a:r>
            <a:r>
              <a:rPr lang="en-GB" sz="2200" dirty="0">
                <a:solidFill>
                  <a:srgbClr val="0070C0"/>
                </a:solidFill>
              </a:rPr>
              <a:t>Replaces no. of </a:t>
            </a:r>
            <a:r>
              <a:rPr lang="en-GB" sz="2200" dirty="0" smtClean="0">
                <a:solidFill>
                  <a:srgbClr val="0070C0"/>
                </a:solidFill>
              </a:rPr>
              <a:t>occurrences specified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print(' </a:t>
            </a:r>
            <a:r>
              <a:rPr lang="en-GB" dirty="0" err="1"/>
              <a:t>Center</a:t>
            </a:r>
            <a:r>
              <a:rPr lang="en-GB" dirty="0"/>
              <a:t> : ',</a:t>
            </a:r>
            <a:r>
              <a:rPr lang="en-GB" dirty="0" err="1"/>
              <a:t>p.center</a:t>
            </a:r>
            <a:r>
              <a:rPr lang="en-GB" dirty="0"/>
              <a:t>(30,'*')) </a:t>
            </a:r>
            <a:r>
              <a:rPr lang="en-GB" dirty="0" smtClean="0"/>
              <a:t>        </a:t>
            </a:r>
            <a:r>
              <a:rPr lang="en-GB" sz="2200" dirty="0" smtClean="0">
                <a:solidFill>
                  <a:srgbClr val="0070C0"/>
                </a:solidFill>
              </a:rPr>
              <a:t># </a:t>
            </a:r>
            <a:r>
              <a:rPr lang="en-GB" sz="2200" dirty="0">
                <a:solidFill>
                  <a:srgbClr val="0070C0"/>
                </a:solidFill>
              </a:rPr>
              <a:t>String </a:t>
            </a:r>
            <a:r>
              <a:rPr lang="en-GB" sz="2200" dirty="0" smtClean="0">
                <a:solidFill>
                  <a:srgbClr val="0070C0"/>
                </a:solidFill>
              </a:rPr>
              <a:t>centred </a:t>
            </a:r>
            <a:r>
              <a:rPr lang="en-GB" sz="2200" dirty="0">
                <a:solidFill>
                  <a:srgbClr val="0070C0"/>
                </a:solidFill>
              </a:rPr>
              <a:t>with padding </a:t>
            </a:r>
            <a:r>
              <a:rPr lang="en-GB" sz="2200" dirty="0" smtClean="0">
                <a:solidFill>
                  <a:srgbClr val="0070C0"/>
                </a:solidFill>
              </a:rPr>
              <a:t>up to given </a:t>
            </a:r>
            <a:r>
              <a:rPr lang="en-GB" sz="2200" dirty="0">
                <a:solidFill>
                  <a:srgbClr val="0070C0"/>
                </a:solidFill>
              </a:rPr>
              <a:t>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109" y="4516399"/>
            <a:ext cx="6168789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aramond" panose="02020404030301010803" pitchFamily="18" charset="0"/>
              </a:rPr>
              <a:t> Max </a:t>
            </a:r>
            <a:r>
              <a:rPr lang="en-GB" sz="2400" dirty="0">
                <a:latin typeface="Garamond" panose="02020404030301010803" pitchFamily="18" charset="0"/>
              </a:rPr>
              <a:t>:  </a:t>
            </a:r>
            <a:r>
              <a:rPr lang="en-GB" sz="2400" b="1" dirty="0">
                <a:latin typeface="Garamond" panose="02020404030301010803" pitchFamily="18" charset="0"/>
              </a:rPr>
              <a:t>y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Min :  </a:t>
            </a:r>
            <a:r>
              <a:rPr lang="en-GB" sz="2400" b="1" dirty="0">
                <a:latin typeface="Garamond" panose="02020404030301010803" pitchFamily="18" charset="0"/>
              </a:rPr>
              <a:t>M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Replace :  </a:t>
            </a:r>
            <a:r>
              <a:rPr lang="en-GB" sz="2400" b="1" dirty="0">
                <a:latin typeface="Garamond" panose="02020404030301010803" pitchFamily="18" charset="0"/>
              </a:rPr>
              <a:t>His Hat Hen Hose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Replace :  </a:t>
            </a:r>
            <a:r>
              <a:rPr lang="en-GB" sz="2400" b="1" dirty="0">
                <a:latin typeface="Garamond" panose="02020404030301010803" pitchFamily="18" charset="0"/>
              </a:rPr>
              <a:t>His Hat Then Those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</a:t>
            </a:r>
            <a:r>
              <a:rPr lang="en-GB" sz="2400" dirty="0" err="1">
                <a:latin typeface="Garamond" panose="02020404030301010803" pitchFamily="18" charset="0"/>
              </a:rPr>
              <a:t>Center</a:t>
            </a:r>
            <a:r>
              <a:rPr lang="en-GB" sz="2400" dirty="0">
                <a:latin typeface="Garamond" panose="02020404030301010803" pitchFamily="18" charset="0"/>
              </a:rPr>
              <a:t> :  </a:t>
            </a:r>
            <a:r>
              <a:rPr lang="en-GB" sz="2400" b="1" dirty="0">
                <a:latin typeface="Garamond" panose="02020404030301010803" pitchFamily="18" charset="0"/>
              </a:rPr>
              <a:t>**********</a:t>
            </a:r>
            <a:r>
              <a:rPr lang="en-GB" sz="2400" b="1" dirty="0" err="1">
                <a:latin typeface="Garamond" panose="02020404030301010803" pitchFamily="18" charset="0"/>
              </a:rPr>
              <a:t>MickyMouse</a:t>
            </a:r>
            <a:r>
              <a:rPr lang="en-GB" sz="2400" b="1" dirty="0">
                <a:latin typeface="Garamond" panose="02020404030301010803" pitchFamily="18" charset="0"/>
              </a:rPr>
              <a:t>**********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67164" y="4931897"/>
            <a:ext cx="2333767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Garamond" panose="02020404030301010803" pitchFamily="18" charset="0"/>
              </a:rPr>
              <a:t> </a:t>
            </a:r>
            <a:r>
              <a:rPr lang="en-GB" sz="2200" b="1" dirty="0" err="1" smtClean="0">
                <a:latin typeface="Garamond" panose="02020404030301010803" pitchFamily="18" charset="0"/>
              </a:rPr>
              <a:t>ljust</a:t>
            </a:r>
            <a:r>
              <a:rPr lang="en-GB" sz="2200" dirty="0" smtClean="0">
                <a:latin typeface="Garamond" panose="02020404030301010803" pitchFamily="18" charset="0"/>
              </a:rPr>
              <a:t>(width,[fill])</a:t>
            </a:r>
          </a:p>
          <a:p>
            <a:r>
              <a:rPr lang="en-GB" sz="2200" dirty="0" smtClean="0">
                <a:latin typeface="Garamond" panose="02020404030301010803" pitchFamily="18" charset="0"/>
              </a:rPr>
              <a:t> </a:t>
            </a:r>
            <a:r>
              <a:rPr lang="en-GB" sz="2200" b="1" dirty="0" err="1" smtClean="0">
                <a:latin typeface="Garamond" panose="02020404030301010803" pitchFamily="18" charset="0"/>
              </a:rPr>
              <a:t>rjust</a:t>
            </a:r>
            <a:r>
              <a:rPr lang="en-GB" sz="2200" dirty="0" smtClean="0">
                <a:latin typeface="Garamond" panose="02020404030301010803" pitchFamily="18" charset="0"/>
              </a:rPr>
              <a:t>(width</a:t>
            </a:r>
            <a:r>
              <a:rPr lang="en-GB" sz="2200" dirty="0">
                <a:latin typeface="Garamond" panose="02020404030301010803" pitchFamily="18" charset="0"/>
              </a:rPr>
              <a:t>,[fill])</a:t>
            </a:r>
          </a:p>
          <a:p>
            <a:endParaRPr lang="en-GB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6288258"/>
          </a:xfrm>
        </p:spPr>
        <p:txBody>
          <a:bodyPr>
            <a:noAutofit/>
          </a:bodyPr>
          <a:lstStyle/>
          <a:p>
            <a:r>
              <a:rPr lang="en-GB" sz="2600" b="1" dirty="0" smtClean="0">
                <a:latin typeface="Palatino Linotype" panose="02040502050505030304" pitchFamily="18" charset="0"/>
              </a:rPr>
              <a:t>Object Reference</a:t>
            </a:r>
          </a:p>
          <a:p>
            <a:pPr marL="0" indent="0">
              <a:buNone/>
            </a:pPr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X = ‘Blue’ 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Y = ‘Green’		X			       Z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Z = X                        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		Y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p</a:t>
            </a:r>
            <a:r>
              <a:rPr lang="en-GB" sz="2600" b="1" dirty="0" smtClean="0">
                <a:latin typeface="Palatino Linotype" panose="02040502050505030304" pitchFamily="18" charset="0"/>
              </a:rPr>
              <a:t>rint(X,Y,Z)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Output:    </a:t>
            </a:r>
            <a:r>
              <a:rPr lang="en-GB" sz="26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Blue Green Blue</a:t>
            </a:r>
          </a:p>
          <a:p>
            <a:pPr marL="0" indent="0">
              <a:buNone/>
            </a:pPr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Identity Operator (is) - returns TRUE if LHS object refers to same object as RHS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Eg:		&gt;&gt;&gt; X is Y		#	</a:t>
            </a:r>
            <a:r>
              <a:rPr lang="en-GB" sz="26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False</a:t>
            </a:r>
          </a:p>
          <a:p>
            <a:pPr marL="914400" lvl="2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&gt;&gt;&gt; X is Z		#	</a:t>
            </a:r>
            <a:r>
              <a:rPr lang="en-GB" sz="26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1181" y="1709185"/>
            <a:ext cx="1310185" cy="450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688003" y="2780611"/>
            <a:ext cx="1310185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17659" y="1709185"/>
            <a:ext cx="102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Blue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4681181" y="2795101"/>
            <a:ext cx="1166884" cy="435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Green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68614" y="2019553"/>
            <a:ext cx="8125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75437" y="2993655"/>
            <a:ext cx="812566" cy="12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98188" y="1972450"/>
            <a:ext cx="880914" cy="60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382136"/>
            <a:ext cx="7124131" cy="615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 = 'This That Then Those'</a:t>
            </a: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print</a:t>
            </a:r>
            <a:r>
              <a:rPr lang="en-GB" dirty="0">
                <a:latin typeface="Garamond" panose="02020404030301010803" pitchFamily="18" charset="0"/>
              </a:rPr>
              <a:t>(' Count : ',</a:t>
            </a:r>
            <a:r>
              <a:rPr lang="en-GB" dirty="0" err="1">
                <a:latin typeface="Garamond" panose="02020404030301010803" pitchFamily="18" charset="0"/>
              </a:rPr>
              <a:t>s.count</a:t>
            </a:r>
            <a:r>
              <a:rPr lang="en-GB" dirty="0">
                <a:latin typeface="Garamond" panose="02020404030301010803" pitchFamily="18" charset="0"/>
              </a:rPr>
              <a:t>('T'))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Count : ',</a:t>
            </a:r>
            <a:r>
              <a:rPr lang="en-GB" dirty="0" err="1">
                <a:latin typeface="Garamond" panose="02020404030301010803" pitchFamily="18" charset="0"/>
              </a:rPr>
              <a:t>s.count</a:t>
            </a:r>
            <a:r>
              <a:rPr lang="en-GB" dirty="0">
                <a:latin typeface="Garamond" panose="02020404030301010803" pitchFamily="18" charset="0"/>
              </a:rPr>
              <a:t>('T',0,10))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Find : ',</a:t>
            </a:r>
            <a:r>
              <a:rPr lang="en-GB" dirty="0" err="1">
                <a:latin typeface="Garamond" panose="02020404030301010803" pitchFamily="18" charset="0"/>
              </a:rPr>
              <a:t>s.find</a:t>
            </a:r>
            <a:r>
              <a:rPr lang="en-GB" dirty="0">
                <a:latin typeface="Garamond" panose="02020404030301010803" pitchFamily="18" charset="0"/>
              </a:rPr>
              <a:t>('hat'))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Find : ',</a:t>
            </a:r>
            <a:r>
              <a:rPr lang="en-GB" dirty="0" err="1">
                <a:latin typeface="Garamond" panose="02020404030301010803" pitchFamily="18" charset="0"/>
              </a:rPr>
              <a:t>s.find</a:t>
            </a:r>
            <a:r>
              <a:rPr lang="en-GB" dirty="0">
                <a:latin typeface="Garamond" panose="02020404030301010803" pitchFamily="18" charset="0"/>
              </a:rPr>
              <a:t>('hat',10,15))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Index : ',</a:t>
            </a:r>
            <a:r>
              <a:rPr lang="en-GB" dirty="0" err="1">
                <a:latin typeface="Garamond" panose="02020404030301010803" pitchFamily="18" charset="0"/>
              </a:rPr>
              <a:t>s.index</a:t>
            </a:r>
            <a:r>
              <a:rPr lang="en-GB" dirty="0">
                <a:latin typeface="Garamond" panose="02020404030301010803" pitchFamily="18" charset="0"/>
              </a:rPr>
              <a:t>('hat'))</a:t>
            </a:r>
          </a:p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print</a:t>
            </a:r>
            <a:r>
              <a:rPr lang="en-GB" dirty="0">
                <a:latin typeface="Garamond" panose="02020404030301010803" pitchFamily="18" charset="0"/>
              </a:rPr>
              <a:t>(' Index : ',</a:t>
            </a:r>
            <a:r>
              <a:rPr lang="en-GB" dirty="0" err="1">
                <a:latin typeface="Garamond" panose="02020404030301010803" pitchFamily="18" charset="0"/>
              </a:rPr>
              <a:t>s.index</a:t>
            </a:r>
            <a:r>
              <a:rPr lang="en-GB" dirty="0">
                <a:latin typeface="Garamond" panose="02020404030301010803" pitchFamily="18" charset="0"/>
              </a:rPr>
              <a:t>('hat',10,15))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Startswith</a:t>
            </a:r>
            <a:r>
              <a:rPr lang="en-GB" dirty="0">
                <a:latin typeface="Garamond" panose="02020404030301010803" pitchFamily="18" charset="0"/>
              </a:rPr>
              <a:t> : ', </a:t>
            </a:r>
            <a:r>
              <a:rPr lang="en-GB" dirty="0" err="1">
                <a:latin typeface="Garamond" panose="02020404030301010803" pitchFamily="18" charset="0"/>
              </a:rPr>
              <a:t>s.startswith</a:t>
            </a:r>
            <a:r>
              <a:rPr lang="en-GB" dirty="0">
                <a:latin typeface="Garamond" panose="02020404030301010803" pitchFamily="18" charset="0"/>
              </a:rPr>
              <a:t>('This'))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</a:t>
            </a:r>
            <a:r>
              <a:rPr lang="en-GB" dirty="0" err="1">
                <a:latin typeface="Garamond" panose="02020404030301010803" pitchFamily="18" charset="0"/>
              </a:rPr>
              <a:t>Startswith</a:t>
            </a:r>
            <a:r>
              <a:rPr lang="en-GB" dirty="0">
                <a:latin typeface="Garamond" panose="02020404030301010803" pitchFamily="18" charset="0"/>
              </a:rPr>
              <a:t> : ', </a:t>
            </a:r>
            <a:r>
              <a:rPr lang="en-GB" dirty="0" err="1">
                <a:latin typeface="Garamond" panose="02020404030301010803" pitchFamily="18" charset="0"/>
              </a:rPr>
              <a:t>s.startswith</a:t>
            </a:r>
            <a:r>
              <a:rPr lang="en-GB" dirty="0">
                <a:latin typeface="Garamond" panose="02020404030301010803" pitchFamily="18" charset="0"/>
              </a:rPr>
              <a:t>('Then',10,15))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4824" y="1078173"/>
            <a:ext cx="4940489" cy="41549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aramond" panose="02020404030301010803" pitchFamily="18" charset="0"/>
              </a:rPr>
              <a:t> Count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:  4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Count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:  2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Find : 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6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Find : 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-1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Index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:  </a:t>
            </a:r>
            <a:r>
              <a:rPr lang="en-GB" sz="24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6</a:t>
            </a:r>
          </a:p>
          <a:p>
            <a:r>
              <a:rPr lang="en-GB" sz="2400" dirty="0" err="1">
                <a:latin typeface="Garamond" panose="02020404030301010803" pitchFamily="18" charset="0"/>
              </a:rPr>
              <a:t>Traceback</a:t>
            </a:r>
            <a:r>
              <a:rPr lang="en-GB" sz="2400" dirty="0">
                <a:latin typeface="Garamond" panose="02020404030301010803" pitchFamily="18" charset="0"/>
              </a:rPr>
              <a:t> (most recent call last):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 File "5.py", line 27, in &lt;module&gt;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   print(' Index : ',</a:t>
            </a:r>
            <a:r>
              <a:rPr lang="en-GB" sz="2400" dirty="0" err="1">
                <a:latin typeface="Garamond" panose="02020404030301010803" pitchFamily="18" charset="0"/>
              </a:rPr>
              <a:t>s.index</a:t>
            </a:r>
            <a:r>
              <a:rPr lang="en-GB" sz="2400" dirty="0">
                <a:latin typeface="Garamond" panose="02020404030301010803" pitchFamily="18" charset="0"/>
              </a:rPr>
              <a:t>('hat',10,15))</a:t>
            </a:r>
          </a:p>
          <a:p>
            <a:r>
              <a:rPr lang="en-GB" sz="2400" b="1" dirty="0" err="1">
                <a:solidFill>
                  <a:srgbClr val="00B0F0"/>
                </a:solidFill>
                <a:latin typeface="Garamond" panose="02020404030301010803" pitchFamily="18" charset="0"/>
              </a:rPr>
              <a:t>ValueError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:</a:t>
            </a:r>
            <a:r>
              <a:rPr lang="en-GB" sz="2400" dirty="0">
                <a:latin typeface="Garamond" panose="02020404030301010803" pitchFamily="18" charset="0"/>
              </a:rPr>
              <a:t> substring not found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</a:t>
            </a:r>
            <a:r>
              <a:rPr lang="en-GB" sz="2400" dirty="0" err="1">
                <a:latin typeface="Garamond" panose="02020404030301010803" pitchFamily="18" charset="0"/>
              </a:rPr>
              <a:t>Startswith</a:t>
            </a:r>
            <a:r>
              <a:rPr lang="en-GB" sz="2400" dirty="0">
                <a:latin typeface="Garamond" panose="02020404030301010803" pitchFamily="18" charset="0"/>
              </a:rPr>
              <a:t> : 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True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 </a:t>
            </a:r>
            <a:r>
              <a:rPr lang="en-GB" sz="2400" dirty="0" err="1">
                <a:latin typeface="Garamond" panose="02020404030301010803" pitchFamily="18" charset="0"/>
              </a:rPr>
              <a:t>Startswith</a:t>
            </a:r>
            <a:r>
              <a:rPr lang="en-GB" sz="2400" dirty="0">
                <a:latin typeface="Garamond" panose="02020404030301010803" pitchFamily="18" charset="0"/>
              </a:rPr>
              <a:t> :  </a:t>
            </a:r>
            <a:r>
              <a:rPr lang="en-GB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335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isdecimal</a:t>
            </a:r>
            <a:r>
              <a:rPr lang="en-GB" dirty="0" smtClean="0"/>
              <a:t>()		# Unicode string has decimals; s=’12345’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isalpha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isalnum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isdigit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islower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isupper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isnumeric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isspace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istitle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77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423080"/>
            <a:ext cx="11204812" cy="5991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s='Donald\</a:t>
            </a:r>
            <a:r>
              <a:rPr lang="en-GB" dirty="0" err="1"/>
              <a:t>tDuck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print(s)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s.expandtabs</a:t>
            </a:r>
            <a:r>
              <a:rPr lang="en-GB" dirty="0"/>
              <a:t>(10))</a:t>
            </a:r>
          </a:p>
          <a:p>
            <a:pPr marL="0" indent="0">
              <a:buNone/>
            </a:pPr>
            <a:r>
              <a:rPr lang="en-GB" dirty="0"/>
              <a:t>c = '-'</a:t>
            </a:r>
          </a:p>
          <a:p>
            <a:pPr marL="0" indent="0">
              <a:buNone/>
            </a:pPr>
            <a:r>
              <a:rPr lang="en-GB" dirty="0" err="1"/>
              <a:t>seq</a:t>
            </a:r>
            <a:r>
              <a:rPr lang="en-GB" dirty="0"/>
              <a:t> = ('</a:t>
            </a:r>
            <a:r>
              <a:rPr lang="en-GB" dirty="0" err="1"/>
              <a:t>House','Full</a:t>
            </a:r>
            <a:r>
              <a:rPr lang="en-GB" dirty="0"/>
              <a:t>')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c.join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p = 'This That Then Those'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p.split</a:t>
            </a:r>
            <a:r>
              <a:rPr lang="en-GB" dirty="0"/>
              <a:t>())</a:t>
            </a:r>
          </a:p>
          <a:p>
            <a:pPr marL="0" indent="0">
              <a:buNone/>
            </a:pPr>
            <a:r>
              <a:rPr lang="en-GB" dirty="0"/>
              <a:t>q = 'This-That-Then-Those'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q.split</a:t>
            </a:r>
            <a:r>
              <a:rPr lang="en-GB" dirty="0"/>
              <a:t>('-'))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q.split</a:t>
            </a:r>
            <a:r>
              <a:rPr lang="en-GB" dirty="0"/>
              <a:t>('-',2))</a:t>
            </a:r>
          </a:p>
          <a:p>
            <a:pPr marL="0" indent="0">
              <a:buNone/>
            </a:pPr>
            <a:r>
              <a:rPr lang="en-GB" dirty="0"/>
              <a:t>r = 'This is a pen\n This pen belongs to me\n'</a:t>
            </a:r>
          </a:p>
          <a:p>
            <a:pPr marL="0" indent="0">
              <a:buNone/>
            </a:pPr>
            <a:r>
              <a:rPr lang="en-GB" dirty="0"/>
              <a:t>print(r)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r.splitlines</a:t>
            </a:r>
            <a:r>
              <a:rPr lang="en-GB" dirty="0" smtClean="0"/>
              <a:t>())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67785" y="204717"/>
            <a:ext cx="6905767" cy="39395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Garamond" panose="02020404030301010803" pitchFamily="18" charset="0"/>
              </a:rPr>
              <a:t>Donald  Duck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Donald    Duck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House-Full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['This', 'That', 'Then', 'Those']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['This', 'That', 'Then', 'Those']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['This', 'That', 'Then-Those']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This is a pen</a:t>
            </a:r>
          </a:p>
          <a:p>
            <a:r>
              <a:rPr lang="en-GB" sz="2500" dirty="0">
                <a:latin typeface="Garamond" panose="02020404030301010803" pitchFamily="18" charset="0"/>
              </a:rPr>
              <a:t> This pen belongs to me</a:t>
            </a:r>
          </a:p>
          <a:p>
            <a:endParaRPr lang="en-GB" sz="2500" dirty="0">
              <a:latin typeface="Garamond" panose="02020404030301010803" pitchFamily="18" charset="0"/>
            </a:endParaRPr>
          </a:p>
          <a:p>
            <a:r>
              <a:rPr lang="en-GB" sz="2500" dirty="0">
                <a:latin typeface="Garamond" panose="02020404030301010803" pitchFamily="18" charset="0"/>
              </a:rPr>
              <a:t>['This is a pen', ' This pen belongs to me</a:t>
            </a:r>
            <a:r>
              <a:rPr lang="en-GB" sz="2500" dirty="0" smtClean="0">
                <a:latin typeface="Garamond" panose="02020404030301010803" pitchFamily="18" charset="0"/>
              </a:rPr>
              <a:t>']</a:t>
            </a:r>
            <a:endParaRPr lang="en-GB" sz="2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90948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String Functions (example)</a:t>
            </a:r>
          </a:p>
          <a:p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&gt;&gt;&gt;record = ‘Leo Tolstoy*1828-08-28*1910-11-20’</a:t>
            </a:r>
          </a:p>
          <a:p>
            <a:pPr marL="0" indent="0">
              <a:buNone/>
            </a:pPr>
            <a:r>
              <a:rPr lang="en-GB" b="1" dirty="0" smtClean="0"/>
              <a:t>&gt;&gt;&gt;fields = </a:t>
            </a:r>
            <a:r>
              <a:rPr lang="en-GB" b="1" dirty="0" err="1" smtClean="0"/>
              <a:t>record.split</a:t>
            </a:r>
            <a:r>
              <a:rPr lang="en-GB" b="1" dirty="0" smtClean="0"/>
              <a:t>(“*”)</a:t>
            </a:r>
          </a:p>
          <a:p>
            <a:pPr marL="0" indent="0">
              <a:buNone/>
            </a:pPr>
            <a:r>
              <a:rPr lang="en-GB" b="1" dirty="0" smtClean="0"/>
              <a:t>&gt;&gt;&gt;fields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[‘Leo Tolstoy’, ‘1828-08-28’, ‘1910-11-20’]</a:t>
            </a:r>
          </a:p>
          <a:p>
            <a:pPr marL="0" indent="0">
              <a:buNone/>
            </a:pPr>
            <a:r>
              <a:rPr lang="en-GB" b="1" dirty="0" smtClean="0"/>
              <a:t>&gt;&gt;&gt;born = fields[1].split(“-”)</a:t>
            </a:r>
          </a:p>
          <a:p>
            <a:pPr marL="0" indent="0">
              <a:buNone/>
            </a:pPr>
            <a:r>
              <a:rPr lang="en-GB" b="1" dirty="0" smtClean="0"/>
              <a:t>&gt;&gt;&gt;died = fields[2].split(“-”)</a:t>
            </a:r>
          </a:p>
          <a:p>
            <a:pPr marL="0" indent="0">
              <a:buNone/>
            </a:pPr>
            <a:r>
              <a:rPr lang="en-GB" b="1" dirty="0" smtClean="0"/>
              <a:t>&gt;&gt;&gt;died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[‘1910’, ’11’, ’20’]</a:t>
            </a:r>
          </a:p>
          <a:p>
            <a:pPr marL="0" indent="0">
              <a:buNone/>
            </a:pPr>
            <a:r>
              <a:rPr lang="en-GB" b="1" dirty="0" smtClean="0"/>
              <a:t>&gt;&gt;&gt;print(fields[0], “ lived about “, int(died[0])-int(born[0]), “ years”)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Leo Tolstoy lived about 82 years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6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451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err="1" smtClean="0">
                <a:latin typeface="Palatino Linotype" panose="02040502050505030304" pitchFamily="18" charset="0"/>
              </a:rPr>
              <a:t>eg</a:t>
            </a:r>
            <a:r>
              <a:rPr lang="en-GB" b="1" dirty="0" smtClean="0">
                <a:latin typeface="Palatino Linotype" panose="02040502050505030304" pitchFamily="18" charset="0"/>
              </a:rPr>
              <a:t>:</a:t>
            </a:r>
          </a:p>
          <a:p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  s = input (‘Enter a string : ‘)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  </a:t>
            </a:r>
            <a:r>
              <a:rPr lang="en-GB" b="1" dirty="0" err="1" smtClean="0">
                <a:latin typeface="Palatino Linotype" panose="02040502050505030304" pitchFamily="18" charset="0"/>
              </a:rPr>
              <a:t>chr</a:t>
            </a:r>
            <a:r>
              <a:rPr lang="en-GB" b="1" dirty="0" smtClean="0">
                <a:latin typeface="Palatino Linotype" panose="02040502050505030304" pitchFamily="18" charset="0"/>
              </a:rPr>
              <a:t> = s[0]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 </a:t>
            </a:r>
            <a:r>
              <a:rPr lang="en-GB" b="1" dirty="0" smtClean="0">
                <a:latin typeface="Palatino Linotype" panose="02040502050505030304" pitchFamily="18" charset="0"/>
              </a:rPr>
              <a:t> s = </a:t>
            </a:r>
            <a:r>
              <a:rPr lang="en-GB" b="1" dirty="0" err="1" smtClean="0">
                <a:latin typeface="Palatino Linotype" panose="02040502050505030304" pitchFamily="18" charset="0"/>
              </a:rPr>
              <a:t>s.replace</a:t>
            </a:r>
            <a:r>
              <a:rPr lang="en-GB" b="1" dirty="0" smtClean="0">
                <a:latin typeface="Palatino Linotype" panose="02040502050505030304" pitchFamily="18" charset="0"/>
              </a:rPr>
              <a:t>(</a:t>
            </a:r>
            <a:r>
              <a:rPr lang="en-GB" b="1" dirty="0" err="1" smtClean="0">
                <a:latin typeface="Palatino Linotype" panose="02040502050505030304" pitchFamily="18" charset="0"/>
              </a:rPr>
              <a:t>chr</a:t>
            </a:r>
            <a:r>
              <a:rPr lang="en-GB" b="1" dirty="0" smtClean="0">
                <a:latin typeface="Palatino Linotype" panose="02040502050505030304" pitchFamily="18" charset="0"/>
              </a:rPr>
              <a:t>, ‘$’)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 </a:t>
            </a:r>
            <a:r>
              <a:rPr lang="en-GB" b="1" dirty="0" smtClean="0">
                <a:latin typeface="Palatino Linotype" panose="02040502050505030304" pitchFamily="18" charset="0"/>
              </a:rPr>
              <a:t> s = </a:t>
            </a:r>
            <a:r>
              <a:rPr lang="en-GB" b="1" dirty="0" err="1" smtClean="0">
                <a:latin typeface="Palatino Linotype" panose="02040502050505030304" pitchFamily="18" charset="0"/>
              </a:rPr>
              <a:t>chr</a:t>
            </a:r>
            <a:r>
              <a:rPr lang="en-GB" b="1" dirty="0" smtClean="0">
                <a:latin typeface="Palatino Linotype" panose="02040502050505030304" pitchFamily="18" charset="0"/>
              </a:rPr>
              <a:t> + s[1:]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 </a:t>
            </a:r>
            <a:r>
              <a:rPr lang="en-GB" b="1" dirty="0" smtClean="0">
                <a:latin typeface="Palatino Linotype" panose="02040502050505030304" pitchFamily="18" charset="0"/>
              </a:rPr>
              <a:t> print(‘ Final String : ‘, s)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Output :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Enter a string : onion on oak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Final String 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: ---------------------------- ?</a:t>
            </a:r>
            <a:endParaRPr lang="en-GB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838200" y="286603"/>
            <a:ext cx="3419901" cy="696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40235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 dirty="0" smtClean="0">
                <a:latin typeface="Palatino Linotype" panose="02040502050505030304" pitchFamily="18" charset="0"/>
              </a:rPr>
              <a:t>String Formatting</a:t>
            </a:r>
          </a:p>
          <a:p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GB" sz="2600" b="1" dirty="0" smtClean="0">
              <a:latin typeface="Palatino Linotype" panose="02040502050505030304" pitchFamily="18" charset="0"/>
            </a:endParaRPr>
          </a:p>
          <a:p>
            <a:r>
              <a:rPr lang="en-GB" sz="2600" b="1" dirty="0" err="1" smtClean="0">
                <a:latin typeface="Palatino Linotype" panose="02040502050505030304" pitchFamily="18" charset="0"/>
              </a:rPr>
              <a:t>str.format</a:t>
            </a:r>
            <a:r>
              <a:rPr lang="en-GB" sz="2600" b="1" dirty="0" smtClean="0">
                <a:latin typeface="Palatino Linotype" panose="02040502050505030304" pitchFamily="18" charset="0"/>
              </a:rPr>
              <a:t>()	-	returns new string with replacement fields replaced with arguments</a:t>
            </a:r>
          </a:p>
          <a:p>
            <a:r>
              <a:rPr lang="en-GB" sz="26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600" b="1" dirty="0" smtClean="0">
                <a:latin typeface="Palatino Linotype" panose="02040502050505030304" pitchFamily="18" charset="0"/>
              </a:rPr>
              <a:t>: (1</a:t>
            </a:r>
            <a:r>
              <a:rPr lang="en-GB" sz="2400" b="1" dirty="0" smtClean="0">
                <a:latin typeface="Palatino Linotype" panose="02040502050505030304" pitchFamily="18" charset="0"/>
              </a:rPr>
              <a:t>)  ‘The novel {0} was published in  {1}’.format(‘Hard Times’,1854)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                           </a:t>
            </a:r>
            <a:r>
              <a:rPr lang="en-GB" sz="22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index position	                              Positional arguments</a:t>
            </a:r>
          </a:p>
          <a:p>
            <a:pPr marL="1371600" lvl="3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n = “three”</a:t>
            </a:r>
          </a:p>
          <a:p>
            <a:pPr marL="1371600" lvl="3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s = ‘{0} {1} {2}’</a:t>
            </a:r>
          </a:p>
          <a:p>
            <a:pPr marL="1371600" lvl="3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s = s.format(‘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The’,n,’books</a:t>
            </a:r>
            <a:r>
              <a:rPr lang="en-GB" sz="2600" b="1" dirty="0" smtClean="0">
                <a:latin typeface="Palatino Linotype" panose="02040502050505030304" pitchFamily="18" charset="0"/>
              </a:rPr>
              <a:t>’)</a:t>
            </a:r>
          </a:p>
          <a:p>
            <a:pPr marL="1371600" lvl="3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print(s)</a:t>
            </a:r>
          </a:p>
          <a:p>
            <a:pPr marL="1371600" lvl="3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Output : 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The three books</a:t>
            </a:r>
          </a:p>
          <a:p>
            <a:pPr marL="1371600" lvl="3" indent="0">
              <a:buNone/>
            </a:pPr>
            <a:endParaRPr lang="en-GB" sz="2600" b="1" dirty="0" smtClean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r>
              <a:rPr lang="en-GB" sz="2400" b="1" dirty="0" smtClean="0">
                <a:latin typeface="Palatino Linotype" panose="02040502050505030304" pitchFamily="18" charset="0"/>
              </a:rPr>
              <a:t> </a:t>
            </a:r>
            <a:endParaRPr lang="en-GB" sz="2600" b="1" dirty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endParaRPr lang="en-GB" sz="2200" b="1" dirty="0" smtClean="0">
              <a:latin typeface="Palatino Linotype" panose="02040502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5839" y="2706344"/>
            <a:ext cx="955344" cy="55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81183" y="2706344"/>
            <a:ext cx="1801504" cy="58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73871" y="2719992"/>
            <a:ext cx="750627" cy="54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24498" y="2719992"/>
            <a:ext cx="941696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86286" y="4731657"/>
            <a:ext cx="3149600" cy="391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r>
              <a:rPr lang="en-GB" b="1" dirty="0" smtClean="0"/>
              <a:t>Format Specification</a:t>
            </a:r>
          </a:p>
          <a:p>
            <a:r>
              <a:rPr lang="en-GB" b="1" dirty="0" smtClean="0"/>
              <a:t>(A)	STRING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{&lt;</a:t>
            </a:r>
            <a:r>
              <a:rPr lang="en-GB" b="1" dirty="0" err="1" smtClean="0"/>
              <a:t>arg</a:t>
            </a:r>
            <a:r>
              <a:rPr lang="en-GB" b="1" dirty="0" smtClean="0"/>
              <a:t>&gt;:&lt;fill-</a:t>
            </a:r>
            <a:r>
              <a:rPr lang="en-GB" b="1" dirty="0" err="1" smtClean="0"/>
              <a:t>chr</a:t>
            </a:r>
            <a:r>
              <a:rPr lang="en-GB" b="1" dirty="0" smtClean="0"/>
              <a:t>&gt; &lt;alignment&gt;  &lt;width&gt;}</a:t>
            </a: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&lt;alignment&gt; 	&lt;	left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			&gt;	right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			^	</a:t>
            </a:r>
            <a:r>
              <a:rPr lang="en-GB" b="1" dirty="0" err="1" smtClean="0"/>
              <a:t>center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err="1" smtClean="0"/>
              <a:t>eg</a:t>
            </a:r>
            <a:r>
              <a:rPr lang="en-GB" b="1" dirty="0" smtClean="0"/>
              <a:t>: 	s = ‘Wings of fire’</a:t>
            </a:r>
          </a:p>
          <a:p>
            <a:pPr marL="0" indent="0">
              <a:buNone/>
            </a:pPr>
            <a:r>
              <a:rPr lang="en-GB" b="1" dirty="0" smtClean="0"/>
              <a:t>	“{0:25}”.format(s)		#	‘Wings of fire                ’</a:t>
            </a:r>
          </a:p>
          <a:p>
            <a:pPr marL="0" indent="0">
              <a:buNone/>
            </a:pPr>
            <a:r>
              <a:rPr lang="en-GB" b="1" dirty="0" smtClean="0"/>
              <a:t>	“{0:-^25}”.format(s)	#	‘------Wings of fire------’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1086" y="1494971"/>
            <a:ext cx="1886857" cy="522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86286" y="1494971"/>
            <a:ext cx="885371" cy="522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0"/>
            <a:ext cx="10515600" cy="6212115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(B)	INTEGER, FLOATING POINT</a:t>
            </a:r>
          </a:p>
          <a:p>
            <a:pPr marL="0" indent="0">
              <a:buNone/>
            </a:pPr>
            <a:r>
              <a:rPr lang="en-GB" b="1" dirty="0" smtClean="0"/>
              <a:t>	{&lt;</a:t>
            </a:r>
            <a:r>
              <a:rPr lang="en-GB" b="1" dirty="0" err="1" smtClean="0"/>
              <a:t>arg</a:t>
            </a:r>
            <a:r>
              <a:rPr lang="en-GB" b="1" dirty="0" smtClean="0"/>
              <a:t>&gt;:&lt;fill-</a:t>
            </a:r>
            <a:r>
              <a:rPr lang="en-GB" b="1" dirty="0" err="1" smtClean="0"/>
              <a:t>chr</a:t>
            </a:r>
            <a:r>
              <a:rPr lang="en-GB" b="1" dirty="0" smtClean="0"/>
              <a:t>&gt; &lt;alignment&gt;  &lt;sign&gt;   &lt;#&gt; &lt;width&gt; }</a:t>
            </a: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			       &lt;    &gt;    ^  =         +    -     </a:t>
            </a:r>
            <a:r>
              <a:rPr lang="en-GB" b="1" dirty="0" smtClean="0">
                <a:solidFill>
                  <a:schemeClr val="accent2"/>
                </a:solidFill>
              </a:rPr>
              <a:t>base prefix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 smtClean="0"/>
              <a:t>eg</a:t>
            </a:r>
            <a:r>
              <a:rPr lang="en-GB" b="1" dirty="0" smtClean="0"/>
              <a:t>: 	“{0:0=12}”.format(-999)		#	</a:t>
            </a:r>
            <a:r>
              <a:rPr lang="en-GB" b="1" dirty="0" smtClean="0">
                <a:solidFill>
                  <a:schemeClr val="accent1"/>
                </a:solidFill>
              </a:rPr>
              <a:t>-00000000999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“{:*^15}”.format(12345)		#	</a:t>
            </a:r>
            <a:r>
              <a:rPr lang="en-GB" b="1" dirty="0" smtClean="0">
                <a:solidFill>
                  <a:schemeClr val="accent1"/>
                </a:solidFill>
              </a:rPr>
              <a:t>*****12345*****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“{0:b} {0:X}”.format(15)		#	</a:t>
            </a:r>
            <a:r>
              <a:rPr lang="en-GB" b="1" dirty="0" smtClean="0">
                <a:solidFill>
                  <a:schemeClr val="accent1"/>
                </a:solidFill>
              </a:rPr>
              <a:t>1111   F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“{0:#b} {0:#X}”.format(15)	#	</a:t>
            </a:r>
            <a:r>
              <a:rPr lang="en-GB" b="1" dirty="0" smtClean="0">
                <a:solidFill>
                  <a:schemeClr val="accent1"/>
                </a:solidFill>
              </a:rPr>
              <a:t>0b1111   0XF</a:t>
            </a:r>
          </a:p>
          <a:p>
            <a:pPr marL="0" indent="0">
              <a:buNone/>
            </a:pPr>
            <a:r>
              <a:rPr lang="en-GB" b="1" dirty="0" smtClean="0"/>
              <a:t>	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sz="2400" b="1" dirty="0" smtClean="0"/>
              <a:t>“{0:,} {0:*&gt;13,}.format(1.2345e6)      #     </a:t>
            </a:r>
            <a:r>
              <a:rPr lang="en-GB" sz="2400" b="1" dirty="0" smtClean="0">
                <a:solidFill>
                  <a:schemeClr val="accent1"/>
                </a:solidFill>
              </a:rPr>
              <a:t>1,234,500.0   **1,234,500.0</a:t>
            </a:r>
            <a:endParaRPr lang="en-GB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400" b="1" dirty="0" smtClean="0"/>
              <a:t>	“{0:10.2e}  {0:10.2f}   {0:10.2g}’.format(1000)   </a:t>
            </a:r>
          </a:p>
          <a:p>
            <a:pPr marL="0" indent="0"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					#   </a:t>
            </a:r>
            <a:r>
              <a:rPr lang="en-GB" sz="2400" b="1" dirty="0"/>
              <a:t> </a:t>
            </a:r>
            <a:r>
              <a:rPr lang="en-GB" sz="2400" b="1" dirty="0" smtClean="0"/>
              <a:t>   </a:t>
            </a:r>
            <a:r>
              <a:rPr lang="en-GB" sz="2400" b="1" dirty="0" smtClean="0">
                <a:solidFill>
                  <a:schemeClr val="accent1"/>
                </a:solidFill>
              </a:rPr>
              <a:t>1.00e+03     1000.00        1e+03  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accent1"/>
                </a:solidFill>
              </a:rPr>
              <a:t>		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765143" y="1335314"/>
            <a:ext cx="217714" cy="1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</a:t>
            </a:r>
            <a:r>
              <a:rPr lang="en-GB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ype()</a:t>
            </a:r>
            <a:r>
              <a:rPr lang="en-GB" b="1" dirty="0" smtClean="0">
                <a:latin typeface="Palatino Linotype" panose="02040502050505030304" pitchFamily="18" charset="0"/>
              </a:rPr>
              <a:t>	- 	returns data type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Eg: </a:t>
            </a:r>
          </a:p>
          <a:p>
            <a:pPr lvl="1"/>
            <a:r>
              <a:rPr lang="en-GB" b="1" dirty="0" smtClean="0">
                <a:latin typeface="Palatino Linotype" panose="02040502050505030304" pitchFamily="18" charset="0"/>
              </a:rPr>
              <a:t>X = 20</a:t>
            </a:r>
          </a:p>
          <a:p>
            <a:pPr lvl="1"/>
            <a:r>
              <a:rPr lang="en-GB" b="1" dirty="0" smtClean="0">
                <a:latin typeface="Palatino Linotype" panose="02040502050505030304" pitchFamily="18" charset="0"/>
              </a:rPr>
              <a:t>type(X)</a:t>
            </a:r>
          </a:p>
          <a:p>
            <a:pPr marL="457200" lvl="1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Output:	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&lt;class ‘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int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’&gt;</a:t>
            </a:r>
          </a:p>
          <a:p>
            <a:endParaRPr lang="en-GB" b="1" dirty="0" smtClean="0">
              <a:latin typeface="Palatino Linotype" panose="02040502050505030304" pitchFamily="18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Membership Operator (‘in’ and ‘not in’) </a:t>
            </a:r>
            <a:r>
              <a:rPr lang="en-GB" b="1" dirty="0" smtClean="0">
                <a:latin typeface="Palatino Linotype" panose="02040502050505030304" pitchFamily="18" charset="0"/>
              </a:rPr>
              <a:t>– return TRUE if given item is a member of sequence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Eg:   		&gt;&gt;&gt; s = ‘Mother India’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	</a:t>
            </a:r>
            <a:r>
              <a:rPr lang="en-GB" b="1" dirty="0" smtClean="0">
                <a:latin typeface="Palatino Linotype" panose="02040502050505030304" pitchFamily="18" charset="0"/>
              </a:rPr>
              <a:t>	&gt;&gt;&gt; ‘her’ in s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	</a:t>
            </a:r>
            <a:r>
              <a:rPr lang="en-GB" b="1" dirty="0" smtClean="0">
                <a:latin typeface="Palatino Linotype" panose="02040502050505030304" pitchFamily="18" charset="0"/>
              </a:rPr>
              <a:t>	Output : 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True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GB" b="1" dirty="0" smtClean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73464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Palatino Linotype" panose="02040502050505030304" pitchFamily="18" charset="0"/>
              </a:rPr>
              <a:t>i</a:t>
            </a:r>
            <a:r>
              <a:rPr lang="en-GB" sz="3200" b="1" dirty="0" smtClean="0">
                <a:latin typeface="Palatino Linotype" panose="02040502050505030304" pitchFamily="18" charset="0"/>
              </a:rPr>
              <a:t>nput</a:t>
            </a:r>
            <a:r>
              <a:rPr lang="en-GB" sz="3200" b="1" dirty="0" smtClean="0">
                <a:latin typeface="Palatino Linotype" panose="02040502050505030304" pitchFamily="18" charset="0"/>
              </a:rPr>
              <a:t>()	-	accepts input from user as string</a:t>
            </a:r>
          </a:p>
          <a:p>
            <a:pPr marL="1371600" lvl="3" indent="0">
              <a:buNone/>
            </a:pPr>
            <a:r>
              <a:rPr lang="en-GB" sz="3200" b="1" dirty="0" smtClean="0">
                <a:latin typeface="Palatino Linotype" panose="02040502050505030304" pitchFamily="18" charset="0"/>
              </a:rPr>
              <a:t>	-	apply appropriate type conversion for other </a:t>
            </a:r>
            <a:r>
              <a:rPr lang="en-GB" sz="3200" b="1" dirty="0" smtClean="0">
                <a:latin typeface="Palatino Linotype" panose="02040502050505030304" pitchFamily="18" charset="0"/>
              </a:rPr>
              <a:t>types</a:t>
            </a:r>
          </a:p>
          <a:p>
            <a:pPr marL="1371600" lvl="3" indent="0">
              <a:buNone/>
            </a:pPr>
            <a:endParaRPr lang="en-GB" sz="3200" b="1" dirty="0" smtClean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r>
              <a:rPr lang="en-GB" sz="32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3200" b="1" dirty="0" smtClean="0">
                <a:latin typeface="Palatino Linotype" panose="02040502050505030304" pitchFamily="18" charset="0"/>
              </a:rPr>
              <a:t>: a = input()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GB" sz="3200" b="1" dirty="0" smtClean="0">
                <a:latin typeface="Palatino Linotype" panose="02040502050505030304" pitchFamily="18" charset="0"/>
              </a:rPr>
              <a:t>	 b = int(input(‘Enter a number : ‘))  	# </a:t>
            </a:r>
            <a:r>
              <a:rPr lang="en-GB" sz="32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Accepts only values that can be converted to integer; else return </a:t>
            </a:r>
            <a:r>
              <a:rPr lang="en-GB" sz="3200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ValueError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GB" sz="3200" b="1" i="1" dirty="0" smtClean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r>
              <a:rPr lang="en-GB" sz="3200" b="1" dirty="0">
                <a:latin typeface="Palatino Linotype" panose="02040502050505030304" pitchFamily="18" charset="0"/>
              </a:rPr>
              <a:t>	</a:t>
            </a:r>
            <a:endParaRPr lang="en-GB" sz="3200" b="1" dirty="0" smtClean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endParaRPr lang="en-GB" sz="3200" b="1" dirty="0">
              <a:latin typeface="Palatino Linotype" panose="02040502050505030304" pitchFamily="18" charset="0"/>
            </a:endParaRPr>
          </a:p>
          <a:p>
            <a:pPr marL="1371600" lvl="3" indent="0">
              <a:buNone/>
            </a:pPr>
            <a:r>
              <a:rPr lang="en-GB" sz="3200" b="1" dirty="0">
                <a:latin typeface="Palatino Linotype" panose="0204050205050503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89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09684" y="218364"/>
            <a:ext cx="2830772" cy="791571"/>
          </a:xfrm>
          <a:prstGeom prst="ellipse">
            <a:avLst/>
          </a:prstGeom>
          <a:solidFill>
            <a:schemeClr val="accent6"/>
          </a:solidFill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3"/>
            <a:ext cx="10830636" cy="576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DATA TYPES</a:t>
            </a:r>
          </a:p>
          <a:p>
            <a:endParaRPr lang="en-GB" b="1" dirty="0" smtClean="0">
              <a:latin typeface="Palatino Linotype" panose="02040502050505030304" pitchFamily="18" charset="0"/>
            </a:endParaRPr>
          </a:p>
          <a:p>
            <a:r>
              <a:rPr lang="en-GB" b="1" dirty="0" smtClean="0">
                <a:latin typeface="Palatino Linotype" panose="02040502050505030304" pitchFamily="18" charset="0"/>
              </a:rPr>
              <a:t>INTEGRAL TYPES 		    -	int,	bool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FLOATING POINT TYPES   -	float, complex, decimal module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STRING</a:t>
            </a:r>
          </a:p>
          <a:p>
            <a:endParaRPr lang="en-GB" b="1" dirty="0" smtClean="0">
              <a:latin typeface="Palatino Linotype" panose="02040502050505030304" pitchFamily="18" charset="0"/>
            </a:endParaRPr>
          </a:p>
          <a:p>
            <a:r>
              <a:rPr lang="en-GB" b="1" dirty="0" smtClean="0">
                <a:latin typeface="Palatino Linotype" panose="02040502050505030304" pitchFamily="18" charset="0"/>
              </a:rPr>
              <a:t>Integer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decimal		(base=10,	</a:t>
            </a:r>
            <a:r>
              <a:rPr lang="en-GB" b="1" dirty="0" err="1" smtClean="0">
                <a:latin typeface="Palatino Linotype" panose="02040502050505030304" pitchFamily="18" charset="0"/>
              </a:rPr>
              <a:t>eg</a:t>
            </a:r>
            <a:r>
              <a:rPr lang="en-GB" b="1" dirty="0" smtClean="0">
                <a:latin typeface="Palatino Linotype" panose="02040502050505030304" pitchFamily="18" charset="0"/>
              </a:rPr>
              <a:t>: 14600993)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binary		(base=2,	</a:t>
            </a:r>
            <a:r>
              <a:rPr lang="en-GB" b="1" dirty="0" err="1" smtClean="0">
                <a:latin typeface="Palatino Linotype" panose="02040502050505030304" pitchFamily="18" charset="0"/>
              </a:rPr>
              <a:t>eg</a:t>
            </a:r>
            <a:r>
              <a:rPr lang="en-GB" b="1" dirty="0" smtClean="0">
                <a:latin typeface="Palatino Linotype" panose="02040502050505030304" pitchFamily="18" charset="0"/>
              </a:rPr>
              <a:t>: 0b10101010)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octal			(base=8,	</a:t>
            </a:r>
            <a:r>
              <a:rPr lang="en-GB" b="1" dirty="0" err="1" smtClean="0">
                <a:latin typeface="Palatino Linotype" panose="02040502050505030304" pitchFamily="18" charset="0"/>
              </a:rPr>
              <a:t>eg</a:t>
            </a:r>
            <a:r>
              <a:rPr lang="en-GB" b="1" dirty="0" smtClean="0">
                <a:latin typeface="Palatino Linotype" panose="02040502050505030304" pitchFamily="18" charset="0"/>
              </a:rPr>
              <a:t>: 0o67545)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hexadecimal 	(base=16,	eg:0xDECADE)</a:t>
            </a:r>
            <a:endParaRPr lang="en-GB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6237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X</a:t>
            </a:r>
            <a:r>
              <a:rPr lang="en-GB" sz="2600" b="1" dirty="0" smtClean="0">
                <a:latin typeface="Palatino Linotype" panose="02040502050505030304" pitchFamily="18" charset="0"/>
              </a:rPr>
              <a:t>//</a:t>
            </a:r>
            <a:r>
              <a:rPr lang="en-GB" sz="2600" b="1" dirty="0">
                <a:latin typeface="Palatino Linotype" panose="02040502050505030304" pitchFamily="18" charset="0"/>
              </a:rPr>
              <a:t>Y</a:t>
            </a:r>
            <a:r>
              <a:rPr lang="en-GB" sz="2600" b="1" dirty="0" smtClean="0">
                <a:latin typeface="Palatino Linotype" panose="02040502050505030304" pitchFamily="18" charset="0"/>
              </a:rPr>
              <a:t>			- 	divides x by y and returns result after 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		truncating fractional part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X**Y			-	raises X to power of Y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divmod(X,Y)	-	returns quotient and remainder of division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600" b="1" dirty="0" smtClean="0">
                <a:latin typeface="Palatino Linotype" panose="02040502050505030304" pitchFamily="18" charset="0"/>
              </a:rPr>
              <a:t>: 	a,b = 12,5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	divmod(a,b)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	Output : 	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(2, 2)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r</a:t>
            </a:r>
            <a:r>
              <a:rPr lang="en-GB" sz="2600" b="1" dirty="0" smtClean="0">
                <a:latin typeface="Palatino Linotype" panose="02040502050505030304" pitchFamily="18" charset="0"/>
              </a:rPr>
              <a:t>ound(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X,n</a:t>
            </a:r>
            <a:r>
              <a:rPr lang="en-GB" sz="2600" b="1" dirty="0" smtClean="0">
                <a:latin typeface="Palatino Linotype" panose="02040502050505030304" pitchFamily="18" charset="0"/>
              </a:rPr>
              <a:t>)	-	round to n integral digits if n is –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ve</a:t>
            </a:r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	round to n decimal places if n is +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ve</a:t>
            </a:r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600" b="1" dirty="0" smtClean="0">
                <a:latin typeface="Palatino Linotype" panose="02040502050505030304" pitchFamily="18" charset="0"/>
              </a:rPr>
              <a:t>:	round(123.456, 2)		#	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123.46</a:t>
            </a:r>
          </a:p>
          <a:p>
            <a:pPr marL="0" indent="0">
              <a:buNone/>
            </a:pPr>
            <a:r>
              <a:rPr lang="en-GB" sz="2600" b="1" dirty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Palatino Linotype" panose="02040502050505030304" pitchFamily="18" charset="0"/>
              </a:rPr>
              <a:t>		round(12385, -2)		#	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12400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pow(x, y, z)	-	gives 	(x**y)%z </a:t>
            </a:r>
          </a:p>
          <a:p>
            <a:pPr marL="0" indent="0">
              <a:buNone/>
            </a:pPr>
            <a:r>
              <a:rPr lang="en-GB" sz="2600" b="1" dirty="0" smtClean="0">
                <a:latin typeface="Palatino Linotype" panose="02040502050505030304" pitchFamily="18" charset="0"/>
              </a:rPr>
              <a:t>		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600" b="1" dirty="0" smtClean="0">
                <a:latin typeface="Palatino Linotype" panose="02040502050505030304" pitchFamily="18" charset="0"/>
              </a:rPr>
              <a:t>:	pow(2, 3, 3)			#	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2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9684" y="532263"/>
            <a:ext cx="2251880" cy="58685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latin typeface="Palatino Linotype" panose="02040502050505030304" pitchFamily="18" charset="0"/>
              </a:rPr>
              <a:t>Boolean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bool 	[0/False,	any other/True]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&gt;&gt;&gt; bool()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False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&gt;&gt;&gt;bool(bool)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True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X = bool(123)		</a:t>
            </a:r>
            <a:r>
              <a:rPr lang="en-GB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True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Y = bool(0)			</a:t>
            </a:r>
            <a:r>
              <a:rPr lang="en-GB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False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&gt;&gt;&gt; X and Y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False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&gt;&gt;&gt; X and 100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100</a:t>
            </a: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&gt;&gt;&gt; X or 100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True</a:t>
            </a:r>
            <a:endParaRPr lang="en-GB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61564" y="3944203"/>
            <a:ext cx="154219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08997" y="4408226"/>
            <a:ext cx="1894764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438"/>
            <a:ext cx="10515600" cy="567052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>
                <a:latin typeface="Palatino Linotype" panose="02040502050505030304" pitchFamily="18" charset="0"/>
              </a:rPr>
              <a:t>Logical Operators ( ‘and’, ‘or’, ‘not’)</a:t>
            </a:r>
            <a:endParaRPr lang="en-GB" b="1" dirty="0">
              <a:latin typeface="Palatino Linotype" panose="02040502050505030304" pitchFamily="18" charset="0"/>
            </a:endParaRPr>
          </a:p>
          <a:p>
            <a:r>
              <a:rPr lang="en-GB" b="1" dirty="0" smtClean="0">
                <a:latin typeface="Palatino Linotype" panose="02040502050505030304" pitchFamily="18" charset="0"/>
              </a:rPr>
              <a:t>Eg:</a:t>
            </a: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	</a:t>
            </a:r>
            <a:r>
              <a:rPr lang="en-GB" b="1" dirty="0" smtClean="0">
                <a:latin typeface="Palatino Linotype" panose="02040502050505030304" pitchFamily="18" charset="0"/>
              </a:rPr>
              <a:t>&gt;&gt;&gt; a = 10; 		b=5;		c=0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Palatino Linotype" panose="02040502050505030304" pitchFamily="18" charset="0"/>
              </a:rPr>
              <a:t>	</a:t>
            </a:r>
            <a:r>
              <a:rPr lang="en-GB" b="1" dirty="0" smtClean="0">
                <a:latin typeface="Palatino Linotype" panose="02040502050505030304" pitchFamily="18" charset="0"/>
              </a:rPr>
              <a:t>&gt;&gt;&gt; a and b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5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&gt;&gt;&gt; a or b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10</a:t>
            </a:r>
            <a:r>
              <a:rPr lang="en-GB" b="1" dirty="0" smtClean="0">
                <a:latin typeface="Palatino Linotype" panose="02040502050505030304" pitchFamily="18" charset="0"/>
              </a:rPr>
              <a:t>	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&gt;&gt;&gt; b and c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0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&gt;&gt;&gt; not a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False</a:t>
            </a:r>
          </a:p>
          <a:p>
            <a:pPr marL="0" indent="0">
              <a:buNone/>
            </a:pPr>
            <a:endParaRPr lang="en-GB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	&gt;&gt;&gt; not c 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True</a:t>
            </a:r>
            <a:endParaRPr lang="en-GB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382138"/>
            <a:ext cx="3447197" cy="6823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779224" y="382138"/>
            <a:ext cx="3220872" cy="6823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874758" y="3480179"/>
            <a:ext cx="3125338" cy="7915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Palatino Linotype" panose="02040502050505030304" pitchFamily="18" charset="0"/>
              </a:rPr>
              <a:t>Floating Point Types				       Complex Number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round(7.88)	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8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round(7.499)	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7</a:t>
            </a:r>
            <a:r>
              <a:rPr lang="en-GB" b="1" dirty="0" smtClean="0">
                <a:latin typeface="Palatino Linotype" panose="02040502050505030304" pitchFamily="18" charset="0"/>
              </a:rPr>
              <a:t>		&gt;&gt;&gt; z = 10 + 5 j</a:t>
            </a: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math.floor</a:t>
            </a:r>
            <a:r>
              <a:rPr lang="en-GB" b="1" dirty="0" smtClean="0">
                <a:latin typeface="Palatino Linotype" panose="02040502050505030304" pitchFamily="18" charset="0"/>
              </a:rPr>
              <a:t>(7.8)	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7</a:t>
            </a:r>
            <a:r>
              <a:rPr lang="en-GB" b="1" dirty="0" smtClean="0">
                <a:latin typeface="Palatino Linotype" panose="02040502050505030304" pitchFamily="18" charset="0"/>
              </a:rPr>
              <a:t>		&gt;&gt;&gt; z.real, z.imag</a:t>
            </a: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math.ceil</a:t>
            </a:r>
            <a:r>
              <a:rPr lang="en-GB" b="1" dirty="0" smtClean="0">
                <a:latin typeface="Palatino Linotype" panose="02040502050505030304" pitchFamily="18" charset="0"/>
              </a:rPr>
              <a:t>(7.8)	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8</a:t>
            </a:r>
            <a:r>
              <a:rPr lang="en-GB" b="1" dirty="0" smtClean="0">
                <a:latin typeface="Palatino Linotype" panose="02040502050505030304" pitchFamily="18" charset="0"/>
              </a:rPr>
              <a:t>		&gt;&gt;&gt; 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(10.0, 5.0)</a:t>
            </a: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float.is_integer</a:t>
            </a:r>
            <a:r>
              <a:rPr lang="en-GB" b="1" dirty="0" smtClean="0">
                <a:latin typeface="Palatino Linotype" panose="02040502050505030304" pitchFamily="18" charset="0"/>
              </a:rPr>
              <a:t>(10.0)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True</a:t>
            </a:r>
          </a:p>
          <a:p>
            <a:r>
              <a:rPr lang="en-GB" b="1" dirty="0" smtClean="0">
                <a:latin typeface="Palatino Linotype" panose="02040502050505030304" pitchFamily="18" charset="0"/>
              </a:rPr>
              <a:t>10.0.is_integer()	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True</a:t>
            </a:r>
            <a:r>
              <a:rPr lang="en-GB" b="1" dirty="0" smtClean="0">
                <a:latin typeface="Palatino Linotype" panose="02040502050505030304" pitchFamily="18" charset="0"/>
              </a:rPr>
              <a:t>          </a:t>
            </a:r>
            <a:r>
              <a:rPr lang="en-GB" dirty="0" smtClean="0">
                <a:latin typeface="Palatino Linotype" panose="02040502050505030304" pitchFamily="18" charset="0"/>
              </a:rPr>
              <a:t>Decimal Numbers</a:t>
            </a:r>
            <a:endParaRPr lang="en-GB" dirty="0">
              <a:latin typeface="Palatino Linotype" panose="02040502050505030304" pitchFamily="18" charset="0"/>
            </a:endParaRP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float.is_integer</a:t>
            </a:r>
            <a:r>
              <a:rPr lang="en-GB" b="1" dirty="0" smtClean="0">
                <a:latin typeface="Palatino Linotype" panose="02040502050505030304" pitchFamily="18" charset="0"/>
              </a:rPr>
              <a:t>(10.0001)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False</a:t>
            </a:r>
            <a:endParaRPr lang="en-GB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r>
              <a:rPr lang="en-GB" b="1" dirty="0" err="1" smtClean="0">
                <a:latin typeface="Palatino Linotype" panose="02040502050505030304" pitchFamily="18" charset="0"/>
              </a:rPr>
              <a:t>float.as_integer_ratio</a:t>
            </a:r>
            <a:r>
              <a:rPr lang="en-GB" b="1" dirty="0" smtClean="0">
                <a:latin typeface="Palatino Linotype" panose="02040502050505030304" pitchFamily="18" charset="0"/>
              </a:rPr>
              <a:t>(2.5)	#	</a:t>
            </a:r>
            <a:r>
              <a:rPr lang="en-GB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(5, 2)        </a:t>
            </a:r>
            <a:r>
              <a:rPr lang="en-GB" b="1" dirty="0" smtClean="0">
                <a:latin typeface="Palatino Linotype" panose="02040502050505030304" pitchFamily="18" charset="0"/>
              </a:rPr>
              <a:t>import decimal</a:t>
            </a:r>
          </a:p>
          <a:p>
            <a:pPr marL="3657600" lvl="8" indent="0">
              <a:buNone/>
            </a:pPr>
            <a:r>
              <a:rPr lang="en-GB" sz="2800" b="1" dirty="0" smtClean="0">
                <a:latin typeface="Palatino Linotype" panose="02040502050505030304" pitchFamily="18" charset="0"/>
              </a:rPr>
              <a:t>			     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decimal.Decimal</a:t>
            </a:r>
            <a:r>
              <a:rPr lang="en-GB" sz="2400" b="1" dirty="0" smtClean="0">
                <a:latin typeface="Palatino Linotype" panose="02040502050505030304" pitchFamily="18" charset="0"/>
              </a:rPr>
              <a:t>(567.65)</a:t>
            </a:r>
          </a:p>
          <a:p>
            <a:pPr marL="3657600" lvl="8" indent="0">
              <a:buNone/>
            </a:pPr>
            <a:r>
              <a:rPr lang="en-GB" sz="2000" dirty="0" smtClean="0"/>
              <a:t> Output: </a:t>
            </a:r>
            <a:r>
              <a:rPr lang="en-GB" sz="2000" b="1" dirty="0" smtClean="0">
                <a:solidFill>
                  <a:schemeClr val="accent1"/>
                </a:solidFill>
              </a:rPr>
              <a:t>567.6499999999999772626324556767940521240234375</a:t>
            </a:r>
            <a:endParaRPr lang="en-GB" sz="20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1374</Words>
  <Application>Microsoft Office PowerPoint</Application>
  <PresentationFormat>Widescreen</PresentationFormat>
  <Paragraphs>421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#1 To find area of a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98</cp:revision>
  <dcterms:created xsi:type="dcterms:W3CDTF">2020-08-26T15:19:10Z</dcterms:created>
  <dcterms:modified xsi:type="dcterms:W3CDTF">2023-09-25T02:03:54Z</dcterms:modified>
</cp:coreProperties>
</file>