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F099B-5B94-40D9-BB7F-AF3604423FC3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ABA4-B158-4B81-BE43-F6D0B72B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3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ABA4-B158-4B81-BE43-F6D0B72BFA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0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1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A35A-9D2A-4D44-A1F7-C683C91DE68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PYTHON   FUNCTIONS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147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GB" sz="2800" b="1" dirty="0" smtClean="0"/>
              <a:t>Functions</a:t>
            </a:r>
          </a:p>
          <a:p>
            <a:pPr algn="r"/>
            <a:r>
              <a:rPr lang="en-GB" sz="2800" b="1" dirty="0" smtClean="0"/>
              <a:t>Function Arguments</a:t>
            </a:r>
          </a:p>
          <a:p>
            <a:pPr algn="r"/>
            <a:r>
              <a:rPr lang="en-GB" sz="2800" b="1" dirty="0" smtClean="0"/>
              <a:t>Lambda Functions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853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501"/>
            <a:ext cx="10830636" cy="5576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 smtClean="0">
                <a:solidFill>
                  <a:srgbClr val="FF0000"/>
                </a:solidFill>
              </a:rPr>
              <a:t>Lambda Functions:</a:t>
            </a:r>
          </a:p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i="1" dirty="0" smtClean="0"/>
              <a:t>&lt;function-name&gt; = lambda &lt;positional </a:t>
            </a:r>
            <a:r>
              <a:rPr lang="en-GB" b="1" i="1" dirty="0" err="1" smtClean="0"/>
              <a:t>arg</a:t>
            </a:r>
            <a:r>
              <a:rPr lang="en-GB" b="1" i="1" dirty="0" smtClean="0"/>
              <a:t>&gt; : &lt;expression&gt;</a:t>
            </a:r>
            <a:endParaRPr lang="en-GB" b="1" i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&lt;expression&gt; - 	no branches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no loops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no return statement</a:t>
            </a:r>
          </a:p>
          <a:p>
            <a:pPr marL="0" indent="0">
              <a:buNone/>
            </a:pPr>
            <a:r>
              <a:rPr lang="en-GB" dirty="0" err="1" smtClean="0"/>
              <a:t>Eg</a:t>
            </a:r>
            <a:r>
              <a:rPr lang="en-GB" dirty="0" smtClean="0"/>
              <a:t>: (1)  </a:t>
            </a:r>
            <a:r>
              <a:rPr lang="en-GB" dirty="0" smtClean="0">
                <a:solidFill>
                  <a:srgbClr val="0070C0"/>
                </a:solidFill>
              </a:rPr>
              <a:t>square = lambda x : x * x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  print(square(2))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(2)  </a:t>
            </a:r>
            <a:r>
              <a:rPr lang="en-GB" dirty="0" smtClean="0">
                <a:solidFill>
                  <a:srgbClr val="0070C0"/>
                </a:solidFill>
              </a:rPr>
              <a:t>sum = lambda </a:t>
            </a:r>
            <a:r>
              <a:rPr lang="en-GB" dirty="0" err="1" smtClean="0">
                <a:solidFill>
                  <a:srgbClr val="0070C0"/>
                </a:solidFill>
              </a:rPr>
              <a:t>x,y</a:t>
            </a:r>
            <a:r>
              <a:rPr lang="en-GB" dirty="0" smtClean="0">
                <a:solidFill>
                  <a:srgbClr val="0070C0"/>
                </a:solidFill>
              </a:rPr>
              <a:t> : x + y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         print(sum(10,20))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524" y="3698543"/>
            <a:ext cx="5841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(3) </a:t>
            </a:r>
            <a:r>
              <a:rPr lang="en-GB" sz="2400" dirty="0" smtClean="0">
                <a:solidFill>
                  <a:srgbClr val="0070C0"/>
                </a:solidFill>
              </a:rPr>
              <a:t>s = lambda x: ' 'if x==1 else 's'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      print('{0} file{1} processed'. format(5,s(5)))</a:t>
            </a:r>
          </a:p>
          <a:p>
            <a:endParaRPr lang="en-GB" sz="2400" dirty="0" smtClean="0"/>
          </a:p>
          <a:p>
            <a:r>
              <a:rPr lang="en-GB" sz="2400" dirty="0" smtClean="0"/>
              <a:t>(4) </a:t>
            </a:r>
            <a:r>
              <a:rPr lang="en-GB" sz="2400" dirty="0" smtClean="0">
                <a:solidFill>
                  <a:srgbClr val="0070C0"/>
                </a:solidFill>
              </a:rPr>
              <a:t>x = lambda a : a + a * 0.1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      print(x(10))</a:t>
            </a:r>
          </a:p>
          <a:p>
            <a:endParaRPr lang="en-GB" dirty="0"/>
          </a:p>
        </p:txBody>
      </p:sp>
      <p:sp>
        <p:nvSpPr>
          <p:cNvPr id="5" name="Explosion 1 4"/>
          <p:cNvSpPr/>
          <p:nvPr/>
        </p:nvSpPr>
        <p:spPr>
          <a:xfrm>
            <a:off x="4435523" y="4107976"/>
            <a:ext cx="1201002" cy="8325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4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4435523" y="5475664"/>
            <a:ext cx="1201002" cy="8325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30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8218226" y="5213235"/>
            <a:ext cx="1389797" cy="8325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11.0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7083189" y="2866029"/>
            <a:ext cx="4026090" cy="8325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5 files processed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4170528" cy="5631053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 smtClean="0"/>
              <a:t>Use of lambda functions: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(a)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myfn</a:t>
            </a:r>
            <a:r>
              <a:rPr lang="en-GB" dirty="0" smtClean="0"/>
              <a:t>(n):</a:t>
            </a:r>
          </a:p>
          <a:p>
            <a:pPr marL="0" indent="0">
              <a:buNone/>
            </a:pPr>
            <a:r>
              <a:rPr lang="en-GB" dirty="0" smtClean="0"/>
              <a:t>         return lambda a: a*n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double = </a:t>
            </a:r>
            <a:r>
              <a:rPr lang="en-GB" dirty="0" err="1" smtClean="0"/>
              <a:t>myfn</a:t>
            </a:r>
            <a:r>
              <a:rPr lang="en-GB" dirty="0" smtClean="0"/>
              <a:t>(2)</a:t>
            </a:r>
          </a:p>
          <a:p>
            <a:pPr marL="0" indent="0">
              <a:buNone/>
            </a:pPr>
            <a:r>
              <a:rPr lang="en-GB" dirty="0" smtClean="0"/>
              <a:t>    print(double(11))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triple = </a:t>
            </a:r>
            <a:r>
              <a:rPr lang="en-GB" dirty="0" err="1" smtClean="0"/>
              <a:t>myfn</a:t>
            </a:r>
            <a:r>
              <a:rPr lang="en-GB" dirty="0" smtClean="0"/>
              <a:t>(3)</a:t>
            </a:r>
          </a:p>
          <a:p>
            <a:pPr marL="0" indent="0">
              <a:buNone/>
            </a:pPr>
            <a:r>
              <a:rPr lang="en-GB" dirty="0" smtClean="0"/>
              <a:t>     print(triple(11))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8728" y="545910"/>
            <a:ext cx="6550926" cy="5631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(b) old = [2, 31, 42, 11, 6, 5, 23, 44]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  <a:r>
              <a:rPr lang="en-GB" dirty="0" smtClean="0"/>
              <a:t>     new = list( filter( lambda x: x%2!=0, old))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  <a:r>
              <a:rPr lang="en-GB" dirty="0" smtClean="0"/>
              <a:t>     print(new)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(c )  old = [2, 31, 42, 11, 6, 5, 23, 44]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     new = list( map (lambda x: x+2, old)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  <a:r>
              <a:rPr lang="en-GB" dirty="0" smtClean="0"/>
              <a:t>      print(new)</a:t>
            </a:r>
            <a:endParaRPr lang="en-GB" dirty="0"/>
          </a:p>
        </p:txBody>
      </p:sp>
      <p:sp>
        <p:nvSpPr>
          <p:cNvPr id="5" name="Explosion 1 4"/>
          <p:cNvSpPr/>
          <p:nvPr/>
        </p:nvSpPr>
        <p:spPr>
          <a:xfrm>
            <a:off x="3589362" y="4872250"/>
            <a:ext cx="1201002" cy="8325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33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3688878" y="3168555"/>
            <a:ext cx="1201002" cy="832514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22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7476414" y="1517175"/>
            <a:ext cx="3405683" cy="1034956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[31, 11, 5, 23]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5459104" y="4771029"/>
            <a:ext cx="6100550" cy="1034956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[4, 33, 44, 13, 8, 7, 25, 46]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5" y="245660"/>
            <a:ext cx="6168788" cy="6612340"/>
          </a:xfrm>
          <a:ln w="38100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 err="1">
                <a:latin typeface="Garamond" panose="02020404030301010803" pitchFamily="18" charset="0"/>
              </a:rPr>
              <a:t>def</a:t>
            </a:r>
            <a:r>
              <a:rPr lang="en-GB" sz="2200" b="1" dirty="0">
                <a:latin typeface="Garamond" panose="02020404030301010803" pitchFamily="18" charset="0"/>
              </a:rPr>
              <a:t> calculate(</a:t>
            </a:r>
            <a:r>
              <a:rPr lang="en-GB" sz="2200" b="1" dirty="0" err="1">
                <a:latin typeface="Garamond" panose="02020404030301010803" pitchFamily="18" charset="0"/>
              </a:rPr>
              <a:t>a,b</a:t>
            </a:r>
            <a:r>
              <a:rPr lang="en-GB" sz="2200" b="1" dirty="0">
                <a:latin typeface="Garamond" panose="02020404030301010803" pitchFamily="18" charset="0"/>
              </a:rPr>
              <a:t>):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    ''' Performs Arithmetic Operations '''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    sum = </a:t>
            </a:r>
            <a:r>
              <a:rPr lang="en-GB" sz="2200" b="1" dirty="0" err="1">
                <a:latin typeface="Garamond" panose="02020404030301010803" pitchFamily="18" charset="0"/>
              </a:rPr>
              <a:t>a+b</a:t>
            </a:r>
            <a:endParaRPr lang="en-GB" sz="22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    diff = a-b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    prod = a*b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    div = a/b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    return </a:t>
            </a:r>
            <a:r>
              <a:rPr lang="en-GB" sz="2200" b="1" dirty="0" err="1">
                <a:latin typeface="Garamond" panose="02020404030301010803" pitchFamily="18" charset="0"/>
              </a:rPr>
              <a:t>sum,diff,prod,div</a:t>
            </a:r>
            <a:endParaRPr lang="en-GB" sz="22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2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n1 = </a:t>
            </a:r>
            <a:r>
              <a:rPr lang="en-GB" sz="2200" b="1" dirty="0" err="1">
                <a:latin typeface="Garamond" panose="02020404030301010803" pitchFamily="18" charset="0"/>
              </a:rPr>
              <a:t>int</a:t>
            </a:r>
            <a:r>
              <a:rPr lang="en-GB" sz="2200" b="1" dirty="0">
                <a:latin typeface="Garamond" panose="02020404030301010803" pitchFamily="18" charset="0"/>
              </a:rPr>
              <a:t>(input('Number 1 : '))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n2 = </a:t>
            </a:r>
            <a:r>
              <a:rPr lang="en-GB" sz="2200" b="1" dirty="0" err="1">
                <a:latin typeface="Garamond" panose="02020404030301010803" pitchFamily="18" charset="0"/>
              </a:rPr>
              <a:t>int</a:t>
            </a:r>
            <a:r>
              <a:rPr lang="en-GB" sz="2200" b="1" dirty="0">
                <a:latin typeface="Garamond" panose="02020404030301010803" pitchFamily="18" charset="0"/>
              </a:rPr>
              <a:t>(input('Number 2 : '))</a:t>
            </a:r>
          </a:p>
          <a:p>
            <a:pPr marL="0" indent="0">
              <a:buNone/>
            </a:pPr>
            <a:r>
              <a:rPr lang="en-GB" sz="2200" b="1" dirty="0" err="1">
                <a:latin typeface="Garamond" panose="02020404030301010803" pitchFamily="18" charset="0"/>
              </a:rPr>
              <a:t>s,d,p,v</a:t>
            </a:r>
            <a:r>
              <a:rPr lang="en-GB" sz="2200" b="1" dirty="0">
                <a:latin typeface="Garamond" panose="02020404030301010803" pitchFamily="18" charset="0"/>
              </a:rPr>
              <a:t> = calculate(n1,n2)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print('Sum = ',s)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print('Difference = ',d)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print('Product = ',p)</a:t>
            </a:r>
          </a:p>
          <a:p>
            <a:pPr marL="0" indent="0">
              <a:buNone/>
            </a:pPr>
            <a:r>
              <a:rPr lang="en-GB" sz="2200" b="1" dirty="0">
                <a:latin typeface="Garamond" panose="02020404030301010803" pitchFamily="18" charset="0"/>
              </a:rPr>
              <a:t>print('Division = ',v)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7587" y="245660"/>
            <a:ext cx="4647058" cy="24622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Garamond" panose="02020404030301010803" pitchFamily="18" charset="0"/>
              </a:rPr>
              <a:t>Number 1 : 2</a:t>
            </a:r>
          </a:p>
          <a:p>
            <a:r>
              <a:rPr lang="en-GB" sz="2200" b="1" dirty="0">
                <a:latin typeface="Garamond" panose="02020404030301010803" pitchFamily="18" charset="0"/>
              </a:rPr>
              <a:t>Number 2 : 3</a:t>
            </a:r>
          </a:p>
          <a:p>
            <a:r>
              <a:rPr lang="en-GB" sz="2200" b="1" dirty="0">
                <a:latin typeface="Garamond" panose="02020404030301010803" pitchFamily="18" charset="0"/>
              </a:rPr>
              <a:t>Sum =  5</a:t>
            </a:r>
          </a:p>
          <a:p>
            <a:r>
              <a:rPr lang="en-GB" sz="2200" b="1" dirty="0">
                <a:latin typeface="Garamond" panose="02020404030301010803" pitchFamily="18" charset="0"/>
              </a:rPr>
              <a:t>Difference =  -1</a:t>
            </a:r>
          </a:p>
          <a:p>
            <a:r>
              <a:rPr lang="en-GB" sz="2200" b="1" dirty="0">
                <a:latin typeface="Garamond" panose="02020404030301010803" pitchFamily="18" charset="0"/>
              </a:rPr>
              <a:t>Product =  6</a:t>
            </a:r>
          </a:p>
          <a:p>
            <a:r>
              <a:rPr lang="en-GB" sz="2200" b="1" dirty="0">
                <a:latin typeface="Garamond" panose="02020404030301010803" pitchFamily="18" charset="0"/>
              </a:rPr>
              <a:t>Division =  0.6666666666666666</a:t>
            </a:r>
          </a:p>
          <a:p>
            <a:endParaRPr lang="en-GB" sz="2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n-GB" dirty="0" smtClean="0"/>
              <a:t>Viva Questions – 1.12.2021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Predict the output:</a:t>
            </a:r>
          </a:p>
          <a:p>
            <a:pPr marL="0" lvl="0" indent="0">
              <a:buNone/>
            </a:pPr>
            <a:r>
              <a:rPr lang="en-GB" dirty="0" smtClean="0"/>
              <a:t>                       ‘-‘.</a:t>
            </a:r>
            <a:r>
              <a:rPr lang="en-GB" dirty="0"/>
              <a:t>join(‘12345’)</a:t>
            </a:r>
          </a:p>
          <a:p>
            <a:pPr marL="0" indent="0">
              <a:buNone/>
            </a:pPr>
            <a:r>
              <a:rPr lang="en-GB" dirty="0"/>
              <a:t>		‘-‘.join([‘984’,’749’,’6143’])</a:t>
            </a:r>
          </a:p>
          <a:p>
            <a:pPr marL="0" lvl="0" indent="0">
              <a:buNone/>
            </a:pPr>
            <a:r>
              <a:rPr lang="en-GB" dirty="0" smtClean="0"/>
              <a:t>2.  What </a:t>
            </a:r>
            <a:r>
              <a:rPr lang="en-GB" dirty="0"/>
              <a:t>is slicing in Python?</a:t>
            </a:r>
          </a:p>
          <a:p>
            <a:pPr marL="0" lvl="0" indent="0">
              <a:buNone/>
            </a:pPr>
            <a:r>
              <a:rPr lang="en-GB" dirty="0" smtClean="0"/>
              <a:t>3.  Why </a:t>
            </a:r>
            <a:r>
              <a:rPr lang="en-GB" dirty="0"/>
              <a:t>do we need membership operator?</a:t>
            </a:r>
          </a:p>
          <a:p>
            <a:pPr marL="514350" lvl="0" indent="-514350">
              <a:buAutoNum type="arabicPeriod" startAt="4"/>
            </a:pPr>
            <a:r>
              <a:rPr lang="en-GB" dirty="0" smtClean="0"/>
              <a:t>How </a:t>
            </a:r>
            <a:r>
              <a:rPr lang="en-GB" dirty="0"/>
              <a:t>to remove leading whitespaces from a string in Python? </a:t>
            </a:r>
            <a:endParaRPr lang="en-GB" dirty="0" smtClean="0"/>
          </a:p>
          <a:p>
            <a:pPr marL="514350" lvl="0" indent="-514350">
              <a:buAutoNum type="arabicPeriod" startAt="4"/>
            </a:pPr>
            <a:r>
              <a:rPr lang="en-GB" dirty="0" smtClean="0"/>
              <a:t>What </a:t>
            </a:r>
            <a:r>
              <a:rPr lang="en-GB" dirty="0"/>
              <a:t>is negative index in Python?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5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40235"/>
          </a:xfrm>
        </p:spPr>
        <p:txBody>
          <a:bodyPr>
            <a:normAutofit/>
          </a:bodyPr>
          <a:lstStyle/>
          <a:p>
            <a:r>
              <a:rPr lang="en-GB" dirty="0" smtClean="0"/>
              <a:t>Package up and parameterize functionality</a:t>
            </a:r>
            <a:endParaRPr lang="en-GB" dirty="0"/>
          </a:p>
          <a:p>
            <a:r>
              <a:rPr lang="en-GB" dirty="0" smtClean="0"/>
              <a:t>Function Types: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	</a:t>
            </a:r>
            <a:r>
              <a:rPr lang="en-GB" dirty="0" smtClean="0"/>
              <a:t>Global functions 	</a:t>
            </a:r>
            <a:r>
              <a:rPr lang="en-GB" dirty="0" smtClean="0">
                <a:solidFill>
                  <a:schemeClr val="accent2"/>
                </a:solidFill>
              </a:rPr>
              <a:t># accessible in same module (.</a:t>
            </a:r>
            <a:r>
              <a:rPr lang="en-GB" dirty="0" err="1" smtClean="0">
                <a:solidFill>
                  <a:schemeClr val="accent2"/>
                </a:solidFill>
              </a:rPr>
              <a:t>py</a:t>
            </a:r>
            <a:r>
              <a:rPr lang="en-GB" dirty="0" smtClean="0">
                <a:solidFill>
                  <a:schemeClr val="accent2"/>
                </a:solidFill>
              </a:rPr>
              <a:t> file)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	</a:t>
            </a:r>
            <a:r>
              <a:rPr lang="en-GB" dirty="0" smtClean="0"/>
              <a:t>Local functions	</a:t>
            </a:r>
            <a:r>
              <a:rPr lang="en-GB" dirty="0" smtClean="0">
                <a:solidFill>
                  <a:schemeClr val="accent2"/>
                </a:solidFill>
              </a:rPr>
              <a:t># defined inside other functions as helper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	</a:t>
            </a:r>
            <a:r>
              <a:rPr lang="en-GB" dirty="0" smtClean="0"/>
              <a:t>lambda functions	</a:t>
            </a:r>
            <a:r>
              <a:rPr lang="en-GB" dirty="0" smtClean="0">
                <a:solidFill>
                  <a:schemeClr val="accent2"/>
                </a:solidFill>
              </a:rPr>
              <a:t># expressions; created at the point of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	</a:t>
            </a:r>
            <a:r>
              <a:rPr lang="en-GB" dirty="0" smtClean="0"/>
              <a:t>Recursive functions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i="1" dirty="0" err="1" smtClean="0"/>
              <a:t>def</a:t>
            </a:r>
            <a:r>
              <a:rPr lang="en-GB" b="1" i="1" dirty="0" smtClean="0"/>
              <a:t> &lt;function-name&gt; ( parameters ):</a:t>
            </a:r>
          </a:p>
          <a:p>
            <a:pPr marL="0" indent="0">
              <a:buNone/>
            </a:pPr>
            <a:r>
              <a:rPr lang="en-GB" b="1" i="1" dirty="0"/>
              <a:t>	</a:t>
            </a:r>
            <a:r>
              <a:rPr lang="en-GB" b="1" i="1" dirty="0" smtClean="0"/>
              <a:t>	function-suite</a:t>
            </a:r>
            <a:r>
              <a:rPr lang="en-GB" dirty="0" smtClean="0"/>
              <a:t>			</a:t>
            </a:r>
            <a:r>
              <a:rPr lang="en-GB" sz="2200" b="1" dirty="0" smtClean="0">
                <a:solidFill>
                  <a:schemeClr val="accent5">
                    <a:lumMod val="75000"/>
                  </a:schemeClr>
                </a:solidFill>
              </a:rPr>
              <a:t>comma-separated identifiers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b="1" i="1" dirty="0" smtClean="0"/>
              <a:t>return [expression]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660107" y="4940490"/>
            <a:ext cx="504967" cy="313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436728"/>
            <a:ext cx="11176379" cy="5740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3038" y="436727"/>
            <a:ext cx="113913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Garamond" panose="02020404030301010803" pitchFamily="18" charset="0"/>
              </a:rPr>
              <a:t>#1</a:t>
            </a:r>
          </a:p>
          <a:p>
            <a:r>
              <a:rPr lang="en-GB" sz="28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8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sz="28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sum_of_numbers</a:t>
            </a:r>
            <a:r>
              <a:rPr lang="en-GB" sz="28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(</a:t>
            </a:r>
            <a:r>
              <a:rPr lang="en-GB" sz="28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x,y</a:t>
            </a:r>
            <a:r>
              <a:rPr lang="en-GB" sz="28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):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    </a:t>
            </a:r>
            <a:r>
              <a:rPr lang="en-GB" sz="2800" dirty="0" smtClean="0">
                <a:latin typeface="Garamond" panose="02020404030301010803" pitchFamily="18" charset="0"/>
              </a:rPr>
              <a:t>'''This </a:t>
            </a:r>
            <a:r>
              <a:rPr lang="en-GB" sz="2800" dirty="0">
                <a:latin typeface="Garamond" panose="02020404030301010803" pitchFamily="18" charset="0"/>
              </a:rPr>
              <a:t>function finds the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    sum of 2 numbers</a:t>
            </a:r>
            <a:r>
              <a:rPr lang="en-GB" sz="2800" dirty="0" smtClean="0">
                <a:latin typeface="Garamond" panose="02020404030301010803" pitchFamily="18" charset="0"/>
              </a:rPr>
              <a:t>'''	# function </a:t>
            </a:r>
            <a:r>
              <a:rPr lang="en-GB" sz="2800" dirty="0" err="1" smtClean="0">
                <a:latin typeface="Garamond" panose="02020404030301010803" pitchFamily="18" charset="0"/>
              </a:rPr>
              <a:t>docString</a:t>
            </a:r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    </a:t>
            </a:r>
            <a:r>
              <a:rPr lang="en-GB" sz="2800" b="1" dirty="0">
                <a:solidFill>
                  <a:srgbClr val="0070C0"/>
                </a:solidFill>
                <a:latin typeface="Garamond" panose="02020404030301010803" pitchFamily="18" charset="0"/>
              </a:rPr>
              <a:t>return </a:t>
            </a:r>
            <a:r>
              <a:rPr lang="en-GB" sz="28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x+y</a:t>
            </a:r>
            <a:endParaRPr lang="en-GB" sz="28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a = </a:t>
            </a:r>
            <a:r>
              <a:rPr lang="en-GB" sz="2800" dirty="0" err="1">
                <a:latin typeface="Garamond" panose="02020404030301010803" pitchFamily="18" charset="0"/>
              </a:rPr>
              <a:t>int</a:t>
            </a:r>
            <a:r>
              <a:rPr lang="en-GB" sz="2800" dirty="0">
                <a:latin typeface="Garamond" panose="02020404030301010803" pitchFamily="18" charset="0"/>
              </a:rPr>
              <a:t>(input('Enter first number : '))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b = </a:t>
            </a:r>
            <a:r>
              <a:rPr lang="en-GB" sz="2800" dirty="0" err="1">
                <a:latin typeface="Garamond" panose="02020404030301010803" pitchFamily="18" charset="0"/>
              </a:rPr>
              <a:t>int</a:t>
            </a:r>
            <a:r>
              <a:rPr lang="en-GB" sz="2800" dirty="0">
                <a:latin typeface="Garamond" panose="02020404030301010803" pitchFamily="18" charset="0"/>
              </a:rPr>
              <a:t>(input('Enter second number : '))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sum = </a:t>
            </a:r>
            <a:r>
              <a:rPr lang="en-GB" sz="2800" dirty="0" err="1">
                <a:latin typeface="Garamond" panose="02020404030301010803" pitchFamily="18" charset="0"/>
              </a:rPr>
              <a:t>sum_of_numbers</a:t>
            </a:r>
            <a:r>
              <a:rPr lang="en-GB" sz="2800" dirty="0">
                <a:latin typeface="Garamond" panose="02020404030301010803" pitchFamily="18" charset="0"/>
              </a:rPr>
              <a:t>(</a:t>
            </a:r>
            <a:r>
              <a:rPr lang="en-GB" sz="2800" dirty="0" err="1">
                <a:latin typeface="Garamond" panose="02020404030301010803" pitchFamily="18" charset="0"/>
              </a:rPr>
              <a:t>a,b</a:t>
            </a:r>
            <a:r>
              <a:rPr lang="en-GB" sz="2800" dirty="0">
                <a:latin typeface="Garamond" panose="02020404030301010803" pitchFamily="18" charset="0"/>
              </a:rPr>
              <a:t>)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print(a,' + ',b,' = ',sum)</a:t>
            </a:r>
          </a:p>
          <a:p>
            <a:endParaRPr lang="en-GB" sz="2800" dirty="0">
              <a:latin typeface="Garamond" panose="02020404030301010803" pitchFamily="18" charset="0"/>
            </a:endParaRPr>
          </a:p>
          <a:p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2561" y="3126896"/>
            <a:ext cx="4626592" cy="2811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Enter 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first number : -90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Enter second number : 120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-90  +  120  = 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30</a:t>
            </a:r>
          </a:p>
          <a:p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Enter first number :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10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Enter second number :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20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  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+ 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20  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=  30</a:t>
            </a:r>
          </a:p>
          <a:p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29" y="436729"/>
            <a:ext cx="11253716" cy="6040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import math</a:t>
            </a:r>
          </a:p>
          <a:p>
            <a:pPr marL="0" indent="0">
              <a:buNone/>
            </a:pPr>
            <a:r>
              <a:rPr lang="en-GB" sz="2200" b="1" i="1" dirty="0" smtClean="0">
                <a:solidFill>
                  <a:srgbClr val="FF0000"/>
                </a:solidFill>
              </a:rPr>
              <a:t>                 formal parameters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chemeClr val="accent5"/>
                </a:solidFill>
              </a:rPr>
              <a:t>def</a:t>
            </a:r>
            <a:r>
              <a:rPr lang="en-GB" b="1" i="1" dirty="0" smtClean="0">
                <a:solidFill>
                  <a:schemeClr val="accent5"/>
                </a:solidFill>
              </a:rPr>
              <a:t> area(a, b, c):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chemeClr val="accent5"/>
                </a:solidFill>
              </a:rPr>
              <a:t>    '''Computes area of a triangle'''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chemeClr val="accent5"/>
                </a:solidFill>
              </a:rPr>
              <a:t>    s = ( </a:t>
            </a:r>
            <a:r>
              <a:rPr lang="en-GB" b="1" i="1" dirty="0" err="1" smtClean="0">
                <a:solidFill>
                  <a:schemeClr val="accent5"/>
                </a:solidFill>
              </a:rPr>
              <a:t>a+b+c</a:t>
            </a:r>
            <a:r>
              <a:rPr lang="en-GB" b="1" i="1" dirty="0" smtClean="0">
                <a:solidFill>
                  <a:schemeClr val="accent5"/>
                </a:solidFill>
              </a:rPr>
              <a:t> )/2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chemeClr val="accent5"/>
                </a:solidFill>
              </a:rPr>
              <a:t>    return </a:t>
            </a:r>
            <a:r>
              <a:rPr lang="en-GB" b="1" i="1" dirty="0" err="1" smtClean="0">
                <a:solidFill>
                  <a:schemeClr val="accent5"/>
                </a:solidFill>
              </a:rPr>
              <a:t>math.sqrt</a:t>
            </a:r>
            <a:r>
              <a:rPr lang="en-GB" b="1" i="1" dirty="0" smtClean="0">
                <a:solidFill>
                  <a:schemeClr val="accent5"/>
                </a:solidFill>
              </a:rPr>
              <a:t> (s * (s-a) * (s-b) * (s-c))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a,b,c</a:t>
            </a:r>
            <a:r>
              <a:rPr lang="en-GB" dirty="0" smtClean="0"/>
              <a:t> = input ('Enter sides of a triangle : ' )</a:t>
            </a:r>
          </a:p>
          <a:p>
            <a:pPr marL="0" indent="0">
              <a:buNone/>
            </a:pPr>
            <a:r>
              <a:rPr lang="en-GB" dirty="0" smtClean="0"/>
              <a:t>print('a = ',a,'\</a:t>
            </a:r>
            <a:r>
              <a:rPr lang="en-GB" dirty="0" err="1" smtClean="0"/>
              <a:t>nb</a:t>
            </a:r>
            <a:r>
              <a:rPr lang="en-GB" dirty="0" smtClean="0"/>
              <a:t> = ',b,'\</a:t>
            </a:r>
            <a:r>
              <a:rPr lang="en-GB" dirty="0" err="1" smtClean="0"/>
              <a:t>nc</a:t>
            </a:r>
            <a:r>
              <a:rPr lang="en-GB" dirty="0" smtClean="0"/>
              <a:t> = ',c)</a:t>
            </a:r>
          </a:p>
          <a:p>
            <a:pPr marL="0" indent="0">
              <a:buNone/>
            </a:pPr>
            <a:r>
              <a:rPr lang="en-GB" dirty="0" smtClean="0"/>
              <a:t>print('Area = ', area ( </a:t>
            </a:r>
            <a:r>
              <a:rPr lang="en-GB" dirty="0" err="1" smtClean="0"/>
              <a:t>int</a:t>
            </a:r>
            <a:r>
              <a:rPr lang="en-GB" dirty="0" smtClean="0"/>
              <a:t>(a), </a:t>
            </a:r>
            <a:r>
              <a:rPr lang="en-GB" dirty="0" err="1" smtClean="0"/>
              <a:t>int</a:t>
            </a:r>
            <a:r>
              <a:rPr lang="en-GB" dirty="0" smtClean="0"/>
              <a:t>(b), </a:t>
            </a:r>
            <a:r>
              <a:rPr lang="en-GB" dirty="0" err="1" smtClean="0"/>
              <a:t>int</a:t>
            </a:r>
            <a:r>
              <a:rPr lang="en-GB" dirty="0" smtClean="0"/>
              <a:t>(c) ) 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28346" y="504967"/>
            <a:ext cx="4599296" cy="1978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Enter sides of a triangle : 345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a =  3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b =  4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c =  5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Area =  6.0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6555" y="3141726"/>
            <a:ext cx="5622878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r</a:t>
            </a:r>
            <a:r>
              <a:rPr lang="en-GB" sz="2400" dirty="0" smtClean="0"/>
              <a:t>eturn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	no return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return with no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return &lt;single-value&gt;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return &lt;comma-separated values&gt;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return &lt;collection/sequence object&gt;</a:t>
            </a:r>
            <a:endParaRPr lang="en-GB" sz="2400" dirty="0"/>
          </a:p>
          <a:p>
            <a:r>
              <a:rPr lang="en-GB" sz="2400" dirty="0" smtClean="0"/>
              <a:t>	</a:t>
            </a:r>
            <a:endParaRPr lang="en-GB" sz="2400" dirty="0"/>
          </a:p>
        </p:txBody>
      </p:sp>
      <p:sp>
        <p:nvSpPr>
          <p:cNvPr id="6" name="Cloud Callout 5"/>
          <p:cNvSpPr/>
          <p:nvPr/>
        </p:nvSpPr>
        <p:spPr>
          <a:xfrm>
            <a:off x="9799092" y="3248167"/>
            <a:ext cx="1351129" cy="641445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None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7798" y="5246176"/>
            <a:ext cx="4954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i="1" dirty="0" smtClean="0">
                <a:solidFill>
                  <a:srgbClr val="FF0000"/>
                </a:solidFill>
              </a:rPr>
              <a:t>Too few or too large no. of arguments; raises </a:t>
            </a:r>
            <a:r>
              <a:rPr lang="en-GB" sz="2200" b="1" i="1" dirty="0" err="1" smtClean="0">
                <a:solidFill>
                  <a:srgbClr val="FF0000"/>
                </a:solidFill>
              </a:rPr>
              <a:t>TypeError</a:t>
            </a:r>
            <a:endParaRPr lang="en-GB" sz="2200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0370" y="4817660"/>
            <a:ext cx="900752" cy="53226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97290" y="1146412"/>
            <a:ext cx="232011" cy="21836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maxim ( l ):</a:t>
            </a:r>
          </a:p>
          <a:p>
            <a:pPr marL="0" indent="0">
              <a:buNone/>
            </a:pPr>
            <a:r>
              <a:rPr lang="en-GB" dirty="0" smtClean="0"/>
              <a:t>    return max(l)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l1 = [1,2,3,4,5]</a:t>
            </a:r>
          </a:p>
          <a:p>
            <a:pPr marL="0" indent="0">
              <a:buNone/>
            </a:pPr>
            <a:r>
              <a:rPr lang="en-GB" dirty="0" smtClean="0"/>
              <a:t>l2 = [-10,-20,-30,-40,-50]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result = maxim (l1) * maxim (l2)</a:t>
            </a:r>
          </a:p>
          <a:p>
            <a:pPr marL="0" indent="0">
              <a:buNone/>
            </a:pPr>
            <a:r>
              <a:rPr lang="en-GB" dirty="0" smtClean="0"/>
              <a:t>print('Result 1 : ',result)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result = abs(maxim(l2))</a:t>
            </a:r>
          </a:p>
          <a:p>
            <a:pPr marL="0" indent="0">
              <a:buNone/>
            </a:pPr>
            <a:r>
              <a:rPr lang="en-GB" dirty="0" smtClean="0"/>
              <a:t>print('Result 2 : ',result)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print('Result 3 : ',end=' ')</a:t>
            </a:r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 maxim(l1) ):</a:t>
            </a:r>
          </a:p>
          <a:p>
            <a:pPr marL="0" indent="0">
              <a:buNone/>
            </a:pPr>
            <a:r>
              <a:rPr lang="en-GB" dirty="0" smtClean="0"/>
              <a:t>    print(</a:t>
            </a:r>
            <a:r>
              <a:rPr lang="en-GB" dirty="0" err="1" smtClean="0"/>
              <a:t>i</a:t>
            </a:r>
            <a:r>
              <a:rPr lang="en-GB" dirty="0" smtClean="0"/>
              <a:t>, end=' ')</a:t>
            </a: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35017" y="1555845"/>
            <a:ext cx="1637732" cy="1078173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 smtClean="0">
                <a:solidFill>
                  <a:schemeClr val="tx1"/>
                </a:solidFill>
              </a:rPr>
              <a:t>Positional Argument</a:t>
            </a:r>
            <a:endParaRPr lang="en-GB" sz="2000" b="1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504" y="3429675"/>
            <a:ext cx="4599296" cy="1978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Result 1 :  -50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Result 2 :  10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Result 3 :  0 1 2 3 4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3503" y="436728"/>
            <a:ext cx="4980297" cy="23537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i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Types of actual arguments</a:t>
            </a:r>
          </a:p>
          <a:p>
            <a:endParaRPr lang="en-GB" sz="2400" b="1" i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Positional or Required Arguments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Keyword Arguments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Default Arguments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Variable Arguments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586854"/>
            <a:ext cx="10945504" cy="559010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shorten(text, length = 15, indicators = '...' ):   </a:t>
            </a:r>
            <a:r>
              <a:rPr lang="en-GB" sz="2200" b="1" i="1" dirty="0" smtClean="0">
                <a:solidFill>
                  <a:schemeClr val="accent1"/>
                </a:solidFill>
              </a:rPr>
              <a:t># Default Arguments</a:t>
            </a:r>
          </a:p>
          <a:p>
            <a:pPr marL="0" indent="0">
              <a:buNone/>
            </a:pPr>
            <a:r>
              <a:rPr lang="en-GB" dirty="0" smtClean="0"/>
              <a:t>    if </a:t>
            </a:r>
            <a:r>
              <a:rPr lang="en-GB" dirty="0" err="1" smtClean="0"/>
              <a:t>len</a:t>
            </a:r>
            <a:r>
              <a:rPr lang="en-GB" dirty="0" smtClean="0"/>
              <a:t>(text) &gt;= length:</a:t>
            </a:r>
          </a:p>
          <a:p>
            <a:pPr marL="0" indent="0">
              <a:buNone/>
            </a:pPr>
            <a:r>
              <a:rPr lang="en-GB" dirty="0" smtClean="0"/>
              <a:t>        text = text[:length - </a:t>
            </a:r>
            <a:r>
              <a:rPr lang="en-GB" dirty="0" err="1" smtClean="0"/>
              <a:t>len</a:t>
            </a:r>
            <a:r>
              <a:rPr lang="en-GB" dirty="0" smtClean="0"/>
              <a:t>(indicators)] + indicators</a:t>
            </a:r>
          </a:p>
          <a:p>
            <a:pPr marL="0" indent="0">
              <a:buNone/>
            </a:pPr>
            <a:r>
              <a:rPr lang="en-GB" dirty="0" smtClean="0"/>
              <a:t>    return text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 Function calls</a:t>
            </a:r>
          </a:p>
          <a:p>
            <a:pPr marL="0" indent="0">
              <a:buNone/>
            </a:pPr>
            <a:r>
              <a:rPr lang="en-GB" dirty="0" smtClean="0"/>
              <a:t>print(shorten('Winnie the Pooh', 10, '---')) </a:t>
            </a:r>
            <a:r>
              <a:rPr lang="en-GB" sz="2200" b="1" i="1" dirty="0" smtClean="0">
                <a:solidFill>
                  <a:schemeClr val="accent1"/>
                </a:solidFill>
              </a:rPr>
              <a:t># Positional Arguments</a:t>
            </a:r>
          </a:p>
          <a:p>
            <a:pPr marL="0" indent="0">
              <a:buNone/>
            </a:pPr>
            <a:r>
              <a:rPr lang="en-GB" dirty="0" smtClean="0"/>
              <a:t>print(shorten(length = 7, text = 'Winnie the Pooh')) </a:t>
            </a:r>
            <a:r>
              <a:rPr lang="en-GB" sz="2200" b="1" i="1" dirty="0" smtClean="0">
                <a:solidFill>
                  <a:schemeClr val="accent1"/>
                </a:solidFill>
              </a:rPr>
              <a:t># Keyword Arguments</a:t>
            </a:r>
          </a:p>
          <a:p>
            <a:pPr marL="0" indent="0">
              <a:buNone/>
            </a:pPr>
            <a:r>
              <a:rPr lang="en-GB" dirty="0" smtClean="0"/>
              <a:t>print(shorten('Winnie the Pooh', indicators='&amp;', length = 10))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</a:t>
            </a:r>
            <a:r>
              <a:rPr lang="en-GB" sz="2200" b="1" i="1" dirty="0" smtClean="0">
                <a:solidFill>
                  <a:schemeClr val="accent1"/>
                </a:solidFill>
              </a:rPr>
              <a:t># Positional and Keyword arguments</a:t>
            </a:r>
          </a:p>
          <a:p>
            <a:pPr marL="0" indent="0">
              <a:buNone/>
            </a:pPr>
            <a:r>
              <a:rPr lang="en-GB" dirty="0" smtClean="0"/>
              <a:t>print(shorten('Winnie the Pooh')) </a:t>
            </a:r>
            <a:r>
              <a:rPr lang="en-GB" sz="2200" b="1" i="1" dirty="0" smtClean="0">
                <a:solidFill>
                  <a:schemeClr val="accent1"/>
                </a:solidFill>
              </a:rPr>
              <a:t># Positional Argument</a:t>
            </a:r>
            <a:endParaRPr lang="en-GB" sz="2200" b="1" i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1683" y="2868304"/>
            <a:ext cx="1869745" cy="68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Winnie ---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58232" y="3550692"/>
            <a:ext cx="1869745" cy="682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Winn...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58232" y="4812187"/>
            <a:ext cx="1869745" cy="68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Winnie 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th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&amp;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3248" y="5644701"/>
            <a:ext cx="2238233" cy="68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Winnie the P...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732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# </a:t>
            </a:r>
            <a:r>
              <a:rPr lang="en-GB" dirty="0" smtClean="0">
                <a:solidFill>
                  <a:srgbClr val="0070C0"/>
                </a:solidFill>
              </a:rPr>
              <a:t>Variable no. of Positional Arguments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listings ( a, b, *l ):</a:t>
            </a:r>
          </a:p>
          <a:p>
            <a:pPr marL="0" indent="0">
              <a:buNone/>
            </a:pPr>
            <a:r>
              <a:rPr lang="en-GB" dirty="0" smtClean="0"/>
              <a:t>    print('List : ', end = ' ')</a:t>
            </a:r>
          </a:p>
          <a:p>
            <a:pPr marL="0" indent="0">
              <a:buNone/>
            </a:pPr>
            <a:r>
              <a:rPr lang="en-GB" dirty="0" smtClean="0"/>
              <a:t>    for </a:t>
            </a:r>
            <a:r>
              <a:rPr lang="en-GB" dirty="0" err="1" smtClean="0"/>
              <a:t>i</a:t>
            </a:r>
            <a:r>
              <a:rPr lang="en-GB" dirty="0" smtClean="0"/>
              <a:t> in l:</a:t>
            </a:r>
          </a:p>
          <a:p>
            <a:pPr marL="0" indent="0">
              <a:buNone/>
            </a:pPr>
            <a:r>
              <a:rPr lang="en-GB" dirty="0" smtClean="0"/>
              <a:t>        print( </a:t>
            </a:r>
            <a:r>
              <a:rPr lang="en-GB" dirty="0" err="1" smtClean="0"/>
              <a:t>i</a:t>
            </a:r>
            <a:r>
              <a:rPr lang="en-GB" dirty="0" smtClean="0"/>
              <a:t> ,end = ',')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listings (1, 12, 123, 1234, 12345)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l1 = [1,2,3,4,5]</a:t>
            </a:r>
          </a:p>
          <a:p>
            <a:pPr marL="0" indent="0">
              <a:buNone/>
            </a:pPr>
            <a:r>
              <a:rPr lang="en-GB" dirty="0" smtClean="0"/>
              <a:t>listings(*l1) 		#unpacking operator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3507475"/>
            <a:ext cx="4599296" cy="723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List :  123,1234,12345,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044216"/>
            <a:ext cx="4599296" cy="6332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List :  3,4,5,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542633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# </a:t>
            </a:r>
            <a:r>
              <a:rPr lang="en-GB" dirty="0">
                <a:solidFill>
                  <a:srgbClr val="0070C0"/>
                </a:solidFill>
              </a:rPr>
              <a:t>Variable no. </a:t>
            </a:r>
            <a:r>
              <a:rPr lang="en-GB" dirty="0" smtClean="0">
                <a:solidFill>
                  <a:srgbClr val="0070C0"/>
                </a:solidFill>
              </a:rPr>
              <a:t>of Keyword Arguments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listings ( *</a:t>
            </a:r>
            <a:r>
              <a:rPr lang="en-GB" dirty="0" smtClean="0"/>
              <a:t>*l 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    print('List : ', end = ' ')</a:t>
            </a:r>
          </a:p>
          <a:p>
            <a:pPr marL="0" indent="0">
              <a:buNone/>
            </a:pPr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l:</a:t>
            </a:r>
          </a:p>
          <a:p>
            <a:pPr marL="0" indent="0">
              <a:buNone/>
            </a:pPr>
            <a:r>
              <a:rPr lang="en-GB" dirty="0"/>
              <a:t>        print( </a:t>
            </a:r>
            <a:r>
              <a:rPr lang="en-GB" dirty="0" err="1"/>
              <a:t>i</a:t>
            </a:r>
            <a:r>
              <a:rPr lang="en-GB" dirty="0"/>
              <a:t> ,end = ',')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listings </a:t>
            </a:r>
            <a:r>
              <a:rPr lang="en-GB" dirty="0" smtClean="0"/>
              <a:t>(a=1</a:t>
            </a:r>
            <a:r>
              <a:rPr lang="en-GB" dirty="0"/>
              <a:t>, </a:t>
            </a:r>
            <a:r>
              <a:rPr lang="en-GB" dirty="0" smtClean="0"/>
              <a:t>b=12</a:t>
            </a:r>
            <a:r>
              <a:rPr lang="en-GB" dirty="0"/>
              <a:t>, </a:t>
            </a:r>
            <a:r>
              <a:rPr lang="en-GB" dirty="0" smtClean="0"/>
              <a:t>c=123</a:t>
            </a:r>
            <a:r>
              <a:rPr lang="en-GB" dirty="0"/>
              <a:t>, </a:t>
            </a:r>
            <a:r>
              <a:rPr lang="en-GB" dirty="0" smtClean="0"/>
              <a:t>d=1234</a:t>
            </a:r>
            <a:r>
              <a:rPr lang="en-GB" dirty="0"/>
              <a:t>, </a:t>
            </a:r>
            <a:r>
              <a:rPr lang="en-GB" dirty="0" smtClean="0"/>
              <a:t>e = 12345</a:t>
            </a:r>
            <a:r>
              <a:rPr lang="en-GB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8472" y="3507475"/>
            <a:ext cx="3603009" cy="723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List :  </a:t>
            </a:r>
            <a:r>
              <a:rPr lang="en-GB" sz="2800" b="1" dirty="0" err="1">
                <a:solidFill>
                  <a:schemeClr val="tx1"/>
                </a:solidFill>
              </a:rPr>
              <a:t>a,b,c,d,e</a:t>
            </a:r>
            <a:r>
              <a:rPr lang="en-GB" sz="2800" b="1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012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477672"/>
            <a:ext cx="10766946" cy="589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import sys</a:t>
            </a:r>
          </a:p>
          <a:p>
            <a:pPr marL="0" indent="0">
              <a:buNone/>
            </a:pPr>
            <a:r>
              <a:rPr lang="en-GB" dirty="0" smtClean="0"/>
              <a:t>diction = {1:'ONE', 2:'TWO', 3:'THREE', 4:'FOUR', 5:'FIVE'}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err="1" smtClean="0"/>
              <a:t>def</a:t>
            </a:r>
            <a:r>
              <a:rPr lang="en-GB" b="1" i="1" dirty="0" smtClean="0"/>
              <a:t> </a:t>
            </a:r>
            <a:r>
              <a:rPr lang="en-GB" b="1" i="1" dirty="0" err="1" smtClean="0"/>
              <a:t>print_digits</a:t>
            </a:r>
            <a:r>
              <a:rPr lang="en-GB" b="1" i="1" dirty="0" smtClean="0"/>
              <a:t>(n):</a:t>
            </a:r>
          </a:p>
          <a:p>
            <a:pPr marL="0" indent="0">
              <a:buNone/>
            </a:pPr>
            <a:r>
              <a:rPr lang="en-GB" b="1" i="1" dirty="0" smtClean="0"/>
              <a:t>    for d in n:</a:t>
            </a:r>
          </a:p>
          <a:p>
            <a:pPr marL="0" indent="0">
              <a:buNone/>
            </a:pPr>
            <a:r>
              <a:rPr lang="en-GB" b="1" i="1" dirty="0" smtClean="0"/>
              <a:t>        print( diction[</a:t>
            </a:r>
            <a:r>
              <a:rPr lang="en-GB" b="1" i="1" dirty="0" err="1" smtClean="0"/>
              <a:t>int</a:t>
            </a:r>
            <a:r>
              <a:rPr lang="en-GB" b="1" i="1" dirty="0" smtClean="0"/>
              <a:t>(d)], end=' ' 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print('Command line arguments : ',</a:t>
            </a:r>
            <a:r>
              <a:rPr lang="en-GB" dirty="0" err="1" smtClean="0"/>
              <a:t>sys.argv</a:t>
            </a:r>
            <a:r>
              <a:rPr lang="en-GB" dirty="0" smtClean="0"/>
              <a:t> 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 err="1" smtClean="0"/>
              <a:t>len</a:t>
            </a:r>
            <a:r>
              <a:rPr lang="en-GB" dirty="0" smtClean="0"/>
              <a:t>(</a:t>
            </a:r>
            <a:r>
              <a:rPr lang="en-GB" dirty="0" err="1" smtClean="0"/>
              <a:t>sys.argv</a:t>
            </a:r>
            <a:r>
              <a:rPr lang="en-GB" dirty="0" smtClean="0"/>
              <a:t>)==1 or </a:t>
            </a:r>
            <a:r>
              <a:rPr lang="en-GB" dirty="0" err="1" smtClean="0"/>
              <a:t>sys.argv</a:t>
            </a:r>
            <a:r>
              <a:rPr lang="en-GB" dirty="0" smtClean="0"/>
              <a:t>[1] in ('-h','--help'):</a:t>
            </a:r>
          </a:p>
          <a:p>
            <a:pPr marL="0" indent="0">
              <a:buNone/>
            </a:pPr>
            <a:r>
              <a:rPr lang="en-GB" dirty="0" smtClean="0"/>
              <a:t>    print(' Usage : {0} &lt;number&gt; '.format (</a:t>
            </a:r>
            <a:r>
              <a:rPr lang="en-GB" dirty="0" err="1" smtClean="0"/>
              <a:t>sys.argv</a:t>
            </a:r>
            <a:r>
              <a:rPr lang="en-GB" dirty="0" smtClean="0"/>
              <a:t>[0]) 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sys.exit</a:t>
            </a:r>
            <a:r>
              <a:rPr lang="en-GB" dirty="0" smtClean="0"/>
              <a:t>(0)</a:t>
            </a:r>
          </a:p>
          <a:p>
            <a:pPr marL="0" indent="0">
              <a:buNone/>
            </a:pPr>
            <a:r>
              <a:rPr lang="en-GB" dirty="0" smtClean="0"/>
              <a:t>else: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print_digits</a:t>
            </a:r>
            <a:r>
              <a:rPr lang="en-GB" dirty="0" smtClean="0"/>
              <a:t>(</a:t>
            </a:r>
            <a:r>
              <a:rPr lang="en-GB" dirty="0" err="1" smtClean="0"/>
              <a:t>sys.argv</a:t>
            </a:r>
            <a:r>
              <a:rPr lang="en-GB" dirty="0" smtClean="0"/>
              <a:t>[1])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26507" y="5016920"/>
            <a:ext cx="6623714" cy="878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Command line arguments :  ['samplex.py', '432']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FOUR THREE TWO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</TotalTime>
  <Words>924</Words>
  <Application>Microsoft Office PowerPoint</Application>
  <PresentationFormat>Widescreen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Wingdings</vt:lpstr>
      <vt:lpstr>Office Theme</vt:lpstr>
      <vt:lpstr>PYTHON  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Viva Questions – 1.12.2021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 FUNCTIONS</dc:title>
  <dc:creator>Sonia Abraham</dc:creator>
  <cp:lastModifiedBy>Sonia Abraham</cp:lastModifiedBy>
  <cp:revision>42</cp:revision>
  <dcterms:created xsi:type="dcterms:W3CDTF">2020-09-19T13:40:51Z</dcterms:created>
  <dcterms:modified xsi:type="dcterms:W3CDTF">2023-10-20T06:07:00Z</dcterms:modified>
</cp:coreProperties>
</file>