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2" r:id="rId12"/>
    <p:sldId id="268" r:id="rId13"/>
    <p:sldId id="269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006A-ECFC-4FC8-B236-C79D14A67DDB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53F6-9EC1-4A7B-BC76-286757B72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43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006A-ECFC-4FC8-B236-C79D14A67DDB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53F6-9EC1-4A7B-BC76-286757B72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006A-ECFC-4FC8-B236-C79D14A67DDB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53F6-9EC1-4A7B-BC76-286757B72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71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006A-ECFC-4FC8-B236-C79D14A67DDB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53F6-9EC1-4A7B-BC76-286757B72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76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006A-ECFC-4FC8-B236-C79D14A67DDB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53F6-9EC1-4A7B-BC76-286757B72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82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006A-ECFC-4FC8-B236-C79D14A67DDB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53F6-9EC1-4A7B-BC76-286757B72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76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006A-ECFC-4FC8-B236-C79D14A67DDB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53F6-9EC1-4A7B-BC76-286757B72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85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006A-ECFC-4FC8-B236-C79D14A67DDB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53F6-9EC1-4A7B-BC76-286757B72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2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006A-ECFC-4FC8-B236-C79D14A67DDB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53F6-9EC1-4A7B-BC76-286757B72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77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006A-ECFC-4FC8-B236-C79D14A67DDB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53F6-9EC1-4A7B-BC76-286757B72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20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006A-ECFC-4FC8-B236-C79D14A67DDB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53F6-9EC1-4A7B-BC76-286757B72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0006A-ECFC-4FC8-B236-C79D14A67DDB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C53F6-9EC1-4A7B-BC76-286757B72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37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9300"/>
            <a:ext cx="10515600" cy="5892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400" dirty="0" smtClean="0"/>
              <a:t>ASSERTIONS IN PYTHON</a:t>
            </a:r>
          </a:p>
          <a:p>
            <a:pPr marL="0" indent="0">
              <a:buNone/>
            </a:pPr>
            <a:endParaRPr lang="en-GB" dirty="0"/>
          </a:p>
          <a:p>
            <a:pPr lvl="1">
              <a:buFontTx/>
              <a:buChar char="-"/>
            </a:pPr>
            <a:r>
              <a:rPr lang="en-GB" sz="2700" dirty="0" smtClean="0"/>
              <a:t>Expression is tested</a:t>
            </a:r>
          </a:p>
          <a:p>
            <a:pPr lvl="1">
              <a:buFontTx/>
              <a:buChar char="-"/>
            </a:pPr>
            <a:r>
              <a:rPr lang="en-GB" sz="2700" dirty="0" smtClean="0"/>
              <a:t>If false, </a:t>
            </a:r>
            <a:r>
              <a:rPr lang="en-GB" sz="2700" dirty="0" err="1" smtClean="0"/>
              <a:t>AssertionError</a:t>
            </a:r>
            <a:r>
              <a:rPr lang="en-GB" sz="2700" dirty="0" smtClean="0"/>
              <a:t> exception is raised</a:t>
            </a:r>
          </a:p>
          <a:p>
            <a:pPr marL="0" indent="0">
              <a:buNone/>
            </a:pPr>
            <a:r>
              <a:rPr lang="en-GB" sz="3100" dirty="0" smtClean="0"/>
              <a:t>	Syntax:	assert &lt;</a:t>
            </a:r>
            <a:r>
              <a:rPr lang="en-GB" sz="3100" dirty="0" err="1" smtClean="0"/>
              <a:t>boolean_expression</a:t>
            </a:r>
            <a:r>
              <a:rPr lang="en-GB" sz="3100" dirty="0" smtClean="0"/>
              <a:t>&gt;, &lt;Error String&gt;</a:t>
            </a:r>
            <a:endParaRPr lang="en-GB" dirty="0"/>
          </a:p>
          <a:p>
            <a:pPr marL="0" indent="0">
              <a:buNone/>
            </a:pPr>
            <a:r>
              <a:rPr lang="en-GB" sz="3100" b="1" i="1" dirty="0" err="1" smtClean="0">
                <a:latin typeface="Garamond" panose="02020404030301010803" pitchFamily="18" charset="0"/>
              </a:rPr>
              <a:t>def</a:t>
            </a:r>
            <a:r>
              <a:rPr lang="en-GB" sz="3100" b="1" i="1" dirty="0" smtClean="0">
                <a:latin typeface="Garamond" panose="02020404030301010803" pitchFamily="18" charset="0"/>
              </a:rPr>
              <a:t> sum(</a:t>
            </a:r>
            <a:r>
              <a:rPr lang="en-GB" sz="3100" b="1" i="1" dirty="0" err="1" smtClean="0">
                <a:latin typeface="Garamond" panose="02020404030301010803" pitchFamily="18" charset="0"/>
              </a:rPr>
              <a:t>a,b</a:t>
            </a:r>
            <a:r>
              <a:rPr lang="en-GB" sz="3100" b="1" i="1" dirty="0" smtClean="0">
                <a:latin typeface="Garamond" panose="02020404030301010803" pitchFamily="18" charset="0"/>
              </a:rPr>
              <a:t>):</a:t>
            </a:r>
          </a:p>
          <a:p>
            <a:pPr marL="0" indent="0">
              <a:buNone/>
            </a:pPr>
            <a:r>
              <a:rPr lang="en-GB" sz="3100" b="1" i="1" dirty="0" smtClean="0">
                <a:latin typeface="Garamond" panose="02020404030301010803" pitchFamily="18" charset="0"/>
              </a:rPr>
              <a:t>    x = a + b</a:t>
            </a:r>
          </a:p>
          <a:p>
            <a:pPr marL="0" indent="0">
              <a:buNone/>
            </a:pPr>
            <a:r>
              <a:rPr lang="en-GB" sz="3100" b="1" i="1" dirty="0" smtClean="0">
                <a:latin typeface="Garamond" panose="02020404030301010803" pitchFamily="18" charset="0"/>
              </a:rPr>
              <a:t>    assert (x &gt; 0), 'Too low Value'</a:t>
            </a:r>
          </a:p>
          <a:p>
            <a:pPr marL="0" indent="0">
              <a:buNone/>
            </a:pPr>
            <a:r>
              <a:rPr lang="en-GB" sz="3100" b="1" i="1" dirty="0" smtClean="0">
                <a:latin typeface="Garamond" panose="02020404030301010803" pitchFamily="18" charset="0"/>
              </a:rPr>
              <a:t>    print(' Sum = ',x)</a:t>
            </a:r>
          </a:p>
          <a:p>
            <a:pPr marL="0" indent="0">
              <a:buNone/>
            </a:pPr>
            <a:endParaRPr lang="en-GB" sz="3100" b="1" i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3100" b="1" i="1" dirty="0" smtClean="0">
                <a:latin typeface="Garamond" panose="02020404030301010803" pitchFamily="18" charset="0"/>
              </a:rPr>
              <a:t>try:</a:t>
            </a:r>
          </a:p>
          <a:p>
            <a:pPr marL="0" indent="0">
              <a:buNone/>
            </a:pPr>
            <a:r>
              <a:rPr lang="en-GB" sz="3100" b="1" i="1" dirty="0" smtClean="0">
                <a:latin typeface="Garamond" panose="02020404030301010803" pitchFamily="18" charset="0"/>
              </a:rPr>
              <a:t>    sum(10,20)</a:t>
            </a:r>
          </a:p>
          <a:p>
            <a:pPr marL="0" indent="0">
              <a:buNone/>
            </a:pPr>
            <a:r>
              <a:rPr lang="en-GB" sz="3100" b="1" i="1" dirty="0" smtClean="0">
                <a:latin typeface="Garamond" panose="02020404030301010803" pitchFamily="18" charset="0"/>
              </a:rPr>
              <a:t>    sum(10,-20)</a:t>
            </a:r>
          </a:p>
          <a:p>
            <a:pPr marL="0" indent="0">
              <a:buNone/>
            </a:pPr>
            <a:r>
              <a:rPr lang="en-GB" sz="3100" b="1" i="1" dirty="0" smtClean="0">
                <a:latin typeface="Garamond" panose="02020404030301010803" pitchFamily="18" charset="0"/>
              </a:rPr>
              <a:t>except </a:t>
            </a:r>
            <a:r>
              <a:rPr lang="en-GB" sz="3100" b="1" i="1" dirty="0" err="1" smtClean="0">
                <a:latin typeface="Garamond" panose="02020404030301010803" pitchFamily="18" charset="0"/>
              </a:rPr>
              <a:t>AssertionError</a:t>
            </a:r>
            <a:r>
              <a:rPr lang="en-GB" sz="3100" b="1" i="1" dirty="0" smtClean="0">
                <a:latin typeface="Garamond" panose="02020404030301010803" pitchFamily="18" charset="0"/>
              </a:rPr>
              <a:t> as </a:t>
            </a:r>
            <a:r>
              <a:rPr lang="en-GB" sz="3100" b="1" i="1" dirty="0" err="1" smtClean="0">
                <a:latin typeface="Garamond" panose="02020404030301010803" pitchFamily="18" charset="0"/>
              </a:rPr>
              <a:t>ae</a:t>
            </a:r>
            <a:r>
              <a:rPr lang="en-GB" sz="3100" b="1" i="1" dirty="0" smtClean="0">
                <a:latin typeface="Garamond" panose="02020404030301010803" pitchFamily="18" charset="0"/>
              </a:rPr>
              <a:t>:</a:t>
            </a:r>
          </a:p>
          <a:p>
            <a:pPr marL="0" indent="0">
              <a:buNone/>
            </a:pPr>
            <a:r>
              <a:rPr lang="en-GB" sz="3100" b="1" i="1" dirty="0" smtClean="0">
                <a:latin typeface="Garamond" panose="02020404030301010803" pitchFamily="18" charset="0"/>
              </a:rPr>
              <a:t>    print(</a:t>
            </a:r>
            <a:r>
              <a:rPr lang="en-GB" sz="3100" b="1" i="1" dirty="0" err="1" smtClean="0">
                <a:latin typeface="Garamond" panose="02020404030301010803" pitchFamily="18" charset="0"/>
              </a:rPr>
              <a:t>ae</a:t>
            </a:r>
            <a:r>
              <a:rPr lang="en-GB" sz="3100" b="1" i="1" dirty="0" smtClean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Explosion 2 3"/>
          <p:cNvSpPr/>
          <p:nvPr/>
        </p:nvSpPr>
        <p:spPr>
          <a:xfrm>
            <a:off x="4332561" y="2235102"/>
            <a:ext cx="11068334" cy="1835150"/>
          </a:xfrm>
          <a:prstGeom prst="irregularSeal2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200" b="1" dirty="0">
                <a:solidFill>
                  <a:schemeClr val="tx1"/>
                </a:solidFill>
              </a:rPr>
              <a:t>C:\Users\Sonia&gt;python </a:t>
            </a:r>
            <a:r>
              <a:rPr lang="en-GB" sz="2200" b="1" dirty="0" smtClean="0">
                <a:solidFill>
                  <a:schemeClr val="tx1"/>
                </a:solidFill>
              </a:rPr>
              <a:t>-E </a:t>
            </a:r>
            <a:r>
              <a:rPr lang="en-GB" sz="2200" b="1" dirty="0">
                <a:solidFill>
                  <a:schemeClr val="tx1"/>
                </a:solidFill>
              </a:rPr>
              <a:t>samplex.py</a:t>
            </a:r>
          </a:p>
          <a:p>
            <a:r>
              <a:rPr lang="en-GB" sz="2200" b="1" dirty="0" smtClean="0">
                <a:solidFill>
                  <a:schemeClr val="tx1"/>
                </a:solidFill>
              </a:rPr>
              <a:t>Sum =  30</a:t>
            </a:r>
          </a:p>
          <a:p>
            <a:r>
              <a:rPr lang="en-GB" sz="2200" b="1" dirty="0" smtClean="0">
                <a:solidFill>
                  <a:schemeClr val="tx1"/>
                </a:solidFill>
              </a:rPr>
              <a:t>Too low Value</a:t>
            </a:r>
            <a:endParaRPr lang="en-GB" sz="2200" b="1" dirty="0">
              <a:solidFill>
                <a:schemeClr val="tx1"/>
              </a:solidFill>
            </a:endParaRPr>
          </a:p>
        </p:txBody>
      </p:sp>
      <p:sp>
        <p:nvSpPr>
          <p:cNvPr id="5" name="Explosion 2 4"/>
          <p:cNvSpPr/>
          <p:nvPr/>
        </p:nvSpPr>
        <p:spPr>
          <a:xfrm>
            <a:off x="3175000" y="4260850"/>
            <a:ext cx="10795000" cy="1835150"/>
          </a:xfrm>
          <a:prstGeom prst="irregularSeal2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200" b="1" dirty="0" smtClean="0">
                <a:solidFill>
                  <a:schemeClr val="tx1"/>
                </a:solidFill>
              </a:rPr>
              <a:t>C:\Users\Sonia&gt;python -O samplex.py</a:t>
            </a:r>
          </a:p>
          <a:p>
            <a:r>
              <a:rPr lang="en-GB" sz="2200" b="1" dirty="0" smtClean="0">
                <a:solidFill>
                  <a:schemeClr val="tx1"/>
                </a:solidFill>
              </a:rPr>
              <a:t> Sum =  30</a:t>
            </a:r>
          </a:p>
          <a:p>
            <a:r>
              <a:rPr lang="en-GB" sz="2200" b="1" dirty="0" smtClean="0">
                <a:solidFill>
                  <a:schemeClr val="tx1"/>
                </a:solidFill>
              </a:rPr>
              <a:t> Sum =  -10</a:t>
            </a:r>
            <a:endParaRPr lang="en-GB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3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826532"/>
            <a:ext cx="4813300" cy="2489200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from Fruits import *</a:t>
            </a:r>
          </a:p>
          <a:p>
            <a:pPr marL="0" indent="0">
              <a:buNone/>
            </a:pPr>
            <a:r>
              <a:rPr lang="en-GB" b="1" dirty="0" err="1" smtClean="0">
                <a:latin typeface="Garamond" panose="02020404030301010803" pitchFamily="18" charset="0"/>
              </a:rPr>
              <a:t>apple_cart</a:t>
            </a:r>
            <a:r>
              <a:rPr lang="en-GB" b="1" dirty="0" smtClean="0">
                <a:latin typeface="Garamond" panose="02020404030301010803" pitchFamily="18" charset="0"/>
              </a:rPr>
              <a:t>(10)</a:t>
            </a:r>
            <a:endParaRPr lang="en-GB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 err="1" smtClean="0">
                <a:latin typeface="Garamond" panose="02020404030301010803" pitchFamily="18" charset="0"/>
              </a:rPr>
              <a:t>orange_cart</a:t>
            </a:r>
            <a:r>
              <a:rPr lang="en-GB" b="1" dirty="0" smtClean="0">
                <a:latin typeface="Garamond" panose="02020404030301010803" pitchFamily="18" charset="0"/>
              </a:rPr>
              <a:t>(25)</a:t>
            </a:r>
            <a:endParaRPr lang="en-GB" b="1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6200" y="762000"/>
            <a:ext cx="6261100" cy="169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600" b="1" i="1" dirty="0" smtClean="0">
                <a:latin typeface="Garamond" panose="02020404030301010803" pitchFamily="18" charset="0"/>
              </a:rPr>
              <a:t># __init__.py in Fruits </a:t>
            </a:r>
            <a:r>
              <a:rPr lang="en-GB" sz="2600" b="1" i="1" dirty="0" err="1" smtClean="0">
                <a:latin typeface="Garamond" panose="02020404030301010803" pitchFamily="18" charset="0"/>
              </a:rPr>
              <a:t>dir</a:t>
            </a:r>
            <a:endParaRPr lang="en-GB" sz="2600" b="1" i="1" dirty="0" smtClean="0">
              <a:latin typeface="Garamond" panose="02020404030301010803" pitchFamily="18" charset="0"/>
            </a:endParaRPr>
          </a:p>
          <a:p>
            <a:endParaRPr lang="en-GB" sz="2600" b="1" dirty="0" smtClean="0">
              <a:latin typeface="Garamond" panose="02020404030301010803" pitchFamily="18" charset="0"/>
            </a:endParaRPr>
          </a:p>
          <a:p>
            <a:r>
              <a:rPr lang="en-GB" sz="2600" b="1" dirty="0" smtClean="0">
                <a:latin typeface="Garamond" panose="02020404030301010803" pitchFamily="18" charset="0"/>
              </a:rPr>
              <a:t>from </a:t>
            </a:r>
            <a:r>
              <a:rPr lang="en-GB" sz="2600" b="1" dirty="0" err="1" smtClean="0">
                <a:latin typeface="Garamond" panose="02020404030301010803" pitchFamily="18" charset="0"/>
              </a:rPr>
              <a:t>Fruits.Apple</a:t>
            </a:r>
            <a:r>
              <a:rPr lang="en-GB" sz="2600" b="1" dirty="0" smtClean="0">
                <a:latin typeface="Garamond" panose="02020404030301010803" pitchFamily="18" charset="0"/>
              </a:rPr>
              <a:t> import </a:t>
            </a:r>
            <a:r>
              <a:rPr lang="en-GB" sz="2600" b="1" dirty="0" err="1" smtClean="0">
                <a:latin typeface="Garamond" panose="02020404030301010803" pitchFamily="18" charset="0"/>
              </a:rPr>
              <a:t>apple_cart</a:t>
            </a:r>
            <a:endParaRPr lang="en-GB" sz="2600" b="1" dirty="0" smtClean="0">
              <a:latin typeface="Garamond" panose="02020404030301010803" pitchFamily="18" charset="0"/>
            </a:endParaRPr>
          </a:p>
          <a:p>
            <a:r>
              <a:rPr lang="en-GB" sz="2600" b="1" dirty="0" smtClean="0">
                <a:latin typeface="Garamond" panose="02020404030301010803" pitchFamily="18" charset="0"/>
              </a:rPr>
              <a:t>from </a:t>
            </a:r>
            <a:r>
              <a:rPr lang="en-GB" sz="2600" b="1" dirty="0" err="1" smtClean="0">
                <a:latin typeface="Garamond" panose="02020404030301010803" pitchFamily="18" charset="0"/>
              </a:rPr>
              <a:t>Fruits.Orange</a:t>
            </a:r>
            <a:r>
              <a:rPr lang="en-GB" sz="2600" b="1" dirty="0" smtClean="0">
                <a:latin typeface="Garamond" panose="02020404030301010803" pitchFamily="18" charset="0"/>
              </a:rPr>
              <a:t> import </a:t>
            </a:r>
            <a:r>
              <a:rPr lang="en-GB" sz="2600" b="1" dirty="0" err="1" smtClean="0">
                <a:latin typeface="Garamond" panose="02020404030301010803" pitchFamily="18" charset="0"/>
              </a:rPr>
              <a:t>orange_cart</a:t>
            </a:r>
            <a:endParaRPr lang="en-GB" sz="2600" b="1" dirty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2700" y="2743200"/>
            <a:ext cx="6489700" cy="20928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600" b="1" i="1" dirty="0" smtClean="0">
                <a:latin typeface="Garamond" panose="02020404030301010803" pitchFamily="18" charset="0"/>
              </a:rPr>
              <a:t># __init__.py in Fruits </a:t>
            </a:r>
            <a:r>
              <a:rPr lang="en-GB" sz="2600" b="1" i="1" dirty="0" err="1" smtClean="0">
                <a:latin typeface="Garamond" panose="02020404030301010803" pitchFamily="18" charset="0"/>
              </a:rPr>
              <a:t>dir</a:t>
            </a:r>
            <a:endParaRPr lang="en-GB" sz="2600" b="1" i="1" dirty="0" smtClean="0">
              <a:latin typeface="Garamond" panose="02020404030301010803" pitchFamily="18" charset="0"/>
            </a:endParaRPr>
          </a:p>
          <a:p>
            <a:endParaRPr lang="en-GB" sz="2600" b="1" dirty="0">
              <a:latin typeface="Garamond" panose="02020404030301010803" pitchFamily="18" charset="0"/>
            </a:endParaRPr>
          </a:p>
          <a:p>
            <a:r>
              <a:rPr lang="en-GB" sz="2600" b="1" dirty="0" smtClean="0">
                <a:latin typeface="Garamond" panose="02020404030301010803" pitchFamily="18" charset="0"/>
              </a:rPr>
              <a:t>from </a:t>
            </a:r>
            <a:r>
              <a:rPr lang="en-GB" sz="2600" b="1" dirty="0" err="1" smtClean="0">
                <a:latin typeface="Garamond" panose="02020404030301010803" pitchFamily="18" charset="0"/>
              </a:rPr>
              <a:t>Fruits.Apple</a:t>
            </a:r>
            <a:r>
              <a:rPr lang="en-GB" sz="2600" b="1" dirty="0" smtClean="0">
                <a:latin typeface="Garamond" panose="02020404030301010803" pitchFamily="18" charset="0"/>
              </a:rPr>
              <a:t> import </a:t>
            </a:r>
            <a:r>
              <a:rPr lang="en-GB" sz="2600" b="1" dirty="0" err="1" smtClean="0">
                <a:latin typeface="Garamond" panose="02020404030301010803" pitchFamily="18" charset="0"/>
              </a:rPr>
              <a:t>apple_cart</a:t>
            </a:r>
            <a:r>
              <a:rPr lang="en-GB" sz="2600" b="1" dirty="0" smtClean="0">
                <a:latin typeface="Garamond" panose="02020404030301010803" pitchFamily="18" charset="0"/>
              </a:rPr>
              <a:t> as A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from </a:t>
            </a:r>
            <a:r>
              <a:rPr lang="en-GB" sz="2600" b="1" dirty="0" err="1" smtClean="0">
                <a:latin typeface="Garamond" panose="02020404030301010803" pitchFamily="18" charset="0"/>
              </a:rPr>
              <a:t>Fruits.Orange</a:t>
            </a:r>
            <a:r>
              <a:rPr lang="en-GB" sz="2600" b="1" dirty="0" smtClean="0">
                <a:latin typeface="Garamond" panose="02020404030301010803" pitchFamily="18" charset="0"/>
              </a:rPr>
              <a:t> import </a:t>
            </a:r>
            <a:r>
              <a:rPr lang="en-GB" sz="2600" b="1" dirty="0" err="1" smtClean="0">
                <a:latin typeface="Garamond" panose="02020404030301010803" pitchFamily="18" charset="0"/>
              </a:rPr>
              <a:t>orange_cart</a:t>
            </a:r>
            <a:r>
              <a:rPr lang="en-GB" sz="2600" b="1" dirty="0" smtClean="0">
                <a:latin typeface="Garamond" panose="02020404030301010803" pitchFamily="18" charset="0"/>
              </a:rPr>
              <a:t> as B</a:t>
            </a:r>
          </a:p>
          <a:p>
            <a:endParaRPr lang="en-GB" sz="2600" b="1" dirty="0">
              <a:latin typeface="Garamond" panose="02020404030301010803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3099832"/>
            <a:ext cx="4813300" cy="248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 smtClean="0">
                <a:latin typeface="Garamond" panose="02020404030301010803" pitchFamily="18" charset="0"/>
              </a:rPr>
              <a:t>from Fruits import 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 smtClean="0">
                <a:latin typeface="Garamond" panose="02020404030301010803" pitchFamily="18" charset="0"/>
              </a:rPr>
              <a:t>A(10)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 smtClean="0">
                <a:latin typeface="Garamond" panose="02020404030301010803" pitchFamily="18" charset="0"/>
              </a:rPr>
              <a:t>B(25)</a:t>
            </a:r>
            <a:endParaRPr lang="en-GB" b="1" dirty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0800" y="5192713"/>
            <a:ext cx="9271000" cy="4924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600" b="1" i="1" dirty="0" smtClean="0">
                <a:latin typeface="Garamond" panose="02020404030301010803" pitchFamily="18" charset="0"/>
              </a:rPr>
              <a:t>__all__=['</a:t>
            </a:r>
            <a:r>
              <a:rPr lang="en-GB" sz="2600" b="1" i="1" dirty="0" err="1" smtClean="0">
                <a:latin typeface="Garamond" panose="02020404030301010803" pitchFamily="18" charset="0"/>
              </a:rPr>
              <a:t>Apple','Banana','Orange</a:t>
            </a:r>
            <a:r>
              <a:rPr lang="en-GB" sz="2600" b="1" i="1" dirty="0" smtClean="0">
                <a:latin typeface="Garamond" panose="02020404030301010803" pitchFamily="18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78927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826532"/>
            <a:ext cx="4813300" cy="2489200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import math</a:t>
            </a:r>
            <a:endParaRPr lang="en-GB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print(</a:t>
            </a:r>
            <a:r>
              <a:rPr lang="en-GB" b="1" dirty="0" err="1" smtClean="0">
                <a:latin typeface="Garamond" panose="02020404030301010803" pitchFamily="18" charset="0"/>
              </a:rPr>
              <a:t>dir</a:t>
            </a:r>
            <a:r>
              <a:rPr lang="en-GB" b="1" dirty="0" smtClean="0">
                <a:latin typeface="Garamond" panose="02020404030301010803" pitchFamily="18" charset="0"/>
              </a:rPr>
              <a:t>(math))</a:t>
            </a:r>
            <a:endParaRPr lang="en-GB" b="1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9236" y="204837"/>
            <a:ext cx="7978064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600" b="1" i="1" dirty="0">
                <a:latin typeface="Garamond" panose="02020404030301010803" pitchFamily="18" charset="0"/>
              </a:rPr>
              <a:t>['__doc__', '__loader__', '__name__', '__package__', '__spec__', '</a:t>
            </a:r>
            <a:r>
              <a:rPr lang="en-GB" sz="2600" b="1" i="1" dirty="0" err="1">
                <a:latin typeface="Garamond" panose="02020404030301010803" pitchFamily="18" charset="0"/>
              </a:rPr>
              <a:t>acos</a:t>
            </a:r>
            <a:r>
              <a:rPr lang="en-GB" sz="2600" b="1" i="1" dirty="0">
                <a:latin typeface="Garamond" panose="02020404030301010803" pitchFamily="18" charset="0"/>
              </a:rPr>
              <a:t>', '</a:t>
            </a:r>
            <a:r>
              <a:rPr lang="en-GB" sz="2600" b="1" i="1" dirty="0" err="1">
                <a:latin typeface="Garamond" panose="02020404030301010803" pitchFamily="18" charset="0"/>
              </a:rPr>
              <a:t>acosh</a:t>
            </a:r>
            <a:r>
              <a:rPr lang="en-GB" sz="2600" b="1" i="1" dirty="0">
                <a:latin typeface="Garamond" panose="02020404030301010803" pitchFamily="18" charset="0"/>
              </a:rPr>
              <a:t>', '</a:t>
            </a:r>
            <a:r>
              <a:rPr lang="en-GB" sz="2600" b="1" i="1" dirty="0" err="1">
                <a:latin typeface="Garamond" panose="02020404030301010803" pitchFamily="18" charset="0"/>
              </a:rPr>
              <a:t>asin</a:t>
            </a:r>
            <a:r>
              <a:rPr lang="en-GB" sz="2600" b="1" i="1" dirty="0">
                <a:latin typeface="Garamond" panose="02020404030301010803" pitchFamily="18" charset="0"/>
              </a:rPr>
              <a:t>', '</a:t>
            </a:r>
            <a:r>
              <a:rPr lang="en-GB" sz="2600" b="1" i="1" dirty="0" err="1">
                <a:latin typeface="Garamond" panose="02020404030301010803" pitchFamily="18" charset="0"/>
              </a:rPr>
              <a:t>asinh</a:t>
            </a:r>
            <a:r>
              <a:rPr lang="en-GB" sz="2600" b="1" i="1" dirty="0">
                <a:latin typeface="Garamond" panose="02020404030301010803" pitchFamily="18" charset="0"/>
              </a:rPr>
              <a:t>', '</a:t>
            </a:r>
            <a:r>
              <a:rPr lang="en-GB" sz="2600" b="1" i="1" dirty="0" err="1">
                <a:latin typeface="Garamond" panose="02020404030301010803" pitchFamily="18" charset="0"/>
              </a:rPr>
              <a:t>atan</a:t>
            </a:r>
            <a:r>
              <a:rPr lang="en-GB" sz="2600" b="1" i="1" dirty="0">
                <a:latin typeface="Garamond" panose="02020404030301010803" pitchFamily="18" charset="0"/>
              </a:rPr>
              <a:t>', 'atan2', '</a:t>
            </a:r>
            <a:r>
              <a:rPr lang="en-GB" sz="2600" b="1" i="1" dirty="0" err="1">
                <a:latin typeface="Garamond" panose="02020404030301010803" pitchFamily="18" charset="0"/>
              </a:rPr>
              <a:t>atanh</a:t>
            </a:r>
            <a:r>
              <a:rPr lang="en-GB" sz="2600" b="1" i="1" dirty="0">
                <a:latin typeface="Garamond" panose="02020404030301010803" pitchFamily="18" charset="0"/>
              </a:rPr>
              <a:t>', 'ceil', 'comb', '</a:t>
            </a:r>
            <a:r>
              <a:rPr lang="en-GB" sz="2600" b="1" i="1" dirty="0" err="1">
                <a:latin typeface="Garamond" panose="02020404030301010803" pitchFamily="18" charset="0"/>
              </a:rPr>
              <a:t>copysign</a:t>
            </a:r>
            <a:r>
              <a:rPr lang="en-GB" sz="2600" b="1" i="1" dirty="0">
                <a:latin typeface="Garamond" panose="02020404030301010803" pitchFamily="18" charset="0"/>
              </a:rPr>
              <a:t>', '</a:t>
            </a:r>
            <a:r>
              <a:rPr lang="en-GB" sz="2600" b="1" i="1" dirty="0" err="1">
                <a:latin typeface="Garamond" panose="02020404030301010803" pitchFamily="18" charset="0"/>
              </a:rPr>
              <a:t>cos</a:t>
            </a:r>
            <a:r>
              <a:rPr lang="en-GB" sz="2600" b="1" i="1" dirty="0">
                <a:latin typeface="Garamond" panose="02020404030301010803" pitchFamily="18" charset="0"/>
              </a:rPr>
              <a:t>', 'cosh', 'degrees', '</a:t>
            </a:r>
            <a:r>
              <a:rPr lang="en-GB" sz="2600" b="1" i="1" dirty="0" err="1">
                <a:latin typeface="Garamond" panose="02020404030301010803" pitchFamily="18" charset="0"/>
              </a:rPr>
              <a:t>dist</a:t>
            </a:r>
            <a:r>
              <a:rPr lang="en-GB" sz="2600" b="1" i="1" dirty="0">
                <a:latin typeface="Garamond" panose="02020404030301010803" pitchFamily="18" charset="0"/>
              </a:rPr>
              <a:t>', 'e', '</a:t>
            </a:r>
            <a:r>
              <a:rPr lang="en-GB" sz="2600" b="1" i="1" dirty="0" err="1">
                <a:latin typeface="Garamond" panose="02020404030301010803" pitchFamily="18" charset="0"/>
              </a:rPr>
              <a:t>erf</a:t>
            </a:r>
            <a:r>
              <a:rPr lang="en-GB" sz="2600" b="1" i="1" dirty="0">
                <a:latin typeface="Garamond" panose="02020404030301010803" pitchFamily="18" charset="0"/>
              </a:rPr>
              <a:t>', '</a:t>
            </a:r>
            <a:r>
              <a:rPr lang="en-GB" sz="2600" b="1" i="1" dirty="0" err="1">
                <a:latin typeface="Garamond" panose="02020404030301010803" pitchFamily="18" charset="0"/>
              </a:rPr>
              <a:t>erfc</a:t>
            </a:r>
            <a:r>
              <a:rPr lang="en-GB" sz="2600" b="1" i="1" dirty="0">
                <a:latin typeface="Garamond" panose="02020404030301010803" pitchFamily="18" charset="0"/>
              </a:rPr>
              <a:t>', '</a:t>
            </a:r>
            <a:r>
              <a:rPr lang="en-GB" sz="2600" b="1" i="1" dirty="0" err="1">
                <a:latin typeface="Garamond" panose="02020404030301010803" pitchFamily="18" charset="0"/>
              </a:rPr>
              <a:t>exp</a:t>
            </a:r>
            <a:r>
              <a:rPr lang="en-GB" sz="2600" b="1" i="1" dirty="0">
                <a:latin typeface="Garamond" panose="02020404030301010803" pitchFamily="18" charset="0"/>
              </a:rPr>
              <a:t>', 'expm1', '</a:t>
            </a:r>
            <a:r>
              <a:rPr lang="en-GB" sz="2600" b="1" i="1" dirty="0" err="1">
                <a:latin typeface="Garamond" panose="02020404030301010803" pitchFamily="18" charset="0"/>
              </a:rPr>
              <a:t>fabs</a:t>
            </a:r>
            <a:r>
              <a:rPr lang="en-GB" sz="2600" b="1" i="1" dirty="0">
                <a:latin typeface="Garamond" panose="02020404030301010803" pitchFamily="18" charset="0"/>
              </a:rPr>
              <a:t>', 'factorial', 'floor', '</a:t>
            </a:r>
            <a:r>
              <a:rPr lang="en-GB" sz="2600" b="1" i="1" dirty="0" err="1">
                <a:latin typeface="Garamond" panose="02020404030301010803" pitchFamily="18" charset="0"/>
              </a:rPr>
              <a:t>fmod</a:t>
            </a:r>
            <a:r>
              <a:rPr lang="en-GB" sz="2600" b="1" i="1" dirty="0">
                <a:latin typeface="Garamond" panose="02020404030301010803" pitchFamily="18" charset="0"/>
              </a:rPr>
              <a:t>', '</a:t>
            </a:r>
            <a:r>
              <a:rPr lang="en-GB" sz="2600" b="1" i="1" dirty="0" err="1">
                <a:latin typeface="Garamond" panose="02020404030301010803" pitchFamily="18" charset="0"/>
              </a:rPr>
              <a:t>frexp</a:t>
            </a:r>
            <a:r>
              <a:rPr lang="en-GB" sz="2600" b="1" i="1" dirty="0">
                <a:latin typeface="Garamond" panose="02020404030301010803" pitchFamily="18" charset="0"/>
              </a:rPr>
              <a:t>', '</a:t>
            </a:r>
            <a:r>
              <a:rPr lang="en-GB" sz="2600" b="1" i="1" dirty="0" err="1">
                <a:latin typeface="Garamond" panose="02020404030301010803" pitchFamily="18" charset="0"/>
              </a:rPr>
              <a:t>fsum</a:t>
            </a:r>
            <a:r>
              <a:rPr lang="en-GB" sz="2600" b="1" i="1" dirty="0">
                <a:latin typeface="Garamond" panose="02020404030301010803" pitchFamily="18" charset="0"/>
              </a:rPr>
              <a:t>', 'gamma', '</a:t>
            </a:r>
            <a:r>
              <a:rPr lang="en-GB" sz="2600" b="1" i="1" dirty="0" err="1">
                <a:latin typeface="Garamond" panose="02020404030301010803" pitchFamily="18" charset="0"/>
              </a:rPr>
              <a:t>gcd</a:t>
            </a:r>
            <a:r>
              <a:rPr lang="en-GB" sz="2600" b="1" i="1" dirty="0">
                <a:latin typeface="Garamond" panose="02020404030301010803" pitchFamily="18" charset="0"/>
              </a:rPr>
              <a:t>', '</a:t>
            </a:r>
            <a:r>
              <a:rPr lang="en-GB" sz="2600" b="1" i="1" dirty="0" err="1">
                <a:latin typeface="Garamond" panose="02020404030301010803" pitchFamily="18" charset="0"/>
              </a:rPr>
              <a:t>hypot</a:t>
            </a:r>
            <a:r>
              <a:rPr lang="en-GB" sz="2600" b="1" i="1" dirty="0">
                <a:latin typeface="Garamond" panose="02020404030301010803" pitchFamily="18" charset="0"/>
              </a:rPr>
              <a:t>', '</a:t>
            </a:r>
            <a:r>
              <a:rPr lang="en-GB" sz="2600" b="1" i="1" dirty="0" err="1">
                <a:latin typeface="Garamond" panose="02020404030301010803" pitchFamily="18" charset="0"/>
              </a:rPr>
              <a:t>inf</a:t>
            </a:r>
            <a:r>
              <a:rPr lang="en-GB" sz="2600" b="1" i="1" dirty="0">
                <a:latin typeface="Garamond" panose="02020404030301010803" pitchFamily="18" charset="0"/>
              </a:rPr>
              <a:t>', '</a:t>
            </a:r>
            <a:r>
              <a:rPr lang="en-GB" sz="2600" b="1" i="1" dirty="0" err="1">
                <a:latin typeface="Garamond" panose="02020404030301010803" pitchFamily="18" charset="0"/>
              </a:rPr>
              <a:t>isclose</a:t>
            </a:r>
            <a:r>
              <a:rPr lang="en-GB" sz="2600" b="1" i="1" dirty="0">
                <a:latin typeface="Garamond" panose="02020404030301010803" pitchFamily="18" charset="0"/>
              </a:rPr>
              <a:t>', '</a:t>
            </a:r>
            <a:r>
              <a:rPr lang="en-GB" sz="2600" b="1" i="1" dirty="0" err="1">
                <a:latin typeface="Garamond" panose="02020404030301010803" pitchFamily="18" charset="0"/>
              </a:rPr>
              <a:t>isfinite</a:t>
            </a:r>
            <a:r>
              <a:rPr lang="en-GB" sz="2600" b="1" i="1" dirty="0">
                <a:latin typeface="Garamond" panose="02020404030301010803" pitchFamily="18" charset="0"/>
              </a:rPr>
              <a:t>', '</a:t>
            </a:r>
            <a:r>
              <a:rPr lang="en-GB" sz="2600" b="1" i="1" dirty="0" err="1">
                <a:latin typeface="Garamond" panose="02020404030301010803" pitchFamily="18" charset="0"/>
              </a:rPr>
              <a:t>isinf</a:t>
            </a:r>
            <a:r>
              <a:rPr lang="en-GB" sz="2600" b="1" i="1" dirty="0">
                <a:latin typeface="Garamond" panose="02020404030301010803" pitchFamily="18" charset="0"/>
              </a:rPr>
              <a:t>', '</a:t>
            </a:r>
            <a:r>
              <a:rPr lang="en-GB" sz="2600" b="1" i="1" dirty="0" err="1">
                <a:latin typeface="Garamond" panose="02020404030301010803" pitchFamily="18" charset="0"/>
              </a:rPr>
              <a:t>isnan</a:t>
            </a:r>
            <a:r>
              <a:rPr lang="en-GB" sz="2600" b="1" i="1" dirty="0">
                <a:latin typeface="Garamond" panose="02020404030301010803" pitchFamily="18" charset="0"/>
              </a:rPr>
              <a:t>', '</a:t>
            </a:r>
            <a:r>
              <a:rPr lang="en-GB" sz="2600" b="1" i="1" dirty="0" err="1">
                <a:latin typeface="Garamond" panose="02020404030301010803" pitchFamily="18" charset="0"/>
              </a:rPr>
              <a:t>isqrt</a:t>
            </a:r>
            <a:r>
              <a:rPr lang="en-GB" sz="2600" b="1" i="1" dirty="0">
                <a:latin typeface="Garamond" panose="02020404030301010803" pitchFamily="18" charset="0"/>
              </a:rPr>
              <a:t>', '</a:t>
            </a:r>
            <a:r>
              <a:rPr lang="en-GB" sz="2600" b="1" i="1" dirty="0" err="1">
                <a:latin typeface="Garamond" panose="02020404030301010803" pitchFamily="18" charset="0"/>
              </a:rPr>
              <a:t>ldexp</a:t>
            </a:r>
            <a:r>
              <a:rPr lang="en-GB" sz="2600" b="1" i="1" dirty="0">
                <a:latin typeface="Garamond" panose="02020404030301010803" pitchFamily="18" charset="0"/>
              </a:rPr>
              <a:t>', '</a:t>
            </a:r>
            <a:r>
              <a:rPr lang="en-GB" sz="2600" b="1" i="1" dirty="0" err="1">
                <a:latin typeface="Garamond" panose="02020404030301010803" pitchFamily="18" charset="0"/>
              </a:rPr>
              <a:t>lgamma</a:t>
            </a:r>
            <a:r>
              <a:rPr lang="en-GB" sz="2600" b="1" i="1" dirty="0">
                <a:latin typeface="Garamond" panose="02020404030301010803" pitchFamily="18" charset="0"/>
              </a:rPr>
              <a:t>', 'log', 'log10', 'log1p', 'log2', '</a:t>
            </a:r>
            <a:r>
              <a:rPr lang="en-GB" sz="2600" b="1" i="1" dirty="0" err="1">
                <a:latin typeface="Garamond" panose="02020404030301010803" pitchFamily="18" charset="0"/>
              </a:rPr>
              <a:t>modf</a:t>
            </a:r>
            <a:r>
              <a:rPr lang="en-GB" sz="2600" b="1" i="1" dirty="0">
                <a:latin typeface="Garamond" panose="02020404030301010803" pitchFamily="18" charset="0"/>
              </a:rPr>
              <a:t>', 'nan', 'perm', 'pi', 'pow', 'prod', 'radians', 'remainder', 'sin', '</a:t>
            </a:r>
            <a:r>
              <a:rPr lang="en-GB" sz="2600" b="1" i="1" dirty="0" err="1">
                <a:latin typeface="Garamond" panose="02020404030301010803" pitchFamily="18" charset="0"/>
              </a:rPr>
              <a:t>sinh</a:t>
            </a:r>
            <a:r>
              <a:rPr lang="en-GB" sz="2600" b="1" i="1" dirty="0">
                <a:latin typeface="Garamond" panose="02020404030301010803" pitchFamily="18" charset="0"/>
              </a:rPr>
              <a:t>', '</a:t>
            </a:r>
            <a:r>
              <a:rPr lang="en-GB" sz="2600" b="1" i="1" dirty="0" err="1">
                <a:latin typeface="Garamond" panose="02020404030301010803" pitchFamily="18" charset="0"/>
              </a:rPr>
              <a:t>sqrt</a:t>
            </a:r>
            <a:r>
              <a:rPr lang="en-GB" sz="2600" b="1" i="1" dirty="0">
                <a:latin typeface="Garamond" panose="02020404030301010803" pitchFamily="18" charset="0"/>
              </a:rPr>
              <a:t>', 'tan', '</a:t>
            </a:r>
            <a:r>
              <a:rPr lang="en-GB" sz="2600" b="1" i="1" dirty="0" err="1">
                <a:latin typeface="Garamond" panose="02020404030301010803" pitchFamily="18" charset="0"/>
              </a:rPr>
              <a:t>tanh</a:t>
            </a:r>
            <a:r>
              <a:rPr lang="en-GB" sz="2600" b="1" i="1" dirty="0">
                <a:latin typeface="Garamond" panose="02020404030301010803" pitchFamily="18" charset="0"/>
              </a:rPr>
              <a:t>', 'tau', '</a:t>
            </a:r>
            <a:r>
              <a:rPr lang="en-GB" sz="2600" b="1" i="1" dirty="0" err="1">
                <a:latin typeface="Garamond" panose="02020404030301010803" pitchFamily="18" charset="0"/>
              </a:rPr>
              <a:t>trunc</a:t>
            </a:r>
            <a:r>
              <a:rPr lang="en-GB" sz="2600" b="1" i="1" dirty="0">
                <a:latin typeface="Garamond" panose="02020404030301010803" pitchFamily="18" charset="0"/>
              </a:rPr>
              <a:t>']</a:t>
            </a:r>
            <a:endParaRPr lang="en-GB" sz="2600" b="1" dirty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919960"/>
            <a:ext cx="6489700" cy="12926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600" b="1" i="1" dirty="0">
                <a:latin typeface="Garamond" panose="02020404030301010803" pitchFamily="18" charset="0"/>
              </a:rPr>
              <a:t>['__</a:t>
            </a:r>
            <a:r>
              <a:rPr lang="en-GB" sz="2600" b="1" i="1" dirty="0" err="1">
                <a:latin typeface="Garamond" panose="02020404030301010803" pitchFamily="18" charset="0"/>
              </a:rPr>
              <a:t>builtins</a:t>
            </a:r>
            <a:r>
              <a:rPr lang="en-GB" sz="2600" b="1" i="1" dirty="0">
                <a:latin typeface="Garamond" panose="02020404030301010803" pitchFamily="18" charset="0"/>
              </a:rPr>
              <a:t>__', '__cached__', '__doc__', '__file__', '__loader__', '__name__', '__package__', '__spec__', </a:t>
            </a:r>
            <a:r>
              <a:rPr lang="en-GB" sz="2600" b="1" i="1" dirty="0" smtClean="0">
                <a:latin typeface="Garamond" panose="02020404030301010803" pitchFamily="18" charset="0"/>
              </a:rPr>
              <a:t>‘sum', ‘prod']</a:t>
            </a:r>
            <a:endParaRPr lang="en-GB" sz="2600" b="1" dirty="0">
              <a:latin typeface="Garamond" panose="02020404030301010803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3099832"/>
            <a:ext cx="4813300" cy="248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latin typeface="Garamond" panose="02020404030301010803" pitchFamily="18" charset="0"/>
              </a:rPr>
              <a:t>import </a:t>
            </a:r>
            <a:r>
              <a:rPr lang="en-GB" b="1" dirty="0" smtClean="0">
                <a:latin typeface="Garamond" panose="02020404030301010803" pitchFamily="18" charset="0"/>
              </a:rPr>
              <a:t>test</a:t>
            </a:r>
            <a:endParaRPr lang="en-GB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print(</a:t>
            </a:r>
            <a:r>
              <a:rPr lang="en-GB" b="1" dirty="0" err="1" smtClean="0">
                <a:latin typeface="Garamond" panose="02020404030301010803" pitchFamily="18" charset="0"/>
              </a:rPr>
              <a:t>dir</a:t>
            </a:r>
            <a:r>
              <a:rPr lang="en-GB" b="1" dirty="0" smtClean="0">
                <a:latin typeface="Garamond" panose="02020404030301010803" pitchFamily="18" charset="0"/>
              </a:rPr>
              <a:t>(test))</a:t>
            </a:r>
            <a:endParaRPr lang="en-GB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1"/>
            <a:ext cx="10515600" cy="24638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Namespace and Scope</a:t>
            </a:r>
          </a:p>
          <a:p>
            <a:pPr>
              <a:buFontTx/>
              <a:buChar char="-"/>
            </a:pPr>
            <a:r>
              <a:rPr lang="en-GB" dirty="0" smtClean="0"/>
              <a:t>Python assumes that any variable assigned a value in function is local</a:t>
            </a:r>
          </a:p>
          <a:p>
            <a:pPr>
              <a:buFontTx/>
              <a:buChar char="-"/>
            </a:pPr>
            <a:r>
              <a:rPr lang="en-GB" dirty="0" smtClean="0"/>
              <a:t>Use global statement to assign value to a global variable within a function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3164681"/>
            <a:ext cx="4521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Garamond" panose="02020404030301010803" pitchFamily="18" charset="0"/>
              </a:rPr>
              <a:t>a = 10</a:t>
            </a:r>
          </a:p>
          <a:p>
            <a:endParaRPr lang="en-GB" sz="2400" b="1" dirty="0" smtClean="0">
              <a:latin typeface="Garamond" panose="02020404030301010803" pitchFamily="18" charset="0"/>
            </a:endParaRPr>
          </a:p>
          <a:p>
            <a:r>
              <a:rPr lang="en-GB" sz="2400" b="1" dirty="0" err="1" smtClean="0">
                <a:latin typeface="Garamond" panose="02020404030301010803" pitchFamily="18" charset="0"/>
              </a:rPr>
              <a:t>def</a:t>
            </a:r>
            <a:r>
              <a:rPr lang="en-GB" sz="2400" b="1" dirty="0" smtClean="0">
                <a:latin typeface="Garamond" panose="02020404030301010803" pitchFamily="18" charset="0"/>
              </a:rPr>
              <a:t> f():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a = 1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print('In f(), a = ',a)</a:t>
            </a:r>
          </a:p>
          <a:p>
            <a:endParaRPr lang="en-GB" sz="2400" b="1" dirty="0" smtClean="0">
              <a:latin typeface="Garamond" panose="02020404030301010803" pitchFamily="18" charset="0"/>
            </a:endParaRPr>
          </a:p>
          <a:p>
            <a:r>
              <a:rPr lang="en-GB" sz="2400" b="1" dirty="0" smtClean="0">
                <a:latin typeface="Garamond" panose="02020404030301010803" pitchFamily="18" charset="0"/>
              </a:rPr>
              <a:t>print('Out : a = ',a)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f()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print('Out : a = ',a)</a:t>
            </a:r>
          </a:p>
          <a:p>
            <a:endParaRPr lang="en-GB" dirty="0"/>
          </a:p>
        </p:txBody>
      </p:sp>
      <p:sp>
        <p:nvSpPr>
          <p:cNvPr id="5" name="Cloud Callout 4"/>
          <p:cNvSpPr/>
          <p:nvPr/>
        </p:nvSpPr>
        <p:spPr>
          <a:xfrm>
            <a:off x="4000500" y="4298950"/>
            <a:ext cx="1079500" cy="4953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1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3460750" y="5867399"/>
            <a:ext cx="1079500" cy="4953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10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3282950" y="5099050"/>
            <a:ext cx="1079500" cy="4953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10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8900" y="4298950"/>
            <a:ext cx="1524000" cy="3492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600" b="1" dirty="0">
                <a:solidFill>
                  <a:schemeClr val="tx1"/>
                </a:solidFill>
                <a:latin typeface="Garamond" panose="02020404030301010803" pitchFamily="18" charset="0"/>
              </a:rPr>
              <a:t>a</a:t>
            </a:r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 = a + 1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Explosion 2 9"/>
          <p:cNvSpPr/>
          <p:nvPr/>
        </p:nvSpPr>
        <p:spPr>
          <a:xfrm>
            <a:off x="368300" y="2463800"/>
            <a:ext cx="5918200" cy="1835150"/>
          </a:xfrm>
          <a:prstGeom prst="irregularSeal2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 smtClean="0">
                <a:solidFill>
                  <a:schemeClr val="tx1"/>
                </a:solidFill>
              </a:rPr>
              <a:t>UnboundLocalError</a:t>
            </a:r>
            <a:r>
              <a:rPr lang="en-GB" sz="2200" b="1" dirty="0" smtClean="0">
                <a:solidFill>
                  <a:schemeClr val="tx1"/>
                </a:solidFill>
              </a:rPr>
              <a:t>: local variable 'a' referenced before assignment</a:t>
            </a:r>
            <a:endParaRPr lang="en-GB" sz="22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0400" y="2801540"/>
            <a:ext cx="4521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Garamond" panose="02020404030301010803" pitchFamily="18" charset="0"/>
              </a:rPr>
              <a:t>a = 10</a:t>
            </a:r>
          </a:p>
          <a:p>
            <a:endParaRPr lang="en-GB" sz="2400" b="1" dirty="0" smtClean="0">
              <a:latin typeface="Garamond" panose="02020404030301010803" pitchFamily="18" charset="0"/>
            </a:endParaRPr>
          </a:p>
          <a:p>
            <a:r>
              <a:rPr lang="en-GB" sz="2400" b="1" dirty="0" err="1" smtClean="0">
                <a:latin typeface="Garamond" panose="02020404030301010803" pitchFamily="18" charset="0"/>
              </a:rPr>
              <a:t>def</a:t>
            </a:r>
            <a:r>
              <a:rPr lang="en-GB" sz="2400" b="1" dirty="0" smtClean="0">
                <a:latin typeface="Garamond" panose="02020404030301010803" pitchFamily="18" charset="0"/>
              </a:rPr>
              <a:t> f():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</a:t>
            </a:r>
            <a:r>
              <a:rPr lang="en-GB" sz="24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global a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a = 1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print('In f(), a = ',a)</a:t>
            </a:r>
          </a:p>
          <a:p>
            <a:endParaRPr lang="en-GB" sz="2400" b="1" dirty="0" smtClean="0">
              <a:latin typeface="Garamond" panose="02020404030301010803" pitchFamily="18" charset="0"/>
            </a:endParaRPr>
          </a:p>
          <a:p>
            <a:r>
              <a:rPr lang="en-GB" sz="2400" b="1" dirty="0" smtClean="0">
                <a:latin typeface="Garamond" panose="02020404030301010803" pitchFamily="18" charset="0"/>
              </a:rPr>
              <a:t>print('Out : a = ',a)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f()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print('Out : a = ',a)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85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5668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Date and time modules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import time</a:t>
            </a:r>
          </a:p>
          <a:p>
            <a:pPr marL="0" indent="0">
              <a:buNone/>
            </a:pPr>
            <a:r>
              <a:rPr lang="en-GB" dirty="0" smtClean="0"/>
              <a:t>sec = </a:t>
            </a:r>
            <a:r>
              <a:rPr lang="en-GB" dirty="0" err="1" smtClean="0"/>
              <a:t>time.time</a:t>
            </a:r>
            <a:r>
              <a:rPr lang="en-GB" dirty="0" smtClean="0"/>
              <a:t>()</a:t>
            </a:r>
          </a:p>
          <a:p>
            <a:pPr marL="0" indent="0">
              <a:buNone/>
            </a:pPr>
            <a:r>
              <a:rPr lang="en-GB" dirty="0" smtClean="0"/>
              <a:t>print('No. of sec elapsed : ',sec)</a:t>
            </a:r>
            <a:endParaRPr lang="en-GB" dirty="0"/>
          </a:p>
        </p:txBody>
      </p:sp>
      <p:sp>
        <p:nvSpPr>
          <p:cNvPr id="4" name="Explosion 2 3"/>
          <p:cNvSpPr/>
          <p:nvPr/>
        </p:nvSpPr>
        <p:spPr>
          <a:xfrm>
            <a:off x="2387600" y="711200"/>
            <a:ext cx="5676900" cy="1460500"/>
          </a:xfrm>
          <a:prstGeom prst="irregularSeal2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tx1"/>
                </a:solidFill>
              </a:rPr>
              <a:t>No. of sec elapsed :  1611886335.55008</a:t>
            </a:r>
            <a:endParaRPr lang="en-GB" sz="22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7100" y="3924300"/>
            <a:ext cx="57277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i="1" dirty="0" smtClean="0">
                <a:latin typeface="Garamond" panose="02020404030301010803" pitchFamily="18" charset="0"/>
              </a:rPr>
              <a:t>print(</a:t>
            </a:r>
            <a:r>
              <a:rPr lang="en-GB" sz="2600" b="1" i="1" dirty="0" err="1" smtClean="0">
                <a:latin typeface="Garamond" panose="02020404030301010803" pitchFamily="18" charset="0"/>
              </a:rPr>
              <a:t>time.ctime</a:t>
            </a:r>
            <a:r>
              <a:rPr lang="en-GB" sz="2600" b="1" i="1" dirty="0" smtClean="0">
                <a:latin typeface="Garamond" panose="02020404030301010803" pitchFamily="18" charset="0"/>
              </a:rPr>
              <a:t>())</a:t>
            </a:r>
          </a:p>
          <a:p>
            <a:r>
              <a:rPr lang="en-GB" sz="2600" b="1" i="1" dirty="0" smtClean="0">
                <a:latin typeface="Garamond" panose="02020404030301010803" pitchFamily="18" charset="0"/>
              </a:rPr>
              <a:t>later = </a:t>
            </a:r>
            <a:r>
              <a:rPr lang="en-GB" sz="2600" b="1" i="1" dirty="0" err="1" smtClean="0">
                <a:latin typeface="Garamond" panose="02020404030301010803" pitchFamily="18" charset="0"/>
              </a:rPr>
              <a:t>time.time</a:t>
            </a:r>
            <a:r>
              <a:rPr lang="en-GB" sz="2600" b="1" i="1" dirty="0" smtClean="0">
                <a:latin typeface="Garamond" panose="02020404030301010803" pitchFamily="18" charset="0"/>
              </a:rPr>
              <a:t>() + 120</a:t>
            </a:r>
          </a:p>
          <a:p>
            <a:r>
              <a:rPr lang="en-GB" sz="2600" b="1" i="1" dirty="0" smtClean="0">
                <a:latin typeface="Garamond" panose="02020404030301010803" pitchFamily="18" charset="0"/>
              </a:rPr>
              <a:t>print(</a:t>
            </a:r>
            <a:r>
              <a:rPr lang="en-GB" sz="2600" b="1" i="1" dirty="0" err="1" smtClean="0">
                <a:latin typeface="Garamond" panose="02020404030301010803" pitchFamily="18" charset="0"/>
              </a:rPr>
              <a:t>time.ctime</a:t>
            </a:r>
            <a:r>
              <a:rPr lang="en-GB" sz="2600" b="1" i="1" dirty="0" smtClean="0">
                <a:latin typeface="Garamond" panose="02020404030301010803" pitchFamily="18" charset="0"/>
              </a:rPr>
              <a:t>(later))</a:t>
            </a:r>
            <a:endParaRPr lang="en-GB" sz="2600" b="1" i="1" dirty="0">
              <a:latin typeface="Garamond" panose="02020404030301010803" pitchFamily="18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2209800" y="3524250"/>
            <a:ext cx="5054600" cy="4953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solidFill>
                  <a:schemeClr val="tx1"/>
                </a:solidFill>
              </a:rPr>
              <a:t>Fri Jan 29 07:43:42 2021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4432300" y="4570631"/>
            <a:ext cx="5054600" cy="4953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solidFill>
                  <a:schemeClr val="tx1"/>
                </a:solidFill>
              </a:rPr>
              <a:t>Fri Jan 29 07:45:42 2021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80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3100"/>
            <a:ext cx="10515600" cy="5503863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 smtClean="0">
                <a:latin typeface="Garamond" panose="02020404030301010803" pitchFamily="18" charset="0"/>
              </a:rPr>
              <a:t>import time</a:t>
            </a:r>
          </a:p>
          <a:p>
            <a:pPr marL="0" indent="0">
              <a:buNone/>
            </a:pPr>
            <a:r>
              <a:rPr lang="en-GB" b="1" i="1" dirty="0" smtClean="0">
                <a:latin typeface="Garamond" panose="02020404030301010803" pitchFamily="18" charset="0"/>
              </a:rPr>
              <a:t>t = </a:t>
            </a:r>
            <a:r>
              <a:rPr lang="en-GB" b="1" i="1" dirty="0" err="1" smtClean="0">
                <a:latin typeface="Garamond" panose="02020404030301010803" pitchFamily="18" charset="0"/>
              </a:rPr>
              <a:t>time.localtime</a:t>
            </a:r>
            <a:r>
              <a:rPr lang="en-GB" b="1" i="1" dirty="0" smtClean="0">
                <a:latin typeface="Garamond" panose="02020404030301010803" pitchFamily="18" charset="0"/>
              </a:rPr>
              <a:t>()</a:t>
            </a:r>
          </a:p>
          <a:p>
            <a:pPr marL="0" indent="0">
              <a:buNone/>
            </a:pPr>
            <a:endParaRPr lang="en-GB" b="1" i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i="1" dirty="0" smtClean="0">
                <a:latin typeface="Garamond" panose="02020404030301010803" pitchFamily="18" charset="0"/>
              </a:rPr>
              <a:t>print('Year : ',</a:t>
            </a:r>
            <a:r>
              <a:rPr lang="en-GB" b="1" i="1" dirty="0" err="1" smtClean="0">
                <a:latin typeface="Garamond" panose="02020404030301010803" pitchFamily="18" charset="0"/>
              </a:rPr>
              <a:t>t.tm_year</a:t>
            </a:r>
            <a:r>
              <a:rPr lang="en-GB" b="1" i="1" dirty="0" smtClean="0">
                <a:latin typeface="Garamond" panose="02020404030301010803" pitchFamily="18" charset="0"/>
              </a:rPr>
              <a:t>,'\</a:t>
            </a:r>
            <a:r>
              <a:rPr lang="en-GB" b="1" i="1" dirty="0" err="1" smtClean="0">
                <a:latin typeface="Garamond" panose="02020404030301010803" pitchFamily="18" charset="0"/>
              </a:rPr>
              <a:t>nMonth</a:t>
            </a:r>
            <a:r>
              <a:rPr lang="en-GB" b="1" i="1" dirty="0" smtClean="0">
                <a:latin typeface="Garamond" panose="02020404030301010803" pitchFamily="18" charset="0"/>
              </a:rPr>
              <a:t> : ',</a:t>
            </a:r>
            <a:r>
              <a:rPr lang="en-GB" b="1" i="1" dirty="0" err="1" smtClean="0">
                <a:latin typeface="Garamond" panose="02020404030301010803" pitchFamily="18" charset="0"/>
              </a:rPr>
              <a:t>t.tm_mon</a:t>
            </a:r>
            <a:r>
              <a:rPr lang="en-GB" b="1" i="1" dirty="0" smtClean="0">
                <a:latin typeface="Garamond" panose="02020404030301010803" pitchFamily="18" charset="0"/>
              </a:rPr>
              <a:t>,</a:t>
            </a:r>
          </a:p>
          <a:p>
            <a:pPr marL="0" indent="0">
              <a:buNone/>
            </a:pPr>
            <a:r>
              <a:rPr lang="en-GB" b="1" i="1" dirty="0" smtClean="0">
                <a:latin typeface="Garamond" panose="02020404030301010803" pitchFamily="18" charset="0"/>
              </a:rPr>
              <a:t>'\</a:t>
            </a:r>
            <a:r>
              <a:rPr lang="en-GB" b="1" i="1" dirty="0" err="1" smtClean="0">
                <a:latin typeface="Garamond" panose="02020404030301010803" pitchFamily="18" charset="0"/>
              </a:rPr>
              <a:t>nDay</a:t>
            </a:r>
            <a:r>
              <a:rPr lang="en-GB" b="1" i="1" dirty="0" smtClean="0">
                <a:latin typeface="Garamond" panose="02020404030301010803" pitchFamily="18" charset="0"/>
              </a:rPr>
              <a:t> : ',</a:t>
            </a:r>
            <a:r>
              <a:rPr lang="en-GB" b="1" i="1" dirty="0" err="1" smtClean="0">
                <a:latin typeface="Garamond" panose="02020404030301010803" pitchFamily="18" charset="0"/>
              </a:rPr>
              <a:t>t.tm_mday</a:t>
            </a:r>
            <a:r>
              <a:rPr lang="en-GB" b="1" i="1" dirty="0" smtClean="0">
                <a:latin typeface="Garamond" panose="02020404030301010803" pitchFamily="18" charset="0"/>
              </a:rPr>
              <a:t>, '\</a:t>
            </a:r>
            <a:r>
              <a:rPr lang="en-GB" b="1" i="1" dirty="0" err="1" smtClean="0">
                <a:latin typeface="Garamond" panose="02020404030301010803" pitchFamily="18" charset="0"/>
              </a:rPr>
              <a:t>nWeek</a:t>
            </a:r>
            <a:r>
              <a:rPr lang="en-GB" b="1" i="1" dirty="0" smtClean="0">
                <a:latin typeface="Garamond" panose="02020404030301010803" pitchFamily="18" charset="0"/>
              </a:rPr>
              <a:t> Day : ',</a:t>
            </a:r>
            <a:r>
              <a:rPr lang="en-GB" b="1" i="1" dirty="0" err="1" smtClean="0">
                <a:latin typeface="Garamond" panose="02020404030301010803" pitchFamily="18" charset="0"/>
              </a:rPr>
              <a:t>t.tm_wday</a:t>
            </a:r>
            <a:r>
              <a:rPr lang="en-GB" b="1" i="1" dirty="0" smtClean="0">
                <a:latin typeface="Garamond" panose="02020404030301010803" pitchFamily="18" charset="0"/>
              </a:rPr>
              <a:t>, </a:t>
            </a:r>
          </a:p>
          <a:p>
            <a:pPr marL="0" indent="0">
              <a:buNone/>
            </a:pPr>
            <a:r>
              <a:rPr lang="en-GB" b="1" i="1" dirty="0" smtClean="0">
                <a:latin typeface="Garamond" panose="02020404030301010803" pitchFamily="18" charset="0"/>
              </a:rPr>
              <a:t>'\</a:t>
            </a:r>
            <a:r>
              <a:rPr lang="en-GB" b="1" i="1" dirty="0" err="1" smtClean="0">
                <a:latin typeface="Garamond" panose="02020404030301010803" pitchFamily="18" charset="0"/>
              </a:rPr>
              <a:t>nHour</a:t>
            </a:r>
            <a:r>
              <a:rPr lang="en-GB" b="1" i="1" dirty="0" smtClean="0">
                <a:latin typeface="Garamond" panose="02020404030301010803" pitchFamily="18" charset="0"/>
              </a:rPr>
              <a:t> : ',</a:t>
            </a:r>
            <a:r>
              <a:rPr lang="en-GB" b="1" i="1" dirty="0" err="1" smtClean="0">
                <a:latin typeface="Garamond" panose="02020404030301010803" pitchFamily="18" charset="0"/>
              </a:rPr>
              <a:t>t.tm_hour</a:t>
            </a:r>
            <a:r>
              <a:rPr lang="en-GB" b="1" i="1" dirty="0" smtClean="0">
                <a:latin typeface="Garamond" panose="02020404030301010803" pitchFamily="18" charset="0"/>
              </a:rPr>
              <a:t>, '\</a:t>
            </a:r>
            <a:r>
              <a:rPr lang="en-GB" b="1" i="1" dirty="0" err="1" smtClean="0">
                <a:latin typeface="Garamond" panose="02020404030301010803" pitchFamily="18" charset="0"/>
              </a:rPr>
              <a:t>nMinute</a:t>
            </a:r>
            <a:r>
              <a:rPr lang="en-GB" b="1" i="1" dirty="0" smtClean="0">
                <a:latin typeface="Garamond" panose="02020404030301010803" pitchFamily="18" charset="0"/>
              </a:rPr>
              <a:t> : ',</a:t>
            </a:r>
            <a:r>
              <a:rPr lang="en-GB" b="1" i="1" dirty="0" err="1" smtClean="0">
                <a:latin typeface="Garamond" panose="02020404030301010803" pitchFamily="18" charset="0"/>
              </a:rPr>
              <a:t>t.tm_min</a:t>
            </a:r>
            <a:r>
              <a:rPr lang="en-GB" b="1" i="1" dirty="0" smtClean="0">
                <a:latin typeface="Garamond" panose="02020404030301010803" pitchFamily="18" charset="0"/>
              </a:rPr>
              <a:t>, </a:t>
            </a:r>
          </a:p>
          <a:p>
            <a:pPr marL="0" indent="0">
              <a:buNone/>
            </a:pPr>
            <a:r>
              <a:rPr lang="en-GB" b="1" i="1" dirty="0" smtClean="0">
                <a:latin typeface="Garamond" panose="02020404030301010803" pitchFamily="18" charset="0"/>
              </a:rPr>
              <a:t>'\</a:t>
            </a:r>
            <a:r>
              <a:rPr lang="en-GB" b="1" i="1" dirty="0" err="1" smtClean="0">
                <a:latin typeface="Garamond" panose="02020404030301010803" pitchFamily="18" charset="0"/>
              </a:rPr>
              <a:t>nSecond</a:t>
            </a:r>
            <a:r>
              <a:rPr lang="en-GB" b="1" i="1" dirty="0" smtClean="0">
                <a:latin typeface="Garamond" panose="02020404030301010803" pitchFamily="18" charset="0"/>
              </a:rPr>
              <a:t> : ',</a:t>
            </a:r>
            <a:r>
              <a:rPr lang="en-GB" b="1" i="1" dirty="0" err="1" smtClean="0">
                <a:latin typeface="Garamond" panose="02020404030301010803" pitchFamily="18" charset="0"/>
              </a:rPr>
              <a:t>t.tm_sec</a:t>
            </a:r>
            <a:r>
              <a:rPr lang="en-GB" b="1" i="1" dirty="0" smtClean="0">
                <a:latin typeface="Garamond" panose="02020404030301010803" pitchFamily="18" charset="0"/>
              </a:rPr>
              <a:t>)</a:t>
            </a:r>
            <a:endParaRPr lang="en-GB" b="1" i="1" dirty="0">
              <a:latin typeface="Garamond" panose="02020404030301010803" pitchFamily="18" charset="0"/>
            </a:endParaRPr>
          </a:p>
        </p:txBody>
      </p:sp>
      <p:sp>
        <p:nvSpPr>
          <p:cNvPr id="4" name="Explosion 2 3"/>
          <p:cNvSpPr/>
          <p:nvPr/>
        </p:nvSpPr>
        <p:spPr>
          <a:xfrm>
            <a:off x="6007100" y="3009900"/>
            <a:ext cx="5676900" cy="3390900"/>
          </a:xfrm>
          <a:prstGeom prst="irregularSeal2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tx1"/>
                </a:solidFill>
              </a:rPr>
              <a:t>Year :  2021</a:t>
            </a:r>
          </a:p>
          <a:p>
            <a:pPr algn="ctr"/>
            <a:r>
              <a:rPr lang="en-GB" sz="2200" b="1" dirty="0">
                <a:solidFill>
                  <a:schemeClr val="tx1"/>
                </a:solidFill>
              </a:rPr>
              <a:t>Month :  1</a:t>
            </a:r>
          </a:p>
          <a:p>
            <a:pPr algn="ctr"/>
            <a:r>
              <a:rPr lang="en-GB" sz="2200" b="1" dirty="0">
                <a:solidFill>
                  <a:schemeClr val="tx1"/>
                </a:solidFill>
              </a:rPr>
              <a:t>Day :  29</a:t>
            </a:r>
          </a:p>
          <a:p>
            <a:pPr algn="ctr"/>
            <a:r>
              <a:rPr lang="en-GB" sz="2200" b="1" dirty="0">
                <a:solidFill>
                  <a:schemeClr val="tx1"/>
                </a:solidFill>
              </a:rPr>
              <a:t>Week Day :  4</a:t>
            </a:r>
          </a:p>
          <a:p>
            <a:pPr algn="ctr"/>
            <a:r>
              <a:rPr lang="en-GB" sz="2200" b="1" dirty="0">
                <a:solidFill>
                  <a:schemeClr val="tx1"/>
                </a:solidFill>
              </a:rPr>
              <a:t>Hour :  7</a:t>
            </a:r>
          </a:p>
          <a:p>
            <a:pPr algn="ctr"/>
            <a:r>
              <a:rPr lang="en-GB" sz="2200" b="1" dirty="0">
                <a:solidFill>
                  <a:schemeClr val="tx1"/>
                </a:solidFill>
              </a:rPr>
              <a:t>Minute :  45</a:t>
            </a:r>
          </a:p>
          <a:p>
            <a:pPr algn="ctr"/>
            <a:r>
              <a:rPr lang="en-GB" sz="2200" b="1" dirty="0">
                <a:solidFill>
                  <a:schemeClr val="tx1"/>
                </a:solidFill>
              </a:rPr>
              <a:t>Second :  40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7356142" y="673100"/>
            <a:ext cx="2006221" cy="982638"/>
          </a:xfrm>
          <a:prstGeom prst="wedgeEllipseCallou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calendar</a:t>
            </a:r>
          </a:p>
          <a:p>
            <a:pPr algn="ctr"/>
            <a:r>
              <a:rPr lang="en-GB" sz="2400" b="1" dirty="0" err="1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  <a:r>
              <a:rPr lang="en-GB" sz="2400" b="1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atetime</a:t>
            </a:r>
            <a:endParaRPr lang="en-GB" sz="2400" b="1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endParaRPr lang="en-GB" sz="24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9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7672"/>
            <a:ext cx="4211472" cy="6032309"/>
          </a:xfrm>
          <a:ln w="38100">
            <a:solidFill>
              <a:srgbClr val="00B0F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Lab Record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Adarsh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Amala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Anlin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Anooja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Arsha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Athira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Dhanusha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Joyson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Malavika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Shirin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Thasni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Vishnu V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49203" y="477672"/>
            <a:ext cx="4211472" cy="603230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Sample Programs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Amala</a:t>
            </a: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Anlin</a:t>
            </a: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Anooja</a:t>
            </a: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Arsha</a:t>
            </a: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Athira</a:t>
            </a: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Dhanusha</a:t>
            </a: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Joyson</a:t>
            </a: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Malavika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4493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8615"/>
            <a:ext cx="10515600" cy="56583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		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Modules provide related functionality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			Set of functions used in any number of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programs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			Reusable code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Module 	- .</a:t>
            </a:r>
            <a:r>
              <a:rPr lang="en-GB" dirty="0" err="1" smtClean="0"/>
              <a:t>py</a:t>
            </a:r>
            <a:r>
              <a:rPr lang="en-GB" dirty="0" smtClean="0"/>
              <a:t> file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- imported and used by programs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	</a:t>
            </a:r>
            <a:r>
              <a:rPr lang="en-GB" dirty="0" err="1" smtClean="0"/>
              <a:t>eg</a:t>
            </a:r>
            <a:r>
              <a:rPr lang="en-GB" dirty="0" smtClean="0"/>
              <a:t> : import math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        print(‘PI = ‘,</a:t>
            </a:r>
            <a:r>
              <a:rPr lang="en-GB" dirty="0" err="1" smtClean="0"/>
              <a:t>math.pi</a:t>
            </a:r>
            <a:r>
              <a:rPr lang="en-GB" dirty="0" smtClean="0"/>
              <a:t>)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555845" y="1105469"/>
            <a:ext cx="2333767" cy="5868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Package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55845" y="2118016"/>
            <a:ext cx="2333767" cy="5868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Module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555845" y="3130563"/>
            <a:ext cx="2333767" cy="5868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Function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722728" y="2704869"/>
            <a:ext cx="0" cy="42569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722728" y="1692322"/>
            <a:ext cx="0" cy="42569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6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700"/>
            <a:ext cx="10515600" cy="64388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Syntax – </a:t>
            </a:r>
            <a:r>
              <a:rPr lang="en-GB" b="1" i="1" dirty="0" smtClean="0"/>
              <a:t>import </a:t>
            </a:r>
          </a:p>
          <a:p>
            <a:pPr marL="0" indent="0">
              <a:buNone/>
            </a:pPr>
            <a:endParaRPr lang="en-GB" b="1" i="1" dirty="0" smtClean="0"/>
          </a:p>
          <a:p>
            <a:pPr marL="0" indent="0">
              <a:buNone/>
            </a:pPr>
            <a:r>
              <a:rPr lang="en-GB" b="1" dirty="0"/>
              <a:t> </a:t>
            </a:r>
            <a:r>
              <a:rPr lang="en-GB" b="1" dirty="0" smtClean="0"/>
              <a:t>(</a:t>
            </a:r>
            <a:r>
              <a:rPr lang="en-GB" b="1" dirty="0" err="1" smtClean="0"/>
              <a:t>i</a:t>
            </a:r>
            <a:r>
              <a:rPr lang="en-GB" b="1" i="1" dirty="0" smtClean="0"/>
              <a:t>) import &lt;importable&gt;</a:t>
            </a:r>
          </a:p>
          <a:p>
            <a:pPr marL="0" indent="0">
              <a:buNone/>
            </a:pPr>
            <a:r>
              <a:rPr lang="en-GB" b="1" dirty="0"/>
              <a:t>	</a:t>
            </a:r>
            <a:r>
              <a:rPr lang="en-GB" dirty="0" err="1" smtClean="0"/>
              <a:t>eg</a:t>
            </a:r>
            <a:r>
              <a:rPr lang="en-GB" dirty="0" smtClean="0"/>
              <a:t> : 	import math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print(‘PI = ‘,</a:t>
            </a:r>
            <a:r>
              <a:rPr lang="en-GB" dirty="0" err="1" smtClean="0"/>
              <a:t>math.pi</a:t>
            </a:r>
            <a:r>
              <a:rPr lang="en-GB" dirty="0" smtClean="0"/>
              <a:t>)</a:t>
            </a:r>
          </a:p>
          <a:p>
            <a:pPr marL="0" indent="0" algn="just">
              <a:buNone/>
            </a:pPr>
            <a:r>
              <a:rPr lang="en-GB" b="1" dirty="0" smtClean="0"/>
              <a:t>(ii) </a:t>
            </a:r>
            <a:r>
              <a:rPr lang="en-GB" b="1" i="1" dirty="0" smtClean="0"/>
              <a:t>import &lt;importable-1&gt;, &lt;importable-2&gt;, …, &lt;importable-N&gt; </a:t>
            </a:r>
          </a:p>
          <a:p>
            <a:pPr marL="0" indent="0">
              <a:buNone/>
            </a:pPr>
            <a:r>
              <a:rPr lang="en-GB" b="1" dirty="0"/>
              <a:t>	</a:t>
            </a:r>
            <a:r>
              <a:rPr lang="en-GB" dirty="0" err="1" smtClean="0"/>
              <a:t>eg</a:t>
            </a:r>
            <a:r>
              <a:rPr lang="en-GB" dirty="0" smtClean="0"/>
              <a:t> : 	import math, random</a:t>
            </a:r>
          </a:p>
          <a:p>
            <a:pPr marL="0" indent="0">
              <a:buNone/>
            </a:pPr>
            <a:r>
              <a:rPr lang="en-GB" dirty="0" smtClean="0"/>
              <a:t>		print(‘PI = ‘,</a:t>
            </a:r>
            <a:r>
              <a:rPr lang="en-GB" dirty="0" err="1" smtClean="0"/>
              <a:t>math.pi</a:t>
            </a:r>
            <a:r>
              <a:rPr lang="en-GB" dirty="0" smtClean="0"/>
              <a:t>,’\n Random =‘,</a:t>
            </a:r>
            <a:r>
              <a:rPr lang="en-GB" dirty="0" err="1" smtClean="0"/>
              <a:t>random.randint</a:t>
            </a:r>
            <a:r>
              <a:rPr lang="en-GB" dirty="0" smtClean="0"/>
              <a:t>(1,7))</a:t>
            </a:r>
          </a:p>
          <a:p>
            <a:pPr marL="0" indent="0">
              <a:buNone/>
            </a:pPr>
            <a:r>
              <a:rPr lang="en-GB" b="1" dirty="0" smtClean="0"/>
              <a:t>(iii) </a:t>
            </a:r>
            <a:r>
              <a:rPr lang="en-GB" b="1" i="1" dirty="0" smtClean="0"/>
              <a:t>import &lt;importable&gt; as &lt;</a:t>
            </a:r>
            <a:r>
              <a:rPr lang="en-GB" b="1" i="1" dirty="0" err="1" smtClean="0"/>
              <a:t>preferred_name</a:t>
            </a:r>
            <a:r>
              <a:rPr lang="en-GB" b="1" i="1" dirty="0" smtClean="0"/>
              <a:t>&gt;</a:t>
            </a:r>
          </a:p>
          <a:p>
            <a:pPr marL="0" indent="0">
              <a:buNone/>
            </a:pPr>
            <a:r>
              <a:rPr lang="en-GB" b="1" i="1" dirty="0"/>
              <a:t>	</a:t>
            </a:r>
            <a:r>
              <a:rPr lang="en-GB" dirty="0" err="1" smtClean="0"/>
              <a:t>eg</a:t>
            </a:r>
            <a:r>
              <a:rPr lang="en-GB" dirty="0" smtClean="0"/>
              <a:t>: 	import math as m</a:t>
            </a:r>
          </a:p>
          <a:p>
            <a:pPr marL="0" indent="0">
              <a:buNone/>
            </a:pPr>
            <a:r>
              <a:rPr lang="en-GB" b="1" dirty="0"/>
              <a:t>	</a:t>
            </a:r>
            <a:r>
              <a:rPr lang="en-GB" b="1" dirty="0" smtClean="0"/>
              <a:t>	</a:t>
            </a:r>
            <a:r>
              <a:rPr lang="en-GB" dirty="0" smtClean="0"/>
              <a:t>print(‘PI = ‘,</a:t>
            </a:r>
            <a:r>
              <a:rPr lang="en-GB" dirty="0" err="1" smtClean="0"/>
              <a:t>m.pi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b="1" dirty="0" smtClean="0"/>
              <a:t>(iv) from</a:t>
            </a:r>
            <a:r>
              <a:rPr lang="en-GB" b="1" i="1" dirty="0" smtClean="0"/>
              <a:t> &lt;importable&gt; import object</a:t>
            </a:r>
          </a:p>
          <a:p>
            <a:pPr marL="0" indent="0">
              <a:buNone/>
            </a:pPr>
            <a:r>
              <a:rPr lang="en-GB" b="1" i="1" dirty="0"/>
              <a:t>	</a:t>
            </a:r>
            <a:r>
              <a:rPr lang="en-GB" dirty="0" err="1" smtClean="0"/>
              <a:t>eg</a:t>
            </a:r>
            <a:r>
              <a:rPr lang="en-GB" dirty="0" smtClean="0"/>
              <a:t>: 	from math import pi</a:t>
            </a:r>
          </a:p>
          <a:p>
            <a:pPr marL="0" indent="0">
              <a:buNone/>
            </a:pPr>
            <a:r>
              <a:rPr lang="en-GB" b="1" dirty="0" smtClean="0"/>
              <a:t>		</a:t>
            </a:r>
            <a:r>
              <a:rPr lang="en-GB" dirty="0" smtClean="0"/>
              <a:t>print(‘PI = ‘,</a:t>
            </a:r>
            <a:r>
              <a:rPr lang="en-GB" dirty="0"/>
              <a:t> </a:t>
            </a:r>
            <a:r>
              <a:rPr lang="en-GB" dirty="0" smtClean="0"/>
              <a:t>pi)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4381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4500"/>
            <a:ext cx="10769600" cy="6070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Syntax – </a:t>
            </a:r>
            <a:r>
              <a:rPr lang="en-GB" b="1" i="1" dirty="0" smtClean="0"/>
              <a:t>import </a:t>
            </a:r>
          </a:p>
          <a:p>
            <a:pPr marL="0" indent="0">
              <a:buNone/>
            </a:pPr>
            <a:endParaRPr lang="en-GB" b="1" i="1" dirty="0" smtClean="0"/>
          </a:p>
          <a:p>
            <a:pPr marL="0" indent="0">
              <a:buNone/>
            </a:pPr>
            <a:r>
              <a:rPr lang="en-GB" b="1" dirty="0" smtClean="0"/>
              <a:t> (v</a:t>
            </a:r>
            <a:r>
              <a:rPr lang="en-GB" b="1" i="1" dirty="0" smtClean="0"/>
              <a:t>) from &lt;importable&gt; import &lt;object&gt; as &lt;</a:t>
            </a:r>
            <a:r>
              <a:rPr lang="en-GB" b="1" i="1" dirty="0" err="1" smtClean="0"/>
              <a:t>preferred_name</a:t>
            </a:r>
            <a:r>
              <a:rPr lang="en-GB" b="1" i="1" dirty="0" smtClean="0"/>
              <a:t>&gt;</a:t>
            </a:r>
          </a:p>
          <a:p>
            <a:pPr marL="0" indent="0">
              <a:buNone/>
            </a:pPr>
            <a:r>
              <a:rPr lang="en-GB" b="1" dirty="0" smtClean="0"/>
              <a:t>	</a:t>
            </a:r>
            <a:r>
              <a:rPr lang="en-GB" dirty="0" err="1" smtClean="0"/>
              <a:t>eg</a:t>
            </a:r>
            <a:r>
              <a:rPr lang="en-GB" dirty="0" smtClean="0"/>
              <a:t> : 	from math import pi as p</a:t>
            </a:r>
          </a:p>
          <a:p>
            <a:pPr marL="0" indent="0">
              <a:buNone/>
            </a:pPr>
            <a:r>
              <a:rPr lang="en-GB" dirty="0" smtClean="0"/>
              <a:t>		print(‘PI = ‘,p)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 algn="just">
              <a:buNone/>
            </a:pPr>
            <a:r>
              <a:rPr lang="en-GB" b="1" dirty="0" smtClean="0"/>
              <a:t>(vi) </a:t>
            </a:r>
            <a:r>
              <a:rPr lang="en-GB" b="1" i="1" dirty="0" smtClean="0"/>
              <a:t>from &lt;importable&gt; import &lt;object_1&gt;, &lt;object_2&gt; … &lt;</a:t>
            </a:r>
            <a:r>
              <a:rPr lang="en-GB" b="1" i="1" dirty="0" err="1" smtClean="0"/>
              <a:t>object_n</a:t>
            </a:r>
            <a:r>
              <a:rPr lang="en-GB" b="1" i="1" dirty="0" smtClean="0"/>
              <a:t>&gt; </a:t>
            </a:r>
          </a:p>
          <a:p>
            <a:pPr marL="0" indent="0">
              <a:buNone/>
            </a:pPr>
            <a:r>
              <a:rPr lang="en-GB" b="1" dirty="0" smtClean="0"/>
              <a:t>	</a:t>
            </a:r>
            <a:r>
              <a:rPr lang="en-GB" dirty="0" err="1" smtClean="0"/>
              <a:t>eg</a:t>
            </a:r>
            <a:r>
              <a:rPr lang="en-GB" dirty="0" smtClean="0"/>
              <a:t> :	 (a) 	from math import pi, </a:t>
            </a:r>
            <a:r>
              <a:rPr lang="en-GB" dirty="0" err="1" smtClean="0"/>
              <a:t>sqrt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	 	 print(‘PI = ‘,pi,’\n </a:t>
            </a:r>
            <a:r>
              <a:rPr lang="en-GB" dirty="0" err="1" smtClean="0"/>
              <a:t>sqrt</a:t>
            </a:r>
            <a:r>
              <a:rPr lang="en-GB" dirty="0" smtClean="0"/>
              <a:t>(2) =‘, </a:t>
            </a:r>
            <a:r>
              <a:rPr lang="en-GB" dirty="0" err="1" smtClean="0"/>
              <a:t>sqrt</a:t>
            </a:r>
            <a:r>
              <a:rPr lang="en-GB" dirty="0" smtClean="0"/>
              <a:t>(2))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(b)	from math import pi as p, </a:t>
            </a:r>
            <a:r>
              <a:rPr lang="en-GB" dirty="0" err="1" smtClean="0"/>
              <a:t>sqrt</a:t>
            </a:r>
            <a:r>
              <a:rPr lang="en-GB" dirty="0" smtClean="0"/>
              <a:t> as s</a:t>
            </a:r>
          </a:p>
          <a:p>
            <a:pPr marL="0" indent="0">
              <a:buNone/>
            </a:pPr>
            <a:r>
              <a:rPr lang="en-GB" dirty="0" smtClean="0"/>
              <a:t>			print(‘PI = ‘,p,’\n </a:t>
            </a:r>
            <a:r>
              <a:rPr lang="en-GB" dirty="0" err="1" smtClean="0"/>
              <a:t>sqrt</a:t>
            </a:r>
            <a:r>
              <a:rPr lang="en-GB" dirty="0" smtClean="0"/>
              <a:t>(2) =‘, s(2))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(vii) from</a:t>
            </a:r>
            <a:r>
              <a:rPr lang="en-GB" b="1" i="1" dirty="0" smtClean="0"/>
              <a:t> &lt;importable&gt; import *</a:t>
            </a:r>
          </a:p>
          <a:p>
            <a:pPr marL="0" indent="0">
              <a:buNone/>
            </a:pPr>
            <a:r>
              <a:rPr lang="en-GB" b="1" i="1" dirty="0" smtClean="0"/>
              <a:t>	</a:t>
            </a:r>
            <a:r>
              <a:rPr lang="en-GB" dirty="0" err="1" smtClean="0"/>
              <a:t>eg</a:t>
            </a:r>
            <a:r>
              <a:rPr lang="en-GB" dirty="0" smtClean="0"/>
              <a:t>: 	from math import *</a:t>
            </a:r>
          </a:p>
          <a:p>
            <a:pPr marL="0" indent="0">
              <a:buNone/>
            </a:pPr>
            <a:r>
              <a:rPr lang="en-GB" b="1" dirty="0" smtClean="0"/>
              <a:t>		</a:t>
            </a:r>
            <a:r>
              <a:rPr lang="en-GB" dirty="0" smtClean="0"/>
              <a:t>print(‘PI = ‘, pi, ‘\</a:t>
            </a:r>
            <a:r>
              <a:rPr lang="en-GB" dirty="0" err="1" smtClean="0"/>
              <a:t>nsqrt</a:t>
            </a:r>
            <a:r>
              <a:rPr lang="en-GB" dirty="0" smtClean="0"/>
              <a:t>(2) =‘, </a:t>
            </a:r>
            <a:r>
              <a:rPr lang="en-GB" dirty="0" err="1" smtClean="0"/>
              <a:t>sqrt</a:t>
            </a:r>
            <a:r>
              <a:rPr lang="en-GB" dirty="0" smtClean="0"/>
              <a:t>(2), ‘\</a:t>
            </a:r>
            <a:r>
              <a:rPr lang="en-GB" dirty="0" err="1" smtClean="0"/>
              <a:t>nfloor</a:t>
            </a:r>
            <a:r>
              <a:rPr lang="en-GB" dirty="0" smtClean="0"/>
              <a:t>(8.76) = ‘,floor(8.76))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7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4200"/>
            <a:ext cx="10515600" cy="5943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i="1" dirty="0" smtClean="0"/>
              <a:t>LOCATING MODULE</a:t>
            </a:r>
          </a:p>
          <a:p>
            <a:pPr marL="0" indent="0">
              <a:buNone/>
            </a:pPr>
            <a:endParaRPr lang="en-GB" b="1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Garamond" panose="02020404030301010803" pitchFamily="18" charset="0"/>
              </a:rPr>
              <a:t>Search </a:t>
            </a:r>
            <a:r>
              <a:rPr lang="en-GB" b="1" dirty="0" err="1" smtClean="0">
                <a:latin typeface="Garamond" panose="02020404030301010803" pitchFamily="18" charset="0"/>
              </a:rPr>
              <a:t>sys.path</a:t>
            </a:r>
            <a:r>
              <a:rPr lang="en-GB" b="1" dirty="0" smtClean="0">
                <a:latin typeface="Garamond" panose="02020404030301010803" pitchFamily="18" charset="0"/>
              </a:rPr>
              <a:t> </a:t>
            </a:r>
          </a:p>
          <a:p>
            <a:pPr lvl="1">
              <a:buFontTx/>
              <a:buChar char="-"/>
            </a:pPr>
            <a:r>
              <a:rPr lang="en-GB" sz="2800" b="1" dirty="0" smtClean="0">
                <a:latin typeface="Garamond" panose="02020404030301010803" pitchFamily="18" charset="0"/>
              </a:rPr>
              <a:t>List of directories that constitute python path</a:t>
            </a:r>
          </a:p>
          <a:p>
            <a:pPr lvl="1">
              <a:buFontTx/>
              <a:buChar char="-"/>
            </a:pPr>
            <a:r>
              <a:rPr lang="en-GB" sz="2800" b="1" dirty="0" smtClean="0">
                <a:latin typeface="Garamond" panose="02020404030301010803" pitchFamily="18" charset="0"/>
              </a:rPr>
              <a:t>First directory is one having given program</a:t>
            </a:r>
          </a:p>
          <a:p>
            <a:pPr marL="457200" lvl="1" indent="0">
              <a:buNone/>
            </a:pPr>
            <a:endParaRPr lang="en-GB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Garamond" panose="02020404030301010803" pitchFamily="18" charset="0"/>
              </a:rPr>
              <a:t>Search in environment variable set at time of installation</a:t>
            </a:r>
          </a:p>
          <a:p>
            <a:pPr marL="0" indent="0">
              <a:buNone/>
            </a:pPr>
            <a:endParaRPr lang="en-GB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Garamond" panose="02020404030301010803" pitchFamily="18" charset="0"/>
              </a:rPr>
              <a:t>Search default paths installed for Python’s standard library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b="1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Garamond" panose="02020404030301010803" pitchFamily="18" charset="0"/>
              </a:rPr>
              <a:t>To check whether a module is installed</a:t>
            </a:r>
          </a:p>
          <a:p>
            <a:pPr marL="0" indent="0">
              <a:buNone/>
            </a:pPr>
            <a:r>
              <a:rPr lang="en-GB" b="1" dirty="0">
                <a:latin typeface="Garamond" panose="02020404030301010803" pitchFamily="18" charset="0"/>
              </a:rPr>
              <a:t>	</a:t>
            </a:r>
            <a:r>
              <a:rPr lang="en-GB" b="1" dirty="0" smtClean="0">
                <a:latin typeface="Garamond" panose="02020404030301010803" pitchFamily="18" charset="0"/>
              </a:rPr>
              <a:t>python –c “import music”</a:t>
            </a:r>
          </a:p>
          <a:p>
            <a:pPr marL="0" indent="0">
              <a:buNone/>
            </a:pPr>
            <a:endParaRPr lang="en-GB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	</a:t>
            </a:r>
            <a:r>
              <a:rPr lang="en-GB" b="1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ModuleNotFoundError</a:t>
            </a:r>
            <a:r>
              <a:rPr lang="en-GB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: No module named 'music'</a:t>
            </a:r>
            <a:endParaRPr lang="en-GB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48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400" y="482600"/>
            <a:ext cx="10655300" cy="6159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i="1" dirty="0" smtClean="0">
                <a:latin typeface="Garamond" panose="02020404030301010803" pitchFamily="18" charset="0"/>
              </a:rPr>
              <a:t>Creating Custom Modules</a:t>
            </a:r>
          </a:p>
          <a:p>
            <a:pPr marL="0" indent="0">
              <a:buNone/>
            </a:pPr>
            <a:endParaRPr lang="en-GB" sz="2400" b="1" i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2400" b="1" i="1" dirty="0" smtClean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import test</a:t>
            </a:r>
          </a:p>
          <a:p>
            <a:pPr marL="0" indent="0">
              <a:buNone/>
            </a:pPr>
            <a:r>
              <a:rPr lang="en-GB" sz="2400" b="1" i="1" dirty="0" smtClean="0">
                <a:latin typeface="Garamond" panose="02020404030301010803" pitchFamily="18" charset="0"/>
              </a:rPr>
              <a:t>print(</a:t>
            </a:r>
            <a:r>
              <a:rPr lang="en-GB" sz="2400" b="1" i="1" dirty="0" err="1" smtClean="0">
                <a:latin typeface="Garamond" panose="02020404030301010803" pitchFamily="18" charset="0"/>
              </a:rPr>
              <a:t>test.sum</a:t>
            </a:r>
            <a:r>
              <a:rPr lang="en-GB" sz="2400" b="1" i="1" dirty="0" smtClean="0">
                <a:latin typeface="Garamond" panose="02020404030301010803" pitchFamily="18" charset="0"/>
              </a:rPr>
              <a:t>(2,3))</a:t>
            </a:r>
          </a:p>
          <a:p>
            <a:pPr marL="0" indent="0">
              <a:buNone/>
            </a:pPr>
            <a:r>
              <a:rPr lang="en-GB" sz="2400" b="1" i="1" dirty="0" smtClean="0">
                <a:latin typeface="Garamond" panose="02020404030301010803" pitchFamily="18" charset="0"/>
              </a:rPr>
              <a:t>print(</a:t>
            </a:r>
            <a:r>
              <a:rPr lang="en-GB" sz="2400" b="1" i="1" dirty="0" err="1" smtClean="0">
                <a:latin typeface="Garamond" panose="02020404030301010803" pitchFamily="18" charset="0"/>
              </a:rPr>
              <a:t>test.prod</a:t>
            </a:r>
            <a:r>
              <a:rPr lang="en-GB" sz="2400" b="1" i="1" dirty="0" smtClean="0">
                <a:latin typeface="Garamond" panose="02020404030301010803" pitchFamily="18" charset="0"/>
              </a:rPr>
              <a:t>(2,3))</a:t>
            </a:r>
          </a:p>
          <a:p>
            <a:pPr marL="0" indent="0">
              <a:buNone/>
            </a:pPr>
            <a:endParaRPr lang="en-GB" sz="2400" b="1" i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2400" b="1" i="1" dirty="0" smtClean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import test as t</a:t>
            </a:r>
          </a:p>
          <a:p>
            <a:pPr marL="0" indent="0">
              <a:buNone/>
            </a:pPr>
            <a:r>
              <a:rPr lang="en-GB" sz="2400" b="1" i="1" dirty="0" smtClean="0">
                <a:latin typeface="Garamond" panose="02020404030301010803" pitchFamily="18" charset="0"/>
              </a:rPr>
              <a:t>print(</a:t>
            </a:r>
            <a:r>
              <a:rPr lang="en-GB" sz="2400" b="1" i="1" dirty="0" err="1" smtClean="0">
                <a:latin typeface="Garamond" panose="02020404030301010803" pitchFamily="18" charset="0"/>
              </a:rPr>
              <a:t>t.sum</a:t>
            </a:r>
            <a:r>
              <a:rPr lang="en-GB" sz="2400" b="1" i="1" dirty="0" smtClean="0">
                <a:latin typeface="Garamond" panose="02020404030301010803" pitchFamily="18" charset="0"/>
              </a:rPr>
              <a:t>(2,3))</a:t>
            </a:r>
          </a:p>
          <a:p>
            <a:pPr marL="0" indent="0">
              <a:buNone/>
            </a:pPr>
            <a:r>
              <a:rPr lang="en-GB" sz="2400" b="1" i="1" dirty="0" smtClean="0">
                <a:latin typeface="Garamond" panose="02020404030301010803" pitchFamily="18" charset="0"/>
              </a:rPr>
              <a:t>print(</a:t>
            </a:r>
            <a:r>
              <a:rPr lang="en-GB" sz="2400" b="1" i="1" dirty="0" err="1" smtClean="0">
                <a:latin typeface="Garamond" panose="02020404030301010803" pitchFamily="18" charset="0"/>
              </a:rPr>
              <a:t>t.prod</a:t>
            </a:r>
            <a:r>
              <a:rPr lang="en-GB" sz="2400" b="1" i="1" dirty="0" smtClean="0">
                <a:latin typeface="Garamond" panose="02020404030301010803" pitchFamily="18" charset="0"/>
              </a:rPr>
              <a:t>(2,3))</a:t>
            </a:r>
          </a:p>
          <a:p>
            <a:pPr marL="0" indent="0">
              <a:buNone/>
            </a:pPr>
            <a:endParaRPr lang="en-GB" sz="2400" b="1" i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2400" b="1" i="1" dirty="0" smtClean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from test import sum</a:t>
            </a:r>
          </a:p>
          <a:p>
            <a:pPr marL="0" indent="0">
              <a:buNone/>
            </a:pPr>
            <a:r>
              <a:rPr lang="en-GB" sz="2400" b="1" i="1" dirty="0" smtClean="0">
                <a:latin typeface="Garamond" panose="02020404030301010803" pitchFamily="18" charset="0"/>
              </a:rPr>
              <a:t>print(sum(2,3))</a:t>
            </a:r>
          </a:p>
          <a:p>
            <a:pPr marL="0" indent="0">
              <a:buNone/>
            </a:pPr>
            <a:r>
              <a:rPr lang="en-GB" sz="2400" b="1" i="1" dirty="0" smtClean="0">
                <a:latin typeface="Garamond" panose="02020404030301010803" pitchFamily="18" charset="0"/>
              </a:rPr>
              <a:t>print(</a:t>
            </a:r>
            <a:r>
              <a:rPr lang="en-GB" sz="2400" b="1" i="1" dirty="0" err="1" smtClean="0">
                <a:latin typeface="Garamond" panose="02020404030301010803" pitchFamily="18" charset="0"/>
              </a:rPr>
              <a:t>test.prod</a:t>
            </a:r>
            <a:r>
              <a:rPr lang="en-GB" sz="2400" b="1" i="1" dirty="0" smtClean="0">
                <a:latin typeface="Garamond" panose="02020404030301010803" pitchFamily="18" charset="0"/>
              </a:rPr>
              <a:t>(2,3))</a:t>
            </a:r>
          </a:p>
          <a:p>
            <a:pPr marL="0" indent="0">
              <a:buNone/>
            </a:pPr>
            <a:endParaRPr lang="en-GB" sz="2400" b="1" i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sz="2400" b="1" i="1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91575" y="1420325"/>
            <a:ext cx="2692400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b="1" i="1" dirty="0" smtClean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'''</a:t>
            </a:r>
          </a:p>
          <a:p>
            <a:r>
              <a:rPr lang="en-GB" sz="2400" b="1" i="1" dirty="0" smtClean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Custom Module</a:t>
            </a:r>
          </a:p>
          <a:p>
            <a:r>
              <a:rPr lang="en-GB" sz="2400" b="1" i="1" dirty="0" smtClean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sum() and prod()</a:t>
            </a:r>
          </a:p>
          <a:p>
            <a:r>
              <a:rPr lang="en-GB" sz="2400" b="1" i="1" dirty="0" smtClean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'''</a:t>
            </a:r>
          </a:p>
          <a:p>
            <a:r>
              <a:rPr lang="en-GB" sz="2400" b="1" i="1" dirty="0" err="1" smtClean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def</a:t>
            </a:r>
            <a:r>
              <a:rPr lang="en-GB" sz="2400" b="1" i="1" dirty="0" smtClean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 sum(a, b):</a:t>
            </a:r>
          </a:p>
          <a:p>
            <a:r>
              <a:rPr lang="en-GB" sz="2400" b="1" i="1" dirty="0" smtClean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    return a + b</a:t>
            </a:r>
          </a:p>
          <a:p>
            <a:endParaRPr lang="en-GB" sz="2400" b="1" i="1" dirty="0" smtClean="0">
              <a:solidFill>
                <a:schemeClr val="accent5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GB" sz="2400" b="1" i="1" dirty="0" err="1" smtClean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def</a:t>
            </a:r>
            <a:r>
              <a:rPr lang="en-GB" sz="2400" b="1" i="1" dirty="0" smtClean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 prod(a, b):</a:t>
            </a:r>
          </a:p>
          <a:p>
            <a:r>
              <a:rPr lang="en-GB" sz="2400" b="1" i="1" dirty="0" smtClean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</a:rPr>
              <a:t>    return a * b</a:t>
            </a:r>
            <a:endParaRPr lang="en-GB" sz="2400" b="1" i="1" dirty="0">
              <a:solidFill>
                <a:schemeClr val="accent5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8950" y="1420325"/>
            <a:ext cx="4279900" cy="48936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b="1" i="1" dirty="0" smtClean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from test import sum as s</a:t>
            </a:r>
          </a:p>
          <a:p>
            <a:r>
              <a:rPr lang="en-GB" sz="2400" b="1" i="1" dirty="0" smtClean="0">
                <a:latin typeface="Garamond" panose="02020404030301010803" pitchFamily="18" charset="0"/>
              </a:rPr>
              <a:t>print(s(2,3))</a:t>
            </a:r>
          </a:p>
          <a:p>
            <a:r>
              <a:rPr lang="en-GB" sz="2400" b="1" i="1" dirty="0" smtClean="0">
                <a:latin typeface="Garamond" panose="02020404030301010803" pitchFamily="18" charset="0"/>
              </a:rPr>
              <a:t>print(</a:t>
            </a:r>
            <a:r>
              <a:rPr lang="en-GB" sz="2400" b="1" i="1" dirty="0" err="1" smtClean="0">
                <a:latin typeface="Garamond" panose="02020404030301010803" pitchFamily="18" charset="0"/>
              </a:rPr>
              <a:t>test.prod</a:t>
            </a:r>
            <a:r>
              <a:rPr lang="en-GB" sz="2400" b="1" i="1" dirty="0" smtClean="0">
                <a:latin typeface="Garamond" panose="02020404030301010803" pitchFamily="18" charset="0"/>
              </a:rPr>
              <a:t>(2,3))</a:t>
            </a:r>
          </a:p>
          <a:p>
            <a:endParaRPr lang="en-GB" sz="2400" b="1" i="1" dirty="0" smtClean="0">
              <a:latin typeface="Garamond" panose="02020404030301010803" pitchFamily="18" charset="0"/>
            </a:endParaRPr>
          </a:p>
          <a:p>
            <a:endParaRPr lang="en-GB" sz="2400" b="1" i="1" dirty="0" smtClean="0">
              <a:latin typeface="Garamond" panose="02020404030301010803" pitchFamily="18" charset="0"/>
            </a:endParaRPr>
          </a:p>
          <a:p>
            <a:r>
              <a:rPr lang="en-GB" sz="2400" b="1" i="1" dirty="0" smtClean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from test import sum, prod as p</a:t>
            </a:r>
          </a:p>
          <a:p>
            <a:r>
              <a:rPr lang="en-GB" sz="2400" b="1" i="1" dirty="0" smtClean="0">
                <a:latin typeface="Garamond" panose="02020404030301010803" pitchFamily="18" charset="0"/>
              </a:rPr>
              <a:t>print(sum(2,3))</a:t>
            </a:r>
          </a:p>
          <a:p>
            <a:r>
              <a:rPr lang="en-GB" sz="2400" b="1" i="1" dirty="0" smtClean="0">
                <a:latin typeface="Garamond" panose="02020404030301010803" pitchFamily="18" charset="0"/>
              </a:rPr>
              <a:t>print(p(2,3))</a:t>
            </a:r>
          </a:p>
          <a:p>
            <a:endParaRPr lang="en-GB" sz="2400" b="1" i="1" dirty="0" smtClean="0">
              <a:latin typeface="Garamond" panose="02020404030301010803" pitchFamily="18" charset="0"/>
            </a:endParaRPr>
          </a:p>
          <a:p>
            <a:endParaRPr lang="en-GB" sz="2400" b="1" i="1" dirty="0" smtClean="0">
              <a:latin typeface="Garamond" panose="02020404030301010803" pitchFamily="18" charset="0"/>
            </a:endParaRPr>
          </a:p>
          <a:p>
            <a:r>
              <a:rPr lang="en-GB" sz="2400" b="1" i="1" dirty="0" smtClean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from test import *</a:t>
            </a:r>
          </a:p>
          <a:p>
            <a:r>
              <a:rPr lang="en-GB" sz="2400" b="1" i="1" dirty="0" smtClean="0">
                <a:latin typeface="Garamond" panose="02020404030301010803" pitchFamily="18" charset="0"/>
              </a:rPr>
              <a:t>print(sum(2,3))</a:t>
            </a:r>
          </a:p>
          <a:p>
            <a:r>
              <a:rPr lang="en-GB" sz="2400" b="1" i="1" dirty="0" smtClean="0">
                <a:latin typeface="Garamond" panose="02020404030301010803" pitchFamily="18" charset="0"/>
              </a:rPr>
              <a:t>print(prod(2,3))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91575" y="900752"/>
            <a:ext cx="2658897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Garamond" panose="02020404030301010803" pitchFamily="18" charset="0"/>
              </a:rPr>
              <a:t>t</a:t>
            </a:r>
            <a:r>
              <a:rPr lang="en-GB" sz="2400" b="1" dirty="0" smtClean="0">
                <a:latin typeface="Garamond" panose="02020404030301010803" pitchFamily="18" charset="0"/>
              </a:rPr>
              <a:t>est.py</a:t>
            </a:r>
            <a:endParaRPr lang="en-GB" sz="24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07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9400"/>
            <a:ext cx="10515600" cy="5897563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PACKAGE</a:t>
            </a:r>
          </a:p>
          <a:p>
            <a:pPr marL="0" indent="0">
              <a:buNone/>
            </a:pPr>
            <a:endParaRPr lang="en-GB" b="1" dirty="0" smtClean="0">
              <a:latin typeface="Garamond" panose="02020404030301010803" pitchFamily="18" charset="0"/>
            </a:endParaRPr>
          </a:p>
          <a:p>
            <a:r>
              <a:rPr lang="en-GB" b="1" dirty="0" smtClean="0">
                <a:latin typeface="Garamond" panose="02020404030301010803" pitchFamily="18" charset="0"/>
              </a:rPr>
              <a:t>Directory that contain a set of modules and a file __init__.py</a:t>
            </a:r>
          </a:p>
          <a:p>
            <a:r>
              <a:rPr lang="en-GB" b="1" dirty="0" smtClean="0">
                <a:latin typeface="Garamond" panose="02020404030301010803" pitchFamily="18" charset="0"/>
              </a:rPr>
              <a:t>Module names preferably starts with capital letter</a:t>
            </a:r>
          </a:p>
          <a:p>
            <a:pPr>
              <a:buFontTx/>
              <a:buChar char="-"/>
            </a:pPr>
            <a:endParaRPr lang="en-GB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i="1" dirty="0" smtClean="0">
                <a:latin typeface="Garamond" panose="02020404030301010803" pitchFamily="18" charset="0"/>
              </a:rPr>
              <a:t>Creating Package</a:t>
            </a:r>
          </a:p>
          <a:p>
            <a:pPr marL="0" indent="0">
              <a:buNone/>
            </a:pPr>
            <a:endParaRPr lang="en-GB" b="1" dirty="0" smtClean="0">
              <a:latin typeface="Garamond" panose="02020404030301010803" pitchFamily="18" charset="0"/>
            </a:endParaRPr>
          </a:p>
          <a:p>
            <a:r>
              <a:rPr lang="en-GB" b="1" dirty="0" smtClean="0">
                <a:latin typeface="Garamond" panose="02020404030301010803" pitchFamily="18" charset="0"/>
              </a:rPr>
              <a:t>Create a directory</a:t>
            </a:r>
          </a:p>
          <a:p>
            <a:pPr marL="0" indent="0">
              <a:buNone/>
            </a:pPr>
            <a:r>
              <a:rPr lang="en-GB" b="1" dirty="0">
                <a:latin typeface="Garamond" panose="02020404030301010803" pitchFamily="18" charset="0"/>
              </a:rPr>
              <a:t>	</a:t>
            </a:r>
            <a:r>
              <a:rPr lang="en-GB" b="1" dirty="0" smtClean="0">
                <a:latin typeface="Garamond" panose="02020404030301010803" pitchFamily="18" charset="0"/>
              </a:rPr>
              <a:t>c:/&gt; </a:t>
            </a:r>
            <a:r>
              <a:rPr lang="en-GB" b="1" dirty="0" err="1" smtClean="0">
                <a:latin typeface="Garamond" panose="02020404030301010803" pitchFamily="18" charset="0"/>
              </a:rPr>
              <a:t>mkdir</a:t>
            </a:r>
            <a:r>
              <a:rPr lang="en-GB" b="1" dirty="0" smtClean="0">
                <a:latin typeface="Garamond" panose="02020404030301010803" pitchFamily="18" charset="0"/>
              </a:rPr>
              <a:t> Fruits</a:t>
            </a:r>
          </a:p>
          <a:p>
            <a:pPr marL="0" indent="0">
              <a:buNone/>
            </a:pPr>
            <a:r>
              <a:rPr lang="en-GB" b="1" dirty="0">
                <a:latin typeface="Garamond" panose="02020404030301010803" pitchFamily="18" charset="0"/>
              </a:rPr>
              <a:t>	</a:t>
            </a:r>
            <a:r>
              <a:rPr lang="en-GB" b="1" dirty="0" smtClean="0">
                <a:latin typeface="Garamond" panose="02020404030301010803" pitchFamily="18" charset="0"/>
              </a:rPr>
              <a:t>c:/&gt; cd Fruits</a:t>
            </a:r>
          </a:p>
          <a:p>
            <a:pPr marL="0" indent="0">
              <a:buNone/>
            </a:pPr>
            <a:r>
              <a:rPr lang="en-GB" b="1" dirty="0">
                <a:latin typeface="Garamond" panose="02020404030301010803" pitchFamily="18" charset="0"/>
              </a:rPr>
              <a:t>	</a:t>
            </a:r>
            <a:r>
              <a:rPr lang="en-GB" b="1" dirty="0" smtClean="0">
                <a:latin typeface="Garamond" panose="02020404030301010803" pitchFamily="18" charset="0"/>
              </a:rPr>
              <a:t>c:/Fruits&gt; Create &lt;module&gt;.</a:t>
            </a:r>
            <a:r>
              <a:rPr lang="en-GB" b="1" dirty="0" err="1" smtClean="0">
                <a:latin typeface="Garamond" panose="02020404030301010803" pitchFamily="18" charset="0"/>
              </a:rPr>
              <a:t>py</a:t>
            </a:r>
            <a:r>
              <a:rPr lang="en-GB" b="1" dirty="0" smtClean="0">
                <a:latin typeface="Garamond" panose="02020404030301010803" pitchFamily="18" charset="0"/>
              </a:rPr>
              <a:t> files and __init__.py file</a:t>
            </a:r>
            <a:endParaRPr lang="en-GB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4500"/>
            <a:ext cx="3962400" cy="57324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i="1" dirty="0" smtClean="0">
                <a:solidFill>
                  <a:schemeClr val="accent2">
                    <a:lumMod val="75000"/>
                  </a:schemeClr>
                </a:solidFill>
              </a:rPr>
              <a:t># .</a:t>
            </a:r>
            <a:r>
              <a:rPr lang="en-GB" b="1" i="1" dirty="0" err="1" smtClean="0">
                <a:solidFill>
                  <a:schemeClr val="accent2">
                    <a:lumMod val="75000"/>
                  </a:schemeClr>
                </a:solidFill>
              </a:rPr>
              <a:t>py</a:t>
            </a:r>
            <a:r>
              <a:rPr lang="en-GB" b="1" i="1" dirty="0" smtClean="0">
                <a:solidFill>
                  <a:schemeClr val="accent2">
                    <a:lumMod val="75000"/>
                  </a:schemeClr>
                </a:solidFill>
              </a:rPr>
              <a:t> files in Fruits </a:t>
            </a:r>
            <a:r>
              <a:rPr lang="en-GB" b="1" i="1" dirty="0" err="1" smtClean="0">
                <a:solidFill>
                  <a:schemeClr val="accent2">
                    <a:lumMod val="75000"/>
                  </a:schemeClr>
                </a:solidFill>
              </a:rPr>
              <a:t>dir</a:t>
            </a:r>
            <a:endParaRPr lang="en-GB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'''</a:t>
            </a:r>
            <a:r>
              <a:rPr lang="en-GB" dirty="0" err="1" smtClean="0">
                <a:solidFill>
                  <a:schemeClr val="accent5">
                    <a:lumMod val="50000"/>
                  </a:schemeClr>
                </a:solidFill>
              </a:rPr>
              <a:t>Fruits.Apple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'''</a:t>
            </a:r>
          </a:p>
          <a:p>
            <a:pPr marL="0" indent="0">
              <a:buNone/>
            </a:pPr>
            <a:r>
              <a:rPr lang="en-GB" b="1" i="1" dirty="0" err="1" smtClean="0"/>
              <a:t>def</a:t>
            </a:r>
            <a:r>
              <a:rPr lang="en-GB" b="1" i="1" dirty="0" smtClean="0"/>
              <a:t> </a:t>
            </a:r>
            <a:r>
              <a:rPr lang="en-GB" b="1" i="1" dirty="0" err="1" smtClean="0"/>
              <a:t>apple_cart</a:t>
            </a:r>
            <a:r>
              <a:rPr lang="en-GB" b="1" i="1" dirty="0" smtClean="0"/>
              <a:t>(a):</a:t>
            </a:r>
          </a:p>
          <a:p>
            <a:pPr marL="0" indent="0">
              <a:buNone/>
            </a:pPr>
            <a:r>
              <a:rPr lang="en-GB" b="1" i="1" dirty="0" smtClean="0"/>
              <a:t>    print('%d </a:t>
            </a:r>
            <a:r>
              <a:rPr lang="en-GB" b="1" i="1" dirty="0" err="1" smtClean="0"/>
              <a:t>apples'%a</a:t>
            </a:r>
            <a:r>
              <a:rPr lang="en-GB" b="1" i="1" dirty="0" smtClean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'''</a:t>
            </a:r>
            <a:r>
              <a:rPr lang="en-GB" dirty="0" err="1" smtClean="0">
                <a:solidFill>
                  <a:schemeClr val="accent5">
                    <a:lumMod val="50000"/>
                  </a:schemeClr>
                </a:solidFill>
              </a:rPr>
              <a:t>Fruits.Banana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''‘</a:t>
            </a:r>
          </a:p>
          <a:p>
            <a:pPr marL="0" indent="0">
              <a:buNone/>
            </a:pPr>
            <a:r>
              <a:rPr lang="en-GB" b="1" i="1" dirty="0" smtClean="0"/>
              <a:t>print('Yellow bananas!!')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'''</a:t>
            </a:r>
            <a:r>
              <a:rPr lang="en-GB" dirty="0" err="1" smtClean="0">
                <a:solidFill>
                  <a:schemeClr val="accent5">
                    <a:lumMod val="50000"/>
                  </a:schemeClr>
                </a:solidFill>
              </a:rPr>
              <a:t>Fruits.Orange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'''</a:t>
            </a:r>
          </a:p>
          <a:p>
            <a:pPr marL="0" indent="0">
              <a:buNone/>
            </a:pPr>
            <a:r>
              <a:rPr lang="en-GB" b="1" i="1" dirty="0" err="1" smtClean="0"/>
              <a:t>def</a:t>
            </a:r>
            <a:r>
              <a:rPr lang="en-GB" b="1" i="1" dirty="0" smtClean="0"/>
              <a:t> </a:t>
            </a:r>
            <a:r>
              <a:rPr lang="en-GB" b="1" i="1" dirty="0" err="1" smtClean="0"/>
              <a:t>orange_cart</a:t>
            </a:r>
            <a:r>
              <a:rPr lang="en-GB" b="1" i="1" dirty="0" smtClean="0"/>
              <a:t>(a):</a:t>
            </a:r>
          </a:p>
          <a:p>
            <a:pPr marL="0" indent="0">
              <a:buNone/>
            </a:pPr>
            <a:r>
              <a:rPr lang="en-GB" b="1" i="1" dirty="0" smtClean="0"/>
              <a:t>    print('%d </a:t>
            </a:r>
            <a:r>
              <a:rPr lang="en-GB" b="1" i="1" dirty="0" err="1" smtClean="0"/>
              <a:t>oranges'%a</a:t>
            </a:r>
            <a:r>
              <a:rPr lang="en-GB" b="1" i="1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444500"/>
            <a:ext cx="71501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i="1" dirty="0" smtClean="0">
                <a:latin typeface="Garamond" panose="02020404030301010803" pitchFamily="18" charset="0"/>
              </a:rPr>
              <a:t>Test run in Sample.py</a:t>
            </a:r>
          </a:p>
          <a:p>
            <a:endParaRPr lang="en-GB" sz="2600" dirty="0">
              <a:latin typeface="Garamond" panose="02020404030301010803" pitchFamily="18" charset="0"/>
            </a:endParaRPr>
          </a:p>
          <a:p>
            <a:r>
              <a:rPr lang="en-GB" sz="2400" b="1" dirty="0" smtClean="0">
                <a:latin typeface="Garamond" panose="02020404030301010803" pitchFamily="18" charset="0"/>
              </a:rPr>
              <a:t>import </a:t>
            </a:r>
            <a:r>
              <a:rPr lang="en-GB" sz="2400" b="1" dirty="0" err="1" smtClean="0">
                <a:latin typeface="Garamond" panose="02020404030301010803" pitchFamily="18" charset="0"/>
              </a:rPr>
              <a:t>Fruits.Apple</a:t>
            </a:r>
            <a:r>
              <a:rPr lang="en-GB" sz="2400" b="1" dirty="0" smtClean="0">
                <a:latin typeface="Garamond" panose="02020404030301010803" pitchFamily="18" charset="0"/>
              </a:rPr>
              <a:t>, </a:t>
            </a:r>
            <a:r>
              <a:rPr lang="en-GB" sz="2400" b="1" dirty="0" err="1" smtClean="0">
                <a:latin typeface="Garamond" panose="02020404030301010803" pitchFamily="18" charset="0"/>
              </a:rPr>
              <a:t>Fruits.Banana</a:t>
            </a:r>
            <a:r>
              <a:rPr lang="en-GB" sz="2400" b="1" dirty="0" smtClean="0">
                <a:latin typeface="Garamond" panose="02020404030301010803" pitchFamily="18" charset="0"/>
              </a:rPr>
              <a:t>, </a:t>
            </a:r>
            <a:r>
              <a:rPr lang="en-GB" sz="2400" b="1" dirty="0" err="1" smtClean="0">
                <a:latin typeface="Garamond" panose="02020404030301010803" pitchFamily="18" charset="0"/>
              </a:rPr>
              <a:t>Fruits.Orange</a:t>
            </a:r>
            <a:endParaRPr lang="en-GB" sz="2400" b="1" dirty="0" smtClean="0">
              <a:latin typeface="Garamond" panose="02020404030301010803" pitchFamily="18" charset="0"/>
            </a:endParaRPr>
          </a:p>
          <a:p>
            <a:r>
              <a:rPr lang="en-GB" sz="2400" b="1" dirty="0" err="1" smtClean="0">
                <a:latin typeface="Garamond" panose="02020404030301010803" pitchFamily="18" charset="0"/>
              </a:rPr>
              <a:t>Fruits.Apple.apple_cart</a:t>
            </a:r>
            <a:r>
              <a:rPr lang="en-GB" sz="2400" b="1" dirty="0" smtClean="0">
                <a:latin typeface="Garamond" panose="02020404030301010803" pitchFamily="18" charset="0"/>
              </a:rPr>
              <a:t>(5)</a:t>
            </a:r>
          </a:p>
          <a:p>
            <a:r>
              <a:rPr lang="en-GB" sz="2400" b="1" dirty="0" err="1" smtClean="0">
                <a:latin typeface="Garamond" panose="02020404030301010803" pitchFamily="18" charset="0"/>
              </a:rPr>
              <a:t>Fruits.Orange.orange_cart</a:t>
            </a:r>
            <a:r>
              <a:rPr lang="en-GB" sz="2400" b="1" dirty="0" smtClean="0">
                <a:latin typeface="Garamond" panose="02020404030301010803" pitchFamily="18" charset="0"/>
              </a:rPr>
              <a:t>(10)</a:t>
            </a:r>
          </a:p>
          <a:p>
            <a:endParaRPr lang="en-GB" sz="2400" b="1" dirty="0" smtClean="0">
              <a:latin typeface="Garamond" panose="02020404030301010803" pitchFamily="18" charset="0"/>
            </a:endParaRP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4141728"/>
            <a:ext cx="74803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Garamond" panose="02020404030301010803" pitchFamily="18" charset="0"/>
              </a:rPr>
              <a:t>import </a:t>
            </a:r>
            <a:r>
              <a:rPr lang="en-GB" sz="2200" b="1" dirty="0" err="1" smtClean="0">
                <a:latin typeface="Garamond" panose="02020404030301010803" pitchFamily="18" charset="0"/>
              </a:rPr>
              <a:t>Fruits.Apple</a:t>
            </a:r>
            <a:r>
              <a:rPr lang="en-GB" sz="2200" b="1" dirty="0" smtClean="0">
                <a:latin typeface="Garamond" panose="02020404030301010803" pitchFamily="18" charset="0"/>
              </a:rPr>
              <a:t> as apple, </a:t>
            </a:r>
            <a:r>
              <a:rPr lang="en-GB" sz="2200" b="1" dirty="0" err="1" smtClean="0">
                <a:latin typeface="Garamond" panose="02020404030301010803" pitchFamily="18" charset="0"/>
              </a:rPr>
              <a:t>Fruits.Banana</a:t>
            </a:r>
            <a:r>
              <a:rPr lang="en-GB" sz="2200" b="1" dirty="0" smtClean="0">
                <a:latin typeface="Garamond" panose="02020404030301010803" pitchFamily="18" charset="0"/>
              </a:rPr>
              <a:t>, </a:t>
            </a:r>
            <a:r>
              <a:rPr lang="en-GB" sz="2200" b="1" dirty="0" err="1" smtClean="0">
                <a:latin typeface="Garamond" panose="02020404030301010803" pitchFamily="18" charset="0"/>
              </a:rPr>
              <a:t>Fruits.Orange</a:t>
            </a:r>
            <a:endParaRPr lang="en-GB" sz="2200" b="1" dirty="0" smtClean="0">
              <a:latin typeface="Garamond" panose="02020404030301010803" pitchFamily="18" charset="0"/>
            </a:endParaRPr>
          </a:p>
          <a:p>
            <a:r>
              <a:rPr lang="en-GB" sz="2400" b="1" dirty="0" err="1" smtClean="0">
                <a:latin typeface="Garamond" panose="02020404030301010803" pitchFamily="18" charset="0"/>
              </a:rPr>
              <a:t>apple.apple_cart</a:t>
            </a:r>
            <a:r>
              <a:rPr lang="en-GB" sz="2400" b="1" dirty="0" smtClean="0">
                <a:latin typeface="Garamond" panose="02020404030301010803" pitchFamily="18" charset="0"/>
              </a:rPr>
              <a:t>(5)</a:t>
            </a:r>
          </a:p>
          <a:p>
            <a:r>
              <a:rPr lang="en-GB" sz="2400" b="1" dirty="0" err="1" smtClean="0">
                <a:latin typeface="Garamond" panose="02020404030301010803" pitchFamily="18" charset="0"/>
              </a:rPr>
              <a:t>Fruits.Orange.orange_cart</a:t>
            </a:r>
            <a:r>
              <a:rPr lang="en-GB" sz="2400" b="1" dirty="0" smtClean="0">
                <a:latin typeface="Garamond" panose="02020404030301010803" pitchFamily="18" charset="0"/>
              </a:rPr>
              <a:t>(10)</a:t>
            </a:r>
          </a:p>
          <a:p>
            <a:endParaRPr lang="en-GB" sz="2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622800" y="444500"/>
            <a:ext cx="19050" cy="56308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96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83200" y="1333500"/>
            <a:ext cx="65024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 smtClean="0">
                <a:latin typeface="Garamond" panose="02020404030301010803" pitchFamily="18" charset="0"/>
              </a:rPr>
              <a:t>from Fruits import Orange</a:t>
            </a:r>
          </a:p>
          <a:p>
            <a:r>
              <a:rPr lang="en-GB" sz="2600" b="1" dirty="0" err="1" smtClean="0">
                <a:latin typeface="Garamond" panose="02020404030301010803" pitchFamily="18" charset="0"/>
              </a:rPr>
              <a:t>Orange.orange_cart</a:t>
            </a:r>
            <a:r>
              <a:rPr lang="en-GB" sz="2600" b="1" dirty="0" smtClean="0">
                <a:latin typeface="Garamond" panose="02020404030301010803" pitchFamily="18" charset="0"/>
              </a:rPr>
              <a:t>(10)</a:t>
            </a:r>
          </a:p>
          <a:p>
            <a:endParaRPr lang="en-GB" sz="2600" b="1" dirty="0" smtClean="0">
              <a:latin typeface="Garamond" panose="02020404030301010803" pitchFamily="18" charset="0"/>
            </a:endParaRPr>
          </a:p>
          <a:p>
            <a:r>
              <a:rPr lang="en-GB" sz="2600" b="1" dirty="0" smtClean="0">
                <a:latin typeface="Garamond" panose="02020404030301010803" pitchFamily="18" charset="0"/>
              </a:rPr>
              <a:t>from Fruits import Orange as r</a:t>
            </a:r>
          </a:p>
          <a:p>
            <a:r>
              <a:rPr lang="en-GB" sz="2600" b="1" dirty="0" err="1" smtClean="0">
                <a:latin typeface="Garamond" panose="02020404030301010803" pitchFamily="18" charset="0"/>
              </a:rPr>
              <a:t>r.orange_cart</a:t>
            </a:r>
            <a:r>
              <a:rPr lang="en-GB" sz="2600" b="1" dirty="0" smtClean="0">
                <a:latin typeface="Garamond" panose="02020404030301010803" pitchFamily="18" charset="0"/>
              </a:rPr>
              <a:t>(10)</a:t>
            </a:r>
          </a:p>
          <a:p>
            <a:endParaRPr lang="en-GB" sz="2600" b="1" dirty="0" smtClean="0">
              <a:latin typeface="Garamond" panose="02020404030301010803" pitchFamily="18" charset="0"/>
            </a:endParaRPr>
          </a:p>
          <a:p>
            <a:r>
              <a:rPr lang="en-GB" sz="2600" b="1" dirty="0" smtClean="0">
                <a:latin typeface="Garamond" panose="02020404030301010803" pitchFamily="18" charset="0"/>
              </a:rPr>
              <a:t>from </a:t>
            </a:r>
            <a:r>
              <a:rPr lang="en-GB" sz="2600" b="1" dirty="0" err="1" smtClean="0">
                <a:latin typeface="Garamond" panose="02020404030301010803" pitchFamily="18" charset="0"/>
              </a:rPr>
              <a:t>Fruits.Apple</a:t>
            </a:r>
            <a:r>
              <a:rPr lang="en-GB" sz="2600" b="1" dirty="0" smtClean="0">
                <a:latin typeface="Garamond" panose="02020404030301010803" pitchFamily="18" charset="0"/>
              </a:rPr>
              <a:t> import </a:t>
            </a:r>
            <a:r>
              <a:rPr lang="en-GB" sz="2600" b="1" dirty="0" err="1" smtClean="0">
                <a:latin typeface="Garamond" panose="02020404030301010803" pitchFamily="18" charset="0"/>
              </a:rPr>
              <a:t>apple_cart</a:t>
            </a:r>
            <a:endParaRPr lang="en-GB" sz="2600" b="1" dirty="0" smtClean="0">
              <a:latin typeface="Garamond" panose="02020404030301010803" pitchFamily="18" charset="0"/>
            </a:endParaRPr>
          </a:p>
          <a:p>
            <a:r>
              <a:rPr lang="en-GB" sz="2600" b="1" dirty="0" err="1" smtClean="0">
                <a:latin typeface="Garamond" panose="02020404030301010803" pitchFamily="18" charset="0"/>
              </a:rPr>
              <a:t>apple_cart</a:t>
            </a:r>
            <a:r>
              <a:rPr lang="en-GB" sz="2600" b="1" dirty="0" smtClean="0">
                <a:latin typeface="Garamond" panose="02020404030301010803" pitchFamily="18" charset="0"/>
              </a:rPr>
              <a:t>(25)</a:t>
            </a:r>
          </a:p>
          <a:p>
            <a:endParaRPr lang="en-GB" sz="2600" b="1" dirty="0" smtClean="0">
              <a:latin typeface="Garamond" panose="02020404030301010803" pitchFamily="18" charset="0"/>
            </a:endParaRPr>
          </a:p>
          <a:p>
            <a:r>
              <a:rPr lang="en-GB" sz="2600" b="1" dirty="0" smtClean="0">
                <a:latin typeface="Garamond" panose="02020404030301010803" pitchFamily="18" charset="0"/>
              </a:rPr>
              <a:t>from </a:t>
            </a:r>
            <a:r>
              <a:rPr lang="en-GB" sz="2600" b="1" dirty="0" err="1" smtClean="0">
                <a:latin typeface="Garamond" panose="02020404030301010803" pitchFamily="18" charset="0"/>
              </a:rPr>
              <a:t>Fruits.Apple</a:t>
            </a:r>
            <a:r>
              <a:rPr lang="en-GB" sz="2600" b="1" dirty="0" smtClean="0">
                <a:latin typeface="Garamond" panose="02020404030301010803" pitchFamily="18" charset="0"/>
              </a:rPr>
              <a:t> import </a:t>
            </a:r>
            <a:r>
              <a:rPr lang="en-GB" sz="2600" b="1" dirty="0" err="1" smtClean="0">
                <a:latin typeface="Garamond" panose="02020404030301010803" pitchFamily="18" charset="0"/>
              </a:rPr>
              <a:t>apple_cart</a:t>
            </a:r>
            <a:r>
              <a:rPr lang="en-GB" sz="2600" b="1" dirty="0" smtClean="0">
                <a:latin typeface="Garamond" panose="02020404030301010803" pitchFamily="18" charset="0"/>
              </a:rPr>
              <a:t> as cart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cart(15)</a:t>
            </a:r>
            <a:endParaRPr lang="en-GB" sz="2600" b="1" dirty="0">
              <a:latin typeface="Garamond" panose="02020404030301010803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444500"/>
            <a:ext cx="3962400" cy="57324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i="1" dirty="0" smtClean="0">
                <a:solidFill>
                  <a:schemeClr val="accent2">
                    <a:lumMod val="75000"/>
                  </a:schemeClr>
                </a:solidFill>
              </a:rPr>
              <a:t># .</a:t>
            </a:r>
            <a:r>
              <a:rPr lang="en-GB" b="1" i="1" dirty="0" err="1" smtClean="0">
                <a:solidFill>
                  <a:schemeClr val="accent2">
                    <a:lumMod val="75000"/>
                  </a:schemeClr>
                </a:solidFill>
              </a:rPr>
              <a:t>py</a:t>
            </a:r>
            <a:r>
              <a:rPr lang="en-GB" b="1" i="1" dirty="0" smtClean="0">
                <a:solidFill>
                  <a:schemeClr val="accent2">
                    <a:lumMod val="75000"/>
                  </a:schemeClr>
                </a:solidFill>
              </a:rPr>
              <a:t> files in Fruits </a:t>
            </a:r>
            <a:r>
              <a:rPr lang="en-GB" b="1" i="1" dirty="0" err="1" smtClean="0">
                <a:solidFill>
                  <a:schemeClr val="accent2">
                    <a:lumMod val="75000"/>
                  </a:schemeClr>
                </a:solidFill>
              </a:rPr>
              <a:t>dir</a:t>
            </a:r>
            <a:endParaRPr lang="en-GB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'''</a:t>
            </a:r>
            <a:r>
              <a:rPr lang="en-GB" dirty="0" err="1" smtClean="0">
                <a:solidFill>
                  <a:schemeClr val="accent5">
                    <a:lumMod val="50000"/>
                  </a:schemeClr>
                </a:solidFill>
              </a:rPr>
              <a:t>Fruits.Apple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'''</a:t>
            </a:r>
          </a:p>
          <a:p>
            <a:pPr marL="0" indent="0">
              <a:buNone/>
            </a:pPr>
            <a:r>
              <a:rPr lang="en-GB" b="1" i="1" dirty="0" err="1" smtClean="0"/>
              <a:t>def</a:t>
            </a:r>
            <a:r>
              <a:rPr lang="en-GB" b="1" i="1" dirty="0" smtClean="0"/>
              <a:t> </a:t>
            </a:r>
            <a:r>
              <a:rPr lang="en-GB" b="1" i="1" dirty="0" err="1" smtClean="0"/>
              <a:t>apple_cart</a:t>
            </a:r>
            <a:r>
              <a:rPr lang="en-GB" b="1" i="1" dirty="0" smtClean="0"/>
              <a:t>(a):</a:t>
            </a:r>
          </a:p>
          <a:p>
            <a:pPr marL="0" indent="0">
              <a:buNone/>
            </a:pPr>
            <a:r>
              <a:rPr lang="en-GB" b="1" i="1" dirty="0" smtClean="0"/>
              <a:t>    print('%d </a:t>
            </a:r>
            <a:r>
              <a:rPr lang="en-GB" b="1" i="1" dirty="0" err="1" smtClean="0"/>
              <a:t>apples'%a</a:t>
            </a:r>
            <a:r>
              <a:rPr lang="en-GB" b="1" i="1" dirty="0" smtClean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'''</a:t>
            </a:r>
            <a:r>
              <a:rPr lang="en-GB" dirty="0" err="1" smtClean="0">
                <a:solidFill>
                  <a:schemeClr val="accent5">
                    <a:lumMod val="50000"/>
                  </a:schemeClr>
                </a:solidFill>
              </a:rPr>
              <a:t>Fruits.Banana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''‘</a:t>
            </a:r>
          </a:p>
          <a:p>
            <a:pPr marL="0" indent="0">
              <a:buNone/>
            </a:pPr>
            <a:r>
              <a:rPr lang="en-GB" b="1" i="1" dirty="0" smtClean="0"/>
              <a:t>print('Yellow bananas!!')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'''</a:t>
            </a:r>
            <a:r>
              <a:rPr lang="en-GB" dirty="0" err="1" smtClean="0">
                <a:solidFill>
                  <a:schemeClr val="accent5">
                    <a:lumMod val="50000"/>
                  </a:schemeClr>
                </a:solidFill>
              </a:rPr>
              <a:t>Fruits.Orange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'''</a:t>
            </a:r>
          </a:p>
          <a:p>
            <a:pPr marL="0" indent="0">
              <a:buNone/>
            </a:pPr>
            <a:r>
              <a:rPr lang="en-GB" b="1" i="1" dirty="0" err="1" smtClean="0"/>
              <a:t>def</a:t>
            </a:r>
            <a:r>
              <a:rPr lang="en-GB" b="1" i="1" dirty="0" smtClean="0"/>
              <a:t> </a:t>
            </a:r>
            <a:r>
              <a:rPr lang="en-GB" b="1" i="1" dirty="0" err="1" smtClean="0"/>
              <a:t>orange_cart</a:t>
            </a:r>
            <a:r>
              <a:rPr lang="en-GB" b="1" i="1" dirty="0" smtClean="0"/>
              <a:t>(a):</a:t>
            </a:r>
          </a:p>
          <a:p>
            <a:pPr marL="0" indent="0">
              <a:buNone/>
            </a:pPr>
            <a:r>
              <a:rPr lang="en-GB" b="1" i="1" dirty="0" smtClean="0"/>
              <a:t>    print('%d </a:t>
            </a:r>
            <a:r>
              <a:rPr lang="en-GB" b="1" i="1" dirty="0" err="1" smtClean="0"/>
              <a:t>oranges'%a</a:t>
            </a:r>
            <a:r>
              <a:rPr lang="en-GB" b="1" i="1" dirty="0" smtClean="0"/>
              <a:t>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105400" y="546100"/>
            <a:ext cx="19050" cy="56308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7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867</Words>
  <Application>Microsoft Office PowerPoint</Application>
  <PresentationFormat>Widescreen</PresentationFormat>
  <Paragraphs>276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Garamond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ASSERTIONS IN PYTHON</dc:title>
  <dc:creator>Sonia Abraham</dc:creator>
  <cp:lastModifiedBy>Sonia Abraham</cp:lastModifiedBy>
  <cp:revision>48</cp:revision>
  <dcterms:created xsi:type="dcterms:W3CDTF">2020-10-07T14:43:46Z</dcterms:created>
  <dcterms:modified xsi:type="dcterms:W3CDTF">2021-01-29T06:30:31Z</dcterms:modified>
</cp:coreProperties>
</file>