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5" r:id="rId3"/>
    <p:sldId id="276" r:id="rId4"/>
    <p:sldId id="277" r:id="rId5"/>
    <p:sldId id="278" r:id="rId6"/>
    <p:sldId id="267" r:id="rId7"/>
    <p:sldId id="273" r:id="rId8"/>
    <p:sldId id="257" r:id="rId9"/>
    <p:sldId id="274" r:id="rId10"/>
    <p:sldId id="266" r:id="rId11"/>
    <p:sldId id="258" r:id="rId12"/>
    <p:sldId id="268" r:id="rId13"/>
    <p:sldId id="259" r:id="rId14"/>
    <p:sldId id="271" r:id="rId15"/>
    <p:sldId id="269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F099B-5B94-40D9-BB7F-AF3604423FC3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9ABA4-B158-4B81-BE43-F6D0B72BF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438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9ABA4-B158-4B81-BE43-F6D0B72BFAF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90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A35A-9D2A-4D44-A1F7-C683C91DE688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3C93-5C56-43B0-BD90-A22BA31AC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4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A35A-9D2A-4D44-A1F7-C683C91DE688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3C93-5C56-43B0-BD90-A22BA31AC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85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A35A-9D2A-4D44-A1F7-C683C91DE688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3C93-5C56-43B0-BD90-A22BA31AC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52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A35A-9D2A-4D44-A1F7-C683C91DE688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3C93-5C56-43B0-BD90-A22BA31AC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20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A35A-9D2A-4D44-A1F7-C683C91DE688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3C93-5C56-43B0-BD90-A22BA31AC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2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A35A-9D2A-4D44-A1F7-C683C91DE688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3C93-5C56-43B0-BD90-A22BA31AC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19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A35A-9D2A-4D44-A1F7-C683C91DE688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3C93-5C56-43B0-BD90-A22BA31AC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0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A35A-9D2A-4D44-A1F7-C683C91DE688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3C93-5C56-43B0-BD90-A22BA31AC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42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A35A-9D2A-4D44-A1F7-C683C91DE688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3C93-5C56-43B0-BD90-A22BA31AC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01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A35A-9D2A-4D44-A1F7-C683C91DE688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3C93-5C56-43B0-BD90-A22BA31AC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16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A35A-9D2A-4D44-A1F7-C683C91DE688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3C93-5C56-43B0-BD90-A22BA31AC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14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9A35A-9D2A-4D44-A1F7-C683C91DE688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3C93-5C56-43B0-BD90-A22BA31AC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83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RECURSIVE   FUNCTIONS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853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778" y="1441118"/>
            <a:ext cx="7856562" cy="44012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GB" sz="2800" b="1" dirty="0" smtClean="0">
              <a:latin typeface="Garamond" panose="02020404030301010803" pitchFamily="18" charset="0"/>
            </a:endParaRPr>
          </a:p>
          <a:p>
            <a:r>
              <a:rPr lang="en-GB" sz="2800" b="1" dirty="0" err="1">
                <a:latin typeface="Garamond" panose="02020404030301010803" pitchFamily="18" charset="0"/>
              </a:rPr>
              <a:t>def</a:t>
            </a:r>
            <a:r>
              <a:rPr lang="en-GB" sz="2800" b="1" dirty="0">
                <a:latin typeface="Garamond" panose="02020404030301010803" pitchFamily="18" charset="0"/>
              </a:rPr>
              <a:t> sum(</a:t>
            </a:r>
            <a:r>
              <a:rPr lang="en-GB" sz="2800" b="1" dirty="0" err="1">
                <a:latin typeface="Garamond" panose="02020404030301010803" pitchFamily="18" charset="0"/>
              </a:rPr>
              <a:t>seq</a:t>
            </a:r>
            <a:r>
              <a:rPr lang="en-GB" sz="2800" b="1" dirty="0">
                <a:latin typeface="Garamond" panose="02020404030301010803" pitchFamily="18" charset="0"/>
              </a:rPr>
              <a:t>):</a:t>
            </a:r>
          </a:p>
          <a:p>
            <a:r>
              <a:rPr lang="en-GB" sz="2800" b="1" dirty="0">
                <a:latin typeface="Garamond" panose="02020404030301010803" pitchFamily="18" charset="0"/>
              </a:rPr>
              <a:t>    ''' Finds sum of elements </a:t>
            </a:r>
            <a:r>
              <a:rPr lang="en-GB" sz="2800" b="1" dirty="0" smtClean="0">
                <a:latin typeface="Garamond" panose="02020404030301010803" pitchFamily="18" charset="0"/>
              </a:rPr>
              <a:t>of a </a:t>
            </a:r>
            <a:r>
              <a:rPr lang="en-GB" sz="2800" b="1" dirty="0">
                <a:latin typeface="Garamond" panose="02020404030301010803" pitchFamily="18" charset="0"/>
              </a:rPr>
              <a:t>list '''</a:t>
            </a:r>
          </a:p>
          <a:p>
            <a:r>
              <a:rPr lang="en-GB" sz="2800" b="1" dirty="0">
                <a:latin typeface="Garamond" panose="02020404030301010803" pitchFamily="18" charset="0"/>
              </a:rPr>
              <a:t>    if </a:t>
            </a:r>
            <a:r>
              <a:rPr lang="en-GB" sz="2800" b="1" dirty="0" err="1">
                <a:latin typeface="Garamond" panose="02020404030301010803" pitchFamily="18" charset="0"/>
              </a:rPr>
              <a:t>len</a:t>
            </a:r>
            <a:r>
              <a:rPr lang="en-GB" sz="2800" b="1" dirty="0">
                <a:latin typeface="Garamond" panose="02020404030301010803" pitchFamily="18" charset="0"/>
              </a:rPr>
              <a:t>(</a:t>
            </a:r>
            <a:r>
              <a:rPr lang="en-GB" sz="2800" b="1" dirty="0" err="1">
                <a:latin typeface="Garamond" panose="02020404030301010803" pitchFamily="18" charset="0"/>
              </a:rPr>
              <a:t>seq</a:t>
            </a:r>
            <a:r>
              <a:rPr lang="en-GB" sz="2800" b="1" dirty="0">
                <a:latin typeface="Garamond" panose="02020404030301010803" pitchFamily="18" charset="0"/>
              </a:rPr>
              <a:t>)==1:</a:t>
            </a:r>
          </a:p>
          <a:p>
            <a:r>
              <a:rPr lang="en-GB" sz="2800" b="1" dirty="0">
                <a:latin typeface="Garamond" panose="02020404030301010803" pitchFamily="18" charset="0"/>
              </a:rPr>
              <a:t>        return </a:t>
            </a:r>
            <a:r>
              <a:rPr lang="en-GB" sz="2800" b="1" dirty="0" err="1">
                <a:latin typeface="Garamond" panose="02020404030301010803" pitchFamily="18" charset="0"/>
              </a:rPr>
              <a:t>seq</a:t>
            </a:r>
            <a:r>
              <a:rPr lang="en-GB" sz="2800" b="1" dirty="0">
                <a:latin typeface="Garamond" panose="02020404030301010803" pitchFamily="18" charset="0"/>
              </a:rPr>
              <a:t>[0]</a:t>
            </a:r>
          </a:p>
          <a:p>
            <a:r>
              <a:rPr lang="en-GB" sz="2800" b="1" dirty="0">
                <a:latin typeface="Garamond" panose="02020404030301010803" pitchFamily="18" charset="0"/>
              </a:rPr>
              <a:t>    else: return </a:t>
            </a:r>
            <a:r>
              <a:rPr lang="en-GB" sz="2800" b="1" dirty="0" err="1">
                <a:latin typeface="Garamond" panose="02020404030301010803" pitchFamily="18" charset="0"/>
              </a:rPr>
              <a:t>seq</a:t>
            </a:r>
            <a:r>
              <a:rPr lang="en-GB" sz="2800" b="1" dirty="0">
                <a:latin typeface="Garamond" panose="02020404030301010803" pitchFamily="18" charset="0"/>
              </a:rPr>
              <a:t>[0] + sum(</a:t>
            </a:r>
            <a:r>
              <a:rPr lang="en-GB" sz="2800" b="1" dirty="0" err="1">
                <a:latin typeface="Garamond" panose="02020404030301010803" pitchFamily="18" charset="0"/>
              </a:rPr>
              <a:t>seq</a:t>
            </a:r>
            <a:r>
              <a:rPr lang="en-GB" sz="2800" b="1" dirty="0">
                <a:latin typeface="Garamond" panose="02020404030301010803" pitchFamily="18" charset="0"/>
              </a:rPr>
              <a:t>[1:])</a:t>
            </a:r>
          </a:p>
          <a:p>
            <a:endParaRPr lang="en-GB" sz="2800" b="1" dirty="0">
              <a:latin typeface="Garamond" panose="02020404030301010803" pitchFamily="18" charset="0"/>
            </a:endParaRPr>
          </a:p>
          <a:p>
            <a:r>
              <a:rPr lang="en-GB" sz="2800" b="1" dirty="0">
                <a:latin typeface="Garamond" panose="02020404030301010803" pitchFamily="18" charset="0"/>
              </a:rPr>
              <a:t>l = [5,10,15,20,25]</a:t>
            </a:r>
          </a:p>
          <a:p>
            <a:r>
              <a:rPr lang="en-GB" sz="2800" b="1" dirty="0">
                <a:latin typeface="Garamond" panose="02020404030301010803" pitchFamily="18" charset="0"/>
              </a:rPr>
              <a:t>print('Sum of elements of list ',l,' = </a:t>
            </a:r>
            <a:r>
              <a:rPr lang="en-GB" sz="2800" b="1" dirty="0" smtClean="0">
                <a:latin typeface="Garamond" panose="02020404030301010803" pitchFamily="18" charset="0"/>
              </a:rPr>
              <a:t>',sum(l</a:t>
            </a:r>
            <a:r>
              <a:rPr lang="en-GB" sz="2800" b="1" dirty="0">
                <a:latin typeface="Garamond" panose="02020404030301010803" pitchFamily="18" charset="0"/>
              </a:rPr>
              <a:t>))</a:t>
            </a:r>
          </a:p>
          <a:p>
            <a:endParaRPr lang="en-GB" sz="28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464024"/>
            <a:ext cx="7095697" cy="57402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b="1" i="1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732061" y="69123"/>
            <a:ext cx="6264322" cy="2246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b="1" dirty="0" err="1">
                <a:solidFill>
                  <a:srgbClr val="0070C0"/>
                </a:solidFill>
              </a:rPr>
              <a:t>def</a:t>
            </a:r>
            <a:r>
              <a:rPr lang="en-GB" sz="2800" b="1" dirty="0">
                <a:solidFill>
                  <a:srgbClr val="0070C0"/>
                </a:solidFill>
              </a:rPr>
              <a:t> </a:t>
            </a:r>
            <a:r>
              <a:rPr lang="en-GB" sz="2800" b="1" dirty="0" err="1" smtClean="0">
                <a:solidFill>
                  <a:srgbClr val="0070C0"/>
                </a:solidFill>
              </a:rPr>
              <a:t>sum_list</a:t>
            </a:r>
            <a:r>
              <a:rPr lang="en-GB" sz="2800" b="1" dirty="0" smtClean="0">
                <a:solidFill>
                  <a:srgbClr val="0070C0"/>
                </a:solidFill>
              </a:rPr>
              <a:t>(</a:t>
            </a:r>
            <a:r>
              <a:rPr lang="en-GB" sz="2800" b="1" dirty="0" err="1" smtClean="0">
                <a:solidFill>
                  <a:srgbClr val="0070C0"/>
                </a:solidFill>
              </a:rPr>
              <a:t>seq</a:t>
            </a:r>
            <a:r>
              <a:rPr lang="en-GB" sz="2800" b="1" dirty="0" smtClean="0">
                <a:solidFill>
                  <a:srgbClr val="0070C0"/>
                </a:solidFill>
              </a:rPr>
              <a:t>):</a:t>
            </a:r>
            <a:endParaRPr lang="en-GB" sz="2800" b="1" dirty="0">
              <a:solidFill>
                <a:srgbClr val="0070C0"/>
              </a:solidFill>
            </a:endParaRPr>
          </a:p>
          <a:p>
            <a:r>
              <a:rPr lang="en-GB" sz="2800" b="1" dirty="0">
                <a:solidFill>
                  <a:srgbClr val="0070C0"/>
                </a:solidFill>
              </a:rPr>
              <a:t>    '''Sum of elements of a list</a:t>
            </a:r>
            <a:r>
              <a:rPr lang="en-GB" sz="2800" b="1" dirty="0" smtClean="0">
                <a:solidFill>
                  <a:srgbClr val="0070C0"/>
                </a:solidFill>
              </a:rPr>
              <a:t>''‘</a:t>
            </a:r>
          </a:p>
          <a:p>
            <a:r>
              <a:rPr lang="en-GB" sz="2800" b="1" dirty="0" smtClean="0">
                <a:solidFill>
                  <a:srgbClr val="0070C0"/>
                </a:solidFill>
              </a:rPr>
              <a:t>    </a:t>
            </a:r>
            <a:r>
              <a:rPr lang="en-GB" sz="2800" b="1" dirty="0">
                <a:solidFill>
                  <a:srgbClr val="0070C0"/>
                </a:solidFill>
              </a:rPr>
              <a:t>if not </a:t>
            </a:r>
            <a:r>
              <a:rPr lang="en-GB" sz="2800" b="1" dirty="0" err="1" smtClean="0">
                <a:solidFill>
                  <a:srgbClr val="0070C0"/>
                </a:solidFill>
              </a:rPr>
              <a:t>len</a:t>
            </a:r>
            <a:r>
              <a:rPr lang="en-GB" sz="2800" b="1" dirty="0" smtClean="0">
                <a:solidFill>
                  <a:srgbClr val="0070C0"/>
                </a:solidFill>
              </a:rPr>
              <a:t>(</a:t>
            </a:r>
            <a:r>
              <a:rPr lang="en-GB" sz="2800" b="1" dirty="0" err="1" smtClean="0">
                <a:solidFill>
                  <a:srgbClr val="0070C0"/>
                </a:solidFill>
              </a:rPr>
              <a:t>seq</a:t>
            </a:r>
            <a:r>
              <a:rPr lang="en-GB" sz="2800" b="1" dirty="0" smtClean="0">
                <a:solidFill>
                  <a:srgbClr val="0070C0"/>
                </a:solidFill>
              </a:rPr>
              <a:t>): </a:t>
            </a:r>
            <a:r>
              <a:rPr lang="en-GB" sz="2800" b="1" dirty="0">
                <a:solidFill>
                  <a:srgbClr val="0070C0"/>
                </a:solidFill>
              </a:rPr>
              <a:t>return 0</a:t>
            </a:r>
          </a:p>
          <a:p>
            <a:r>
              <a:rPr lang="en-GB" sz="2800" b="1" dirty="0">
                <a:solidFill>
                  <a:srgbClr val="0070C0"/>
                </a:solidFill>
              </a:rPr>
              <a:t>    else: return </a:t>
            </a:r>
            <a:r>
              <a:rPr lang="en-GB" sz="2800" b="1" dirty="0" err="1" smtClean="0">
                <a:solidFill>
                  <a:srgbClr val="0070C0"/>
                </a:solidFill>
              </a:rPr>
              <a:t>seq</a:t>
            </a:r>
            <a:r>
              <a:rPr lang="en-GB" sz="2800" b="1" dirty="0" smtClean="0">
                <a:solidFill>
                  <a:srgbClr val="0070C0"/>
                </a:solidFill>
              </a:rPr>
              <a:t>[-</a:t>
            </a:r>
            <a:r>
              <a:rPr lang="en-GB" sz="2800" b="1" dirty="0">
                <a:solidFill>
                  <a:srgbClr val="0070C0"/>
                </a:solidFill>
              </a:rPr>
              <a:t>1]+</a:t>
            </a:r>
            <a:r>
              <a:rPr lang="en-GB" sz="2800" b="1" dirty="0" err="1" smtClean="0">
                <a:solidFill>
                  <a:srgbClr val="0070C0"/>
                </a:solidFill>
              </a:rPr>
              <a:t>sum_list</a:t>
            </a:r>
            <a:r>
              <a:rPr lang="en-GB" sz="2800" b="1" dirty="0" smtClean="0">
                <a:solidFill>
                  <a:srgbClr val="0070C0"/>
                </a:solidFill>
              </a:rPr>
              <a:t>(</a:t>
            </a:r>
            <a:r>
              <a:rPr lang="en-GB" sz="2800" b="1" dirty="0" err="1" smtClean="0">
                <a:solidFill>
                  <a:srgbClr val="0070C0"/>
                </a:solidFill>
              </a:rPr>
              <a:t>seq</a:t>
            </a:r>
            <a:r>
              <a:rPr lang="en-GB" sz="2800" b="1" dirty="0" smtClean="0">
                <a:solidFill>
                  <a:srgbClr val="0070C0"/>
                </a:solidFill>
              </a:rPr>
              <a:t>[:-</a:t>
            </a:r>
            <a:r>
              <a:rPr lang="en-GB" sz="2800" b="1" dirty="0">
                <a:solidFill>
                  <a:srgbClr val="0070C0"/>
                </a:solidFill>
              </a:rPr>
              <a:t>1])</a:t>
            </a:r>
          </a:p>
          <a:p>
            <a:endParaRPr lang="en-GB" sz="28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7127" y="5647598"/>
            <a:ext cx="6400801" cy="11039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Sum </a:t>
            </a:r>
            <a:r>
              <a:rPr lang="en-GB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of elements of list  [5, 10, 15, 20, 25]  =  75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215957" y="2615682"/>
            <a:ext cx="0" cy="3411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215957" y="6058520"/>
            <a:ext cx="3642815" cy="37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858772" y="2615682"/>
            <a:ext cx="0" cy="3411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32047" y="5492059"/>
            <a:ext cx="3221440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Garamond" panose="02020404030301010803" pitchFamily="18" charset="0"/>
              </a:rPr>
              <a:t>5 + sum([10,15,20,25])</a:t>
            </a:r>
            <a:endParaRPr lang="en-GB" sz="2400" b="1" dirty="0">
              <a:latin typeface="Garamond" panose="020204040303010108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2047" y="4866376"/>
            <a:ext cx="3221440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Garamond" panose="02020404030301010803" pitchFamily="18" charset="0"/>
              </a:rPr>
              <a:t>10 + sum([15,20,25])</a:t>
            </a:r>
            <a:endParaRPr lang="en-GB" sz="2400" b="1" dirty="0">
              <a:latin typeface="Garamond" panose="020204040303010108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11575" y="4236005"/>
            <a:ext cx="3221440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Garamond" panose="02020404030301010803" pitchFamily="18" charset="0"/>
              </a:rPr>
              <a:t>15 + sum([20,25])</a:t>
            </a:r>
            <a:endParaRPr lang="en-GB" sz="2400" b="1" dirty="0">
              <a:latin typeface="Garamond" panose="020204040303010108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21243" y="3614425"/>
            <a:ext cx="3221440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Garamond" panose="02020404030301010803" pitchFamily="18" charset="0"/>
              </a:rPr>
              <a:t>20 + sum([25])</a:t>
            </a:r>
            <a:endParaRPr lang="en-GB" sz="2400" b="1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430" y="866574"/>
            <a:ext cx="4885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#2 Sum of elements of a list</a:t>
            </a:r>
          </a:p>
          <a:p>
            <a:endParaRPr lang="en-GB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75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529" y="436729"/>
            <a:ext cx="11253716" cy="6040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#3</a:t>
            </a:r>
          </a:p>
          <a:p>
            <a:pPr marL="0" indent="0">
              <a:buNone/>
            </a:pP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fibo</a:t>
            </a:r>
            <a:r>
              <a:rPr lang="en-GB" dirty="0"/>
              <a:t>(n):</a:t>
            </a:r>
          </a:p>
          <a:p>
            <a:pPr marL="0" indent="0">
              <a:buNone/>
            </a:pPr>
            <a:r>
              <a:rPr lang="en-GB" dirty="0"/>
              <a:t>    ''' Finds nth Fibonacci number '''</a:t>
            </a:r>
          </a:p>
          <a:p>
            <a:pPr marL="0" indent="0">
              <a:buNone/>
            </a:pPr>
            <a:r>
              <a:rPr lang="en-GB" dirty="0"/>
              <a:t>    if not n: return 0</a:t>
            </a:r>
          </a:p>
          <a:p>
            <a:pPr marL="0" indent="0">
              <a:buNone/>
            </a:pPr>
            <a:r>
              <a:rPr lang="en-GB" dirty="0"/>
              <a:t>    if n==1: return 1</a:t>
            </a:r>
          </a:p>
          <a:p>
            <a:pPr marL="0" indent="0">
              <a:buNone/>
            </a:pPr>
            <a:r>
              <a:rPr lang="en-GB" dirty="0"/>
              <a:t>    else: return </a:t>
            </a:r>
            <a:r>
              <a:rPr lang="en-GB" dirty="0" err="1"/>
              <a:t>fibo</a:t>
            </a:r>
            <a:r>
              <a:rPr lang="en-GB" dirty="0"/>
              <a:t>(n-1) + </a:t>
            </a:r>
            <a:r>
              <a:rPr lang="en-GB" dirty="0" err="1"/>
              <a:t>fibo</a:t>
            </a:r>
            <a:r>
              <a:rPr lang="en-GB" dirty="0"/>
              <a:t>(n-2)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 = </a:t>
            </a:r>
            <a:r>
              <a:rPr lang="en-GB" dirty="0" err="1"/>
              <a:t>int</a:t>
            </a:r>
            <a:r>
              <a:rPr lang="en-GB" dirty="0"/>
              <a:t>(input('Enter number: '))</a:t>
            </a:r>
          </a:p>
          <a:p>
            <a:pPr marL="0" indent="0">
              <a:buNone/>
            </a:pPr>
            <a:r>
              <a:rPr lang="en-GB" dirty="0"/>
              <a:t>print('The term in </a:t>
            </a:r>
            <a:r>
              <a:rPr lang="en-GB" dirty="0" err="1"/>
              <a:t>fibonacci</a:t>
            </a:r>
            <a:r>
              <a:rPr lang="en-GB" dirty="0"/>
              <a:t> series = ',</a:t>
            </a:r>
            <a:r>
              <a:rPr lang="en-GB" dirty="0" err="1"/>
              <a:t>fibo</a:t>
            </a:r>
            <a:r>
              <a:rPr lang="en-GB" dirty="0"/>
              <a:t>(n))</a:t>
            </a:r>
          </a:p>
        </p:txBody>
      </p:sp>
      <p:sp>
        <p:nvSpPr>
          <p:cNvPr id="4" name="Rectangle 3"/>
          <p:cNvSpPr/>
          <p:nvPr/>
        </p:nvSpPr>
        <p:spPr>
          <a:xfrm>
            <a:off x="6728346" y="504967"/>
            <a:ext cx="4599296" cy="25248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Enter number: 7</a:t>
            </a:r>
          </a:p>
          <a:p>
            <a:r>
              <a:rPr lang="en-GB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The term in </a:t>
            </a:r>
            <a:r>
              <a:rPr lang="en-GB" sz="2400" b="1" dirty="0" err="1">
                <a:solidFill>
                  <a:schemeClr val="tx1"/>
                </a:solidFill>
                <a:latin typeface="Garamond" panose="02020404030301010803" pitchFamily="18" charset="0"/>
              </a:rPr>
              <a:t>fibonacci</a:t>
            </a:r>
            <a:r>
              <a:rPr lang="en-GB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 series =  </a:t>
            </a:r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13</a:t>
            </a:r>
          </a:p>
          <a:p>
            <a:endParaRPr lang="en-GB" sz="2400" b="1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-GB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Enter number: 5</a:t>
            </a:r>
          </a:p>
          <a:p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The </a:t>
            </a:r>
            <a:r>
              <a:rPr lang="en-GB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term </a:t>
            </a:r>
            <a:r>
              <a:rPr lang="en-GB" sz="24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in </a:t>
            </a:r>
            <a:r>
              <a:rPr lang="en-GB" sz="2400" b="1" dirty="0" err="1">
                <a:solidFill>
                  <a:schemeClr val="tx1"/>
                </a:solidFill>
                <a:latin typeface="Garamond" panose="02020404030301010803" pitchFamily="18" charset="0"/>
              </a:rPr>
              <a:t>fibonacci</a:t>
            </a:r>
            <a:r>
              <a:rPr lang="en-GB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 series =  5</a:t>
            </a:r>
          </a:p>
        </p:txBody>
      </p:sp>
    </p:spTree>
    <p:extLst>
      <p:ext uri="{BB962C8B-B14F-4D97-AF65-F5344CB8AC3E}">
        <p14:creationId xmlns:p14="http://schemas.microsoft.com/office/powerpoint/2010/main" val="362499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4843"/>
            <a:ext cx="10515600" cy="3643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b="1" dirty="0" err="1" smtClean="0">
                <a:latin typeface="Garamond" panose="02020404030301010803" pitchFamily="18" charset="0"/>
              </a:rPr>
              <a:t>def</a:t>
            </a:r>
            <a:r>
              <a:rPr lang="en-GB" sz="2600" b="1" dirty="0" smtClean="0">
                <a:latin typeface="Garamond" panose="02020404030301010803" pitchFamily="18" charset="0"/>
              </a:rPr>
              <a:t> </a:t>
            </a:r>
            <a:r>
              <a:rPr lang="en-GB" sz="2600" b="1" dirty="0" err="1" smtClean="0">
                <a:latin typeface="Garamond" panose="02020404030301010803" pitchFamily="18" charset="0"/>
              </a:rPr>
              <a:t>fibo</a:t>
            </a:r>
            <a:r>
              <a:rPr lang="en-GB" sz="2600" b="1" dirty="0" smtClean="0">
                <a:latin typeface="Garamond" panose="02020404030301010803" pitchFamily="18" charset="0"/>
              </a:rPr>
              <a:t>(n):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    ''' Generate n </a:t>
            </a:r>
            <a:r>
              <a:rPr lang="en-GB" sz="2600" b="1" dirty="0" err="1" smtClean="0">
                <a:latin typeface="Garamond" panose="02020404030301010803" pitchFamily="18" charset="0"/>
              </a:rPr>
              <a:t>th</a:t>
            </a:r>
            <a:r>
              <a:rPr lang="en-GB" sz="2600" b="1" dirty="0" smtClean="0">
                <a:latin typeface="Garamond" panose="02020404030301010803" pitchFamily="18" charset="0"/>
              </a:rPr>
              <a:t> </a:t>
            </a:r>
            <a:r>
              <a:rPr lang="en-GB" sz="2600" b="1" dirty="0" err="1" smtClean="0">
                <a:latin typeface="Garamond" panose="02020404030301010803" pitchFamily="18" charset="0"/>
              </a:rPr>
              <a:t>Fibonacii</a:t>
            </a:r>
            <a:r>
              <a:rPr lang="en-GB" sz="2600" b="1" dirty="0" smtClean="0">
                <a:latin typeface="Garamond" panose="02020404030301010803" pitchFamily="18" charset="0"/>
              </a:rPr>
              <a:t> number''‘</a:t>
            </a:r>
          </a:p>
          <a:p>
            <a:pPr marL="0" indent="0">
              <a:buNone/>
            </a:pPr>
            <a:endParaRPr lang="en-GB" sz="2600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sz="26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sz="2600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sz="26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n = </a:t>
            </a:r>
            <a:r>
              <a:rPr lang="en-GB" sz="2600" b="1" dirty="0" err="1" smtClean="0">
                <a:latin typeface="Garamond" panose="02020404030301010803" pitchFamily="18" charset="0"/>
              </a:rPr>
              <a:t>int</a:t>
            </a:r>
            <a:r>
              <a:rPr lang="en-GB" sz="2600" b="1" dirty="0" smtClean="0">
                <a:latin typeface="Garamond" panose="02020404030301010803" pitchFamily="18" charset="0"/>
              </a:rPr>
              <a:t>(input('Enter number : '))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print('%d </a:t>
            </a:r>
            <a:r>
              <a:rPr lang="en-GB" sz="2600" b="1" dirty="0" err="1" smtClean="0">
                <a:latin typeface="Garamond" panose="02020404030301010803" pitchFamily="18" charset="0"/>
              </a:rPr>
              <a:t>th</a:t>
            </a:r>
            <a:r>
              <a:rPr lang="en-GB" sz="2600" b="1" dirty="0" smtClean="0">
                <a:latin typeface="Garamond" panose="02020404030301010803" pitchFamily="18" charset="0"/>
              </a:rPr>
              <a:t> </a:t>
            </a:r>
            <a:r>
              <a:rPr lang="en-GB" sz="2600" b="1" dirty="0" err="1" smtClean="0">
                <a:latin typeface="Garamond" panose="02020404030301010803" pitchFamily="18" charset="0"/>
              </a:rPr>
              <a:t>fibonacci</a:t>
            </a:r>
            <a:r>
              <a:rPr lang="en-GB" sz="2600" b="1" dirty="0" smtClean="0">
                <a:latin typeface="Garamond" panose="02020404030301010803" pitchFamily="18" charset="0"/>
              </a:rPr>
              <a:t> number is %d'%(</a:t>
            </a:r>
            <a:r>
              <a:rPr lang="en-GB" sz="2600" b="1" dirty="0" err="1" smtClean="0">
                <a:latin typeface="Garamond" panose="02020404030301010803" pitchFamily="18" charset="0"/>
              </a:rPr>
              <a:t>n,fibo</a:t>
            </a:r>
            <a:r>
              <a:rPr lang="en-GB" sz="2600" b="1" dirty="0" smtClean="0">
                <a:latin typeface="Garamond" panose="02020404030301010803" pitchFamily="18" charset="0"/>
              </a:rPr>
              <a:t>(n)))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        </a:t>
            </a:r>
          </a:p>
          <a:p>
            <a:pPr marL="0" indent="0">
              <a:buNone/>
            </a:pPr>
            <a:r>
              <a:rPr lang="en-GB" sz="2600" b="1" dirty="0" smtClean="0">
                <a:latin typeface="Garamond" panose="02020404030301010803" pitchFamily="18" charset="0"/>
              </a:rPr>
              <a:t> </a:t>
            </a:r>
            <a:endParaRPr lang="en-GB" sz="2600" b="1" dirty="0">
              <a:latin typeface="Garamond" panose="020204040303010108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066802"/>
            <a:ext cx="425810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600" b="1" dirty="0" smtClean="0">
              <a:latin typeface="Garamond" panose="02020404030301010803" pitchFamily="18" charset="0"/>
            </a:endParaRPr>
          </a:p>
          <a:p>
            <a:r>
              <a:rPr lang="en-GB" sz="2600" b="1" dirty="0" smtClean="0">
                <a:latin typeface="Garamond" panose="02020404030301010803" pitchFamily="18" charset="0"/>
              </a:rPr>
              <a:t>    a, b = 0, 1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    for </a:t>
            </a:r>
            <a:r>
              <a:rPr lang="en-GB" sz="2600" b="1" dirty="0" err="1" smtClean="0">
                <a:latin typeface="Garamond" panose="02020404030301010803" pitchFamily="18" charset="0"/>
              </a:rPr>
              <a:t>i</a:t>
            </a:r>
            <a:r>
              <a:rPr lang="en-GB" sz="2600" b="1" dirty="0" smtClean="0">
                <a:latin typeface="Garamond" panose="02020404030301010803" pitchFamily="18" charset="0"/>
              </a:rPr>
              <a:t> in range(n):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        a, b = b, </a:t>
            </a:r>
            <a:r>
              <a:rPr lang="en-GB" sz="2600" b="1" dirty="0" err="1" smtClean="0">
                <a:latin typeface="Garamond" panose="02020404030301010803" pitchFamily="18" charset="0"/>
              </a:rPr>
              <a:t>a+b</a:t>
            </a:r>
            <a:endParaRPr lang="en-GB" sz="2600" b="1" dirty="0" smtClean="0">
              <a:latin typeface="Garamond" panose="02020404030301010803" pitchFamily="18" charset="0"/>
            </a:endParaRPr>
          </a:p>
          <a:p>
            <a:r>
              <a:rPr lang="en-GB" sz="2600" b="1" dirty="0" smtClean="0">
                <a:latin typeface="Garamond" panose="02020404030301010803" pitchFamily="18" charset="0"/>
              </a:rPr>
              <a:t>    return a</a:t>
            </a:r>
          </a:p>
          <a:p>
            <a:endParaRPr lang="en-GB" sz="2600" dirty="0"/>
          </a:p>
        </p:txBody>
      </p:sp>
      <p:sp>
        <p:nvSpPr>
          <p:cNvPr id="7" name="TextBox 6"/>
          <p:cNvSpPr txBox="1"/>
          <p:nvPr/>
        </p:nvSpPr>
        <p:spPr>
          <a:xfrm>
            <a:off x="757450" y="1330433"/>
            <a:ext cx="5393899" cy="16927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GB" sz="2600" b="1" dirty="0" smtClean="0">
              <a:latin typeface="Garamond" panose="02020404030301010803" pitchFamily="18" charset="0"/>
            </a:endParaRPr>
          </a:p>
          <a:p>
            <a:r>
              <a:rPr lang="en-GB" sz="2600" b="1" dirty="0" smtClean="0">
                <a:latin typeface="Garamond" panose="02020404030301010803" pitchFamily="18" charset="0"/>
              </a:rPr>
              <a:t>     if n==0: return 0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     if n==1: return 1</a:t>
            </a:r>
          </a:p>
          <a:p>
            <a:r>
              <a:rPr lang="en-GB" sz="2600" b="1" dirty="0" smtClean="0">
                <a:latin typeface="Garamond" panose="02020404030301010803" pitchFamily="18" charset="0"/>
              </a:rPr>
              <a:t>     else: return </a:t>
            </a:r>
            <a:r>
              <a:rPr lang="en-GB" sz="2600" b="1" dirty="0" err="1" smtClean="0">
                <a:latin typeface="Garamond" panose="02020404030301010803" pitchFamily="18" charset="0"/>
              </a:rPr>
              <a:t>fibo</a:t>
            </a:r>
            <a:r>
              <a:rPr lang="en-GB" sz="2600" b="1" dirty="0" smtClean="0">
                <a:latin typeface="Garamond" panose="02020404030301010803" pitchFamily="18" charset="0"/>
              </a:rPr>
              <a:t> (n-1) + </a:t>
            </a:r>
            <a:r>
              <a:rPr lang="en-GB" sz="2600" b="1" dirty="0" err="1" smtClean="0">
                <a:latin typeface="Garamond" panose="02020404030301010803" pitchFamily="18" charset="0"/>
              </a:rPr>
              <a:t>fibo</a:t>
            </a:r>
            <a:r>
              <a:rPr lang="en-GB" sz="2600" b="1" dirty="0" smtClean="0">
                <a:latin typeface="Garamond" panose="02020404030301010803" pitchFamily="18" charset="0"/>
              </a:rPr>
              <a:t>(n-2)</a:t>
            </a:r>
            <a:endParaRPr lang="en-GB" sz="2600" dirty="0"/>
          </a:p>
        </p:txBody>
      </p:sp>
      <p:sp>
        <p:nvSpPr>
          <p:cNvPr id="8" name="Rectangle 7"/>
          <p:cNvSpPr/>
          <p:nvPr/>
        </p:nvSpPr>
        <p:spPr>
          <a:xfrm>
            <a:off x="6352747" y="1530488"/>
            <a:ext cx="5202451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600" b="1" i="1" dirty="0" smtClean="0"/>
              <a:t>C:\Users\Sonia&gt;python samplex.py</a:t>
            </a:r>
          </a:p>
          <a:p>
            <a:r>
              <a:rPr lang="en-GB" sz="2600" b="1" i="1" dirty="0" smtClean="0"/>
              <a:t>Enter number : 5</a:t>
            </a:r>
          </a:p>
          <a:p>
            <a:r>
              <a:rPr lang="en-GB" sz="2600" b="1" i="1" dirty="0" smtClean="0"/>
              <a:t>5 </a:t>
            </a:r>
            <a:r>
              <a:rPr lang="en-GB" sz="2600" b="1" i="1" dirty="0" err="1" smtClean="0"/>
              <a:t>th</a:t>
            </a:r>
            <a:r>
              <a:rPr lang="en-GB" sz="2600" b="1" i="1" dirty="0" smtClean="0"/>
              <a:t> </a:t>
            </a:r>
            <a:r>
              <a:rPr lang="en-GB" sz="2600" b="1" i="1" dirty="0" err="1" smtClean="0"/>
              <a:t>fibonacci</a:t>
            </a:r>
            <a:r>
              <a:rPr lang="en-GB" sz="2600" b="1" i="1" dirty="0" smtClean="0"/>
              <a:t> number is 5</a:t>
            </a:r>
            <a:endParaRPr lang="en-GB" sz="2600" b="1" i="1" dirty="0"/>
          </a:p>
        </p:txBody>
      </p:sp>
      <p:sp>
        <p:nvSpPr>
          <p:cNvPr id="9" name="Rectangle 8"/>
          <p:cNvSpPr/>
          <p:nvPr/>
        </p:nvSpPr>
        <p:spPr>
          <a:xfrm>
            <a:off x="5338549" y="4528109"/>
            <a:ext cx="6096000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GB" sz="2600" b="1" i="1" dirty="0" smtClean="0"/>
              <a:t>C:\Users\Sonia&gt;python samplex.py</a:t>
            </a:r>
          </a:p>
          <a:p>
            <a:r>
              <a:rPr lang="en-GB" sz="2600" b="1" i="1" dirty="0" smtClean="0"/>
              <a:t>Enter number : 10</a:t>
            </a:r>
          </a:p>
          <a:p>
            <a:r>
              <a:rPr lang="en-GB" sz="2600" b="1" i="1" dirty="0" smtClean="0"/>
              <a:t>10 </a:t>
            </a:r>
            <a:r>
              <a:rPr lang="en-GB" sz="2600" b="1" i="1" dirty="0" err="1" smtClean="0"/>
              <a:t>th</a:t>
            </a:r>
            <a:r>
              <a:rPr lang="en-GB" sz="2600" b="1" i="1" dirty="0" smtClean="0"/>
              <a:t> </a:t>
            </a:r>
            <a:r>
              <a:rPr lang="en-GB" sz="2600" b="1" i="1" dirty="0" err="1" smtClean="0"/>
              <a:t>fibonacci</a:t>
            </a:r>
            <a:r>
              <a:rPr lang="en-GB" sz="2600" b="1" i="1" dirty="0" smtClean="0"/>
              <a:t> number is 55</a:t>
            </a:r>
            <a:endParaRPr lang="en-GB" sz="2600" b="1" i="1" dirty="0"/>
          </a:p>
        </p:txBody>
      </p:sp>
    </p:spTree>
    <p:extLst>
      <p:ext uri="{BB962C8B-B14F-4D97-AF65-F5344CB8AC3E}">
        <p14:creationId xmlns:p14="http://schemas.microsoft.com/office/powerpoint/2010/main" val="402119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774"/>
            <a:ext cx="10515600" cy="60131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5254386" y="127617"/>
            <a:ext cx="1310185" cy="6823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  <a:latin typeface="Garamond" panose="02020404030301010803" pitchFamily="18" charset="0"/>
              </a:rPr>
              <a:t>f</a:t>
            </a:r>
            <a:r>
              <a:rPr lang="en-GB" sz="2000" b="1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ibo</a:t>
            </a:r>
            <a:r>
              <a:rPr lang="en-GB" sz="2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(5)</a:t>
            </a:r>
            <a:endParaRPr lang="en-GB" sz="20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380930" y="1323835"/>
            <a:ext cx="1310185" cy="6823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fibo</a:t>
            </a:r>
            <a:r>
              <a:rPr lang="en-GB" sz="2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(4)</a:t>
            </a:r>
            <a:endParaRPr lang="en-GB" sz="20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127844" y="1273330"/>
            <a:ext cx="1310185" cy="6823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fibo</a:t>
            </a:r>
            <a:r>
              <a:rPr lang="en-GB" sz="2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(3)</a:t>
            </a:r>
            <a:endParaRPr lang="en-GB" sz="20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803496" y="2659934"/>
            <a:ext cx="1310185" cy="6823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fibo</a:t>
            </a:r>
            <a:r>
              <a:rPr lang="en-GB" sz="2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(3)</a:t>
            </a:r>
            <a:endParaRPr lang="en-GB" sz="20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20269" y="2655852"/>
            <a:ext cx="1310185" cy="6823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fibo</a:t>
            </a:r>
            <a:r>
              <a:rPr lang="en-GB" sz="2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(2)</a:t>
            </a:r>
            <a:endParaRPr lang="en-GB" sz="20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105935" y="2651731"/>
            <a:ext cx="1310185" cy="6823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fibo</a:t>
            </a:r>
            <a:r>
              <a:rPr lang="en-GB" sz="2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(2)</a:t>
            </a:r>
            <a:endParaRPr lang="en-GB" sz="20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960888" y="2659934"/>
            <a:ext cx="1310185" cy="6823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fibo</a:t>
            </a:r>
            <a:r>
              <a:rPr lang="en-GB" sz="2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(1)</a:t>
            </a:r>
            <a:endParaRPr lang="en-GB" sz="20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5019" y="3958746"/>
            <a:ext cx="1310185" cy="6823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fibo</a:t>
            </a:r>
            <a:r>
              <a:rPr lang="en-GB" sz="2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(2)</a:t>
            </a:r>
            <a:endParaRPr lang="en-GB" sz="20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801792" y="3954664"/>
            <a:ext cx="1310185" cy="6823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fibo</a:t>
            </a:r>
            <a:r>
              <a:rPr lang="en-GB" sz="2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(1)</a:t>
            </a:r>
            <a:endParaRPr lang="en-GB" sz="20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611986" y="5131095"/>
            <a:ext cx="1310185" cy="6823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fibo</a:t>
            </a:r>
            <a:r>
              <a:rPr lang="en-GB" sz="2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(1)</a:t>
            </a:r>
            <a:endParaRPr lang="en-GB" sz="20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28759" y="5099718"/>
            <a:ext cx="1310185" cy="6823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fibo</a:t>
            </a:r>
            <a:r>
              <a:rPr lang="en-GB" sz="2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(0)</a:t>
            </a:r>
            <a:endParaRPr lang="en-GB" sz="20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50842" y="4067011"/>
            <a:ext cx="1310185" cy="6823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fibo</a:t>
            </a:r>
            <a:r>
              <a:rPr lang="en-GB" sz="2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(1)</a:t>
            </a:r>
            <a:endParaRPr lang="en-GB" sz="20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67615" y="4062929"/>
            <a:ext cx="1310185" cy="68238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 smtClean="0">
                <a:solidFill>
                  <a:schemeClr val="tx1"/>
                </a:solidFill>
                <a:latin typeface="Garamond" panose="02020404030301010803" pitchFamily="18" charset="0"/>
              </a:rPr>
              <a:t>fibo</a:t>
            </a:r>
            <a:r>
              <a:rPr lang="en-GB" sz="20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(0)</a:t>
            </a:r>
            <a:endParaRPr lang="en-GB" sz="20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12720" y="1456236"/>
            <a:ext cx="393518" cy="417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+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26751" y="2792335"/>
            <a:ext cx="393518" cy="417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+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91745" y="2792335"/>
            <a:ext cx="393518" cy="417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+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95204" y="4087065"/>
            <a:ext cx="393518" cy="417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+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28706" y="5263496"/>
            <a:ext cx="393518" cy="417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+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774097" y="4219467"/>
            <a:ext cx="393518" cy="417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+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909479" y="878472"/>
            <a:ext cx="0" cy="3948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520269" y="1955718"/>
            <a:ext cx="1024435" cy="6960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28848" y="1873821"/>
            <a:ext cx="1359656" cy="7449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591963" y="3246077"/>
            <a:ext cx="211533" cy="582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168255" y="3378479"/>
            <a:ext cx="7106" cy="1721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787472" y="3374048"/>
            <a:ext cx="0" cy="6888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88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245660"/>
            <a:ext cx="11067197" cy="5931303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lvl="0" indent="0">
              <a:buNone/>
            </a:pPr>
            <a:r>
              <a:rPr lang="en-GB" dirty="0" smtClean="0"/>
              <a:t># Find </a:t>
            </a:r>
            <a:r>
              <a:rPr lang="en-GB" dirty="0"/>
              <a:t>sum of first N whole numbers.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err="1">
                <a:solidFill>
                  <a:srgbClr val="0070C0"/>
                </a:solidFill>
              </a:rPr>
              <a:t>def</a:t>
            </a:r>
            <a:r>
              <a:rPr lang="en-GB" b="1" dirty="0">
                <a:solidFill>
                  <a:srgbClr val="0070C0"/>
                </a:solidFill>
              </a:rPr>
              <a:t> </a:t>
            </a:r>
            <a:r>
              <a:rPr lang="en-GB" b="1" dirty="0" err="1">
                <a:solidFill>
                  <a:srgbClr val="0070C0"/>
                </a:solidFill>
              </a:rPr>
              <a:t>sum_n</a:t>
            </a:r>
            <a:r>
              <a:rPr lang="en-GB" b="1" dirty="0">
                <a:solidFill>
                  <a:srgbClr val="0070C0"/>
                </a:solidFill>
              </a:rPr>
              <a:t>(n):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    '''Sum of N whole numbers'''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    if not n: return 0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    else: return n + </a:t>
            </a:r>
            <a:r>
              <a:rPr lang="en-GB" b="1" dirty="0" err="1">
                <a:solidFill>
                  <a:srgbClr val="0070C0"/>
                </a:solidFill>
              </a:rPr>
              <a:t>sum_n</a:t>
            </a:r>
            <a:r>
              <a:rPr lang="en-GB" b="1" dirty="0">
                <a:solidFill>
                  <a:srgbClr val="0070C0"/>
                </a:solidFill>
              </a:rPr>
              <a:t>(n-1)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n = </a:t>
            </a:r>
            <a:r>
              <a:rPr lang="en-GB" b="1" dirty="0" err="1"/>
              <a:t>int</a:t>
            </a:r>
            <a:r>
              <a:rPr lang="en-GB" b="1" dirty="0"/>
              <a:t>(input("Enter n?: "))</a:t>
            </a:r>
          </a:p>
          <a:p>
            <a:pPr marL="0" indent="0">
              <a:buNone/>
            </a:pPr>
            <a:r>
              <a:rPr lang="en-GB" b="1" dirty="0"/>
              <a:t>print('Sum = ',</a:t>
            </a:r>
            <a:r>
              <a:rPr lang="en-GB" b="1" dirty="0" err="1"/>
              <a:t>sum_n</a:t>
            </a:r>
            <a:r>
              <a:rPr lang="en-GB" b="1" dirty="0"/>
              <a:t>(n))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20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245660"/>
            <a:ext cx="11067197" cy="5931303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# Sum of digits of a number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err="1">
                <a:solidFill>
                  <a:srgbClr val="0070C0"/>
                </a:solidFill>
              </a:rPr>
              <a:t>def</a:t>
            </a:r>
            <a:r>
              <a:rPr lang="en-GB" b="1" dirty="0">
                <a:solidFill>
                  <a:srgbClr val="0070C0"/>
                </a:solidFill>
              </a:rPr>
              <a:t> </a:t>
            </a:r>
            <a:r>
              <a:rPr lang="en-GB" b="1" dirty="0" err="1">
                <a:solidFill>
                  <a:srgbClr val="0070C0"/>
                </a:solidFill>
              </a:rPr>
              <a:t>sum_digits</a:t>
            </a:r>
            <a:r>
              <a:rPr lang="en-GB" b="1" dirty="0">
                <a:solidFill>
                  <a:srgbClr val="0070C0"/>
                </a:solidFill>
              </a:rPr>
              <a:t>(n):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    if not (n//10): return n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    else: return (n%10) + </a:t>
            </a:r>
            <a:r>
              <a:rPr lang="en-GB" b="1" dirty="0" err="1">
                <a:solidFill>
                  <a:srgbClr val="0070C0"/>
                </a:solidFill>
              </a:rPr>
              <a:t>sum_digits</a:t>
            </a:r>
            <a:r>
              <a:rPr lang="en-GB" b="1" dirty="0">
                <a:solidFill>
                  <a:srgbClr val="0070C0"/>
                </a:solidFill>
              </a:rPr>
              <a:t>(n//10)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b="1" dirty="0"/>
              <a:t> 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print(</a:t>
            </a:r>
            <a:r>
              <a:rPr lang="en-GB" b="1" dirty="0" err="1"/>
              <a:t>sum_digits</a:t>
            </a:r>
            <a:r>
              <a:rPr lang="en-GB" b="1" dirty="0"/>
              <a:t>(1234))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830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245660"/>
            <a:ext cx="11067197" cy="59313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# Reverse </a:t>
            </a:r>
            <a:r>
              <a:rPr lang="en-GB" dirty="0"/>
              <a:t>a string.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err="1">
                <a:solidFill>
                  <a:srgbClr val="0070C0"/>
                </a:solidFill>
              </a:rPr>
              <a:t>def</a:t>
            </a:r>
            <a:r>
              <a:rPr lang="en-GB" b="1" dirty="0">
                <a:solidFill>
                  <a:srgbClr val="0070C0"/>
                </a:solidFill>
              </a:rPr>
              <a:t> reverse(s):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    '''Reverse a string'''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    if not </a:t>
            </a:r>
            <a:r>
              <a:rPr lang="en-GB" b="1" dirty="0" err="1">
                <a:solidFill>
                  <a:srgbClr val="0070C0"/>
                </a:solidFill>
              </a:rPr>
              <a:t>len</a:t>
            </a:r>
            <a:r>
              <a:rPr lang="en-GB" b="1" dirty="0">
                <a:solidFill>
                  <a:srgbClr val="0070C0"/>
                </a:solidFill>
              </a:rPr>
              <a:t>(s): return ''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    else: return s[-1] + reverse(s[:-1])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string = input("Enter the string to reverse?: ")</a:t>
            </a:r>
          </a:p>
          <a:p>
            <a:pPr marL="0" indent="0">
              <a:buNone/>
            </a:pPr>
            <a:r>
              <a:rPr lang="en-GB" b="1" dirty="0"/>
              <a:t>print(reverse(string))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68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3" y="832513"/>
            <a:ext cx="10698707" cy="5344450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Lab Exercise – 11 (Recursive Function)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 </a:t>
            </a:r>
          </a:p>
          <a:p>
            <a:pPr marL="0" indent="0">
              <a:buNone/>
            </a:pPr>
            <a:r>
              <a:rPr lang="en-GB" b="1" dirty="0"/>
              <a:t>Date: 8.12.2021</a:t>
            </a:r>
          </a:p>
          <a:p>
            <a:pPr marL="0" lvl="0" indent="0">
              <a:buNone/>
            </a:pPr>
            <a:endParaRPr lang="en-GB" dirty="0" smtClean="0"/>
          </a:p>
          <a:p>
            <a:pPr marL="514350" lvl="0" indent="-514350">
              <a:lnSpc>
                <a:spcPct val="150000"/>
              </a:lnSpc>
              <a:buFont typeface="+mj-lt"/>
              <a:buAutoNum type="arabicParenR"/>
            </a:pPr>
            <a:r>
              <a:rPr lang="en-GB" dirty="0" smtClean="0"/>
              <a:t>Write </a:t>
            </a:r>
            <a:r>
              <a:rPr lang="en-GB" dirty="0"/>
              <a:t>a recursive function to find sum of first N whole numbers.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arenR"/>
            </a:pPr>
            <a:r>
              <a:rPr lang="en-GB" dirty="0"/>
              <a:t>Write a recursive function to reverse a string.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arenR"/>
            </a:pPr>
            <a:r>
              <a:rPr lang="en-GB" dirty="0"/>
              <a:t>Write a recursive function to convert a decimal number to binary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78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05218" y="2019869"/>
            <a:ext cx="11095630" cy="415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 err="1">
                <a:solidFill>
                  <a:srgbClr val="0070C0"/>
                </a:solidFill>
              </a:rPr>
              <a:t>def</a:t>
            </a:r>
            <a:r>
              <a:rPr lang="en-GB" sz="3200" b="1" dirty="0">
                <a:solidFill>
                  <a:srgbClr val="0070C0"/>
                </a:solidFill>
              </a:rPr>
              <a:t> </a:t>
            </a:r>
            <a:r>
              <a:rPr lang="en-GB" sz="3200" b="1" dirty="0" err="1">
                <a:solidFill>
                  <a:srgbClr val="0070C0"/>
                </a:solidFill>
              </a:rPr>
              <a:t>rev_names</a:t>
            </a:r>
            <a:r>
              <a:rPr lang="en-GB" sz="3200" b="1" dirty="0">
                <a:solidFill>
                  <a:srgbClr val="0070C0"/>
                </a:solidFill>
              </a:rPr>
              <a:t>(name):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0070C0"/>
                </a:solidFill>
              </a:rPr>
              <a:t>    for word in name[::-1]: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0070C0"/>
                </a:solidFill>
              </a:rPr>
              <a:t>        print(</a:t>
            </a:r>
            <a:r>
              <a:rPr lang="en-GB" sz="3200" b="1" dirty="0" err="1">
                <a:solidFill>
                  <a:srgbClr val="0070C0"/>
                </a:solidFill>
              </a:rPr>
              <a:t>word,end</a:t>
            </a:r>
            <a:r>
              <a:rPr lang="en-GB" sz="3200" b="1" dirty="0">
                <a:solidFill>
                  <a:srgbClr val="0070C0"/>
                </a:solidFill>
              </a:rPr>
              <a:t>=' ')</a:t>
            </a:r>
          </a:p>
          <a:p>
            <a:pPr marL="0" indent="0">
              <a:buNone/>
            </a:pPr>
            <a:endParaRPr lang="en-GB" sz="3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3200" b="1" dirty="0"/>
              <a:t>n = input('Enter your </a:t>
            </a:r>
            <a:r>
              <a:rPr lang="en-GB" sz="3200" b="1" dirty="0" err="1"/>
              <a:t>fullname</a:t>
            </a:r>
            <a:r>
              <a:rPr lang="en-GB" sz="3200" b="1" dirty="0"/>
              <a:t> : ').split()</a:t>
            </a:r>
          </a:p>
          <a:p>
            <a:pPr marL="0" indent="0">
              <a:buNone/>
            </a:pPr>
            <a:r>
              <a:rPr lang="en-GB" sz="3200" b="1" dirty="0" err="1"/>
              <a:t>rev_names</a:t>
            </a:r>
            <a:r>
              <a:rPr lang="en-GB" sz="3200" b="1" dirty="0"/>
              <a:t>(n)</a:t>
            </a:r>
            <a:endParaRPr lang="en-GB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05218" y="532263"/>
            <a:ext cx="100993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Write a function that accepts </a:t>
            </a:r>
            <a:r>
              <a:rPr lang="en-GB" sz="32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full name and display in reverse order </a:t>
            </a:r>
            <a:r>
              <a:rPr lang="en-GB" sz="32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of words with </a:t>
            </a:r>
            <a:r>
              <a:rPr lang="en-GB" sz="32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space between </a:t>
            </a:r>
            <a:r>
              <a:rPr lang="en-GB" sz="32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them.</a:t>
            </a:r>
            <a:endParaRPr lang="en-GB" sz="3200" b="1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950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05218" y="2019869"/>
            <a:ext cx="11095630" cy="41570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200" b="1" dirty="0" err="1">
                <a:solidFill>
                  <a:srgbClr val="0070C0"/>
                </a:solidFill>
              </a:rPr>
              <a:t>def</a:t>
            </a:r>
            <a:r>
              <a:rPr lang="en-GB" sz="3200" b="1" dirty="0">
                <a:solidFill>
                  <a:srgbClr val="0070C0"/>
                </a:solidFill>
              </a:rPr>
              <a:t> </a:t>
            </a:r>
            <a:r>
              <a:rPr lang="en-GB" sz="3200" b="1" dirty="0" err="1">
                <a:solidFill>
                  <a:srgbClr val="0070C0"/>
                </a:solidFill>
              </a:rPr>
              <a:t>even_collection</a:t>
            </a:r>
            <a:r>
              <a:rPr lang="en-GB" sz="3200" b="1" dirty="0">
                <a:solidFill>
                  <a:srgbClr val="0070C0"/>
                </a:solidFill>
              </a:rPr>
              <a:t>(l):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0070C0"/>
                </a:solidFill>
              </a:rPr>
              <a:t>    for item in l: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0070C0"/>
                </a:solidFill>
              </a:rPr>
              <a:t>        if (item==237): break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0070C0"/>
                </a:solidFill>
              </a:rPr>
              <a:t>        </a:t>
            </a:r>
            <a:r>
              <a:rPr lang="en-GB" sz="3200" b="1" dirty="0" err="1">
                <a:solidFill>
                  <a:srgbClr val="0070C0"/>
                </a:solidFill>
              </a:rPr>
              <a:t>elif</a:t>
            </a:r>
            <a:r>
              <a:rPr lang="en-GB" sz="3200" b="1" dirty="0">
                <a:solidFill>
                  <a:srgbClr val="0070C0"/>
                </a:solidFill>
              </a:rPr>
              <a:t> not item%2: print(item)</a:t>
            </a:r>
          </a:p>
          <a:p>
            <a:pPr marL="0" indent="0">
              <a:buNone/>
            </a:pPr>
            <a:endParaRPr lang="en-GB" sz="3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3200" b="1" dirty="0"/>
              <a:t>n = input('Enter a collection of integers: ')</a:t>
            </a:r>
          </a:p>
          <a:p>
            <a:pPr marL="0" indent="0">
              <a:buNone/>
            </a:pPr>
            <a:r>
              <a:rPr lang="en-GB" sz="3200" b="1" dirty="0"/>
              <a:t>n = list(map(</a:t>
            </a:r>
            <a:r>
              <a:rPr lang="en-GB" sz="3200" b="1" dirty="0" err="1"/>
              <a:t>int</a:t>
            </a:r>
            <a:r>
              <a:rPr lang="en-GB" sz="3200" b="1" dirty="0"/>
              <a:t>, </a:t>
            </a:r>
            <a:r>
              <a:rPr lang="en-GB" sz="3200" b="1" dirty="0" err="1"/>
              <a:t>n.split</a:t>
            </a:r>
            <a:r>
              <a:rPr lang="en-GB" sz="3200" b="1" dirty="0"/>
              <a:t>()))</a:t>
            </a:r>
          </a:p>
          <a:p>
            <a:pPr marL="0" indent="0">
              <a:buNone/>
            </a:pPr>
            <a:r>
              <a:rPr lang="en-GB" sz="3200" b="1" dirty="0" err="1"/>
              <a:t>even_collection</a:t>
            </a:r>
            <a:r>
              <a:rPr lang="en-GB" sz="3200" b="1" dirty="0"/>
              <a:t>(n)</a:t>
            </a:r>
            <a:endParaRPr lang="en-GB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05218" y="532263"/>
            <a:ext cx="10099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Write a 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function </a:t>
            </a:r>
            <a:r>
              <a:rPr lang="en-GB" sz="28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to print all even numbers from a given list in the given order until you reach number 237 or end of the list. </a:t>
            </a:r>
            <a:endParaRPr lang="en-GB" sz="2800" b="1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130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05218" y="2019869"/>
            <a:ext cx="11095630" cy="41570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200" b="1" dirty="0" err="1">
                <a:solidFill>
                  <a:srgbClr val="0070C0"/>
                </a:solidFill>
              </a:rPr>
              <a:t>def</a:t>
            </a:r>
            <a:r>
              <a:rPr lang="en-GB" sz="3200" b="1" dirty="0">
                <a:solidFill>
                  <a:srgbClr val="0070C0"/>
                </a:solidFill>
              </a:rPr>
              <a:t> </a:t>
            </a:r>
            <a:r>
              <a:rPr lang="en-GB" sz="3200" b="1" dirty="0" err="1">
                <a:solidFill>
                  <a:srgbClr val="0070C0"/>
                </a:solidFill>
              </a:rPr>
              <a:t>count_string</a:t>
            </a:r>
            <a:r>
              <a:rPr lang="en-GB" sz="3200" b="1" dirty="0">
                <a:solidFill>
                  <a:srgbClr val="0070C0"/>
                </a:solidFill>
              </a:rPr>
              <a:t>(s):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0070C0"/>
                </a:solidFill>
              </a:rPr>
              <a:t>    count = 0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0070C0"/>
                </a:solidFill>
              </a:rPr>
              <a:t>    for item in </a:t>
            </a:r>
            <a:r>
              <a:rPr lang="en-GB" sz="3200" b="1" dirty="0" err="1">
                <a:solidFill>
                  <a:srgbClr val="0070C0"/>
                </a:solidFill>
              </a:rPr>
              <a:t>s.split</a:t>
            </a:r>
            <a:r>
              <a:rPr lang="en-GB" sz="3200" b="1" dirty="0">
                <a:solidFill>
                  <a:srgbClr val="0070C0"/>
                </a:solidFill>
              </a:rPr>
              <a:t>():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0070C0"/>
                </a:solidFill>
              </a:rPr>
              <a:t>        if </a:t>
            </a:r>
            <a:r>
              <a:rPr lang="en-GB" sz="3200" b="1" dirty="0" err="1">
                <a:solidFill>
                  <a:srgbClr val="0070C0"/>
                </a:solidFill>
              </a:rPr>
              <a:t>len</a:t>
            </a:r>
            <a:r>
              <a:rPr lang="en-GB" sz="3200" b="1" dirty="0">
                <a:solidFill>
                  <a:srgbClr val="0070C0"/>
                </a:solidFill>
              </a:rPr>
              <a:t>(item)&gt;1 and item[0]==item[-1]: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0070C0"/>
                </a:solidFill>
              </a:rPr>
              <a:t>            count += 1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0070C0"/>
                </a:solidFill>
              </a:rPr>
              <a:t>    return count</a:t>
            </a:r>
          </a:p>
          <a:p>
            <a:pPr marL="0" indent="0">
              <a:buNone/>
            </a:pPr>
            <a:endParaRPr lang="en-GB" sz="3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3200" b="1" dirty="0"/>
              <a:t>s = input('Enter a collection of strings: ')</a:t>
            </a:r>
          </a:p>
          <a:p>
            <a:pPr marL="0" indent="0">
              <a:buNone/>
            </a:pPr>
            <a:r>
              <a:rPr lang="en-GB" sz="3200" b="1" dirty="0"/>
              <a:t>print(</a:t>
            </a:r>
            <a:r>
              <a:rPr lang="en-GB" sz="3200" b="1" dirty="0" err="1"/>
              <a:t>count_string</a:t>
            </a:r>
            <a:r>
              <a:rPr lang="en-GB" sz="3200" b="1" dirty="0"/>
              <a:t>(s))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218" y="532263"/>
            <a:ext cx="10099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Write a </a:t>
            </a:r>
            <a:r>
              <a:rPr lang="en-GB" sz="2800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function </a:t>
            </a:r>
            <a:r>
              <a:rPr lang="en-GB" sz="28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that count the number of strings where string length is 2 or more and the first and last characters are same.</a:t>
            </a:r>
            <a:endParaRPr lang="en-GB" sz="2800" b="1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851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05218" y="5779003"/>
            <a:ext cx="8938175" cy="11191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 smtClean="0"/>
              <a:t>l </a:t>
            </a:r>
            <a:r>
              <a:rPr lang="en-GB" b="1" dirty="0"/>
              <a:t>= list(map(lambda x: </a:t>
            </a:r>
            <a:r>
              <a:rPr lang="en-GB" b="1" dirty="0" err="1"/>
              <a:t>x+x</a:t>
            </a:r>
            <a:r>
              <a:rPr lang="en-GB" b="1" dirty="0"/>
              <a:t>*0.1 if x&gt;1000 else </a:t>
            </a:r>
            <a:r>
              <a:rPr lang="en-GB" b="1" dirty="0" err="1"/>
              <a:t>x+x</a:t>
            </a:r>
            <a:r>
              <a:rPr lang="en-GB" b="1" dirty="0"/>
              <a:t>*0.05, l))</a:t>
            </a:r>
          </a:p>
          <a:p>
            <a:pPr marL="0" indent="0">
              <a:buNone/>
            </a:pPr>
            <a:endParaRPr lang="en-GB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b="1" dirty="0" smtClean="0"/>
              <a:t> 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05218" y="532263"/>
            <a:ext cx="100993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Write lambda functions:</a:t>
            </a:r>
          </a:p>
          <a:p>
            <a:r>
              <a:rPr lang="en-GB" sz="28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(a) To find largest of 2 numbers</a:t>
            </a:r>
          </a:p>
          <a:p>
            <a:r>
              <a:rPr lang="en-GB" sz="28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(b)  To check the input number is divisible by 5</a:t>
            </a:r>
          </a:p>
          <a:p>
            <a:r>
              <a:rPr lang="en-GB" sz="28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(c) To remove all strings with length &lt; 5 from a list of strings</a:t>
            </a:r>
          </a:p>
          <a:p>
            <a:r>
              <a:rPr lang="en-GB" sz="28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(d)  To increment a list of integers by 10% if the number is greater than 1000 else by 5%.</a:t>
            </a:r>
            <a:endParaRPr lang="en-GB" sz="2800" b="1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5218" y="3252420"/>
            <a:ext cx="9048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large = lambda </a:t>
            </a:r>
            <a:r>
              <a:rPr lang="en-GB" sz="2800" b="1" dirty="0" err="1"/>
              <a:t>a,b</a:t>
            </a:r>
            <a:r>
              <a:rPr lang="en-GB" sz="2800" b="1" dirty="0"/>
              <a:t> : a if a&gt;b else b</a:t>
            </a:r>
          </a:p>
          <a:p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05218" y="3968369"/>
            <a:ext cx="54110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multiple_five</a:t>
            </a:r>
            <a:r>
              <a:rPr lang="en-GB" sz="2800" b="1" dirty="0"/>
              <a:t> = lambda a: not a%5</a:t>
            </a:r>
          </a:p>
          <a:p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05218" y="4580047"/>
            <a:ext cx="97067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big_string</a:t>
            </a:r>
            <a:r>
              <a:rPr lang="en-GB" sz="2800" b="1" dirty="0"/>
              <a:t> = lambda s: [x for x in </a:t>
            </a:r>
            <a:r>
              <a:rPr lang="en-GB" sz="2800" b="1" dirty="0" err="1"/>
              <a:t>s.split</a:t>
            </a:r>
            <a:r>
              <a:rPr lang="en-GB" sz="2800" b="1" dirty="0"/>
              <a:t>() if </a:t>
            </a:r>
            <a:r>
              <a:rPr lang="en-GB" sz="2800" b="1" dirty="0" err="1"/>
              <a:t>len</a:t>
            </a:r>
            <a:r>
              <a:rPr lang="en-GB" sz="2800" b="1" dirty="0"/>
              <a:t>(x)&gt;5]</a:t>
            </a:r>
          </a:p>
          <a:p>
            <a:r>
              <a:rPr lang="en-GB" sz="2800" b="1" dirty="0" smtClean="0">
                <a:solidFill>
                  <a:srgbClr val="0070C0"/>
                </a:solidFill>
              </a:rPr>
              <a:t>l </a:t>
            </a:r>
            <a:r>
              <a:rPr lang="en-GB" sz="2800" b="1" dirty="0">
                <a:solidFill>
                  <a:srgbClr val="0070C0"/>
                </a:solidFill>
              </a:rPr>
              <a:t>= list(filter(lambda x: </a:t>
            </a:r>
            <a:r>
              <a:rPr lang="en-GB" sz="2800" b="1" dirty="0" err="1">
                <a:solidFill>
                  <a:srgbClr val="0070C0"/>
                </a:solidFill>
              </a:rPr>
              <a:t>len</a:t>
            </a:r>
            <a:r>
              <a:rPr lang="en-GB" sz="2800" b="1" dirty="0">
                <a:solidFill>
                  <a:srgbClr val="0070C0"/>
                </a:solidFill>
              </a:rPr>
              <a:t>(x)&gt;5,s.split()))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94253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7797"/>
            <a:ext cx="10515600" cy="5549166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Recursive Function</a:t>
            </a:r>
          </a:p>
          <a:p>
            <a:pPr marL="0" indent="0">
              <a:buNone/>
            </a:pPr>
            <a:r>
              <a:rPr lang="en-GB" b="1" dirty="0">
                <a:latin typeface="Garamond" panose="02020404030301010803" pitchFamily="18" charset="0"/>
              </a:rPr>
              <a:t>	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- function calling itself</a:t>
            </a:r>
          </a:p>
          <a:p>
            <a:pPr marL="0" indent="0">
              <a:buNone/>
            </a:pPr>
            <a:endParaRPr lang="en-GB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 err="1" smtClean="0">
                <a:latin typeface="Garamond" panose="02020404030301010803" pitchFamily="18" charset="0"/>
              </a:rPr>
              <a:t>def</a:t>
            </a:r>
            <a:r>
              <a:rPr lang="en-GB" b="1" dirty="0" smtClean="0">
                <a:latin typeface="Garamond" panose="02020404030301010803" pitchFamily="18" charset="0"/>
              </a:rPr>
              <a:t> fact(x):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'''Factorial of a number'''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if x==1: return 1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    else: return x * fact( x - 1 )</a:t>
            </a:r>
          </a:p>
          <a:p>
            <a:pPr marL="0" indent="0">
              <a:buNone/>
            </a:pPr>
            <a:endParaRPr lang="en-GB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GB" b="1" dirty="0" err="1" smtClean="0">
                <a:latin typeface="Garamond" panose="02020404030301010803" pitchFamily="18" charset="0"/>
              </a:rPr>
              <a:t>num</a:t>
            </a:r>
            <a:r>
              <a:rPr lang="en-GB" b="1" dirty="0" smtClean="0">
                <a:latin typeface="Garamond" panose="02020404030301010803" pitchFamily="18" charset="0"/>
              </a:rPr>
              <a:t> = </a:t>
            </a:r>
            <a:r>
              <a:rPr lang="en-GB" b="1" dirty="0" err="1" smtClean="0">
                <a:latin typeface="Garamond" panose="02020404030301010803" pitchFamily="18" charset="0"/>
              </a:rPr>
              <a:t>int</a:t>
            </a:r>
            <a:r>
              <a:rPr lang="en-GB" b="1" dirty="0" smtClean="0">
                <a:latin typeface="Garamond" panose="02020404030301010803" pitchFamily="18" charset="0"/>
              </a:rPr>
              <a:t>(input('Enter number : '))</a:t>
            </a:r>
          </a:p>
          <a:p>
            <a:pPr marL="0" indent="0">
              <a:buNone/>
            </a:pPr>
            <a:r>
              <a:rPr lang="en-GB" b="1" dirty="0" smtClean="0">
                <a:latin typeface="Garamond" panose="02020404030301010803" pitchFamily="18" charset="0"/>
              </a:rPr>
              <a:t>if </a:t>
            </a:r>
            <a:r>
              <a:rPr lang="en-GB" b="1" dirty="0" err="1" smtClean="0">
                <a:latin typeface="Garamond" panose="02020404030301010803" pitchFamily="18" charset="0"/>
              </a:rPr>
              <a:t>num</a:t>
            </a:r>
            <a:r>
              <a:rPr lang="en-GB" b="1" dirty="0" smtClean="0">
                <a:latin typeface="Garamond" panose="02020404030301010803" pitchFamily="18" charset="0"/>
              </a:rPr>
              <a:t>&gt;=1: print('Factorial = %d‘ % fact(</a:t>
            </a:r>
            <a:r>
              <a:rPr lang="en-GB" b="1" dirty="0" err="1" smtClean="0">
                <a:latin typeface="Garamond" panose="02020404030301010803" pitchFamily="18" charset="0"/>
              </a:rPr>
              <a:t>num</a:t>
            </a:r>
            <a:r>
              <a:rPr lang="en-GB" b="1" dirty="0" smtClean="0">
                <a:latin typeface="Garamond" panose="02020404030301010803" pitchFamily="18" charset="0"/>
              </a:rPr>
              <a:t>))</a:t>
            </a:r>
            <a:endParaRPr lang="en-GB" b="1" dirty="0">
              <a:latin typeface="Garamond" panose="020204040303010108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9356" y="957618"/>
            <a:ext cx="2975212" cy="5595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>
                <a:solidFill>
                  <a:schemeClr val="tx1"/>
                </a:solidFill>
                <a:latin typeface="Garamond" panose="02020404030301010803" pitchFamily="18" charset="0"/>
              </a:rPr>
              <a:t>2</a:t>
            </a:r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  * fact ( 1) 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59356" y="2106873"/>
            <a:ext cx="2975212" cy="5595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>
                <a:solidFill>
                  <a:schemeClr val="tx1"/>
                </a:solidFill>
                <a:latin typeface="Garamond" panose="02020404030301010803" pitchFamily="18" charset="0"/>
              </a:rPr>
              <a:t>3</a:t>
            </a:r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  * fact ( 2) 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59356" y="3119649"/>
            <a:ext cx="2975212" cy="5595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>
                <a:solidFill>
                  <a:schemeClr val="tx1"/>
                </a:solidFill>
                <a:latin typeface="Garamond" panose="02020404030301010803" pitchFamily="18" charset="0"/>
              </a:rPr>
              <a:t>4</a:t>
            </a:r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  * fact ( 3) 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59356" y="4171667"/>
            <a:ext cx="2975212" cy="5595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5  * fact ( 4) 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93957" y="3635424"/>
            <a:ext cx="1444390" cy="7824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>
                <a:solidFill>
                  <a:schemeClr val="tx1"/>
                </a:solidFill>
                <a:latin typeface="Garamond" panose="02020404030301010803" pitchFamily="18" charset="0"/>
              </a:rPr>
              <a:t>5</a:t>
            </a:r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 * 24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4" name="Bent Arrow 13"/>
          <p:cNvSpPr/>
          <p:nvPr/>
        </p:nvSpPr>
        <p:spPr>
          <a:xfrm>
            <a:off x="8338782" y="3861751"/>
            <a:ext cx="755175" cy="32982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9093957" y="1579157"/>
            <a:ext cx="1291990" cy="7824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3 * 2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6" name="Bent Arrow 15"/>
          <p:cNvSpPr/>
          <p:nvPr/>
        </p:nvSpPr>
        <p:spPr>
          <a:xfrm>
            <a:off x="8338782" y="1805484"/>
            <a:ext cx="755175" cy="32982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9093957" y="2576583"/>
            <a:ext cx="1291990" cy="7824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>
                <a:solidFill>
                  <a:schemeClr val="tx1"/>
                </a:solidFill>
                <a:latin typeface="Garamond" panose="02020404030301010803" pitchFamily="18" charset="0"/>
              </a:rPr>
              <a:t>4</a:t>
            </a:r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 * 6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8" name="Bent Arrow 17"/>
          <p:cNvSpPr/>
          <p:nvPr/>
        </p:nvSpPr>
        <p:spPr>
          <a:xfrm>
            <a:off x="8338782" y="2802910"/>
            <a:ext cx="755175" cy="32982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093957" y="385541"/>
            <a:ext cx="1291990" cy="7824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2 * 1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0" name="Bent Arrow 19"/>
          <p:cNvSpPr/>
          <p:nvPr/>
        </p:nvSpPr>
        <p:spPr>
          <a:xfrm>
            <a:off x="8338782" y="611868"/>
            <a:ext cx="755175" cy="32982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003809" y="4626591"/>
            <a:ext cx="1023582" cy="7915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120</a:t>
            </a:r>
            <a:endParaRPr lang="en-GB" sz="26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62320" y="4191572"/>
            <a:ext cx="779626" cy="6221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>
                <a:solidFill>
                  <a:schemeClr val="tx1"/>
                </a:solidFill>
                <a:latin typeface="Garamond" panose="02020404030301010803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2903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05218" y="532263"/>
            <a:ext cx="11095630" cy="5644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rgbClr val="0070C0"/>
                </a:solidFill>
              </a:rPr>
              <a:t>def</a:t>
            </a:r>
            <a:r>
              <a:rPr lang="en-GB" b="1" dirty="0">
                <a:solidFill>
                  <a:srgbClr val="0070C0"/>
                </a:solidFill>
              </a:rPr>
              <a:t> factorial(n):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    '''Factorial of a number'''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    fact = 1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    for </a:t>
            </a:r>
            <a:r>
              <a:rPr lang="en-GB" b="1" dirty="0" err="1">
                <a:solidFill>
                  <a:srgbClr val="0070C0"/>
                </a:solidFill>
              </a:rPr>
              <a:t>i</a:t>
            </a:r>
            <a:r>
              <a:rPr lang="en-GB" b="1" dirty="0">
                <a:solidFill>
                  <a:srgbClr val="0070C0"/>
                </a:solidFill>
              </a:rPr>
              <a:t> in </a:t>
            </a:r>
            <a:r>
              <a:rPr lang="en-GB" b="1" dirty="0" smtClean="0">
                <a:solidFill>
                  <a:srgbClr val="0070C0"/>
                </a:solidFill>
              </a:rPr>
              <a:t>range(n,0,-1):</a:t>
            </a:r>
            <a:endParaRPr lang="en-GB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        fact *= </a:t>
            </a:r>
            <a:r>
              <a:rPr lang="en-GB" b="1" dirty="0" err="1">
                <a:solidFill>
                  <a:srgbClr val="0070C0"/>
                </a:solidFill>
              </a:rPr>
              <a:t>i</a:t>
            </a:r>
            <a:endParaRPr lang="en-GB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    return fact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n = </a:t>
            </a:r>
            <a:r>
              <a:rPr lang="en-GB" b="1" dirty="0" err="1" smtClean="0"/>
              <a:t>int</a:t>
            </a:r>
            <a:r>
              <a:rPr lang="en-GB" b="1" dirty="0" smtClean="0"/>
              <a:t> (</a:t>
            </a:r>
            <a:r>
              <a:rPr lang="en-GB" b="1" dirty="0"/>
              <a:t>input("Enter N?: </a:t>
            </a:r>
            <a:r>
              <a:rPr lang="en-GB" b="1" dirty="0" smtClean="0"/>
              <a:t>"))</a:t>
            </a:r>
          </a:p>
          <a:p>
            <a:pPr marL="0" indent="0">
              <a:buNone/>
            </a:pPr>
            <a:r>
              <a:rPr lang="en-GB" b="1" dirty="0" smtClean="0"/>
              <a:t>print</a:t>
            </a:r>
            <a:r>
              <a:rPr lang="en-GB" b="1" dirty="0"/>
              <a:t>('Factorial of %d is %d'%(n</a:t>
            </a:r>
            <a:r>
              <a:rPr lang="en-GB" b="1" dirty="0" smtClean="0"/>
              <a:t>, factorial(n</a:t>
            </a:r>
            <a:r>
              <a:rPr lang="en-GB" b="1" dirty="0"/>
              <a:t>))) if n&gt;0 else print('Factorial could not be computed')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78221" y="532263"/>
            <a:ext cx="432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C00000"/>
                </a:solidFill>
              </a:rPr>
              <a:t>Find Factorial of a number</a:t>
            </a:r>
            <a:endParaRPr lang="en-GB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65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6728"/>
            <a:ext cx="5480713" cy="6127845"/>
          </a:xfrm>
        </p:spPr>
        <p:txBody>
          <a:bodyPr>
            <a:normAutofit/>
          </a:bodyPr>
          <a:lstStyle/>
          <a:p>
            <a:r>
              <a:rPr lang="en-GB" dirty="0" smtClean="0"/>
              <a:t>Function calling itself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	</a:t>
            </a:r>
            <a:r>
              <a:rPr lang="en-GB" dirty="0" smtClean="0"/>
              <a:t>Recursive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/>
              <a:t>        Stopping Criteria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# To find factorial of a number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0070C0"/>
                </a:solidFill>
              </a:rPr>
              <a:t>def</a:t>
            </a:r>
            <a:r>
              <a:rPr lang="en-GB" b="1" dirty="0">
                <a:solidFill>
                  <a:srgbClr val="0070C0"/>
                </a:solidFill>
              </a:rPr>
              <a:t> factorial(n):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    ''' Finds factorial(n) '''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    if n==1: return 1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    else: return n * factorial(n-1)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 = </a:t>
            </a:r>
            <a:r>
              <a:rPr lang="en-GB" dirty="0" err="1"/>
              <a:t>int</a:t>
            </a:r>
            <a:r>
              <a:rPr lang="en-GB" dirty="0"/>
              <a:t>(input('Enter number: '))</a:t>
            </a:r>
          </a:p>
          <a:p>
            <a:pPr marL="0" indent="0">
              <a:buNone/>
            </a:pPr>
            <a:r>
              <a:rPr lang="en-GB" dirty="0"/>
              <a:t>print('Factorial of ',n,' = ',factorial(n))</a:t>
            </a:r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6509982" y="382137"/>
            <a:ext cx="5022376" cy="830997"/>
          </a:xfrm>
          <a:prstGeom prst="rect">
            <a:avLst/>
          </a:prstGeom>
          <a:solidFill>
            <a:srgbClr val="92D050"/>
          </a:solidFill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Garamond" panose="02020404030301010803" pitchFamily="18" charset="0"/>
              </a:rPr>
              <a:t>Enter number: 5</a:t>
            </a:r>
          </a:p>
          <a:p>
            <a:r>
              <a:rPr lang="en-GB" sz="2400" b="1" dirty="0">
                <a:latin typeface="Garamond" panose="02020404030301010803" pitchFamily="18" charset="0"/>
              </a:rPr>
              <a:t>Factorial of  5  =  120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19164" y="5390866"/>
            <a:ext cx="2101755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Garamond" panose="02020404030301010803" pitchFamily="18" charset="0"/>
              </a:rPr>
              <a:t>5 * factorial(4)</a:t>
            </a:r>
            <a:endParaRPr lang="en-GB" sz="2400" b="1" dirty="0">
              <a:latin typeface="Garamond" panose="020204040303010108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509982" y="2538484"/>
            <a:ext cx="0" cy="3411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509982" y="6005015"/>
            <a:ext cx="2320119" cy="1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830101" y="2538484"/>
            <a:ext cx="0" cy="3411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9164" y="4776717"/>
            <a:ext cx="2101755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Garamond" panose="02020404030301010803" pitchFamily="18" charset="0"/>
              </a:rPr>
              <a:t>4</a:t>
            </a:r>
            <a:r>
              <a:rPr lang="en-GB" sz="2400" b="1" dirty="0" smtClean="0">
                <a:latin typeface="Garamond" panose="02020404030301010803" pitchFamily="18" charset="0"/>
              </a:rPr>
              <a:t> * factorial(3)</a:t>
            </a:r>
            <a:endParaRPr lang="en-GB" sz="2400" b="1" dirty="0">
              <a:latin typeface="Garamond" panose="020204040303010108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19164" y="4162568"/>
            <a:ext cx="2101755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Garamond" panose="02020404030301010803" pitchFamily="18" charset="0"/>
              </a:rPr>
              <a:t>3</a:t>
            </a:r>
            <a:r>
              <a:rPr lang="en-GB" sz="2400" b="1" dirty="0" smtClean="0">
                <a:latin typeface="Garamond" panose="02020404030301010803" pitchFamily="18" charset="0"/>
              </a:rPr>
              <a:t> * factorial(2)</a:t>
            </a:r>
            <a:endParaRPr lang="en-GB" sz="2400" b="1" dirty="0">
              <a:latin typeface="Garamond" panose="02020404030301010803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19164" y="3624661"/>
            <a:ext cx="2101755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Garamond" panose="02020404030301010803" pitchFamily="18" charset="0"/>
              </a:rPr>
              <a:t>2</a:t>
            </a:r>
            <a:r>
              <a:rPr lang="en-GB" sz="2400" b="1" dirty="0" smtClean="0">
                <a:latin typeface="Garamond" panose="02020404030301010803" pitchFamily="18" charset="0"/>
              </a:rPr>
              <a:t> * factorial(1)</a:t>
            </a:r>
            <a:endParaRPr lang="en-GB" sz="2400" b="1" dirty="0">
              <a:latin typeface="Garamond" panose="02020404030301010803" pitchFamily="18" charset="0"/>
            </a:endParaRPr>
          </a:p>
        </p:txBody>
      </p:sp>
      <p:sp>
        <p:nvSpPr>
          <p:cNvPr id="17" name="Cloud Callout 16"/>
          <p:cNvSpPr/>
          <p:nvPr/>
        </p:nvSpPr>
        <p:spPr>
          <a:xfrm>
            <a:off x="9021170" y="2783385"/>
            <a:ext cx="1160060" cy="1037230"/>
          </a:xfrm>
          <a:prstGeom prst="cloud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1</a:t>
            </a:r>
            <a:endParaRPr lang="en-GB" sz="28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8" name="Cloud Callout 17"/>
          <p:cNvSpPr/>
          <p:nvPr/>
        </p:nvSpPr>
        <p:spPr>
          <a:xfrm>
            <a:off x="9021170" y="2783385"/>
            <a:ext cx="1160060" cy="1037230"/>
          </a:xfrm>
          <a:prstGeom prst="cloud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19" name="Cloud Callout 18"/>
          <p:cNvSpPr/>
          <p:nvPr/>
        </p:nvSpPr>
        <p:spPr>
          <a:xfrm>
            <a:off x="9021170" y="2783385"/>
            <a:ext cx="1160060" cy="1037230"/>
          </a:xfrm>
          <a:prstGeom prst="cloud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  <a:latin typeface="Garamond" panose="02020404030301010803" pitchFamily="18" charset="0"/>
              </a:rPr>
              <a:t>6</a:t>
            </a:r>
          </a:p>
        </p:txBody>
      </p:sp>
      <p:sp>
        <p:nvSpPr>
          <p:cNvPr id="20" name="Cloud Callout 19"/>
          <p:cNvSpPr/>
          <p:nvPr/>
        </p:nvSpPr>
        <p:spPr>
          <a:xfrm>
            <a:off x="9021170" y="2783385"/>
            <a:ext cx="1160060" cy="1037230"/>
          </a:xfrm>
          <a:prstGeom prst="cloud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24</a:t>
            </a:r>
            <a:endParaRPr lang="en-GB" sz="28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1" name="Cloud Callout 20"/>
          <p:cNvSpPr/>
          <p:nvPr/>
        </p:nvSpPr>
        <p:spPr>
          <a:xfrm>
            <a:off x="9021170" y="2783385"/>
            <a:ext cx="1160060" cy="1037230"/>
          </a:xfrm>
          <a:prstGeom prst="cloud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120</a:t>
            </a:r>
            <a:endParaRPr lang="en-GB" sz="2800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2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05218" y="532263"/>
            <a:ext cx="11095630" cy="5644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rgbClr val="0070C0"/>
                </a:solidFill>
              </a:rPr>
              <a:t>def</a:t>
            </a:r>
            <a:r>
              <a:rPr lang="en-GB" b="1" dirty="0">
                <a:solidFill>
                  <a:srgbClr val="0070C0"/>
                </a:solidFill>
              </a:rPr>
              <a:t> </a:t>
            </a:r>
            <a:r>
              <a:rPr lang="en-GB" b="1" dirty="0" err="1">
                <a:solidFill>
                  <a:srgbClr val="0070C0"/>
                </a:solidFill>
              </a:rPr>
              <a:t>sum_list</a:t>
            </a:r>
            <a:r>
              <a:rPr lang="en-GB" b="1" dirty="0">
                <a:solidFill>
                  <a:srgbClr val="0070C0"/>
                </a:solidFill>
              </a:rPr>
              <a:t>(l):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    '''Sum of elements of a list'''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    sum =0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    for </a:t>
            </a:r>
            <a:r>
              <a:rPr lang="en-GB" b="1" dirty="0" err="1">
                <a:solidFill>
                  <a:srgbClr val="0070C0"/>
                </a:solidFill>
              </a:rPr>
              <a:t>i</a:t>
            </a:r>
            <a:r>
              <a:rPr lang="en-GB" b="1" dirty="0">
                <a:solidFill>
                  <a:srgbClr val="0070C0"/>
                </a:solidFill>
              </a:rPr>
              <a:t> in l: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        sum += </a:t>
            </a:r>
            <a:r>
              <a:rPr lang="en-GB" b="1" dirty="0" err="1">
                <a:solidFill>
                  <a:srgbClr val="0070C0"/>
                </a:solidFill>
              </a:rPr>
              <a:t>i</a:t>
            </a:r>
            <a:r>
              <a:rPr lang="en-GB" b="1" dirty="0">
                <a:solidFill>
                  <a:srgbClr val="0070C0"/>
                </a:solidFill>
              </a:rPr>
              <a:t>    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    return sum</a:t>
            </a:r>
          </a:p>
          <a:p>
            <a:pPr marL="0" indent="0">
              <a:buNone/>
            </a:pPr>
            <a:endParaRPr lang="en-GB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b="1" dirty="0"/>
              <a:t>n = input("Enter comma separated elements?: ") </a:t>
            </a:r>
          </a:p>
          <a:p>
            <a:pPr marL="0" indent="0">
              <a:buNone/>
            </a:pPr>
            <a:r>
              <a:rPr lang="en-GB" b="1" dirty="0"/>
              <a:t>n = list(map(</a:t>
            </a:r>
            <a:r>
              <a:rPr lang="en-GB" b="1" dirty="0" err="1"/>
              <a:t>int,n.split</a:t>
            </a:r>
            <a:r>
              <a:rPr lang="en-GB" b="1" dirty="0"/>
              <a:t>(',')))</a:t>
            </a:r>
          </a:p>
          <a:p>
            <a:pPr marL="0" indent="0">
              <a:buNone/>
            </a:pPr>
            <a:r>
              <a:rPr lang="en-GB" b="1" dirty="0"/>
              <a:t>print('Sum of elements: ',</a:t>
            </a:r>
            <a:r>
              <a:rPr lang="en-GB" b="1" dirty="0" err="1"/>
              <a:t>sum_list</a:t>
            </a:r>
            <a:r>
              <a:rPr lang="en-GB" b="1" dirty="0"/>
              <a:t>(n</a:t>
            </a:r>
            <a:r>
              <a:rPr lang="en-GB" b="1" dirty="0" smtClean="0"/>
              <a:t>))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578221" y="532263"/>
            <a:ext cx="432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Sum of elements of a list</a:t>
            </a:r>
            <a:endParaRPr lang="en-GB" sz="2800" b="1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75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4430</TotalTime>
  <Words>1002</Words>
  <Application>Microsoft Office PowerPoint</Application>
  <PresentationFormat>Widescreen</PresentationFormat>
  <Paragraphs>217</Paragraphs>
  <Slides>17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Garamond</vt:lpstr>
      <vt:lpstr>Wingdings</vt:lpstr>
      <vt:lpstr>Office Theme</vt:lpstr>
      <vt:lpstr>RECURSIVE  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 FUNCTIONS</dc:title>
  <dc:creator>Sonia Abraham</dc:creator>
  <cp:lastModifiedBy>Sonia Abraham</cp:lastModifiedBy>
  <cp:revision>75</cp:revision>
  <dcterms:created xsi:type="dcterms:W3CDTF">2020-09-19T13:40:51Z</dcterms:created>
  <dcterms:modified xsi:type="dcterms:W3CDTF">2023-11-01T06:09:17Z</dcterms:modified>
</cp:coreProperties>
</file>