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74" r:id="rId7"/>
    <p:sldId id="277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4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2519-5148-4992-A2D5-FA29716A34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0D7-588C-4044-9400-A6296313D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2748" y="2967335"/>
            <a:ext cx="7606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BRANCHING STATEMENTS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4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 smtClean="0"/>
              <a:t>If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79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Syntax: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rgbClr val="0070C0"/>
                </a:solidFill>
              </a:rPr>
              <a:t>If &lt;</a:t>
            </a:r>
            <a:r>
              <a:rPr lang="en-GB" b="1" i="1" dirty="0" err="1" smtClean="0">
                <a:solidFill>
                  <a:srgbClr val="0070C0"/>
                </a:solidFill>
              </a:rPr>
              <a:t>boolean_expression</a:t>
            </a:r>
            <a:r>
              <a:rPr lang="en-GB" b="1" i="1" dirty="0" smtClean="0">
                <a:solidFill>
                  <a:srgbClr val="0070C0"/>
                </a:solidFill>
              </a:rPr>
              <a:t>&gt;:</a:t>
            </a:r>
          </a:p>
          <a:p>
            <a:pPr marL="0" indent="0">
              <a:buNone/>
            </a:pPr>
            <a:r>
              <a:rPr lang="en-GB" b="1" i="1" dirty="0">
                <a:solidFill>
                  <a:srgbClr val="0070C0"/>
                </a:solidFill>
              </a:rPr>
              <a:t>	</a:t>
            </a:r>
            <a:r>
              <a:rPr lang="en-GB" b="1" i="1" dirty="0" smtClean="0">
                <a:solidFill>
                  <a:srgbClr val="0070C0"/>
                </a:solidFill>
              </a:rPr>
              <a:t>statement(s)</a:t>
            </a:r>
          </a:p>
          <a:p>
            <a:pPr marL="0" indent="0">
              <a:buNone/>
            </a:pPr>
            <a:endParaRPr lang="en-GB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 = </a:t>
            </a:r>
            <a:r>
              <a:rPr lang="en-GB" b="1" i="1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/>
              <a:t>(input(‘Number ?: ‘))</a:t>
            </a:r>
          </a:p>
          <a:p>
            <a:pPr marL="0" indent="0">
              <a:buNone/>
            </a:pPr>
            <a:r>
              <a:rPr lang="en-GB" dirty="0" smtClean="0"/>
              <a:t>If not </a:t>
            </a:r>
            <a:r>
              <a:rPr lang="en-GB" dirty="0" err="1" smtClean="0"/>
              <a:t>num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print(‘Zero’)</a:t>
            </a:r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GB" dirty="0" smtClean="0"/>
              <a:t>rint(‘End of Program’)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7528" y="1446663"/>
            <a:ext cx="4516272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Number ? : 23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End of Program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-1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End of Program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0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Zero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End of Program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723331"/>
          </a:xfrm>
        </p:spPr>
        <p:txBody>
          <a:bodyPr>
            <a:normAutofit/>
          </a:bodyPr>
          <a:lstStyle/>
          <a:p>
            <a:r>
              <a:rPr lang="en-GB" sz="3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If … else statement</a:t>
            </a:r>
            <a:endParaRPr lang="en-GB" sz="32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3"/>
            <a:ext cx="10515600" cy="5344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i="1" dirty="0" smtClean="0">
                <a:latin typeface="Garamond" panose="02020404030301010803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If &lt;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boolean_expression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&gt;: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statement(s)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statements(s)</a:t>
            </a:r>
          </a:p>
          <a:p>
            <a:pPr marL="0" indent="0">
              <a:buNone/>
            </a:pPr>
            <a:endParaRPr lang="en-GB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err="1">
                <a:latin typeface="Garamond" panose="02020404030301010803" pitchFamily="18" charset="0"/>
              </a:rPr>
              <a:t>num</a:t>
            </a:r>
            <a:r>
              <a:rPr lang="en-GB" dirty="0">
                <a:latin typeface="Garamond" panose="02020404030301010803" pitchFamily="18" charset="0"/>
              </a:rPr>
              <a:t> =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(input('Number ? : '))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if </a:t>
            </a:r>
            <a:r>
              <a:rPr lang="en-GB" dirty="0" err="1">
                <a:latin typeface="Garamond" panose="02020404030301010803" pitchFamily="18" charset="0"/>
              </a:rPr>
              <a:t>num</a:t>
            </a:r>
            <a:r>
              <a:rPr lang="en-GB" dirty="0">
                <a:latin typeface="Garamond" panose="02020404030301010803" pitchFamily="18" charset="0"/>
              </a:rPr>
              <a:t>&gt;=0: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print('Positive Number')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print('Negative Number')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1050" y="914400"/>
            <a:ext cx="4516272" cy="304698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34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Positive Number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0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Positive Number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-89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9048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723331"/>
          </a:xfrm>
        </p:spPr>
        <p:txBody>
          <a:bodyPr>
            <a:normAutofit/>
          </a:bodyPr>
          <a:lstStyle/>
          <a:p>
            <a:r>
              <a:rPr lang="en-GB" sz="3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If … </a:t>
            </a:r>
            <a:r>
              <a:rPr lang="en-GB" sz="32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elif</a:t>
            </a:r>
            <a:r>
              <a:rPr lang="en-GB" sz="3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… else statement</a:t>
            </a:r>
            <a:endParaRPr lang="en-GB" sz="32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8548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000" i="1" dirty="0" smtClean="0">
                <a:latin typeface="Garamond" panose="02020404030301010803" pitchFamily="18" charset="0"/>
              </a:rPr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If &lt;boolean_expression_1&gt;: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GB" sz="30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statement(s)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elif</a:t>
            </a:r>
            <a:r>
              <a:rPr lang="en-GB" sz="30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&lt;boolean_expression_2&gt;: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	 statement(s)</a:t>
            </a:r>
            <a:endParaRPr lang="en-GB" sz="3000" b="1" i="1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0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GB" sz="30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statements(s)</a:t>
            </a:r>
          </a:p>
          <a:p>
            <a:pPr marL="0" indent="0">
              <a:buNone/>
            </a:pPr>
            <a:endParaRPr lang="en-GB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000" b="1" dirty="0" err="1">
                <a:latin typeface="Garamond" panose="02020404030301010803" pitchFamily="18" charset="0"/>
              </a:rPr>
              <a:t>num</a:t>
            </a:r>
            <a:r>
              <a:rPr lang="en-GB" sz="3000" b="1" dirty="0">
                <a:latin typeface="Garamond" panose="02020404030301010803" pitchFamily="18" charset="0"/>
              </a:rPr>
              <a:t> = </a:t>
            </a:r>
            <a:r>
              <a:rPr lang="en-GB" sz="3000" b="1" dirty="0" err="1">
                <a:latin typeface="Garamond" panose="02020404030301010803" pitchFamily="18" charset="0"/>
              </a:rPr>
              <a:t>int</a:t>
            </a:r>
            <a:r>
              <a:rPr lang="en-GB" sz="3000" b="1" dirty="0">
                <a:latin typeface="Garamond" panose="02020404030301010803" pitchFamily="18" charset="0"/>
              </a:rPr>
              <a:t>(input('Number ? : '))</a:t>
            </a:r>
          </a:p>
          <a:p>
            <a:pPr marL="0" indent="0">
              <a:buNone/>
            </a:pPr>
            <a:r>
              <a:rPr lang="en-GB" sz="3000" b="1" dirty="0">
                <a:latin typeface="Garamond" panose="02020404030301010803" pitchFamily="18" charset="0"/>
              </a:rPr>
              <a:t>if </a:t>
            </a:r>
            <a:r>
              <a:rPr lang="en-GB" sz="3000" b="1" dirty="0" err="1" smtClean="0">
                <a:latin typeface="Garamond" panose="02020404030301010803" pitchFamily="18" charset="0"/>
              </a:rPr>
              <a:t>num</a:t>
            </a:r>
            <a:r>
              <a:rPr lang="en-GB" sz="3000" b="1" dirty="0" smtClean="0">
                <a:latin typeface="Garamond" panose="02020404030301010803" pitchFamily="18" charset="0"/>
              </a:rPr>
              <a:t> &gt; 0</a:t>
            </a:r>
            <a:r>
              <a:rPr lang="en-GB" sz="3000" b="1" dirty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sz="3000" b="1" dirty="0">
                <a:latin typeface="Garamond" panose="02020404030301010803" pitchFamily="18" charset="0"/>
              </a:rPr>
              <a:t>    print('Positive Number')</a:t>
            </a:r>
          </a:p>
          <a:p>
            <a:pPr marL="0" indent="0">
              <a:buNone/>
            </a:pPr>
            <a:r>
              <a:rPr lang="en-GB" sz="3000" b="1" dirty="0" err="1">
                <a:latin typeface="Garamond" panose="02020404030301010803" pitchFamily="18" charset="0"/>
              </a:rPr>
              <a:t>elif</a:t>
            </a:r>
            <a:r>
              <a:rPr lang="en-GB" sz="3000" b="1" dirty="0">
                <a:latin typeface="Garamond" panose="02020404030301010803" pitchFamily="18" charset="0"/>
              </a:rPr>
              <a:t> not </a:t>
            </a:r>
            <a:r>
              <a:rPr lang="en-GB" sz="3000" b="1" dirty="0" err="1">
                <a:latin typeface="Garamond" panose="02020404030301010803" pitchFamily="18" charset="0"/>
              </a:rPr>
              <a:t>num</a:t>
            </a:r>
            <a:r>
              <a:rPr lang="en-GB" sz="3000" b="1" dirty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sz="3000" b="1" dirty="0">
                <a:latin typeface="Garamond" panose="02020404030301010803" pitchFamily="18" charset="0"/>
              </a:rPr>
              <a:t>    print('Zero')</a:t>
            </a:r>
          </a:p>
          <a:p>
            <a:pPr marL="0" indent="0">
              <a:buNone/>
            </a:pPr>
            <a:r>
              <a:rPr lang="en-GB" sz="3000" b="1" dirty="0">
                <a:latin typeface="Garamond" panose="02020404030301010803" pitchFamily="18" charset="0"/>
              </a:rPr>
              <a:t>else:</a:t>
            </a:r>
          </a:p>
          <a:p>
            <a:pPr marL="0" indent="0">
              <a:buNone/>
            </a:pPr>
            <a:r>
              <a:rPr lang="en-GB" sz="3000" b="1" dirty="0">
                <a:latin typeface="Garamond" panose="02020404030301010803" pitchFamily="18" charset="0"/>
              </a:rPr>
              <a:t>    print('Negative Number')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1050" y="914400"/>
            <a:ext cx="4516272" cy="304698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12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Positive Number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0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Zero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-9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7209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7"/>
            <a:ext cx="10515600" cy="4798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x = </a:t>
            </a:r>
            <a:r>
              <a:rPr lang="en-GB" dirty="0" err="1" smtClean="0"/>
              <a:t>int</a:t>
            </a:r>
            <a:r>
              <a:rPr lang="en-GB" dirty="0" smtClean="0"/>
              <a:t>( input (“Enter an integer : “) )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f x &lt;0: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x = 0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print(“Negative changed to Zero”)</a:t>
            </a:r>
          </a:p>
          <a:p>
            <a:pPr marL="0" indent="0">
              <a:buNone/>
            </a:pPr>
            <a:r>
              <a:rPr lang="en-GB" dirty="0" err="1" smtClean="0"/>
              <a:t>elif</a:t>
            </a:r>
            <a:r>
              <a:rPr lang="en-GB" dirty="0" smtClean="0"/>
              <a:t> x==0: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print(“Zero”)</a:t>
            </a:r>
          </a:p>
          <a:p>
            <a:pPr marL="0" indent="0">
              <a:buNone/>
            </a:pPr>
            <a:r>
              <a:rPr lang="en-GB" dirty="0" err="1" smtClean="0"/>
              <a:t>elif</a:t>
            </a:r>
            <a:r>
              <a:rPr lang="en-GB" dirty="0" smtClean="0"/>
              <a:t> x==1: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print(“Single”)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GB" dirty="0" smtClean="0"/>
              <a:t>lse: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print(“More”)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7528" y="873457"/>
            <a:ext cx="4516272" cy="54476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&gt;&gt;&gt; Enter an integer : 5</a:t>
            </a:r>
          </a:p>
          <a:p>
            <a:r>
              <a:rPr lang="en-GB" sz="2600" b="1" dirty="0" smtClean="0"/>
              <a:t>&gt;&gt;&gt;</a:t>
            </a:r>
            <a:r>
              <a:rPr lang="en-GB" sz="2600" b="1" dirty="0" smtClean="0">
                <a:solidFill>
                  <a:srgbClr val="FFFF00"/>
                </a:solidFill>
              </a:rPr>
              <a:t>’More’</a:t>
            </a:r>
          </a:p>
          <a:p>
            <a:endParaRPr lang="en-GB" sz="2600" b="1" dirty="0" smtClean="0"/>
          </a:p>
          <a:p>
            <a:r>
              <a:rPr lang="en-GB" sz="2600" b="1" dirty="0" smtClean="0"/>
              <a:t>&gt;&gt;&gt; Enter an integer : -5</a:t>
            </a:r>
          </a:p>
          <a:p>
            <a:r>
              <a:rPr lang="en-GB" sz="2600" b="1" dirty="0" smtClean="0"/>
              <a:t>&gt;&gt;&gt;</a:t>
            </a:r>
            <a:r>
              <a:rPr lang="en-GB" sz="2600" b="1" dirty="0" smtClean="0">
                <a:solidFill>
                  <a:srgbClr val="FFFF00"/>
                </a:solidFill>
              </a:rPr>
              <a:t>’Negative changes to Zero’</a:t>
            </a:r>
          </a:p>
          <a:p>
            <a:endParaRPr lang="en-GB" sz="2600" b="1" dirty="0"/>
          </a:p>
          <a:p>
            <a:r>
              <a:rPr lang="en-GB" sz="2600" b="1" dirty="0" smtClean="0"/>
              <a:t>&gt;&gt;&gt; Enter an integer : 0</a:t>
            </a:r>
          </a:p>
          <a:p>
            <a:r>
              <a:rPr lang="en-GB" sz="2600" b="1" dirty="0" smtClean="0"/>
              <a:t>&gt;&gt;&gt;</a:t>
            </a:r>
            <a:r>
              <a:rPr lang="en-GB" sz="2600" b="1" dirty="0" smtClean="0">
                <a:solidFill>
                  <a:srgbClr val="FFFF00"/>
                </a:solidFill>
              </a:rPr>
              <a:t>’Zero’</a:t>
            </a:r>
          </a:p>
          <a:p>
            <a:endParaRPr lang="en-GB" sz="2600" b="1" dirty="0"/>
          </a:p>
          <a:p>
            <a:r>
              <a:rPr lang="en-GB" sz="2600" b="1" dirty="0" smtClean="0"/>
              <a:t>&gt;&gt;&gt; Enter an integer : 1</a:t>
            </a:r>
          </a:p>
          <a:p>
            <a:r>
              <a:rPr lang="en-GB" sz="2600" b="1" dirty="0" smtClean="0"/>
              <a:t>&gt;&gt;&gt;</a:t>
            </a:r>
            <a:r>
              <a:rPr lang="en-GB" sz="2600" b="1" dirty="0" smtClean="0">
                <a:solidFill>
                  <a:srgbClr val="FFFF00"/>
                </a:solidFill>
              </a:rPr>
              <a:t>’Single’</a:t>
            </a:r>
          </a:p>
          <a:p>
            <a:endParaRPr lang="en-GB" sz="2600" b="1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6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723331"/>
          </a:xfrm>
        </p:spPr>
        <p:txBody>
          <a:bodyPr>
            <a:normAutofit/>
          </a:bodyPr>
          <a:lstStyle/>
          <a:p>
            <a:r>
              <a:rPr lang="en-GB" sz="3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Nested if statement</a:t>
            </a:r>
            <a:endParaRPr lang="en-GB" sz="3200" b="1" i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3"/>
            <a:ext cx="10515600" cy="5344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Garamond" panose="02020404030301010803" pitchFamily="18" charset="0"/>
              </a:rPr>
              <a:t>num</a:t>
            </a:r>
            <a:r>
              <a:rPr lang="en-GB" dirty="0" smtClean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=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(input('Number ? : '))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if </a:t>
            </a:r>
            <a:r>
              <a:rPr lang="en-GB" dirty="0" err="1">
                <a:latin typeface="Garamond" panose="02020404030301010803" pitchFamily="18" charset="0"/>
              </a:rPr>
              <a:t>num</a:t>
            </a:r>
            <a:r>
              <a:rPr lang="en-GB" dirty="0">
                <a:latin typeface="Garamond" panose="02020404030301010803" pitchFamily="18" charset="0"/>
              </a:rPr>
              <a:t>&gt;=0: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</a:t>
            </a:r>
            <a:r>
              <a:rPr lang="en-GB" dirty="0" smtClean="0">
                <a:latin typeface="Garamond" panose="02020404030301010803" pitchFamily="18" charset="0"/>
              </a:rPr>
              <a:t>     if not </a:t>
            </a:r>
            <a:r>
              <a:rPr lang="en-GB" dirty="0" err="1" smtClean="0">
                <a:latin typeface="Garamond" panose="02020404030301010803" pitchFamily="18" charset="0"/>
              </a:rPr>
              <a:t>num</a:t>
            </a:r>
            <a:r>
              <a:rPr lang="en-GB" dirty="0" smtClean="0">
                <a:latin typeface="Garamond" panose="02020404030301010803" pitchFamily="18" charset="0"/>
              </a:rPr>
              <a:t>:</a:t>
            </a: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</a:t>
            </a:r>
            <a:r>
              <a:rPr lang="en-GB" dirty="0" smtClean="0">
                <a:latin typeface="Garamond" panose="02020404030301010803" pitchFamily="18" charset="0"/>
              </a:rPr>
              <a:t>         print</a:t>
            </a:r>
            <a:r>
              <a:rPr lang="en-GB" dirty="0">
                <a:latin typeface="Garamond" panose="02020404030301010803" pitchFamily="18" charset="0"/>
              </a:rPr>
              <a:t>('Zero')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</a:t>
            </a:r>
            <a:r>
              <a:rPr lang="en-GB" dirty="0" smtClean="0">
                <a:latin typeface="Garamond" panose="02020404030301010803" pitchFamily="18" charset="0"/>
              </a:rPr>
              <a:t>    else</a:t>
            </a:r>
            <a:r>
              <a:rPr lang="en-GB" dirty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</a:t>
            </a:r>
            <a:r>
              <a:rPr lang="en-GB" dirty="0" smtClean="0">
                <a:latin typeface="Garamond" panose="02020404030301010803" pitchFamily="18" charset="0"/>
              </a:rPr>
              <a:t>         print</a:t>
            </a:r>
            <a:r>
              <a:rPr lang="en-GB" dirty="0">
                <a:latin typeface="Garamond" panose="02020404030301010803" pitchFamily="18" charset="0"/>
              </a:rPr>
              <a:t>('Positive Number')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print('Negative Number')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3754" y="1705970"/>
            <a:ext cx="4516272" cy="304698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0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Zero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-45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Negative Number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Number </a:t>
            </a:r>
            <a:r>
              <a:rPr lang="en-GB" sz="2400" b="1" dirty="0">
                <a:latin typeface="Garamond" panose="02020404030301010803" pitchFamily="18" charset="0"/>
              </a:rPr>
              <a:t>? : 121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Positive Number</a:t>
            </a:r>
          </a:p>
        </p:txBody>
      </p:sp>
    </p:spTree>
    <p:extLst>
      <p:ext uri="{BB962C8B-B14F-4D97-AF65-F5344CB8AC3E}">
        <p14:creationId xmlns:p14="http://schemas.microsoft.com/office/powerpoint/2010/main" val="26936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232012"/>
            <a:ext cx="11464119" cy="62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choice = input('Enter choice (C/F) : ')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temp = float(input('Enter temperature to convert  : '))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if </a:t>
            </a:r>
            <a:r>
              <a:rPr lang="en-GB" sz="2400" b="1" dirty="0" err="1">
                <a:latin typeface="Garamond" panose="02020404030301010803" pitchFamily="18" charset="0"/>
              </a:rPr>
              <a:t>choice.lower</a:t>
            </a:r>
            <a:r>
              <a:rPr lang="en-GB" sz="2400" b="1" dirty="0">
                <a:latin typeface="Garamond" panose="02020404030301010803" pitchFamily="18" charset="0"/>
              </a:rPr>
              <a:t>()=='f':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result = format((temp-32)*5/9,'.1f')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print(temp, ' </a:t>
            </a:r>
            <a:r>
              <a:rPr lang="en-GB" sz="2400" b="1" dirty="0" smtClean="0">
                <a:latin typeface="Garamond" panose="02020404030301010803" pitchFamily="18" charset="0"/>
              </a:rPr>
              <a:t>Fahrenheit </a:t>
            </a:r>
            <a:r>
              <a:rPr lang="en-GB" sz="2400" b="1" dirty="0">
                <a:latin typeface="Garamond" panose="02020404030301010803" pitchFamily="18" charset="0"/>
              </a:rPr>
              <a:t>= ',result,' Celsius')</a:t>
            </a:r>
          </a:p>
          <a:p>
            <a:pPr marL="0" indent="0">
              <a:buNone/>
            </a:pPr>
            <a:endParaRPr lang="en-GB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else: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result = format((temp*9/5)+32,'.1f')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   print(temp,' Celsius = ',result,' </a:t>
            </a:r>
            <a:r>
              <a:rPr lang="en-GB" sz="2400" b="1" dirty="0" smtClean="0">
                <a:latin typeface="Garamond" panose="02020404030301010803" pitchFamily="18" charset="0"/>
              </a:rPr>
              <a:t>Fahrenheit</a:t>
            </a:r>
            <a:r>
              <a:rPr lang="en-GB" sz="2400" b="1" dirty="0">
                <a:latin typeface="Garamond" panose="02020404030301010803" pitchFamily="18" charset="0"/>
              </a:rPr>
              <a:t>')</a:t>
            </a:r>
          </a:p>
          <a:p>
            <a:pPr marL="0" indent="0">
              <a:buNone/>
            </a:pPr>
            <a:endParaRPr lang="en-GB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6459" y="2612203"/>
            <a:ext cx="4954138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Enter choice (C/F) : c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Enter temperature to convert  : 37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37.0  Celsius =  98.6  </a:t>
            </a:r>
            <a:r>
              <a:rPr lang="en-GB" sz="2400" b="1" dirty="0" err="1">
                <a:latin typeface="Garamond" panose="02020404030301010803" pitchFamily="18" charset="0"/>
              </a:rPr>
              <a:t>Fahrenhiet</a:t>
            </a:r>
            <a:endParaRPr lang="en-GB" sz="2400" b="1" dirty="0">
              <a:latin typeface="Garamond" panose="02020404030301010803" pitchFamily="18" charset="0"/>
            </a:endParaRPr>
          </a:p>
          <a:p>
            <a:endParaRPr lang="en-GB" sz="2400" b="1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Enter </a:t>
            </a:r>
            <a:r>
              <a:rPr lang="en-GB" sz="2400" b="1" dirty="0">
                <a:latin typeface="Garamond" panose="02020404030301010803" pitchFamily="18" charset="0"/>
              </a:rPr>
              <a:t>choice (C/F) : f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Enter temperature to convert  : 98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98.0  </a:t>
            </a:r>
            <a:r>
              <a:rPr lang="en-GB" sz="2400" b="1" dirty="0" err="1">
                <a:latin typeface="Garamond" panose="02020404030301010803" pitchFamily="18" charset="0"/>
              </a:rPr>
              <a:t>Fahrenhiet</a:t>
            </a:r>
            <a:r>
              <a:rPr lang="en-GB" sz="2400" b="1" dirty="0">
                <a:latin typeface="Garamond" panose="02020404030301010803" pitchFamily="18" charset="0"/>
              </a:rPr>
              <a:t> =  36.7  Celsius</a:t>
            </a:r>
          </a:p>
        </p:txBody>
      </p:sp>
    </p:spTree>
    <p:extLst>
      <p:ext uri="{BB962C8B-B14F-4D97-AF65-F5344CB8AC3E}">
        <p14:creationId xmlns:p14="http://schemas.microsoft.com/office/powerpoint/2010/main" val="2404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Conditional Statement</a:t>
            </a:r>
          </a:p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sz="2400" b="1" i="1" dirty="0" smtClean="0"/>
              <a:t>&lt;expression-1&gt; if &lt;</a:t>
            </a:r>
            <a:r>
              <a:rPr lang="en-GB" sz="2400" b="1" i="1" dirty="0" err="1" smtClean="0"/>
              <a:t>boolean</a:t>
            </a:r>
            <a:r>
              <a:rPr lang="en-GB" sz="2400" b="1" i="1" dirty="0" smtClean="0"/>
              <a:t>-expression&gt; else &lt;expression-2&gt;</a:t>
            </a:r>
            <a:endParaRPr lang="en-GB" sz="2400" b="1" i="1" dirty="0"/>
          </a:p>
          <a:p>
            <a:pPr marL="457200" indent="-457200">
              <a:buAutoNum type="alphaLcParenBoth"/>
            </a:pPr>
            <a:r>
              <a:rPr lang="en-GB" sz="2400" dirty="0"/>
              <a:t>a</a:t>
            </a:r>
            <a:r>
              <a:rPr lang="en-GB" sz="2400" dirty="0" smtClean="0"/>
              <a:t>ge = 40</a:t>
            </a:r>
          </a:p>
          <a:p>
            <a:pPr marL="0" indent="0">
              <a:buNone/>
            </a:pPr>
            <a:r>
              <a:rPr lang="en-GB" sz="2400" dirty="0" smtClean="0"/>
              <a:t>      rate = 5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if age &gt; 50: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rate = 10</a:t>
            </a:r>
          </a:p>
          <a:p>
            <a:pPr marL="0" indent="0">
              <a:buNone/>
            </a:pPr>
            <a:r>
              <a:rPr lang="en-GB" sz="2400" dirty="0" smtClean="0"/>
              <a:t>(b) margin = True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if margin: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	width = 100 + 10</a:t>
            </a:r>
          </a:p>
          <a:p>
            <a:pPr marL="0" indent="0">
              <a:buNone/>
            </a:pPr>
            <a:r>
              <a:rPr lang="en-GB" sz="2400" dirty="0" smtClean="0"/>
              <a:t>      else: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width = 100 – 10</a:t>
            </a:r>
          </a:p>
          <a:p>
            <a:pPr marL="514350" indent="-514350">
              <a:buAutoNum type="alphaLcParenBoth"/>
            </a:pPr>
            <a:endParaRPr lang="en-GB" sz="2400" b="1" i="1" dirty="0"/>
          </a:p>
          <a:p>
            <a:pPr marL="0" indent="0">
              <a:buNone/>
            </a:pPr>
            <a:endParaRPr lang="en-GB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558352" y="2088106"/>
            <a:ext cx="3057099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12108" y="2224585"/>
            <a:ext cx="4603844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rate = 10 </a:t>
            </a:r>
            <a:r>
              <a:rPr lang="en-GB" sz="2600" b="1" dirty="0"/>
              <a:t> </a:t>
            </a:r>
            <a:r>
              <a:rPr lang="en-GB" sz="2600" b="1" dirty="0" smtClean="0"/>
              <a:t> if age &gt; 50   else  5  </a:t>
            </a:r>
            <a:endParaRPr lang="en-GB" sz="2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914030" y="4640236"/>
            <a:ext cx="4717576" cy="76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815384" y="4776715"/>
            <a:ext cx="6538415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600" b="1" dirty="0" smtClean="0"/>
              <a:t>width = 100 + 10   if margin  else  100 - 10  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26788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400" dirty="0" smtClean="0"/>
              <a:t>print(‘{0} file{1}’. format ( ( count if count &gt; 0 else “No”) , (‘s’ if count != 1 else “ “) ) )</a:t>
            </a:r>
            <a:endParaRPr lang="en-GB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82796"/>
            <a:ext cx="10912522" cy="36009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&gt;&gt;&gt;count = 0</a:t>
            </a:r>
          </a:p>
          <a:p>
            <a:r>
              <a:rPr lang="en-GB" sz="2400" b="1" dirty="0" smtClean="0"/>
              <a:t>&gt;&gt;&gt;</a:t>
            </a:r>
            <a:r>
              <a:rPr lang="en-GB" sz="2400" b="1" dirty="0" smtClean="0">
                <a:solidFill>
                  <a:schemeClr val="accent2"/>
                </a:solidFill>
              </a:rPr>
              <a:t>No files</a:t>
            </a:r>
          </a:p>
          <a:p>
            <a:endParaRPr lang="en-GB" sz="2400" b="1" dirty="0"/>
          </a:p>
          <a:p>
            <a:r>
              <a:rPr lang="en-GB" sz="2400" b="1" dirty="0" smtClean="0"/>
              <a:t>&gt;&gt;&gt;count = 1</a:t>
            </a:r>
          </a:p>
          <a:p>
            <a:r>
              <a:rPr lang="en-GB" sz="2400" b="1" dirty="0" smtClean="0"/>
              <a:t>&gt;&gt;&gt;</a:t>
            </a:r>
            <a:r>
              <a:rPr lang="en-GB" sz="2400" b="1" dirty="0" smtClean="0">
                <a:solidFill>
                  <a:schemeClr val="accent2"/>
                </a:solidFill>
              </a:rPr>
              <a:t>1 file</a:t>
            </a:r>
          </a:p>
          <a:p>
            <a:endParaRPr lang="en-GB" sz="2400" b="1" dirty="0"/>
          </a:p>
          <a:p>
            <a:r>
              <a:rPr lang="en-GB" sz="2400" b="1" dirty="0" smtClean="0"/>
              <a:t>&gt;&gt;&gt;count = 10</a:t>
            </a:r>
          </a:p>
          <a:p>
            <a:r>
              <a:rPr lang="en-GB" sz="2400" b="1" dirty="0" smtClean="0"/>
              <a:t>&gt;&gt;&gt;</a:t>
            </a:r>
            <a:r>
              <a:rPr lang="en-GB" sz="2400" b="1" dirty="0" smtClean="0">
                <a:solidFill>
                  <a:schemeClr val="accent2"/>
                </a:solidFill>
              </a:rPr>
              <a:t>10 files</a:t>
            </a:r>
          </a:p>
          <a:p>
            <a:endParaRPr lang="en-GB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51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395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PowerPoint Presentation</vt:lpstr>
      <vt:lpstr>If statement</vt:lpstr>
      <vt:lpstr>If … else statement</vt:lpstr>
      <vt:lpstr>If … elif … else statement</vt:lpstr>
      <vt:lpstr>PowerPoint Presentation</vt:lpstr>
      <vt:lpstr>Nested if statement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50</cp:revision>
  <dcterms:created xsi:type="dcterms:W3CDTF">2020-09-16T16:10:08Z</dcterms:created>
  <dcterms:modified xsi:type="dcterms:W3CDTF">2023-10-10T00:38:09Z</dcterms:modified>
</cp:coreProperties>
</file>