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6" r:id="rId8"/>
    <p:sldId id="262" r:id="rId9"/>
    <p:sldId id="278" r:id="rId10"/>
    <p:sldId id="279" r:id="rId11"/>
    <p:sldId id="280" r:id="rId12"/>
    <p:sldId id="263" r:id="rId13"/>
    <p:sldId id="264" r:id="rId14"/>
    <p:sldId id="281" r:id="rId15"/>
    <p:sldId id="265" r:id="rId16"/>
    <p:sldId id="267" r:id="rId17"/>
    <p:sldId id="266" r:id="rId18"/>
    <p:sldId id="275" r:id="rId19"/>
    <p:sldId id="268" r:id="rId20"/>
    <p:sldId id="269" r:id="rId21"/>
    <p:sldId id="274" r:id="rId22"/>
    <p:sldId id="270" r:id="rId23"/>
    <p:sldId id="273" r:id="rId24"/>
    <p:sldId id="272" r:id="rId25"/>
    <p:sldId id="271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5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3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1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82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6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94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2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8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4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0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1F634-98BD-486B-A0AC-3E9CFC47757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A910-8D38-482E-A0D1-AED04B0FC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46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569" y="464024"/>
            <a:ext cx="10699845" cy="590948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3200" b="1" dirty="0" smtClean="0">
                <a:latin typeface="Garamond" panose="02020404030301010803" pitchFamily="18" charset="0"/>
              </a:rPr>
              <a:t>Object Oriented Programming in Python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b="1" dirty="0">
              <a:latin typeface="Garamond" panose="020204040303010108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dirty="0">
                <a:latin typeface="Garamond" panose="02020404030301010803" pitchFamily="18" charset="0"/>
              </a:rPr>
              <a:t>	</a:t>
            </a:r>
            <a:r>
              <a:rPr lang="en-GB" sz="3200" b="1" dirty="0" smtClean="0">
                <a:latin typeface="Garamond" panose="02020404030301010803" pitchFamily="18" charset="0"/>
              </a:rPr>
              <a:t>package up data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dirty="0">
                <a:latin typeface="Garamond" panose="02020404030301010803" pitchFamily="18" charset="0"/>
              </a:rPr>
              <a:t>	</a:t>
            </a:r>
            <a:r>
              <a:rPr lang="en-GB" sz="3200" b="1" dirty="0" smtClean="0">
                <a:latin typeface="Garamond" panose="02020404030301010803" pitchFamily="18" charset="0"/>
              </a:rPr>
              <a:t>methods that can be applied to data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GB" b="1" dirty="0">
                <a:latin typeface="Garamond" panose="02020404030301010803" pitchFamily="18" charset="0"/>
              </a:rPr>
              <a:t>	</a:t>
            </a: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Normal methods (members of a given class)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	</a:t>
            </a: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Special methods (predefined by Python)</a:t>
            </a:r>
          </a:p>
          <a:p>
            <a:pPr lvl="2" algn="l"/>
            <a:endParaRPr lang="en-GB" sz="2400" b="1" dirty="0" smtClean="0">
              <a:latin typeface="Garamond" panose="020204040303010108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dirty="0" smtClean="0">
                <a:latin typeface="Garamond" panose="02020404030301010803" pitchFamily="18" charset="0"/>
              </a:rPr>
              <a:t>    Types of Variables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GB" b="1" dirty="0" smtClean="0">
                <a:latin typeface="Garamond" panose="02020404030301010803" pitchFamily="18" charset="0"/>
              </a:rPr>
              <a:t>	</a:t>
            </a: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Object Instance Variable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(</a:t>
            </a: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accessed by qualifying their name with instance)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	Local Variable inside a method (accessed without qualification)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	Class/ Static variables (accessed by qualifying their name with class name)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	Global/ Module Variable (accessed without qualification)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020407"/>
            <a:ext cx="5996244" cy="2623545"/>
          </a:xfr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class </a:t>
            </a:r>
            <a:r>
              <a:rPr lang="en-GB" dirty="0"/>
              <a:t>Book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/>
              <a:t>def</a:t>
            </a:r>
            <a:r>
              <a:rPr lang="en-GB" dirty="0"/>
              <a:t> __</a:t>
            </a:r>
            <a:r>
              <a:rPr lang="en-GB" dirty="0" err="1"/>
              <a:t>init</a:t>
            </a:r>
            <a:r>
              <a:rPr lang="en-GB" dirty="0" smtClean="0"/>
              <a:t>__(</a:t>
            </a:r>
            <a:r>
              <a:rPr lang="en-GB" dirty="0" err="1" smtClean="0"/>
              <a:t>self,t</a:t>
            </a:r>
            <a:r>
              <a:rPr lang="en-GB" dirty="0" smtClean="0"/>
              <a:t>=</a:t>
            </a:r>
            <a:r>
              <a:rPr lang="en-GB" dirty="0" err="1" smtClean="0"/>
              <a:t>None,a</a:t>
            </a:r>
            <a:r>
              <a:rPr lang="en-GB" dirty="0" smtClean="0"/>
              <a:t>=</a:t>
            </a:r>
            <a:r>
              <a:rPr lang="en-GB" dirty="0" err="1" smtClean="0"/>
              <a:t>None,r</a:t>
            </a:r>
            <a:r>
              <a:rPr lang="en-GB" dirty="0" smtClean="0"/>
              <a:t>=0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self.title</a:t>
            </a:r>
            <a:r>
              <a:rPr lang="en-GB" dirty="0"/>
              <a:t> = t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self.__author</a:t>
            </a:r>
            <a:r>
              <a:rPr lang="en-GB" dirty="0"/>
              <a:t> = a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self.rate</a:t>
            </a:r>
            <a:r>
              <a:rPr lang="en-GB" dirty="0"/>
              <a:t> =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478" y="354842"/>
            <a:ext cx="599624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i="1" dirty="0">
                <a:latin typeface="Garamond" panose="02020404030301010803" pitchFamily="18" charset="0"/>
              </a:rPr>
              <a:t># Book class (Title, Author, Rate)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79" y="3786298"/>
            <a:ext cx="5996244" cy="220507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 smtClean="0"/>
              <a:t>setBook</a:t>
            </a:r>
            <a:r>
              <a:rPr lang="en-GB" dirty="0" smtClean="0"/>
              <a:t>(</a:t>
            </a:r>
            <a:r>
              <a:rPr lang="en-GB" dirty="0" err="1" smtClean="0"/>
              <a:t>self,t</a:t>
            </a:r>
            <a:r>
              <a:rPr lang="en-GB" dirty="0" smtClean="0"/>
              <a:t>=</a:t>
            </a:r>
            <a:r>
              <a:rPr lang="en-GB" dirty="0" err="1" smtClean="0"/>
              <a:t>None,a</a:t>
            </a:r>
            <a:r>
              <a:rPr lang="en-GB" dirty="0" smtClean="0"/>
              <a:t>=</a:t>
            </a:r>
            <a:r>
              <a:rPr lang="en-GB" dirty="0" err="1" smtClean="0"/>
              <a:t>None,r</a:t>
            </a:r>
            <a:r>
              <a:rPr lang="en-GB" dirty="0" smtClean="0"/>
              <a:t>=0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self.__author</a:t>
            </a:r>
            <a:r>
              <a:rPr lang="en-GB" dirty="0"/>
              <a:t> = a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self.title</a:t>
            </a:r>
            <a:r>
              <a:rPr lang="en-GB" dirty="0"/>
              <a:t> = t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self.rate</a:t>
            </a:r>
            <a:r>
              <a:rPr lang="en-GB" dirty="0"/>
              <a:t> = 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10388" y="354842"/>
            <a:ext cx="5276814" cy="15558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updateRate</a:t>
            </a:r>
            <a:r>
              <a:rPr lang="en-GB" dirty="0"/>
              <a:t>(self, a=0):</a:t>
            </a:r>
          </a:p>
          <a:p>
            <a:pPr marL="0" indent="0">
              <a:buNone/>
            </a:pPr>
            <a:r>
              <a:rPr lang="en-GB" dirty="0"/>
              <a:t>        ''' </a:t>
            </a:r>
            <a:r>
              <a:rPr lang="en-GB" dirty="0" smtClean="0"/>
              <a:t>Discounted </a:t>
            </a:r>
            <a:r>
              <a:rPr lang="en-GB" dirty="0"/>
              <a:t>Rate'''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self.rate</a:t>
            </a:r>
            <a:r>
              <a:rPr lang="en-GB" dirty="0"/>
              <a:t> -= (</a:t>
            </a:r>
            <a:r>
              <a:rPr lang="en-GB" dirty="0" err="1"/>
              <a:t>self.rate</a:t>
            </a:r>
            <a:r>
              <a:rPr lang="en-GB" dirty="0"/>
              <a:t> * a)/100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10388" y="2332179"/>
            <a:ext cx="5276814" cy="15558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getAuthor</a:t>
            </a:r>
            <a:r>
              <a:rPr lang="en-GB" dirty="0"/>
              <a:t>(self):</a:t>
            </a:r>
          </a:p>
          <a:p>
            <a:pPr marL="0" indent="0">
              <a:buNone/>
            </a:pPr>
            <a:r>
              <a:rPr lang="en-GB" dirty="0"/>
              <a:t>        '''Returns Author'''</a:t>
            </a:r>
          </a:p>
          <a:p>
            <a:pPr marL="0" indent="0">
              <a:buNone/>
            </a:pPr>
            <a:r>
              <a:rPr lang="en-GB" dirty="0"/>
              <a:t>        return </a:t>
            </a:r>
            <a:r>
              <a:rPr lang="en-GB" dirty="0" err="1"/>
              <a:t>self.__author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12693" y="4435523"/>
            <a:ext cx="7574509" cy="2088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def</a:t>
            </a:r>
            <a:r>
              <a:rPr lang="en-GB" dirty="0"/>
              <a:t> __</a:t>
            </a:r>
            <a:r>
              <a:rPr lang="en-GB" dirty="0" err="1"/>
              <a:t>str</a:t>
            </a:r>
            <a:r>
              <a:rPr lang="en-GB" dirty="0"/>
              <a:t>__(self):</a:t>
            </a:r>
          </a:p>
          <a:p>
            <a:pPr marL="0" indent="0">
              <a:buNone/>
            </a:pPr>
            <a:r>
              <a:rPr lang="en-GB" dirty="0"/>
              <a:t>        return </a:t>
            </a:r>
            <a:r>
              <a:rPr lang="en-GB" dirty="0" err="1"/>
              <a:t>str</a:t>
            </a:r>
            <a:r>
              <a:rPr lang="en-GB" dirty="0"/>
              <a:t>('Title :%s\</a:t>
            </a:r>
            <a:r>
              <a:rPr lang="en-GB" dirty="0" err="1"/>
              <a:t>nAuthor</a:t>
            </a:r>
            <a:r>
              <a:rPr lang="en-GB" dirty="0"/>
              <a:t>: %s\</a:t>
            </a:r>
            <a:r>
              <a:rPr lang="en-GB" dirty="0" err="1"/>
              <a:t>nRate</a:t>
            </a:r>
            <a:r>
              <a:rPr lang="en-GB" dirty="0"/>
              <a:t>: %d' % (</a:t>
            </a:r>
            <a:r>
              <a:rPr lang="en-GB" dirty="0" err="1"/>
              <a:t>self.title</a:t>
            </a:r>
            <a:r>
              <a:rPr lang="en-GB" dirty="0"/>
              <a:t>, </a:t>
            </a:r>
            <a:r>
              <a:rPr lang="en-GB" dirty="0" err="1"/>
              <a:t>self.__author</a:t>
            </a:r>
            <a:r>
              <a:rPr lang="en-GB" dirty="0"/>
              <a:t>, </a:t>
            </a:r>
            <a:r>
              <a:rPr lang="en-GB" dirty="0" err="1"/>
              <a:t>self.rate</a:t>
            </a:r>
            <a:r>
              <a:rPr lang="en-GB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953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22830"/>
            <a:ext cx="6441743" cy="649633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b="1" i="1" dirty="0"/>
              <a:t>b1 = Book(); </a:t>
            </a:r>
            <a:endParaRPr lang="en-GB" b="1" i="1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GB" b="1" i="1" dirty="0" smtClean="0"/>
              <a:t>print(b1</a:t>
            </a:r>
            <a:r>
              <a:rPr lang="en-GB" b="1" i="1" dirty="0"/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i="1" dirty="0"/>
              <a:t>b1.setBook('Wings of Fire','APJ',200)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i="1" dirty="0"/>
              <a:t>print(b1)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i="1" dirty="0"/>
              <a:t>b2 = Book('</a:t>
            </a:r>
            <a:r>
              <a:rPr lang="en-GB" b="1" i="1" dirty="0" err="1"/>
              <a:t>Ente</a:t>
            </a:r>
            <a:r>
              <a:rPr lang="en-GB" b="1" i="1" dirty="0"/>
              <a:t> Kadha','Madhavikutty',210);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i="1" dirty="0"/>
              <a:t>print(b2)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i="1" dirty="0"/>
              <a:t>b2.updateRate(10)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i="1" dirty="0"/>
              <a:t>print(b2)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i="1" dirty="0"/>
              <a:t>print(b1.getAuthor())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8096" y="696036"/>
            <a:ext cx="522709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Garamond" panose="02020404030301010803" pitchFamily="18" charset="0"/>
              </a:rPr>
              <a:t>Title :None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Author: None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Rate: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8096" y="647889"/>
            <a:ext cx="522709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Garamond" panose="02020404030301010803" pitchFamily="18" charset="0"/>
              </a:rPr>
              <a:t>Title :APJ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Author: Wings of Fire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Rate: 200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8096" y="696035"/>
            <a:ext cx="522709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Garamond" panose="02020404030301010803" pitchFamily="18" charset="0"/>
              </a:rPr>
              <a:t>Title :</a:t>
            </a:r>
            <a:r>
              <a:rPr lang="en-GB" sz="2800" b="1" dirty="0" err="1">
                <a:latin typeface="Garamond" panose="02020404030301010803" pitchFamily="18" charset="0"/>
              </a:rPr>
              <a:t>Ente</a:t>
            </a:r>
            <a:r>
              <a:rPr lang="en-GB" sz="2800" b="1" dirty="0">
                <a:latin typeface="Garamond" panose="02020404030301010803" pitchFamily="18" charset="0"/>
              </a:rPr>
              <a:t> </a:t>
            </a:r>
            <a:r>
              <a:rPr lang="en-GB" sz="2800" b="1" dirty="0" err="1">
                <a:latin typeface="Garamond" panose="02020404030301010803" pitchFamily="18" charset="0"/>
              </a:rPr>
              <a:t>Kadha</a:t>
            </a:r>
            <a:endParaRPr lang="en-GB" sz="2800" b="1" dirty="0">
              <a:latin typeface="Garamond" panose="02020404030301010803" pitchFamily="18" charset="0"/>
            </a:endParaRPr>
          </a:p>
          <a:p>
            <a:r>
              <a:rPr lang="en-GB" sz="2800" b="1" dirty="0">
                <a:latin typeface="Garamond" panose="02020404030301010803" pitchFamily="18" charset="0"/>
              </a:rPr>
              <a:t>Author: </a:t>
            </a:r>
            <a:r>
              <a:rPr lang="en-GB" sz="2800" b="1" dirty="0" err="1">
                <a:latin typeface="Garamond" panose="02020404030301010803" pitchFamily="18" charset="0"/>
              </a:rPr>
              <a:t>Madhavikutty</a:t>
            </a:r>
            <a:endParaRPr lang="en-GB" sz="2800" b="1" dirty="0">
              <a:latin typeface="Garamond" panose="02020404030301010803" pitchFamily="18" charset="0"/>
            </a:endParaRPr>
          </a:p>
          <a:p>
            <a:r>
              <a:rPr lang="en-GB" sz="2800" b="1" dirty="0">
                <a:latin typeface="Garamond" panose="02020404030301010803" pitchFamily="18" charset="0"/>
              </a:rPr>
              <a:t>Rate: 210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8096" y="640684"/>
            <a:ext cx="522709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Garamond" panose="02020404030301010803" pitchFamily="18" charset="0"/>
              </a:rPr>
              <a:t>Title :</a:t>
            </a:r>
            <a:r>
              <a:rPr lang="en-GB" sz="2800" b="1" dirty="0" err="1">
                <a:latin typeface="Garamond" panose="02020404030301010803" pitchFamily="18" charset="0"/>
              </a:rPr>
              <a:t>Ente</a:t>
            </a:r>
            <a:r>
              <a:rPr lang="en-GB" sz="2800" b="1" dirty="0">
                <a:latin typeface="Garamond" panose="02020404030301010803" pitchFamily="18" charset="0"/>
              </a:rPr>
              <a:t> </a:t>
            </a:r>
            <a:r>
              <a:rPr lang="en-GB" sz="2800" b="1" dirty="0" err="1">
                <a:latin typeface="Garamond" panose="02020404030301010803" pitchFamily="18" charset="0"/>
              </a:rPr>
              <a:t>Kadha</a:t>
            </a:r>
            <a:endParaRPr lang="en-GB" sz="2800" b="1" dirty="0">
              <a:latin typeface="Garamond" panose="02020404030301010803" pitchFamily="18" charset="0"/>
            </a:endParaRPr>
          </a:p>
          <a:p>
            <a:r>
              <a:rPr lang="en-GB" sz="2800" b="1" dirty="0">
                <a:latin typeface="Garamond" panose="02020404030301010803" pitchFamily="18" charset="0"/>
              </a:rPr>
              <a:t>Author: </a:t>
            </a:r>
            <a:r>
              <a:rPr lang="en-GB" sz="2800" b="1" dirty="0" err="1">
                <a:latin typeface="Garamond" panose="02020404030301010803" pitchFamily="18" charset="0"/>
              </a:rPr>
              <a:t>Madhavikutty</a:t>
            </a:r>
            <a:endParaRPr lang="en-GB" sz="2800" b="1" dirty="0">
              <a:latin typeface="Garamond" panose="02020404030301010803" pitchFamily="18" charset="0"/>
            </a:endParaRPr>
          </a:p>
          <a:p>
            <a:r>
              <a:rPr lang="en-GB" sz="2800" b="1" dirty="0">
                <a:latin typeface="Garamond" panose="02020404030301010803" pitchFamily="18" charset="0"/>
              </a:rPr>
              <a:t>Rate: 189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8096" y="696034"/>
            <a:ext cx="522709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Garamond" panose="02020404030301010803" pitchFamily="18" charset="0"/>
              </a:rPr>
              <a:t>APJ</a:t>
            </a:r>
          </a:p>
          <a:p>
            <a:endParaRPr lang="en-GB" sz="2800" b="1" dirty="0">
              <a:latin typeface="Garamond" panose="02020404030301010803" pitchFamily="18" charset="0"/>
            </a:endParaRPr>
          </a:p>
          <a:p>
            <a:endParaRPr lang="en-GB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1" y="477671"/>
            <a:ext cx="11321955" cy="5909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Built-in attribute method</a:t>
            </a:r>
          </a:p>
          <a:p>
            <a:pPr marL="0" indent="0">
              <a:buNone/>
            </a:pPr>
            <a:r>
              <a:rPr lang="en-GB" sz="2400" dirty="0">
                <a:latin typeface="Garamond" panose="02020404030301010803" pitchFamily="18" charset="0"/>
              </a:rPr>
              <a:t>	</a:t>
            </a:r>
            <a:r>
              <a:rPr lang="en-GB" sz="2600" b="1" dirty="0" err="1" smtClean="0">
                <a:latin typeface="Garamond" panose="02020404030301010803" pitchFamily="18" charset="0"/>
              </a:rPr>
              <a:t>setattr</a:t>
            </a:r>
            <a:r>
              <a:rPr lang="en-GB" sz="2600" b="1" dirty="0" smtClean="0">
                <a:latin typeface="Garamond" panose="02020404030301010803" pitchFamily="18" charset="0"/>
              </a:rPr>
              <a:t> ( object, name, value)   </a:t>
            </a:r>
            <a:r>
              <a:rPr lang="en-GB" sz="2600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# set an attribute, the attribute is created if not exists</a:t>
            </a:r>
          </a:p>
          <a:p>
            <a:pPr marL="0" indent="0">
              <a:buNone/>
            </a:pPr>
            <a:r>
              <a:rPr lang="en-GB" sz="2600" dirty="0">
                <a:latin typeface="Garamond" panose="02020404030301010803" pitchFamily="18" charset="0"/>
              </a:rPr>
              <a:t>	</a:t>
            </a:r>
            <a:r>
              <a:rPr lang="en-GB" sz="2600" b="1" dirty="0" err="1" smtClean="0">
                <a:latin typeface="Garamond" panose="02020404030301010803" pitchFamily="18" charset="0"/>
              </a:rPr>
              <a:t>getattr</a:t>
            </a:r>
            <a:r>
              <a:rPr lang="en-GB" sz="2600" b="1" dirty="0" smtClean="0">
                <a:latin typeface="Garamond" panose="02020404030301010803" pitchFamily="18" charset="0"/>
              </a:rPr>
              <a:t> ( object, name [,default])</a:t>
            </a:r>
            <a:r>
              <a:rPr lang="en-GB" sz="2600" dirty="0" smtClean="0">
                <a:latin typeface="Garamond" panose="02020404030301010803" pitchFamily="18" charset="0"/>
              </a:rPr>
              <a:t>	</a:t>
            </a:r>
            <a:r>
              <a:rPr lang="en-GB" sz="2600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# </a:t>
            </a:r>
            <a:r>
              <a:rPr lang="en-GB" sz="2600" i="1" dirty="0">
                <a:solidFill>
                  <a:srgbClr val="0070C0"/>
                </a:solidFill>
                <a:latin typeface="Garamond" panose="02020404030301010803" pitchFamily="18" charset="0"/>
              </a:rPr>
              <a:t>a</a:t>
            </a:r>
            <a:r>
              <a:rPr lang="en-GB" sz="2600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ccess attributes</a:t>
            </a:r>
          </a:p>
          <a:p>
            <a:pPr marL="0" indent="0">
              <a:buNone/>
            </a:pPr>
            <a:r>
              <a:rPr lang="en-GB" sz="2600" i="1" dirty="0">
                <a:solidFill>
                  <a:srgbClr val="0070C0"/>
                </a:solidFill>
                <a:latin typeface="Garamond" panose="02020404030301010803" pitchFamily="18" charset="0"/>
              </a:rPr>
              <a:t>	</a:t>
            </a:r>
            <a:r>
              <a:rPr lang="en-GB" sz="2600" b="1" dirty="0" err="1" smtClean="0">
                <a:latin typeface="Garamond" panose="02020404030301010803" pitchFamily="18" charset="0"/>
              </a:rPr>
              <a:t>hasattr</a:t>
            </a:r>
            <a:r>
              <a:rPr lang="en-GB" sz="2600" b="1" dirty="0" smtClean="0">
                <a:latin typeface="Garamond" panose="02020404030301010803" pitchFamily="18" charset="0"/>
              </a:rPr>
              <a:t> (object, name)</a:t>
            </a:r>
            <a:r>
              <a:rPr lang="en-GB" sz="2600" dirty="0" smtClean="0">
                <a:latin typeface="Garamond" panose="02020404030301010803" pitchFamily="18" charset="0"/>
              </a:rPr>
              <a:t>		</a:t>
            </a:r>
            <a:r>
              <a:rPr lang="en-GB" sz="2600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# check whether attribute exists</a:t>
            </a:r>
          </a:p>
          <a:p>
            <a:pPr marL="0" indent="0">
              <a:buNone/>
            </a:pPr>
            <a:r>
              <a:rPr lang="en-GB" sz="2600" i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</a:t>
            </a:r>
            <a:r>
              <a:rPr lang="en-GB" sz="2600" b="1" dirty="0" err="1" smtClean="0">
                <a:latin typeface="Garamond" panose="02020404030301010803" pitchFamily="18" charset="0"/>
              </a:rPr>
              <a:t>delattr</a:t>
            </a:r>
            <a:r>
              <a:rPr lang="en-GB" sz="2600" b="1" dirty="0" smtClean="0">
                <a:latin typeface="Garamond" panose="02020404030301010803" pitchFamily="18" charset="0"/>
              </a:rPr>
              <a:t> (object, name)	</a:t>
            </a:r>
            <a:r>
              <a:rPr lang="en-GB" sz="2600" dirty="0" smtClean="0">
                <a:latin typeface="Garamond" panose="02020404030301010803" pitchFamily="18" charset="0"/>
              </a:rPr>
              <a:t>	</a:t>
            </a:r>
            <a:r>
              <a:rPr lang="en-GB" sz="2600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# delete an attribute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Built-in class attributes</a:t>
            </a:r>
          </a:p>
          <a:p>
            <a:pPr marL="0" indent="0">
              <a:buNone/>
            </a:pPr>
            <a:r>
              <a:rPr lang="en-GB" sz="2400" i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</a:t>
            </a:r>
            <a:r>
              <a:rPr lang="en-GB" b="1" i="1" dirty="0" smtClean="0">
                <a:latin typeface="Garamond" panose="02020404030301010803" pitchFamily="18" charset="0"/>
              </a:rPr>
              <a:t>__doc__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	# contain class documentation string else none</a:t>
            </a:r>
          </a:p>
          <a:p>
            <a:pPr marL="0" indent="0">
              <a:buNone/>
            </a:pP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</a:t>
            </a:r>
            <a:r>
              <a:rPr lang="en-GB" b="1" i="1" dirty="0" smtClean="0">
                <a:latin typeface="Garamond" panose="02020404030301010803" pitchFamily="18" charset="0"/>
              </a:rPr>
              <a:t>__name__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	# class name</a:t>
            </a:r>
          </a:p>
          <a:p>
            <a:pPr marL="0" indent="0">
              <a:buNone/>
            </a:pP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</a:t>
            </a:r>
            <a:r>
              <a:rPr lang="en-GB" b="1" i="1" dirty="0" smtClean="0">
                <a:latin typeface="Garamond" panose="02020404030301010803" pitchFamily="18" charset="0"/>
              </a:rPr>
              <a:t>__module__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# module in which class is defined; </a:t>
            </a:r>
          </a:p>
          <a:p>
            <a:pPr marL="0" indent="0">
              <a:buNone/>
            </a:pP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		 	   __main__ in interactive mode</a:t>
            </a:r>
          </a:p>
          <a:p>
            <a:pPr marL="0" indent="0">
              <a:buNone/>
            </a:pP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</a:t>
            </a:r>
            <a:r>
              <a:rPr lang="en-GB" b="1" i="1" dirty="0" smtClean="0">
                <a:latin typeface="Garamond" panose="02020404030301010803" pitchFamily="18" charset="0"/>
              </a:rPr>
              <a:t>__bases__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	# tuple of base classes</a:t>
            </a:r>
          </a:p>
          <a:p>
            <a:pPr marL="0" indent="0">
              <a:buNone/>
            </a:pP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</a:t>
            </a:r>
            <a:r>
              <a:rPr lang="en-GB" b="1" i="1" dirty="0" smtClean="0">
                <a:latin typeface="Garamond" panose="02020404030301010803" pitchFamily="18" charset="0"/>
              </a:rPr>
              <a:t>__</a:t>
            </a:r>
            <a:r>
              <a:rPr lang="en-GB" b="1" i="1" dirty="0" err="1" smtClean="0">
                <a:latin typeface="Garamond" panose="02020404030301010803" pitchFamily="18" charset="0"/>
              </a:rPr>
              <a:t>dict</a:t>
            </a:r>
            <a:r>
              <a:rPr lang="en-GB" b="1" i="1" dirty="0" smtClean="0">
                <a:latin typeface="Garamond" panose="02020404030301010803" pitchFamily="18" charset="0"/>
              </a:rPr>
              <a:t>__</a:t>
            </a:r>
            <a:r>
              <a:rPr lang="en-GB" i="1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		# dictionary with class namespace</a:t>
            </a:r>
          </a:p>
          <a:p>
            <a:pPr marL="0" indent="0">
              <a:buNone/>
            </a:pPr>
            <a:endParaRPr lang="en-GB" sz="2400" i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450376"/>
            <a:ext cx="11600597" cy="60596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class Student: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</a:t>
            </a:r>
            <a:r>
              <a:rPr lang="en-GB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'''This is the base class for a student'''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</a:t>
            </a:r>
            <a:r>
              <a:rPr lang="en-GB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count = 0    </a:t>
            </a:r>
            <a:r>
              <a:rPr lang="en-GB" b="1" dirty="0" smtClean="0">
                <a:latin typeface="Garamond" panose="02020404030301010803" pitchFamily="18" charset="0"/>
              </a:rPr>
              <a:t>#class or static variable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</a:t>
            </a:r>
            <a:r>
              <a:rPr lang="en-GB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def</a:t>
            </a:r>
            <a:r>
              <a:rPr lang="en-GB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GB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getStud</a:t>
            </a:r>
            <a:r>
              <a:rPr lang="en-GB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(self):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self.name = input('Enter name : ')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</a:t>
            </a:r>
            <a:r>
              <a:rPr lang="en-GB" b="1" dirty="0" err="1" smtClean="0">
                <a:latin typeface="Garamond" panose="02020404030301010803" pitchFamily="18" charset="0"/>
              </a:rPr>
              <a:t>self.__course</a:t>
            </a:r>
            <a:r>
              <a:rPr lang="en-GB" b="1" dirty="0" smtClean="0">
                <a:latin typeface="Garamond" panose="02020404030301010803" pitchFamily="18" charset="0"/>
              </a:rPr>
              <a:t> = input('Enter course : ')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</a:t>
            </a:r>
            <a:r>
              <a:rPr lang="en-GB" b="1" dirty="0" err="1" smtClean="0">
                <a:latin typeface="Garamond" panose="02020404030301010803" pitchFamily="18" charset="0"/>
              </a:rPr>
              <a:t>Student.count</a:t>
            </a:r>
            <a:r>
              <a:rPr lang="en-GB" b="1" dirty="0" smtClean="0">
                <a:latin typeface="Garamond" panose="02020404030301010803" pitchFamily="18" charset="0"/>
              </a:rPr>
              <a:t> += 1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</a:t>
            </a:r>
            <a:r>
              <a:rPr lang="en-GB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def</a:t>
            </a:r>
            <a:r>
              <a:rPr lang="en-GB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display (self):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if </a:t>
            </a:r>
            <a:r>
              <a:rPr lang="en-GB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hasattr</a:t>
            </a:r>
            <a:r>
              <a:rPr lang="en-GB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</a:t>
            </a:r>
            <a:r>
              <a:rPr lang="en-GB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self,'percent</a:t>
            </a:r>
            <a:r>
              <a:rPr lang="en-GB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'):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    </a:t>
            </a:r>
            <a:r>
              <a:rPr lang="en-GB" sz="2600" b="1" dirty="0" smtClean="0">
                <a:latin typeface="Garamond" panose="02020404030301010803" pitchFamily="18" charset="0"/>
              </a:rPr>
              <a:t>print('%s joined for %s has percent %d'% (self.name,self.__</a:t>
            </a:r>
            <a:r>
              <a:rPr lang="en-GB" sz="2600" b="1" dirty="0" err="1" smtClean="0">
                <a:latin typeface="Garamond" panose="02020404030301010803" pitchFamily="18" charset="0"/>
              </a:rPr>
              <a:t>course,self.percent</a:t>
            </a:r>
            <a:r>
              <a:rPr lang="en-GB" sz="2600" b="1" dirty="0" smtClean="0">
                <a:latin typeface="Garamond" panose="02020404030301010803" pitchFamily="18" charset="0"/>
              </a:rPr>
              <a:t>))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else: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    print('%s joined for %s'%(</a:t>
            </a:r>
            <a:r>
              <a:rPr lang="en-GB" b="1" dirty="0" err="1" smtClean="0">
                <a:latin typeface="Garamond" panose="02020404030301010803" pitchFamily="18" charset="0"/>
              </a:rPr>
              <a:t>self.name,self.__course</a:t>
            </a:r>
            <a:r>
              <a:rPr lang="en-GB" b="1" dirty="0" smtClean="0">
                <a:latin typeface="Garamond" panose="02020404030301010803" pitchFamily="18" charset="0"/>
              </a:rPr>
              <a:t>))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</a:t>
            </a:r>
            <a:r>
              <a:rPr lang="en-GB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def</a:t>
            </a:r>
            <a:r>
              <a:rPr lang="en-GB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GB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countStud</a:t>
            </a:r>
            <a:r>
              <a:rPr lang="en-GB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():     #Static Method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print('Students count = ',</a:t>
            </a:r>
            <a:r>
              <a:rPr lang="en-GB" b="1" dirty="0" err="1" smtClean="0">
                <a:latin typeface="Garamond" panose="02020404030301010803" pitchFamily="18" charset="0"/>
              </a:rPr>
              <a:t>Student.count</a:t>
            </a:r>
            <a:r>
              <a:rPr lang="en-GB" b="1" dirty="0" smtClean="0">
                <a:latin typeface="Garamond" panose="02020404030301010803" pitchFamily="18" charset="0"/>
              </a:rPr>
              <a:t>)</a:t>
            </a: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8220" y="341194"/>
            <a:ext cx="5281684" cy="347787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Garamond" panose="02020404030301010803" pitchFamily="18" charset="0"/>
              </a:rPr>
              <a:t>s1 = Student() 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s1.getStud();     s1.display()</a:t>
            </a:r>
          </a:p>
          <a:p>
            <a:r>
              <a:rPr lang="en-GB" sz="2200" b="1" dirty="0" err="1" smtClean="0">
                <a:latin typeface="Garamond" panose="02020404030301010803" pitchFamily="18" charset="0"/>
              </a:rPr>
              <a:t>Student.countStud</a:t>
            </a:r>
            <a:r>
              <a:rPr lang="en-GB" sz="2200" b="1" dirty="0" smtClean="0">
                <a:latin typeface="Garamond" panose="02020404030301010803" pitchFamily="18" charset="0"/>
              </a:rPr>
              <a:t>()</a:t>
            </a:r>
          </a:p>
          <a:p>
            <a:r>
              <a:rPr lang="en-GB" sz="22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setattr</a:t>
            </a:r>
            <a:r>
              <a:rPr lang="en-GB" sz="22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(s1,'percent',98)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print(</a:t>
            </a:r>
            <a:r>
              <a:rPr lang="en-GB" sz="22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getattr</a:t>
            </a:r>
            <a:r>
              <a:rPr lang="en-GB" sz="22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(s1,'percent',40</a:t>
            </a:r>
            <a:r>
              <a:rPr lang="en-GB" sz="2200" b="1" dirty="0" smtClean="0">
                <a:latin typeface="Garamond" panose="02020404030301010803" pitchFamily="18" charset="0"/>
              </a:rPr>
              <a:t>))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print(</a:t>
            </a:r>
            <a:r>
              <a:rPr lang="en-GB" sz="22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getattr</a:t>
            </a:r>
            <a:r>
              <a:rPr lang="en-GB" sz="22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(s1,'_Student__course','BSc</a:t>
            </a:r>
            <a:r>
              <a:rPr lang="en-GB" sz="2200" b="1" dirty="0" smtClean="0">
                <a:latin typeface="Garamond" panose="02020404030301010803" pitchFamily="18" charset="0"/>
              </a:rPr>
              <a:t>'))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print(</a:t>
            </a:r>
            <a:r>
              <a:rPr lang="en-GB" sz="22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hasattr</a:t>
            </a:r>
            <a:r>
              <a:rPr lang="en-GB" sz="22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(s1,'_Student__course</a:t>
            </a:r>
            <a:r>
              <a:rPr lang="en-GB" sz="2200" b="1" dirty="0" smtClean="0">
                <a:latin typeface="Garamond" panose="02020404030301010803" pitchFamily="18" charset="0"/>
              </a:rPr>
              <a:t>'))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s1.display()</a:t>
            </a:r>
          </a:p>
          <a:p>
            <a:r>
              <a:rPr lang="en-GB" sz="22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delattr</a:t>
            </a:r>
            <a:r>
              <a:rPr lang="en-GB" sz="22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(s1,'percent')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s1.display()</a:t>
            </a:r>
            <a:endParaRPr lang="en-GB" sz="2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2" y="286603"/>
            <a:ext cx="6018661" cy="6305266"/>
          </a:xfrm>
          <a:solidFill>
            <a:schemeClr val="bg2"/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 smtClean="0"/>
          </a:p>
          <a:p>
            <a:pPr marL="0" indent="0">
              <a:buNone/>
            </a:pPr>
            <a:r>
              <a:rPr lang="en-GB" sz="2400" b="1" dirty="0" smtClean="0"/>
              <a:t>class </a:t>
            </a:r>
            <a:r>
              <a:rPr lang="en-GB" sz="2400" b="1" dirty="0"/>
              <a:t>Product:</a:t>
            </a:r>
          </a:p>
          <a:p>
            <a:pPr marL="0" indent="0">
              <a:buNone/>
            </a:pPr>
            <a:r>
              <a:rPr lang="en-GB" sz="2400" b="1" dirty="0"/>
              <a:t>    </a:t>
            </a:r>
            <a:r>
              <a:rPr lang="en-GB" sz="2400" b="1" dirty="0" err="1"/>
              <a:t>def</a:t>
            </a:r>
            <a:r>
              <a:rPr lang="en-GB" sz="2400" b="1" dirty="0"/>
              <a:t> __</a:t>
            </a:r>
            <a:r>
              <a:rPr lang="en-GB" sz="2400" b="1" dirty="0" err="1"/>
              <a:t>init</a:t>
            </a:r>
            <a:r>
              <a:rPr lang="en-GB" sz="2400" b="1" dirty="0"/>
              <a:t>__(self, name = 'item', price = 1.0):</a:t>
            </a:r>
          </a:p>
          <a:p>
            <a:pPr marL="0" indent="0">
              <a:buNone/>
            </a:pPr>
            <a:r>
              <a:rPr lang="en-GB" sz="2400" b="1" dirty="0"/>
              <a:t>        self.name = name</a:t>
            </a:r>
          </a:p>
          <a:p>
            <a:pPr marL="0" indent="0">
              <a:buNone/>
            </a:pPr>
            <a:r>
              <a:rPr lang="en-GB" sz="2400" b="1" dirty="0"/>
              <a:t>        </a:t>
            </a:r>
            <a:r>
              <a:rPr lang="en-GB" sz="2400" b="1" dirty="0" err="1"/>
              <a:t>self.__price</a:t>
            </a:r>
            <a:r>
              <a:rPr lang="en-GB" sz="2400" b="1" dirty="0"/>
              <a:t> = price</a:t>
            </a:r>
          </a:p>
          <a:p>
            <a:pPr marL="0" indent="0">
              <a:buNone/>
            </a:pPr>
            <a:r>
              <a:rPr lang="en-GB" sz="2400" b="1" dirty="0"/>
              <a:t>    </a:t>
            </a:r>
            <a:r>
              <a:rPr lang="en-GB" sz="2400" b="1" dirty="0" err="1"/>
              <a:t>def</a:t>
            </a:r>
            <a:r>
              <a:rPr lang="en-GB" sz="2400" b="1" dirty="0"/>
              <a:t> show(self):</a:t>
            </a:r>
          </a:p>
          <a:p>
            <a:pPr marL="0" indent="0">
              <a:buNone/>
            </a:pPr>
            <a:r>
              <a:rPr lang="en-GB" sz="2400" b="1" dirty="0"/>
              <a:t>        if </a:t>
            </a:r>
            <a:r>
              <a:rPr lang="en-GB" sz="2400" b="1" dirty="0" err="1"/>
              <a:t>hasattr</a:t>
            </a:r>
            <a:r>
              <a:rPr lang="en-GB" sz="2400" b="1" dirty="0"/>
              <a:t>(self,'</a:t>
            </a:r>
            <a:r>
              <a:rPr lang="en-GB" sz="2400" b="1" dirty="0" err="1"/>
              <a:t>qty</a:t>
            </a:r>
            <a:r>
              <a:rPr lang="en-GB" sz="2400" b="1" dirty="0"/>
              <a:t>'):</a:t>
            </a:r>
          </a:p>
          <a:p>
            <a:pPr marL="0" indent="0">
              <a:buNone/>
            </a:pPr>
            <a:r>
              <a:rPr lang="en-GB" sz="2400" b="1" dirty="0"/>
              <a:t>            print('%d quantities of %s </a:t>
            </a:r>
            <a:r>
              <a:rPr lang="en-GB" sz="2400" b="1" dirty="0" smtClean="0"/>
              <a:t>remaining‘</a:t>
            </a:r>
          </a:p>
          <a:p>
            <a:pPr marL="0" indent="0">
              <a:buNone/>
            </a:pPr>
            <a:r>
              <a:rPr lang="en-GB" sz="2400" b="1" dirty="0"/>
              <a:t>	</a:t>
            </a:r>
            <a:r>
              <a:rPr lang="en-GB" sz="2400" b="1" dirty="0" smtClean="0"/>
              <a:t>		%(</a:t>
            </a:r>
            <a:r>
              <a:rPr lang="en-GB" sz="2400" b="1" dirty="0" err="1"/>
              <a:t>self.qty,self.name</a:t>
            </a:r>
            <a:r>
              <a:rPr lang="en-GB" sz="2400" b="1" dirty="0"/>
              <a:t>))</a:t>
            </a:r>
          </a:p>
          <a:p>
            <a:pPr marL="0" indent="0">
              <a:buNone/>
            </a:pPr>
            <a:r>
              <a:rPr lang="en-GB" sz="2400" b="1" dirty="0"/>
              <a:t>        else:</a:t>
            </a:r>
          </a:p>
          <a:p>
            <a:pPr marL="0" indent="0">
              <a:buNone/>
            </a:pPr>
            <a:r>
              <a:rPr lang="en-GB" sz="2400" b="1" dirty="0"/>
              <a:t>            print('%s is priced %</a:t>
            </a:r>
            <a:r>
              <a:rPr lang="en-GB" sz="2400" b="1" dirty="0" smtClean="0"/>
              <a:t>f‘</a:t>
            </a:r>
          </a:p>
          <a:p>
            <a:pPr marL="0" indent="0">
              <a:buNone/>
            </a:pPr>
            <a:r>
              <a:rPr lang="en-GB" sz="2400" b="1" dirty="0"/>
              <a:t>	</a:t>
            </a:r>
            <a:r>
              <a:rPr lang="en-GB" sz="2400" b="1" dirty="0" smtClean="0"/>
              <a:t>	%(</a:t>
            </a:r>
            <a:r>
              <a:rPr lang="en-GB" sz="2400" b="1" dirty="0" err="1"/>
              <a:t>self.name,self.__price</a:t>
            </a:r>
            <a:r>
              <a:rPr lang="en-GB" sz="2400" b="1" dirty="0"/>
              <a:t>))</a:t>
            </a:r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8096" y="288880"/>
            <a:ext cx="5666096" cy="6305266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b="1" dirty="0" smtClean="0"/>
          </a:p>
          <a:p>
            <a:pPr marL="0" indent="0">
              <a:buNone/>
            </a:pPr>
            <a:r>
              <a:rPr lang="en-GB" sz="2400" b="1" dirty="0"/>
              <a:t>try:</a:t>
            </a:r>
          </a:p>
          <a:p>
            <a:pPr marL="0" indent="0">
              <a:buNone/>
            </a:pPr>
            <a:r>
              <a:rPr lang="en-GB" sz="2400" b="1" dirty="0"/>
              <a:t>    p1 = Product('Tulips',250.0)</a:t>
            </a:r>
          </a:p>
          <a:p>
            <a:pPr marL="0" indent="0">
              <a:buNone/>
            </a:pPr>
            <a:r>
              <a:rPr lang="en-GB" sz="2400" b="1" dirty="0"/>
              <a:t>    p1.show()</a:t>
            </a:r>
          </a:p>
          <a:p>
            <a:pPr marL="0" indent="0">
              <a:buNone/>
            </a:pPr>
            <a:r>
              <a:rPr lang="en-GB" sz="2400" b="1" dirty="0"/>
              <a:t>    </a:t>
            </a:r>
            <a:r>
              <a:rPr lang="en-GB" sz="2400" b="1" dirty="0" err="1"/>
              <a:t>setattr</a:t>
            </a:r>
            <a:r>
              <a:rPr lang="en-GB" sz="2400" b="1" dirty="0"/>
              <a:t>(p1,'qty',10)</a:t>
            </a:r>
          </a:p>
          <a:p>
            <a:pPr marL="0" indent="0">
              <a:buNone/>
            </a:pPr>
            <a:r>
              <a:rPr lang="en-GB" sz="2400" b="1" dirty="0"/>
              <a:t>    p1.show()</a:t>
            </a:r>
          </a:p>
          <a:p>
            <a:pPr marL="0" indent="0">
              <a:buNone/>
            </a:pPr>
            <a:r>
              <a:rPr lang="en-GB" sz="2400" b="1" dirty="0"/>
              <a:t>    print(</a:t>
            </a:r>
            <a:r>
              <a:rPr lang="en-GB" sz="2400" b="1" dirty="0" err="1"/>
              <a:t>getattr</a:t>
            </a:r>
            <a:r>
              <a:rPr lang="en-GB" sz="2400" b="1" dirty="0"/>
              <a:t>(p1,'name','Sunflower</a:t>
            </a:r>
            <a:r>
              <a:rPr lang="en-GB" sz="2400" b="1" dirty="0" smtClean="0"/>
              <a:t>'),</a:t>
            </a:r>
          </a:p>
          <a:p>
            <a:pPr marL="0" indent="0">
              <a:buNone/>
            </a:pPr>
            <a:r>
              <a:rPr lang="en-GB" sz="2400" b="1" dirty="0"/>
              <a:t> </a:t>
            </a:r>
            <a:r>
              <a:rPr lang="en-GB" sz="2400" b="1" dirty="0" smtClean="0"/>
              <a:t>   	</a:t>
            </a:r>
            <a:r>
              <a:rPr lang="en-GB" sz="2400" b="1" dirty="0" err="1" smtClean="0"/>
              <a:t>getattr</a:t>
            </a:r>
            <a:r>
              <a:rPr lang="en-GB" sz="2400" b="1" dirty="0" smtClean="0"/>
              <a:t>(p1</a:t>
            </a:r>
            <a:r>
              <a:rPr lang="en-GB" sz="2400" b="1" dirty="0"/>
              <a:t>,'_Product__price',500))</a:t>
            </a:r>
          </a:p>
          <a:p>
            <a:pPr marL="0" indent="0">
              <a:buNone/>
            </a:pPr>
            <a:r>
              <a:rPr lang="en-GB" sz="2400" b="1" dirty="0"/>
              <a:t>    </a:t>
            </a:r>
            <a:r>
              <a:rPr lang="en-GB" sz="2400" b="1" dirty="0" err="1"/>
              <a:t>delattr</a:t>
            </a:r>
            <a:r>
              <a:rPr lang="en-GB" sz="2400" b="1" dirty="0"/>
              <a:t>(p1,'name')</a:t>
            </a:r>
          </a:p>
          <a:p>
            <a:pPr marL="0" indent="0">
              <a:buNone/>
            </a:pPr>
            <a:r>
              <a:rPr lang="en-GB" sz="2400" b="1" dirty="0"/>
              <a:t>    print(</a:t>
            </a:r>
            <a:r>
              <a:rPr lang="en-GB" sz="2400" b="1" dirty="0" err="1"/>
              <a:t>getattr</a:t>
            </a:r>
            <a:r>
              <a:rPr lang="en-GB" sz="2400" b="1" dirty="0"/>
              <a:t>(p1,'name','Sunflower'))</a:t>
            </a:r>
          </a:p>
          <a:p>
            <a:pPr marL="0" indent="0">
              <a:buNone/>
            </a:pPr>
            <a:r>
              <a:rPr lang="en-GB" sz="2400" b="1" dirty="0"/>
              <a:t>    p1.show()</a:t>
            </a:r>
          </a:p>
          <a:p>
            <a:pPr marL="0" indent="0">
              <a:buNone/>
            </a:pPr>
            <a:r>
              <a:rPr lang="en-GB" sz="2400" b="1" dirty="0"/>
              <a:t>except:</a:t>
            </a:r>
          </a:p>
          <a:p>
            <a:pPr marL="0" indent="0">
              <a:buNone/>
            </a:pPr>
            <a:r>
              <a:rPr lang="en-GB" sz="2400" b="1" dirty="0"/>
              <a:t>    print('Invalid details')</a:t>
            </a:r>
          </a:p>
          <a:p>
            <a:pPr marL="0" indent="0">
              <a:buNone/>
            </a:pPr>
            <a:r>
              <a:rPr lang="en-GB" sz="2400" b="1" dirty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300252" y="450376"/>
            <a:ext cx="6127846" cy="21836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Tulips is priced 250.000000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10 quantities of Tulips remaining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Tulips 250.0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Sunflower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Invalid details</a:t>
            </a:r>
          </a:p>
        </p:txBody>
      </p:sp>
    </p:spTree>
    <p:extLst>
      <p:ext uri="{BB962C8B-B14F-4D97-AF65-F5344CB8AC3E}">
        <p14:creationId xmlns:p14="http://schemas.microsoft.com/office/powerpoint/2010/main" val="351993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341194"/>
            <a:ext cx="10971663" cy="6250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class Rectangle: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</a:t>
            </a:r>
            <a:r>
              <a:rPr lang="en-GB" sz="2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'''Base class for creating a Rectangle'''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</a:t>
            </a:r>
            <a:r>
              <a:rPr lang="en-GB" sz="2600" b="1" i="1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def</a:t>
            </a:r>
            <a:r>
              <a:rPr lang="en-GB" sz="2600" b="1" i="1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 __</a:t>
            </a:r>
            <a:r>
              <a:rPr lang="en-GB" sz="2600" b="1" i="1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init</a:t>
            </a:r>
            <a:r>
              <a:rPr lang="en-GB" sz="2600" b="1" i="1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__(self):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    self.__</a:t>
            </a:r>
            <a:r>
              <a:rPr lang="en-GB" sz="2600" b="1" dirty="0" err="1" smtClean="0">
                <a:latin typeface="Garamond" panose="02020404030301010803" pitchFamily="18" charset="0"/>
              </a:rPr>
              <a:t>len</a:t>
            </a:r>
            <a:r>
              <a:rPr lang="en-GB" sz="2600" b="1" dirty="0" smtClean="0">
                <a:latin typeface="Garamond" panose="02020404030301010803" pitchFamily="18" charset="0"/>
              </a:rPr>
              <a:t> = </a:t>
            </a:r>
            <a:r>
              <a:rPr lang="en-GB" sz="2600" b="1" dirty="0" err="1" smtClean="0">
                <a:latin typeface="Garamond" panose="02020404030301010803" pitchFamily="18" charset="0"/>
              </a:rPr>
              <a:t>int</a:t>
            </a:r>
            <a:r>
              <a:rPr lang="en-GB" sz="2600" b="1" dirty="0" smtClean="0">
                <a:latin typeface="Garamond" panose="02020404030301010803" pitchFamily="18" charset="0"/>
              </a:rPr>
              <a:t>(input('Length ?: '))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    </a:t>
            </a:r>
            <a:r>
              <a:rPr lang="en-GB" sz="2600" b="1" dirty="0" err="1" smtClean="0">
                <a:latin typeface="Garamond" panose="02020404030301010803" pitchFamily="18" charset="0"/>
              </a:rPr>
              <a:t>self.wid</a:t>
            </a:r>
            <a:r>
              <a:rPr lang="en-GB" sz="2600" b="1" dirty="0" smtClean="0">
                <a:latin typeface="Garamond" panose="02020404030301010803" pitchFamily="18" charset="0"/>
              </a:rPr>
              <a:t> = </a:t>
            </a:r>
            <a:r>
              <a:rPr lang="en-GB" sz="2600" b="1" dirty="0" err="1" smtClean="0">
                <a:latin typeface="Garamond" panose="02020404030301010803" pitchFamily="18" charset="0"/>
              </a:rPr>
              <a:t>int</a:t>
            </a:r>
            <a:r>
              <a:rPr lang="en-GB" sz="2600" b="1" dirty="0" smtClean="0">
                <a:latin typeface="Garamond" panose="02020404030301010803" pitchFamily="18" charset="0"/>
              </a:rPr>
              <a:t>(input('Width  ?: '))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</a:t>
            </a:r>
            <a:r>
              <a:rPr lang="en-GB" sz="2600" b="1" i="1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def</a:t>
            </a:r>
            <a:r>
              <a:rPr lang="en-GB" sz="2600" b="1" i="1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 area(self):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    if (</a:t>
            </a:r>
            <a:r>
              <a:rPr lang="en-GB" sz="26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hasattr</a:t>
            </a:r>
            <a:r>
              <a:rPr lang="en-GB" sz="26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(self,'_Rectangle__</a:t>
            </a:r>
            <a:r>
              <a:rPr lang="en-GB" sz="26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len</a:t>
            </a:r>
            <a:r>
              <a:rPr lang="en-GB" sz="26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')):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        return self.__</a:t>
            </a:r>
            <a:r>
              <a:rPr lang="en-GB" sz="2600" b="1" dirty="0" err="1" smtClean="0">
                <a:latin typeface="Garamond" panose="02020404030301010803" pitchFamily="18" charset="0"/>
              </a:rPr>
              <a:t>len</a:t>
            </a:r>
            <a:r>
              <a:rPr lang="en-GB" sz="2600" b="1" dirty="0" smtClean="0">
                <a:latin typeface="Garamond" panose="02020404030301010803" pitchFamily="18" charset="0"/>
              </a:rPr>
              <a:t> * </a:t>
            </a:r>
            <a:r>
              <a:rPr lang="en-GB" sz="2600" b="1" dirty="0" err="1" smtClean="0">
                <a:latin typeface="Garamond" panose="02020404030301010803" pitchFamily="18" charset="0"/>
              </a:rPr>
              <a:t>self.wid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    else: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        return 'Area could not be found'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</a:t>
            </a:r>
            <a:r>
              <a:rPr lang="en-GB" sz="2600" b="1" i="1" dirty="0" err="1" smtClean="0">
                <a:solidFill>
                  <a:schemeClr val="accent5"/>
                </a:solidFill>
                <a:latin typeface="Garamond" panose="02020404030301010803" pitchFamily="18" charset="0"/>
              </a:rPr>
              <a:t>def</a:t>
            </a:r>
            <a:r>
              <a:rPr lang="en-GB" sz="2600" b="1" i="1" dirty="0" smtClean="0">
                <a:solidFill>
                  <a:schemeClr val="accent5"/>
                </a:solidFill>
                <a:latin typeface="Garamond" panose="02020404030301010803" pitchFamily="18" charset="0"/>
              </a:rPr>
              <a:t> perimeter(self):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    print('Perimeter of rectangle (%</a:t>
            </a:r>
            <a:r>
              <a:rPr lang="en-GB" sz="2600" b="1" dirty="0" err="1" smtClean="0">
                <a:latin typeface="Garamond" panose="02020404030301010803" pitchFamily="18" charset="0"/>
              </a:rPr>
              <a:t>d,%d</a:t>
            </a:r>
            <a:r>
              <a:rPr lang="en-GB" sz="2600" b="1" dirty="0" smtClean="0">
                <a:latin typeface="Garamond" panose="02020404030301010803" pitchFamily="18" charset="0"/>
              </a:rPr>
              <a:t>) is %d‘ % (</a:t>
            </a:r>
            <a:r>
              <a:rPr lang="en-GB" sz="26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getattr</a:t>
            </a:r>
            <a:r>
              <a:rPr lang="en-GB" sz="26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(self,'_Rectangle__</a:t>
            </a:r>
            <a:r>
              <a:rPr lang="en-GB" sz="26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len</a:t>
            </a:r>
            <a:r>
              <a:rPr lang="en-GB" sz="26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'), </a:t>
            </a:r>
            <a:r>
              <a:rPr lang="en-GB" sz="26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getattr</a:t>
            </a:r>
            <a:r>
              <a:rPr lang="en-GB" sz="26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(self,'</a:t>
            </a:r>
            <a:r>
              <a:rPr lang="en-GB" sz="26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wid</a:t>
            </a:r>
            <a:r>
              <a:rPr lang="en-GB" sz="26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'), </a:t>
            </a:r>
            <a:r>
              <a:rPr lang="en-GB" sz="2600" b="1" dirty="0" smtClean="0">
                <a:latin typeface="Garamond" panose="02020404030301010803" pitchFamily="18" charset="0"/>
              </a:rPr>
              <a:t>2*(self.__</a:t>
            </a:r>
            <a:r>
              <a:rPr lang="en-GB" sz="2600" b="1" dirty="0" err="1" smtClean="0">
                <a:latin typeface="Garamond" panose="02020404030301010803" pitchFamily="18" charset="0"/>
              </a:rPr>
              <a:t>len+self.wid</a:t>
            </a:r>
            <a:r>
              <a:rPr lang="en-GB" sz="2600" b="1" dirty="0" smtClean="0">
                <a:latin typeface="Garamond" panose="02020404030301010803" pitchFamily="18" charset="0"/>
              </a:rPr>
              <a:t>)))</a:t>
            </a:r>
          </a:p>
          <a:p>
            <a:pPr marL="0" indent="0">
              <a:buNone/>
            </a:pPr>
            <a:endParaRPr lang="en-GB" sz="26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9731" y="341194"/>
            <a:ext cx="5854889" cy="5293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latin typeface="Garamond" panose="02020404030301010803" pitchFamily="18" charset="0"/>
              </a:rPr>
              <a:t>try: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r1 = Rectangle()</a:t>
            </a: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print('Area of rectangle (%</a:t>
            </a:r>
            <a:r>
              <a:rPr lang="en-GB" sz="2600" b="1" dirty="0" err="1" smtClean="0">
                <a:latin typeface="Garamond" panose="02020404030301010803" pitchFamily="18" charset="0"/>
              </a:rPr>
              <a:t>d,%d</a:t>
            </a:r>
            <a:r>
              <a:rPr lang="en-GB" sz="2600" b="1" dirty="0" smtClean="0">
                <a:latin typeface="Garamond" panose="02020404030301010803" pitchFamily="18" charset="0"/>
              </a:rPr>
              <a:t>) is %d‘ % (</a:t>
            </a:r>
            <a:r>
              <a:rPr lang="en-GB" sz="26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getattr</a:t>
            </a:r>
            <a:r>
              <a:rPr lang="en-GB" sz="26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(r1,'_Rectangle__len'), </a:t>
            </a:r>
            <a:r>
              <a:rPr lang="en-GB" sz="26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getattr</a:t>
            </a:r>
            <a:r>
              <a:rPr lang="en-GB" sz="26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(r1,'wid')</a:t>
            </a:r>
            <a:r>
              <a:rPr lang="en-GB" sz="2600" b="1" dirty="0" smtClean="0">
                <a:latin typeface="Garamond" panose="02020404030301010803" pitchFamily="18" charset="0"/>
              </a:rPr>
              <a:t>,r1.area()))</a:t>
            </a: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r1.perimeter()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</a:t>
            </a:r>
            <a:r>
              <a:rPr lang="en-GB" sz="2600" b="1" dirty="0" err="1" smtClean="0">
                <a:solidFill>
                  <a:srgbClr val="FFC000"/>
                </a:solidFill>
                <a:latin typeface="Garamond" panose="02020404030301010803" pitchFamily="18" charset="0"/>
              </a:rPr>
              <a:t>delattr</a:t>
            </a:r>
            <a:r>
              <a:rPr lang="en-GB" sz="26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(r1,'_Rectangle__len')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print(r1.area())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except Exception as e: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  print(e)</a:t>
            </a:r>
          </a:p>
          <a:p>
            <a:endParaRPr lang="en-GB" sz="2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1" y="369539"/>
            <a:ext cx="11932972" cy="6196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class Rectangle: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'''Base class for creating a Rectangle''‘</a:t>
            </a:r>
          </a:p>
          <a:p>
            <a:pPr marL="0" indent="0">
              <a:buNone/>
            </a:pP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   </a:t>
            </a:r>
            <a:r>
              <a:rPr lang="en-GB" sz="24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def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__</a:t>
            </a:r>
            <a:r>
              <a:rPr lang="en-GB" sz="24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init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__(self):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self.__</a:t>
            </a:r>
            <a:r>
              <a:rPr lang="en-GB" sz="2400" b="1" dirty="0" err="1" smtClean="0">
                <a:latin typeface="Garamond" panose="02020404030301010803" pitchFamily="18" charset="0"/>
              </a:rPr>
              <a:t>len</a:t>
            </a:r>
            <a:r>
              <a:rPr lang="en-GB" sz="2400" b="1" dirty="0" smtClean="0">
                <a:latin typeface="Garamond" panose="02020404030301010803" pitchFamily="18" charset="0"/>
              </a:rPr>
              <a:t> = </a:t>
            </a:r>
            <a:r>
              <a:rPr lang="en-GB" sz="2400" b="1" dirty="0" err="1" smtClean="0">
                <a:latin typeface="Garamond" panose="02020404030301010803" pitchFamily="18" charset="0"/>
              </a:rPr>
              <a:t>int</a:t>
            </a:r>
            <a:r>
              <a:rPr lang="en-GB" sz="2400" b="1" dirty="0" smtClean="0">
                <a:latin typeface="Garamond" panose="02020404030301010803" pitchFamily="18" charset="0"/>
              </a:rPr>
              <a:t>(input('Length ?: '))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</a:t>
            </a:r>
            <a:r>
              <a:rPr lang="en-GB" sz="2400" b="1" dirty="0" err="1" smtClean="0">
                <a:latin typeface="Garamond" panose="02020404030301010803" pitchFamily="18" charset="0"/>
              </a:rPr>
              <a:t>self.wid</a:t>
            </a:r>
            <a:r>
              <a:rPr lang="en-GB" sz="2400" b="1" dirty="0" smtClean="0">
                <a:latin typeface="Garamond" panose="02020404030301010803" pitchFamily="18" charset="0"/>
              </a:rPr>
              <a:t> = </a:t>
            </a:r>
            <a:r>
              <a:rPr lang="en-GB" sz="2400" b="1" dirty="0" err="1" smtClean="0">
                <a:latin typeface="Garamond" panose="02020404030301010803" pitchFamily="18" charset="0"/>
              </a:rPr>
              <a:t>int</a:t>
            </a:r>
            <a:r>
              <a:rPr lang="en-GB" sz="2400" b="1" dirty="0" smtClean="0">
                <a:latin typeface="Garamond" panose="02020404030301010803" pitchFamily="18" charset="0"/>
              </a:rPr>
              <a:t>(input('Width  ?: '))</a:t>
            </a:r>
          </a:p>
          <a:p>
            <a:pPr marL="0" indent="0">
              <a:buNone/>
            </a:pPr>
            <a:r>
              <a:rPr lang="en-GB" sz="2400" b="1" dirty="0">
                <a:latin typeface="Garamond" panose="02020404030301010803" pitchFamily="18" charset="0"/>
              </a:rPr>
              <a:t> </a:t>
            </a:r>
            <a:r>
              <a:rPr lang="en-GB" sz="2400" b="1" dirty="0" smtClean="0">
                <a:latin typeface="Garamond" panose="02020404030301010803" pitchFamily="18" charset="0"/>
              </a:rPr>
              <a:t>   </a:t>
            </a:r>
            <a:r>
              <a:rPr lang="en-GB" sz="24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def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__</a:t>
            </a:r>
            <a:r>
              <a:rPr lang="en-GB" sz="24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str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__(self):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if 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hasattr</a:t>
            </a:r>
            <a:r>
              <a:rPr lang="en-GB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(self,'_Rectangle__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len</a:t>
            </a:r>
            <a:r>
              <a:rPr lang="en-GB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') </a:t>
            </a:r>
            <a:r>
              <a:rPr lang="en-GB" sz="2400" b="1" dirty="0" smtClean="0">
                <a:latin typeface="Garamond" panose="02020404030301010803" pitchFamily="18" charset="0"/>
              </a:rPr>
              <a:t>and 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hasattr</a:t>
            </a:r>
            <a:r>
              <a:rPr lang="en-GB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(self,'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wid</a:t>
            </a:r>
            <a:r>
              <a:rPr lang="en-GB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'):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    return 'Dimension = (%</a:t>
            </a:r>
            <a:r>
              <a:rPr lang="en-GB" sz="2400" b="1" dirty="0" err="1" smtClean="0">
                <a:latin typeface="Garamond" panose="02020404030301010803" pitchFamily="18" charset="0"/>
              </a:rPr>
              <a:t>d,%d</a:t>
            </a:r>
            <a:r>
              <a:rPr lang="en-GB" sz="2400" b="1" dirty="0" smtClean="0">
                <a:latin typeface="Garamond" panose="02020404030301010803" pitchFamily="18" charset="0"/>
              </a:rPr>
              <a:t>)'% (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getattr</a:t>
            </a:r>
            <a:r>
              <a:rPr lang="en-GB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(self,'_Rectangle__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len</a:t>
            </a:r>
            <a:r>
              <a:rPr lang="en-GB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'),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getattr</a:t>
            </a:r>
            <a:r>
              <a:rPr lang="en-GB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(self,'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wid</a:t>
            </a:r>
            <a:r>
              <a:rPr lang="en-GB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')) </a:t>
            </a:r>
          </a:p>
          <a:p>
            <a:pPr marL="0" indent="0">
              <a:buNone/>
            </a:pP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   </a:t>
            </a:r>
            <a:r>
              <a:rPr lang="en-GB" sz="24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def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__area(self):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return self.__</a:t>
            </a:r>
            <a:r>
              <a:rPr lang="en-GB" sz="2400" b="1" dirty="0" err="1" smtClean="0">
                <a:latin typeface="Garamond" panose="02020404030301010803" pitchFamily="18" charset="0"/>
              </a:rPr>
              <a:t>len</a:t>
            </a:r>
            <a:r>
              <a:rPr lang="en-GB" sz="2400" b="1" dirty="0" smtClean="0">
                <a:latin typeface="Garamond" panose="02020404030301010803" pitchFamily="18" charset="0"/>
              </a:rPr>
              <a:t> * </a:t>
            </a:r>
            <a:r>
              <a:rPr lang="en-GB" sz="2400" b="1" dirty="0" err="1" smtClean="0">
                <a:latin typeface="Garamond" panose="02020404030301010803" pitchFamily="18" charset="0"/>
              </a:rPr>
              <a:t>self.wid</a:t>
            </a:r>
            <a:endParaRPr lang="en-GB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def</a:t>
            </a:r>
            <a:r>
              <a:rPr lang="en-GB" sz="24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__del__(self):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print(</a:t>
            </a:r>
            <a:r>
              <a:rPr lang="en-GB" sz="2400" b="1" dirty="0" err="1" smtClean="0">
                <a:latin typeface="Garamond" panose="02020404030301010803" pitchFamily="18" charset="0"/>
              </a:rPr>
              <a:t>self.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__class__.__name</a:t>
            </a:r>
            <a:r>
              <a:rPr lang="en-GB" sz="24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__,' </a:t>
            </a:r>
            <a:r>
              <a:rPr lang="en-GB" sz="2400" b="1" dirty="0" smtClean="0">
                <a:latin typeface="Garamond" panose="02020404030301010803" pitchFamily="18" charset="0"/>
              </a:rPr>
              <a:t>destroyed')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9013" y="170702"/>
            <a:ext cx="502237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Garamond" panose="02020404030301010803" pitchFamily="18" charset="0"/>
              </a:rPr>
              <a:t>try: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r1 = Rectangle()</a:t>
            </a:r>
          </a:p>
          <a:p>
            <a:r>
              <a:rPr lang="en-GB" sz="2200" b="1" dirty="0">
                <a:latin typeface="Garamond" panose="02020404030301010803" pitchFamily="18" charset="0"/>
              </a:rPr>
              <a:t> </a:t>
            </a:r>
            <a:r>
              <a:rPr lang="en-GB" sz="2200" b="1" dirty="0" smtClean="0">
                <a:latin typeface="Garamond" panose="02020404030301010803" pitchFamily="18" charset="0"/>
              </a:rPr>
              <a:t>   print(r1)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print('Area = ', r1._Rectangle__area())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</a:t>
            </a:r>
            <a:r>
              <a:rPr lang="en-GB" sz="2200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del r1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except Exception as e: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print(e)</a:t>
            </a:r>
          </a:p>
          <a:p>
            <a:endParaRPr lang="en-GB" sz="2600" b="1" dirty="0">
              <a:latin typeface="Garamond" panose="02020404030301010803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01552" y="4203510"/>
            <a:ext cx="4053386" cy="214952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Length ?: 2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Width  ?: 3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Dimension = (2,3)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Area =  6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Rectangle  destroyed</a:t>
            </a:r>
          </a:p>
        </p:txBody>
      </p:sp>
    </p:spTree>
    <p:extLst>
      <p:ext uri="{BB962C8B-B14F-4D97-AF65-F5344CB8AC3E}">
        <p14:creationId xmlns:p14="http://schemas.microsoft.com/office/powerpoint/2010/main" val="39403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6854"/>
            <a:ext cx="10515600" cy="5590109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Built-in class attributes</a:t>
            </a:r>
          </a:p>
          <a:p>
            <a:pPr marL="0" indent="0">
              <a:buNone/>
            </a:pP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r1 = Rectangle()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print(r1</a:t>
            </a:r>
            <a:r>
              <a:rPr lang="en-GB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.__doc__</a:t>
            </a:r>
            <a:r>
              <a:rPr lang="en-GB" b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print(r1</a:t>
            </a:r>
            <a:r>
              <a:rPr lang="en-GB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.__name__</a:t>
            </a:r>
            <a:r>
              <a:rPr lang="en-GB" b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print(</a:t>
            </a:r>
            <a:r>
              <a:rPr lang="en-GB" b="1" dirty="0" err="1" smtClean="0">
                <a:latin typeface="Garamond" panose="02020404030301010803" pitchFamily="18" charset="0"/>
              </a:rPr>
              <a:t>Rectangle</a:t>
            </a:r>
            <a:r>
              <a:rPr lang="en-GB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.__module</a:t>
            </a:r>
            <a:r>
              <a:rPr lang="en-GB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__</a:t>
            </a:r>
            <a:r>
              <a:rPr lang="en-GB" b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print(</a:t>
            </a:r>
            <a:r>
              <a:rPr lang="en-GB" b="1" dirty="0" err="1" smtClean="0">
                <a:latin typeface="Garamond" panose="02020404030301010803" pitchFamily="18" charset="0"/>
              </a:rPr>
              <a:t>Rectangle</a:t>
            </a:r>
            <a:r>
              <a:rPr lang="en-GB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.__bases</a:t>
            </a:r>
            <a:r>
              <a:rPr lang="en-GB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__</a:t>
            </a:r>
            <a:r>
              <a:rPr lang="en-GB" b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print(Rectangle</a:t>
            </a:r>
            <a:r>
              <a:rPr lang="en-GB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.__</a:t>
            </a:r>
            <a:r>
              <a:rPr lang="en-GB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dict</a:t>
            </a:r>
            <a:r>
              <a:rPr lang="en-GB" b="1" dirty="0" smtClean="0">
                <a:solidFill>
                  <a:schemeClr val="accent2"/>
                </a:solidFill>
                <a:latin typeface="Garamond" panose="02020404030301010803" pitchFamily="18" charset="0"/>
              </a:rPr>
              <a:t>__</a:t>
            </a:r>
            <a:r>
              <a:rPr lang="en-GB" b="1" dirty="0" smtClean="0">
                <a:latin typeface="Garamond" panose="02020404030301010803" pitchFamily="18" charset="0"/>
              </a:rPr>
              <a:t>)</a:t>
            </a: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725804" y="919872"/>
            <a:ext cx="5117911" cy="1705970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Base class for creating a Rectangle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721254" y="900752"/>
            <a:ext cx="5117911" cy="1715530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Rectangle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721254" y="891192"/>
            <a:ext cx="5117911" cy="1705970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__main__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721255" y="891192"/>
            <a:ext cx="5117911" cy="1715530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(&lt;class 'object'&gt;,)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169090" y="371225"/>
            <a:ext cx="7022910" cy="4509234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{'__module__': 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'__main__', </a:t>
            </a:r>
            <a:r>
              <a:rPr lang="en-GB" sz="2000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'__doc__': 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'Base class for creating a Rectangle', </a:t>
            </a:r>
            <a:r>
              <a:rPr lang="en-GB" sz="2000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'__</a:t>
            </a:r>
            <a:r>
              <a:rPr lang="en-GB" sz="2000" b="1" i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init</a:t>
            </a:r>
            <a:r>
              <a:rPr lang="en-GB" sz="2000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__': 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&lt;function Rectangle.__</a:t>
            </a:r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init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__ at 0x000002655B6A01E0&gt;, </a:t>
            </a:r>
            <a:r>
              <a:rPr lang="en-GB" sz="2000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'_</a:t>
            </a:r>
            <a:r>
              <a:rPr lang="en-GB" sz="2000" b="1" i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Rectangle__area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': &lt;function </a:t>
            </a:r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Rectangle.__area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at 0x000002655B6A0268&gt;, </a:t>
            </a:r>
            <a:r>
              <a:rPr lang="en-GB" sz="2000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'__</a:t>
            </a:r>
            <a:r>
              <a:rPr lang="en-GB" sz="2000" b="1" i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str</a:t>
            </a:r>
            <a:r>
              <a:rPr lang="en-GB" sz="2000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__': 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&lt;function Rectangle.__</a:t>
            </a:r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str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__ at 0x000002655B6A02F0&gt;, </a:t>
            </a:r>
            <a:r>
              <a:rPr lang="en-GB" sz="2000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'__del__': 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&lt;function </a:t>
            </a:r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Rectangle.__del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__ at 0x000002655B6A0378&gt;, </a:t>
            </a:r>
            <a:r>
              <a:rPr lang="en-GB" sz="2000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'__</a:t>
            </a:r>
            <a:r>
              <a:rPr lang="en-GB" sz="2000" b="1" i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dict</a:t>
            </a:r>
            <a:r>
              <a:rPr lang="en-GB" sz="2000" b="1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__': 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&lt;attribute '__</a:t>
            </a:r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dict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__' of 'Rectangle' objects&gt;}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025"/>
            <a:ext cx="5985682" cy="5813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Predefined Methods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__new__()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init</a:t>
            </a:r>
            <a:r>
              <a:rPr lang="en-GB" sz="2600" b="1" dirty="0" smtClean="0">
                <a:latin typeface="Garamond" panose="02020404030301010803" pitchFamily="18" charset="0"/>
              </a:rPr>
              <a:t>__(self, </a:t>
            </a:r>
            <a:r>
              <a:rPr lang="en-GB" sz="2600" b="1" dirty="0" err="1" smtClean="0">
                <a:latin typeface="Garamond" panose="02020404030301010803" pitchFamily="18" charset="0"/>
              </a:rPr>
              <a:t>args</a:t>
            </a:r>
            <a:r>
              <a:rPr lang="en-GB" sz="2600" b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repr</a:t>
            </a:r>
            <a:r>
              <a:rPr lang="en-GB" sz="2600" b="1" dirty="0" smtClean="0">
                <a:latin typeface="Garamond" panose="02020404030301010803" pitchFamily="18" charset="0"/>
              </a:rPr>
              <a:t>__(self)       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String representation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accent1"/>
                </a:solidFill>
                <a:latin typeface="Garamond" panose="02020404030301010803" pitchFamily="18" charset="0"/>
              </a:rPr>
              <a:t>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		 in shell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str</a:t>
            </a:r>
            <a:r>
              <a:rPr lang="en-GB" sz="2600" b="1" dirty="0" smtClean="0">
                <a:latin typeface="Garamond" panose="02020404030301010803" pitchFamily="18" charset="0"/>
              </a:rPr>
              <a:t>__(self)         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in print() statement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__add__(self,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+ y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mul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* y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__pow__(self,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** y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xor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^ y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neg</a:t>
            </a:r>
            <a:r>
              <a:rPr lang="en-GB" sz="2600" b="1" dirty="0" smtClean="0">
                <a:latin typeface="Garamond" panose="02020404030301010803" pitchFamily="18" charset="0"/>
              </a:rPr>
              <a:t>__(self)	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 -x</a:t>
            </a:r>
          </a:p>
          <a:p>
            <a:pPr marL="0" indent="0">
              <a:buNone/>
            </a:pPr>
            <a:endParaRPr lang="en-GB" sz="26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882" y="586854"/>
            <a:ext cx="510426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__sub__(self, other)           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-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__mod__(self, other)         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%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__and__(self, other)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&amp;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__or__(self,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|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lt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&lt;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__le__(self,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&lt;=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eq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==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__ne__(self,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!=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ge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&gt;=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gt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&gt; y</a:t>
            </a: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endParaRPr lang="en-GB" sz="26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87403" y="996287"/>
            <a:ext cx="40946" cy="47494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432"/>
            <a:ext cx="10503090" cy="61278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3800" b="1" dirty="0" smtClean="0">
                <a:latin typeface="Garamond" panose="02020404030301010803" pitchFamily="18" charset="0"/>
              </a:rPr>
              <a:t>#Negating a fraction</a:t>
            </a:r>
          </a:p>
          <a:p>
            <a:pPr marL="0" indent="0">
              <a:buNone/>
            </a:pPr>
            <a:endParaRPr lang="en-GB" sz="3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3800" b="1" dirty="0" smtClean="0">
                <a:latin typeface="Garamond" panose="02020404030301010803" pitchFamily="18" charset="0"/>
              </a:rPr>
              <a:t>class Fraction:</a:t>
            </a:r>
          </a:p>
          <a:p>
            <a:pPr marL="0" indent="0">
              <a:buNone/>
            </a:pPr>
            <a:r>
              <a:rPr lang="en-GB" sz="3800" b="1" dirty="0" smtClean="0">
                <a:latin typeface="Garamond" panose="02020404030301010803" pitchFamily="18" charset="0"/>
              </a:rPr>
              <a:t>    '''Base class for creating a Fraction''‘</a:t>
            </a:r>
          </a:p>
          <a:p>
            <a:pPr marL="0" indent="0">
              <a:buNone/>
            </a:pPr>
            <a:endParaRPr lang="en-GB" sz="38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3800" b="1" dirty="0" smtClean="0">
                <a:latin typeface="Garamond" panose="02020404030301010803" pitchFamily="18" charset="0"/>
              </a:rPr>
              <a:t>    </a:t>
            </a:r>
            <a:r>
              <a:rPr lang="en-GB" sz="3800" b="1" dirty="0" err="1" smtClean="0">
                <a:latin typeface="Garamond" panose="02020404030301010803" pitchFamily="18" charset="0"/>
              </a:rPr>
              <a:t>def</a:t>
            </a:r>
            <a:r>
              <a:rPr lang="en-GB" sz="3800" b="1" dirty="0" smtClean="0">
                <a:latin typeface="Garamond" panose="02020404030301010803" pitchFamily="18" charset="0"/>
              </a:rPr>
              <a:t> __</a:t>
            </a:r>
            <a:r>
              <a:rPr lang="en-GB" sz="3800" b="1" dirty="0" err="1" smtClean="0">
                <a:latin typeface="Garamond" panose="02020404030301010803" pitchFamily="18" charset="0"/>
              </a:rPr>
              <a:t>init</a:t>
            </a:r>
            <a:r>
              <a:rPr lang="en-GB" sz="3800" b="1" dirty="0" smtClean="0">
                <a:latin typeface="Garamond" panose="02020404030301010803" pitchFamily="18" charset="0"/>
              </a:rPr>
              <a:t>__(</a:t>
            </a:r>
            <a:r>
              <a:rPr lang="en-GB" sz="3800" b="1" dirty="0" err="1" smtClean="0">
                <a:latin typeface="Garamond" panose="02020404030301010803" pitchFamily="18" charset="0"/>
              </a:rPr>
              <a:t>self,num</a:t>
            </a:r>
            <a:r>
              <a:rPr lang="en-GB" sz="3800" b="1" dirty="0" smtClean="0">
                <a:latin typeface="Garamond" panose="02020404030301010803" pitchFamily="18" charset="0"/>
              </a:rPr>
              <a:t>=0,deno=1):</a:t>
            </a:r>
          </a:p>
          <a:p>
            <a:pPr marL="0" indent="0">
              <a:buNone/>
            </a:pPr>
            <a:r>
              <a:rPr lang="en-GB" sz="3800" b="1" dirty="0" smtClean="0">
                <a:latin typeface="Garamond" panose="02020404030301010803" pitchFamily="18" charset="0"/>
              </a:rPr>
              <a:t>        </a:t>
            </a:r>
            <a:r>
              <a:rPr lang="en-GB" sz="3800" b="1" dirty="0" err="1" smtClean="0">
                <a:latin typeface="Garamond" panose="02020404030301010803" pitchFamily="18" charset="0"/>
              </a:rPr>
              <a:t>self.num</a:t>
            </a:r>
            <a:r>
              <a:rPr lang="en-GB" sz="3800" b="1" dirty="0" smtClean="0">
                <a:latin typeface="Garamond" panose="02020404030301010803" pitchFamily="18" charset="0"/>
              </a:rPr>
              <a:t> = </a:t>
            </a:r>
            <a:r>
              <a:rPr lang="en-GB" sz="3800" b="1" dirty="0" err="1" smtClean="0">
                <a:latin typeface="Garamond" panose="02020404030301010803" pitchFamily="18" charset="0"/>
              </a:rPr>
              <a:t>num</a:t>
            </a:r>
            <a:endParaRPr lang="en-GB" sz="3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3800" b="1" dirty="0" smtClean="0">
                <a:latin typeface="Garamond" panose="02020404030301010803" pitchFamily="18" charset="0"/>
              </a:rPr>
              <a:t>        </a:t>
            </a:r>
            <a:r>
              <a:rPr lang="en-GB" sz="3800" b="1" dirty="0" err="1" smtClean="0">
                <a:latin typeface="Garamond" panose="02020404030301010803" pitchFamily="18" charset="0"/>
              </a:rPr>
              <a:t>self.deno</a:t>
            </a:r>
            <a:r>
              <a:rPr lang="en-GB" sz="3800" b="1" dirty="0" smtClean="0">
                <a:latin typeface="Garamond" panose="02020404030301010803" pitchFamily="18" charset="0"/>
              </a:rPr>
              <a:t> = </a:t>
            </a:r>
            <a:r>
              <a:rPr lang="en-GB" sz="3800" b="1" dirty="0" err="1" smtClean="0">
                <a:latin typeface="Garamond" panose="02020404030301010803" pitchFamily="18" charset="0"/>
              </a:rPr>
              <a:t>deno</a:t>
            </a:r>
            <a:endParaRPr lang="en-GB" sz="3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3800" b="1" dirty="0" smtClean="0">
                <a:latin typeface="Garamond" panose="02020404030301010803" pitchFamily="18" charset="0"/>
              </a:rPr>
              <a:t>    </a:t>
            </a:r>
          </a:p>
          <a:p>
            <a:pPr marL="0" indent="0">
              <a:buNone/>
            </a:pPr>
            <a:r>
              <a:rPr lang="en-GB" sz="38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   </a:t>
            </a:r>
            <a:r>
              <a:rPr lang="en-GB" sz="38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def</a:t>
            </a:r>
            <a:r>
              <a:rPr lang="en-GB" sz="38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__</a:t>
            </a:r>
            <a:r>
              <a:rPr lang="en-GB" sz="38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neg</a:t>
            </a:r>
            <a:r>
              <a:rPr lang="en-GB" sz="38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__(self):</a:t>
            </a:r>
          </a:p>
          <a:p>
            <a:pPr marL="0" indent="0">
              <a:buNone/>
            </a:pPr>
            <a:r>
              <a:rPr lang="en-GB" sz="38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       return Fraction(-</a:t>
            </a:r>
            <a:r>
              <a:rPr lang="en-GB" sz="38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self.num,self.deno</a:t>
            </a:r>
            <a:r>
              <a:rPr lang="en-GB" sz="38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3800" b="1" dirty="0" smtClean="0">
                <a:latin typeface="Garamond" panose="02020404030301010803" pitchFamily="18" charset="0"/>
              </a:rPr>
              <a:t>    </a:t>
            </a:r>
          </a:p>
          <a:p>
            <a:pPr marL="0" indent="0">
              <a:buNone/>
            </a:pPr>
            <a:r>
              <a:rPr lang="en-GB" sz="3800" b="1" dirty="0" smtClean="0">
                <a:latin typeface="Garamond" panose="02020404030301010803" pitchFamily="18" charset="0"/>
              </a:rPr>
              <a:t>    </a:t>
            </a:r>
            <a:r>
              <a:rPr lang="en-GB" sz="3800" b="1" dirty="0" err="1" smtClean="0">
                <a:latin typeface="Garamond" panose="02020404030301010803" pitchFamily="18" charset="0"/>
              </a:rPr>
              <a:t>def</a:t>
            </a:r>
            <a:r>
              <a:rPr lang="en-GB" sz="3800" b="1" dirty="0" smtClean="0">
                <a:latin typeface="Garamond" panose="02020404030301010803" pitchFamily="18" charset="0"/>
              </a:rPr>
              <a:t> __</a:t>
            </a:r>
            <a:r>
              <a:rPr lang="en-GB" sz="3800" b="1" dirty="0" err="1" smtClean="0">
                <a:latin typeface="Garamond" panose="02020404030301010803" pitchFamily="18" charset="0"/>
              </a:rPr>
              <a:t>str</a:t>
            </a:r>
            <a:r>
              <a:rPr lang="en-GB" sz="3800" b="1" dirty="0" smtClean="0">
                <a:latin typeface="Garamond" panose="02020404030301010803" pitchFamily="18" charset="0"/>
              </a:rPr>
              <a:t>__(self):</a:t>
            </a:r>
          </a:p>
          <a:p>
            <a:pPr marL="0" indent="0">
              <a:buNone/>
            </a:pPr>
            <a:r>
              <a:rPr lang="en-GB" sz="3800" b="1" dirty="0" smtClean="0">
                <a:latin typeface="Garamond" panose="02020404030301010803" pitchFamily="18" charset="0"/>
              </a:rPr>
              <a:t>        return '%d/%d'%(</a:t>
            </a:r>
            <a:r>
              <a:rPr lang="en-GB" sz="3800" b="1" dirty="0" err="1" smtClean="0">
                <a:latin typeface="Garamond" panose="02020404030301010803" pitchFamily="18" charset="0"/>
              </a:rPr>
              <a:t>self.num,self.deno</a:t>
            </a:r>
            <a:r>
              <a:rPr lang="en-GB" sz="3800" b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3800" b="1" dirty="0" smtClean="0">
                <a:latin typeface="Garamond" panose="02020404030301010803" pitchFamily="18" charset="0"/>
              </a:rPr>
              <a:t>     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96836" y="586854"/>
            <a:ext cx="3179928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try: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f1 = Fraction(2,3)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print(f1)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f2 = -f1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print(f2)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except Exception as e: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print(e)</a:t>
            </a: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endParaRPr lang="en-GB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532263"/>
            <a:ext cx="10698707" cy="5644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b="1" i="1" dirty="0" smtClean="0">
                <a:latin typeface="Garamond" panose="02020404030301010803" pitchFamily="18" charset="0"/>
              </a:rPr>
              <a:t>OOPs Basics</a:t>
            </a:r>
          </a:p>
          <a:p>
            <a:pPr marL="0" indent="0">
              <a:buNone/>
            </a:pPr>
            <a:endParaRPr lang="en-GB" sz="3200" b="1" i="1" dirty="0" smtClean="0">
              <a:latin typeface="Garamond" panose="02020404030301010803" pitchFamily="18" charset="0"/>
            </a:endParaRPr>
          </a:p>
          <a:p>
            <a:r>
              <a:rPr lang="en-GB" sz="3200" b="1" i="1" dirty="0" smtClean="0">
                <a:latin typeface="Garamond" panose="02020404030301010803" pitchFamily="18" charset="0"/>
              </a:rPr>
              <a:t>Encapsulation</a:t>
            </a:r>
          </a:p>
          <a:p>
            <a:r>
              <a:rPr lang="en-GB" sz="3200" b="1" i="1" dirty="0" smtClean="0">
                <a:latin typeface="Garamond" panose="02020404030301010803" pitchFamily="18" charset="0"/>
              </a:rPr>
              <a:t>Data Hiding</a:t>
            </a:r>
          </a:p>
          <a:p>
            <a:r>
              <a:rPr lang="en-GB" sz="3200" b="1" i="1" dirty="0" smtClean="0">
                <a:latin typeface="Garamond" panose="02020404030301010803" pitchFamily="18" charset="0"/>
              </a:rPr>
              <a:t>Abstraction</a:t>
            </a:r>
          </a:p>
          <a:p>
            <a:r>
              <a:rPr lang="en-GB" sz="3200" b="1" i="1" dirty="0" smtClean="0">
                <a:latin typeface="Garamond" panose="02020404030301010803" pitchFamily="18" charset="0"/>
              </a:rPr>
              <a:t>Inheritance (is-a relationship)</a:t>
            </a:r>
          </a:p>
          <a:p>
            <a:r>
              <a:rPr lang="en-GB" sz="3200" b="1" i="1" dirty="0" smtClean="0">
                <a:latin typeface="Garamond" panose="02020404030301010803" pitchFamily="18" charset="0"/>
              </a:rPr>
              <a:t>Polymorphism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800" b="1" i="1" dirty="0" smtClean="0">
                <a:latin typeface="Garamond" panose="02020404030301010803" pitchFamily="18" charset="0"/>
              </a:rPr>
              <a:t>Operator Overloading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800" b="1" i="1" dirty="0" smtClean="0">
                <a:latin typeface="Garamond" panose="02020404030301010803" pitchFamily="18" charset="0"/>
              </a:rPr>
              <a:t>Method Overriding (Dynamic method binding)</a:t>
            </a:r>
          </a:p>
          <a:p>
            <a:pPr marL="0" indent="0">
              <a:buNone/>
            </a:pPr>
            <a:r>
              <a:rPr lang="en-GB" sz="3200" b="1" i="1" dirty="0" smtClean="0">
                <a:latin typeface="Garamond" panose="02020404030301010803" pitchFamily="18" charset="0"/>
              </a:rPr>
              <a:t>Not Supported in 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800" b="1" i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Method Overloading (achieved with keyword and default arguments)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800" b="1" i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access specifiers</a:t>
            </a:r>
            <a:endParaRPr lang="en-GB" sz="2800" b="1" i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467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class Fraction:</a:t>
            </a:r>
          </a:p>
          <a:p>
            <a:pPr marL="0" indent="0">
              <a:buNone/>
            </a:pPr>
            <a:r>
              <a:rPr lang="en-GB" b="1" dirty="0" smtClean="0"/>
              <a:t>    '''Base class for creating a Fraction'''</a:t>
            </a:r>
          </a:p>
          <a:p>
            <a:pPr marL="0" indent="0">
              <a:buNone/>
            </a:pPr>
            <a:r>
              <a:rPr lang="en-GB" b="1" dirty="0" smtClean="0"/>
              <a:t>    </a:t>
            </a:r>
            <a:r>
              <a:rPr lang="en-GB" b="1" i="1" dirty="0" err="1" smtClean="0">
                <a:solidFill>
                  <a:srgbClr val="0070C0"/>
                </a:solidFill>
              </a:rPr>
              <a:t>def</a:t>
            </a:r>
            <a:r>
              <a:rPr lang="en-GB" b="1" i="1" dirty="0" smtClean="0">
                <a:solidFill>
                  <a:srgbClr val="0070C0"/>
                </a:solidFill>
              </a:rPr>
              <a:t> __</a:t>
            </a:r>
            <a:r>
              <a:rPr lang="en-GB" b="1" i="1" dirty="0" err="1" smtClean="0">
                <a:solidFill>
                  <a:srgbClr val="0070C0"/>
                </a:solidFill>
              </a:rPr>
              <a:t>init</a:t>
            </a:r>
            <a:r>
              <a:rPr lang="en-GB" b="1" i="1" dirty="0" smtClean="0">
                <a:solidFill>
                  <a:srgbClr val="0070C0"/>
                </a:solidFill>
              </a:rPr>
              <a:t>__(</a:t>
            </a:r>
            <a:r>
              <a:rPr lang="en-GB" b="1" i="1" dirty="0" err="1" smtClean="0">
                <a:solidFill>
                  <a:srgbClr val="0070C0"/>
                </a:solidFill>
              </a:rPr>
              <a:t>self,num</a:t>
            </a:r>
            <a:r>
              <a:rPr lang="en-GB" b="1" i="1" dirty="0" smtClean="0">
                <a:solidFill>
                  <a:srgbClr val="0070C0"/>
                </a:solidFill>
              </a:rPr>
              <a:t>=0,deno=1):</a:t>
            </a:r>
          </a:p>
          <a:p>
            <a:pPr marL="0" indent="0">
              <a:buNone/>
            </a:pPr>
            <a:r>
              <a:rPr lang="en-GB" b="1" dirty="0" smtClean="0"/>
              <a:t>        self.__</a:t>
            </a:r>
            <a:r>
              <a:rPr lang="en-GB" b="1" dirty="0" err="1" smtClean="0"/>
              <a:t>num</a:t>
            </a:r>
            <a:r>
              <a:rPr lang="en-GB" b="1" dirty="0" smtClean="0"/>
              <a:t> = </a:t>
            </a:r>
            <a:r>
              <a:rPr lang="en-GB" b="1" dirty="0" err="1" smtClean="0"/>
              <a:t>num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        self.__</a:t>
            </a:r>
            <a:r>
              <a:rPr lang="en-GB" b="1" dirty="0" err="1" smtClean="0"/>
              <a:t>deno</a:t>
            </a:r>
            <a:r>
              <a:rPr lang="en-GB" b="1" dirty="0" smtClean="0"/>
              <a:t> = </a:t>
            </a:r>
            <a:r>
              <a:rPr lang="en-GB" b="1" dirty="0" err="1" smtClean="0"/>
              <a:t>deno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    </a:t>
            </a:r>
            <a:r>
              <a:rPr lang="en-GB" b="1" i="1" dirty="0" err="1" smtClean="0">
                <a:solidFill>
                  <a:srgbClr val="0070C0"/>
                </a:solidFill>
              </a:rPr>
              <a:t>def</a:t>
            </a:r>
            <a:r>
              <a:rPr lang="en-GB" b="1" i="1" dirty="0" smtClean="0">
                <a:solidFill>
                  <a:srgbClr val="0070C0"/>
                </a:solidFill>
              </a:rPr>
              <a:t> __</a:t>
            </a:r>
            <a:r>
              <a:rPr lang="en-GB" b="1" i="1" dirty="0" err="1" smtClean="0">
                <a:solidFill>
                  <a:srgbClr val="0070C0"/>
                </a:solidFill>
              </a:rPr>
              <a:t>neg</a:t>
            </a:r>
            <a:r>
              <a:rPr lang="en-GB" b="1" i="1" dirty="0" smtClean="0">
                <a:solidFill>
                  <a:srgbClr val="0070C0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GB" b="1" dirty="0" smtClean="0"/>
              <a:t>        return Fraction(-self.__num,self.__</a:t>
            </a:r>
            <a:r>
              <a:rPr lang="en-GB" b="1" dirty="0" err="1" smtClean="0"/>
              <a:t>deno</a:t>
            </a:r>
            <a:r>
              <a:rPr lang="en-GB" b="1" dirty="0" smtClean="0"/>
              <a:t>)</a:t>
            </a:r>
          </a:p>
          <a:p>
            <a:pPr marL="0" indent="0">
              <a:buNone/>
            </a:pPr>
            <a:r>
              <a:rPr lang="en-GB" b="1" dirty="0" smtClean="0"/>
              <a:t>    </a:t>
            </a:r>
            <a:r>
              <a:rPr lang="en-GB" b="1" i="1" dirty="0" err="1" smtClean="0">
                <a:solidFill>
                  <a:srgbClr val="C00000"/>
                </a:solidFill>
              </a:rPr>
              <a:t>def</a:t>
            </a:r>
            <a:r>
              <a:rPr lang="en-GB" b="1" i="1" dirty="0" smtClean="0">
                <a:solidFill>
                  <a:srgbClr val="C00000"/>
                </a:solidFill>
              </a:rPr>
              <a:t> __add__(</a:t>
            </a:r>
            <a:r>
              <a:rPr lang="en-GB" b="1" i="1" dirty="0" err="1" smtClean="0">
                <a:solidFill>
                  <a:srgbClr val="C00000"/>
                </a:solidFill>
              </a:rPr>
              <a:t>self,other</a:t>
            </a:r>
            <a:r>
              <a:rPr lang="en-GB" b="1" i="1" dirty="0" smtClean="0">
                <a:solidFill>
                  <a:srgbClr val="C00000"/>
                </a:solidFill>
              </a:rPr>
              <a:t>):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C00000"/>
                </a:solidFill>
              </a:rPr>
              <a:t>        n = self.__</a:t>
            </a:r>
            <a:r>
              <a:rPr lang="en-GB" b="1" dirty="0" err="1" smtClean="0">
                <a:solidFill>
                  <a:srgbClr val="C00000"/>
                </a:solidFill>
              </a:rPr>
              <a:t>num</a:t>
            </a:r>
            <a:r>
              <a:rPr lang="en-GB" b="1" dirty="0" smtClean="0">
                <a:solidFill>
                  <a:srgbClr val="C00000"/>
                </a:solidFill>
              </a:rPr>
              <a:t>*other.__</a:t>
            </a:r>
            <a:r>
              <a:rPr lang="en-GB" b="1" dirty="0" err="1" smtClean="0">
                <a:solidFill>
                  <a:srgbClr val="C00000"/>
                </a:solidFill>
              </a:rPr>
              <a:t>deno</a:t>
            </a:r>
            <a:r>
              <a:rPr lang="en-GB" b="1" dirty="0" smtClean="0">
                <a:solidFill>
                  <a:srgbClr val="C00000"/>
                </a:solidFill>
              </a:rPr>
              <a:t> + self.__</a:t>
            </a:r>
            <a:r>
              <a:rPr lang="en-GB" b="1" dirty="0" err="1" smtClean="0">
                <a:solidFill>
                  <a:srgbClr val="C00000"/>
                </a:solidFill>
              </a:rPr>
              <a:t>deno</a:t>
            </a:r>
            <a:r>
              <a:rPr lang="en-GB" b="1" dirty="0" smtClean="0">
                <a:solidFill>
                  <a:srgbClr val="C00000"/>
                </a:solidFill>
              </a:rPr>
              <a:t> * other.__</a:t>
            </a:r>
            <a:r>
              <a:rPr lang="en-GB" b="1" dirty="0" err="1" smtClean="0">
                <a:solidFill>
                  <a:srgbClr val="C00000"/>
                </a:solidFill>
              </a:rPr>
              <a:t>num</a:t>
            </a:r>
            <a:endParaRPr lang="en-GB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C00000"/>
                </a:solidFill>
              </a:rPr>
              <a:t>        d = self.__</a:t>
            </a:r>
            <a:r>
              <a:rPr lang="en-GB" b="1" dirty="0" err="1" smtClean="0">
                <a:solidFill>
                  <a:srgbClr val="C00000"/>
                </a:solidFill>
              </a:rPr>
              <a:t>deno</a:t>
            </a:r>
            <a:r>
              <a:rPr lang="en-GB" b="1" dirty="0" smtClean="0">
                <a:solidFill>
                  <a:srgbClr val="C00000"/>
                </a:solidFill>
              </a:rPr>
              <a:t> * </a:t>
            </a:r>
            <a:r>
              <a:rPr lang="en-GB" b="1" dirty="0" err="1" smtClean="0">
                <a:solidFill>
                  <a:srgbClr val="C00000"/>
                </a:solidFill>
              </a:rPr>
              <a:t>getattr</a:t>
            </a:r>
            <a:r>
              <a:rPr lang="en-GB" b="1" dirty="0" smtClean="0">
                <a:solidFill>
                  <a:srgbClr val="C00000"/>
                </a:solidFill>
              </a:rPr>
              <a:t>(other,'_Fraction__</a:t>
            </a:r>
            <a:r>
              <a:rPr lang="en-GB" b="1" dirty="0" err="1" smtClean="0">
                <a:solidFill>
                  <a:srgbClr val="C00000"/>
                </a:solidFill>
              </a:rPr>
              <a:t>deno</a:t>
            </a:r>
            <a:r>
              <a:rPr lang="en-GB" b="1" dirty="0" smtClean="0">
                <a:solidFill>
                  <a:srgbClr val="C00000"/>
                </a:solidFill>
              </a:rPr>
              <a:t>')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C00000"/>
                </a:solidFill>
              </a:rPr>
              <a:t>        return Fraction(</a:t>
            </a:r>
            <a:r>
              <a:rPr lang="en-GB" b="1" dirty="0" err="1" smtClean="0">
                <a:solidFill>
                  <a:srgbClr val="C00000"/>
                </a:solidFill>
              </a:rPr>
              <a:t>n,d</a:t>
            </a:r>
            <a:r>
              <a:rPr lang="en-GB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GB" b="1" dirty="0" smtClean="0"/>
              <a:t>    </a:t>
            </a:r>
            <a:r>
              <a:rPr lang="en-GB" b="1" i="1" dirty="0" err="1" smtClean="0">
                <a:solidFill>
                  <a:srgbClr val="0070C0"/>
                </a:solidFill>
              </a:rPr>
              <a:t>def</a:t>
            </a:r>
            <a:r>
              <a:rPr lang="en-GB" b="1" i="1" dirty="0" smtClean="0">
                <a:solidFill>
                  <a:srgbClr val="0070C0"/>
                </a:solidFill>
              </a:rPr>
              <a:t> __</a:t>
            </a:r>
            <a:r>
              <a:rPr lang="en-GB" b="1" i="1" dirty="0" err="1" smtClean="0">
                <a:solidFill>
                  <a:srgbClr val="0070C0"/>
                </a:solidFill>
              </a:rPr>
              <a:t>str</a:t>
            </a:r>
            <a:r>
              <a:rPr lang="en-GB" b="1" i="1" dirty="0" smtClean="0">
                <a:solidFill>
                  <a:srgbClr val="0070C0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GB" b="1" dirty="0" smtClean="0"/>
              <a:t>        return '%d/%d'%(self.__num,self.__</a:t>
            </a:r>
            <a:r>
              <a:rPr lang="en-GB" b="1" dirty="0" err="1" smtClean="0"/>
              <a:t>deno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2" name="Oval Callout 1"/>
          <p:cNvSpPr/>
          <p:nvPr/>
        </p:nvSpPr>
        <p:spPr>
          <a:xfrm>
            <a:off x="4380930" y="2674962"/>
            <a:ext cx="2647666" cy="1173707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2 + 3 = 17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3     4    12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95080" y="3261815"/>
            <a:ext cx="300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89176" y="3248167"/>
            <a:ext cx="300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40989" y="3261814"/>
            <a:ext cx="300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64435" y="370794"/>
            <a:ext cx="3480180" cy="347787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Garamond" panose="02020404030301010803" pitchFamily="18" charset="0"/>
              </a:rPr>
              <a:t>try: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f1 = Fraction(2,3)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print(f1)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f2 = Fraction(3,4)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print(f2)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</a:t>
            </a:r>
            <a:r>
              <a:rPr lang="en-GB" sz="22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f3 = f1 + f2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print(f3)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except Exception as e: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print(e)</a:t>
            </a:r>
          </a:p>
          <a:p>
            <a:endParaRPr lang="en-GB" sz="2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6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4672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class Fraction:</a:t>
            </a:r>
          </a:p>
          <a:p>
            <a:pPr marL="0" indent="0">
              <a:buNone/>
            </a:pPr>
            <a:r>
              <a:rPr lang="en-GB" b="1" dirty="0" smtClean="0"/>
              <a:t>    '''Base class for creating a Fraction'''</a:t>
            </a:r>
          </a:p>
          <a:p>
            <a:pPr marL="0" indent="0">
              <a:buNone/>
            </a:pPr>
            <a:r>
              <a:rPr lang="en-GB" b="1" dirty="0" smtClean="0"/>
              <a:t>    </a:t>
            </a:r>
            <a:r>
              <a:rPr lang="en-GB" b="1" i="1" dirty="0" err="1" smtClean="0">
                <a:solidFill>
                  <a:srgbClr val="0070C0"/>
                </a:solidFill>
              </a:rPr>
              <a:t>def</a:t>
            </a:r>
            <a:r>
              <a:rPr lang="en-GB" b="1" i="1" dirty="0" smtClean="0">
                <a:solidFill>
                  <a:srgbClr val="0070C0"/>
                </a:solidFill>
              </a:rPr>
              <a:t> __</a:t>
            </a:r>
            <a:r>
              <a:rPr lang="en-GB" b="1" i="1" dirty="0" err="1" smtClean="0">
                <a:solidFill>
                  <a:srgbClr val="0070C0"/>
                </a:solidFill>
              </a:rPr>
              <a:t>init</a:t>
            </a:r>
            <a:r>
              <a:rPr lang="en-GB" b="1" i="1" dirty="0" smtClean="0">
                <a:solidFill>
                  <a:srgbClr val="0070C0"/>
                </a:solidFill>
              </a:rPr>
              <a:t>__(</a:t>
            </a:r>
            <a:r>
              <a:rPr lang="en-GB" b="1" i="1" dirty="0" err="1" smtClean="0">
                <a:solidFill>
                  <a:srgbClr val="0070C0"/>
                </a:solidFill>
              </a:rPr>
              <a:t>self,num</a:t>
            </a:r>
            <a:r>
              <a:rPr lang="en-GB" b="1" i="1" dirty="0" smtClean="0">
                <a:solidFill>
                  <a:srgbClr val="0070C0"/>
                </a:solidFill>
              </a:rPr>
              <a:t>=0,deno=1):</a:t>
            </a:r>
          </a:p>
          <a:p>
            <a:pPr marL="0" indent="0">
              <a:buNone/>
            </a:pPr>
            <a:r>
              <a:rPr lang="en-GB" b="1" dirty="0" smtClean="0"/>
              <a:t>        self.__</a:t>
            </a:r>
            <a:r>
              <a:rPr lang="en-GB" b="1" dirty="0" err="1" smtClean="0"/>
              <a:t>num</a:t>
            </a:r>
            <a:r>
              <a:rPr lang="en-GB" b="1" dirty="0" smtClean="0"/>
              <a:t> = </a:t>
            </a:r>
            <a:r>
              <a:rPr lang="en-GB" b="1" dirty="0" err="1" smtClean="0"/>
              <a:t>num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        self.__</a:t>
            </a:r>
            <a:r>
              <a:rPr lang="en-GB" b="1" dirty="0" err="1" smtClean="0"/>
              <a:t>deno</a:t>
            </a:r>
            <a:r>
              <a:rPr lang="en-GB" b="1" dirty="0" smtClean="0"/>
              <a:t> = </a:t>
            </a:r>
            <a:r>
              <a:rPr lang="en-GB" b="1" dirty="0" err="1" smtClean="0"/>
              <a:t>deno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    </a:t>
            </a:r>
            <a:r>
              <a:rPr lang="en-GB" b="1" i="1" dirty="0" err="1" smtClean="0">
                <a:solidFill>
                  <a:srgbClr val="0070C0"/>
                </a:solidFill>
              </a:rPr>
              <a:t>def</a:t>
            </a:r>
            <a:r>
              <a:rPr lang="en-GB" b="1" i="1" dirty="0" smtClean="0">
                <a:solidFill>
                  <a:srgbClr val="0070C0"/>
                </a:solidFill>
              </a:rPr>
              <a:t> __</a:t>
            </a:r>
            <a:r>
              <a:rPr lang="en-GB" b="1" i="1" dirty="0" err="1" smtClean="0">
                <a:solidFill>
                  <a:srgbClr val="0070C0"/>
                </a:solidFill>
              </a:rPr>
              <a:t>neg</a:t>
            </a:r>
            <a:r>
              <a:rPr lang="en-GB" b="1" i="1" dirty="0" smtClean="0">
                <a:solidFill>
                  <a:srgbClr val="0070C0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GB" b="1" dirty="0" smtClean="0"/>
              <a:t>        return Fraction(-self.__num,self.__</a:t>
            </a:r>
            <a:r>
              <a:rPr lang="en-GB" b="1" dirty="0" err="1" smtClean="0"/>
              <a:t>deno</a:t>
            </a:r>
            <a:r>
              <a:rPr lang="en-GB" b="1" dirty="0" smtClean="0"/>
              <a:t>)</a:t>
            </a:r>
          </a:p>
          <a:p>
            <a:pPr marL="0" indent="0">
              <a:buNone/>
            </a:pPr>
            <a:r>
              <a:rPr lang="en-GB" b="1" dirty="0" smtClean="0"/>
              <a:t>    </a:t>
            </a:r>
            <a:r>
              <a:rPr lang="en-GB" b="1" i="1" dirty="0" err="1" smtClean="0">
                <a:solidFill>
                  <a:srgbClr val="0070C0"/>
                </a:solidFill>
              </a:rPr>
              <a:t>def</a:t>
            </a:r>
            <a:r>
              <a:rPr lang="en-GB" b="1" i="1" dirty="0" smtClean="0">
                <a:solidFill>
                  <a:srgbClr val="0070C0"/>
                </a:solidFill>
              </a:rPr>
              <a:t> __add__(</a:t>
            </a:r>
            <a:r>
              <a:rPr lang="en-GB" b="1" i="1" dirty="0" err="1" smtClean="0">
                <a:solidFill>
                  <a:srgbClr val="0070C0"/>
                </a:solidFill>
              </a:rPr>
              <a:t>self,other</a:t>
            </a:r>
            <a:r>
              <a:rPr lang="en-GB" b="1" i="1" dirty="0" smtClean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GB" b="1" dirty="0" smtClean="0"/>
              <a:t>        n = self.__</a:t>
            </a:r>
            <a:r>
              <a:rPr lang="en-GB" b="1" dirty="0" err="1" smtClean="0"/>
              <a:t>num</a:t>
            </a:r>
            <a:r>
              <a:rPr lang="en-GB" b="1" dirty="0" smtClean="0"/>
              <a:t>*other.__</a:t>
            </a:r>
            <a:r>
              <a:rPr lang="en-GB" b="1" dirty="0" err="1" smtClean="0"/>
              <a:t>deno</a:t>
            </a:r>
            <a:r>
              <a:rPr lang="en-GB" b="1" dirty="0" smtClean="0"/>
              <a:t> + self.__</a:t>
            </a:r>
            <a:r>
              <a:rPr lang="en-GB" b="1" dirty="0" err="1" smtClean="0"/>
              <a:t>deno</a:t>
            </a:r>
            <a:r>
              <a:rPr lang="en-GB" b="1" dirty="0" smtClean="0"/>
              <a:t> * other.__</a:t>
            </a:r>
            <a:r>
              <a:rPr lang="en-GB" b="1" dirty="0" err="1" smtClean="0"/>
              <a:t>num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        d = self.__</a:t>
            </a:r>
            <a:r>
              <a:rPr lang="en-GB" b="1" dirty="0" err="1" smtClean="0"/>
              <a:t>deno</a:t>
            </a:r>
            <a:r>
              <a:rPr lang="en-GB" b="1" dirty="0" smtClean="0"/>
              <a:t> * </a:t>
            </a:r>
            <a:r>
              <a:rPr lang="en-GB" b="1" dirty="0" err="1" smtClean="0"/>
              <a:t>getattr</a:t>
            </a:r>
            <a:r>
              <a:rPr lang="en-GB" b="1" dirty="0" smtClean="0"/>
              <a:t>(other,'_Fraction__</a:t>
            </a:r>
            <a:r>
              <a:rPr lang="en-GB" b="1" dirty="0" err="1" smtClean="0"/>
              <a:t>deno</a:t>
            </a:r>
            <a:r>
              <a:rPr lang="en-GB" b="1" dirty="0" smtClean="0"/>
              <a:t>')</a:t>
            </a:r>
          </a:p>
          <a:p>
            <a:pPr marL="0" indent="0">
              <a:buNone/>
            </a:pPr>
            <a:r>
              <a:rPr lang="en-GB" b="1" dirty="0" smtClean="0"/>
              <a:t>        return Fraction(</a:t>
            </a:r>
            <a:r>
              <a:rPr lang="en-GB" b="1" dirty="0" err="1" smtClean="0"/>
              <a:t>n,d</a:t>
            </a:r>
            <a:r>
              <a:rPr lang="en-GB" b="1" dirty="0" smtClean="0"/>
              <a:t>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1" dirty="0" smtClean="0">
                <a:solidFill>
                  <a:srgbClr val="C00000"/>
                </a:solidFill>
              </a:rPr>
              <a:t>  </a:t>
            </a:r>
            <a:r>
              <a:rPr lang="en-GB" b="1" i="1" dirty="0" err="1" smtClean="0">
                <a:solidFill>
                  <a:srgbClr val="C00000"/>
                </a:solidFill>
              </a:rPr>
              <a:t>def</a:t>
            </a:r>
            <a:r>
              <a:rPr lang="en-GB" b="1" i="1" dirty="0" smtClean="0">
                <a:solidFill>
                  <a:srgbClr val="C00000"/>
                </a:solidFill>
              </a:rPr>
              <a:t> __sub__(</a:t>
            </a:r>
            <a:r>
              <a:rPr lang="en-GB" b="1" i="1" dirty="0" err="1" smtClean="0">
                <a:solidFill>
                  <a:srgbClr val="C00000"/>
                </a:solidFill>
              </a:rPr>
              <a:t>self,other</a:t>
            </a:r>
            <a:r>
              <a:rPr lang="en-GB" b="1" i="1" dirty="0" smtClean="0">
                <a:solidFill>
                  <a:srgbClr val="C00000"/>
                </a:solidFill>
              </a:rPr>
              <a:t>):</a:t>
            </a:r>
          </a:p>
          <a:p>
            <a:pPr marL="0" indent="0">
              <a:buNone/>
            </a:pPr>
            <a:r>
              <a:rPr lang="en-GB" b="1" i="1" dirty="0" smtClean="0">
                <a:solidFill>
                  <a:srgbClr val="C00000"/>
                </a:solidFill>
              </a:rPr>
              <a:t>        return self + -other</a:t>
            </a:r>
          </a:p>
          <a:p>
            <a:pPr marL="0" indent="0">
              <a:buNone/>
            </a:pPr>
            <a:r>
              <a:rPr lang="en-GB" b="1" dirty="0" smtClean="0"/>
              <a:t>    </a:t>
            </a:r>
            <a:r>
              <a:rPr lang="en-GB" b="1" i="1" dirty="0" err="1" smtClean="0">
                <a:solidFill>
                  <a:srgbClr val="0070C0"/>
                </a:solidFill>
              </a:rPr>
              <a:t>def</a:t>
            </a:r>
            <a:r>
              <a:rPr lang="en-GB" b="1" i="1" dirty="0" smtClean="0">
                <a:solidFill>
                  <a:srgbClr val="0070C0"/>
                </a:solidFill>
              </a:rPr>
              <a:t> __</a:t>
            </a:r>
            <a:r>
              <a:rPr lang="en-GB" b="1" i="1" dirty="0" err="1" smtClean="0">
                <a:solidFill>
                  <a:srgbClr val="0070C0"/>
                </a:solidFill>
              </a:rPr>
              <a:t>str</a:t>
            </a:r>
            <a:r>
              <a:rPr lang="en-GB" b="1" i="1" dirty="0" smtClean="0">
                <a:solidFill>
                  <a:srgbClr val="0070C0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GB" b="1" dirty="0" smtClean="0"/>
              <a:t>        return '%d/%d'%(self.__num,self.__</a:t>
            </a:r>
            <a:r>
              <a:rPr lang="en-GB" b="1" dirty="0" err="1" smtClean="0"/>
              <a:t>deno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2" name="Oval Callout 1"/>
          <p:cNvSpPr/>
          <p:nvPr/>
        </p:nvSpPr>
        <p:spPr>
          <a:xfrm>
            <a:off x="3971498" y="4244454"/>
            <a:ext cx="2647666" cy="1173707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2 + -3 = - 1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3     4     12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99295" y="4844955"/>
            <a:ext cx="300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693391" y="4831307"/>
            <a:ext cx="300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45204" y="4844954"/>
            <a:ext cx="300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64435" y="370794"/>
            <a:ext cx="3480180" cy="347787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Garamond" panose="02020404030301010803" pitchFamily="18" charset="0"/>
              </a:rPr>
              <a:t>try: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f1 = Fraction(2,3)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print(f1)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f2 = Fraction(3,4)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print(f2)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</a:t>
            </a:r>
            <a:r>
              <a:rPr lang="en-GB" sz="22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f3 = f1 - f2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print(f3)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except Exception as e: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print(e)</a:t>
            </a:r>
          </a:p>
          <a:p>
            <a:endParaRPr lang="en-GB" sz="2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684"/>
            <a:ext cx="7227627" cy="5467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class Fraction: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'''Base class for creating a Fraction''‘</a:t>
            </a:r>
          </a:p>
          <a:p>
            <a:pPr marL="0" indent="0">
              <a:buNone/>
            </a:pPr>
            <a:endParaRPr lang="en-GB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__</a:t>
            </a:r>
            <a:r>
              <a:rPr lang="en-GB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init</a:t>
            </a:r>
            <a:r>
              <a:rPr lang="en-GB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__(</a:t>
            </a:r>
            <a:r>
              <a:rPr lang="en-GB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self,num</a:t>
            </a:r>
            <a:r>
              <a:rPr lang="en-GB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=0,deno=1):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self.__</a:t>
            </a:r>
            <a:r>
              <a:rPr lang="en-GB" sz="2400" b="1" dirty="0" err="1" smtClean="0">
                <a:latin typeface="Garamond" panose="02020404030301010803" pitchFamily="18" charset="0"/>
              </a:rPr>
              <a:t>num</a:t>
            </a:r>
            <a:r>
              <a:rPr lang="en-GB" sz="2400" b="1" dirty="0" smtClean="0">
                <a:latin typeface="Garamond" panose="02020404030301010803" pitchFamily="18" charset="0"/>
              </a:rPr>
              <a:t> = </a:t>
            </a:r>
            <a:r>
              <a:rPr lang="en-GB" sz="2400" b="1" dirty="0" err="1" smtClean="0">
                <a:latin typeface="Garamond" panose="02020404030301010803" pitchFamily="18" charset="0"/>
              </a:rPr>
              <a:t>num</a:t>
            </a:r>
            <a:endParaRPr lang="en-GB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self.__</a:t>
            </a:r>
            <a:r>
              <a:rPr lang="en-GB" sz="2400" b="1" dirty="0" err="1" smtClean="0">
                <a:latin typeface="Garamond" panose="02020404030301010803" pitchFamily="18" charset="0"/>
              </a:rPr>
              <a:t>deno</a:t>
            </a:r>
            <a:r>
              <a:rPr lang="en-GB" sz="2400" b="1" dirty="0" smtClean="0">
                <a:latin typeface="Garamond" panose="02020404030301010803" pitchFamily="18" charset="0"/>
              </a:rPr>
              <a:t> = </a:t>
            </a:r>
            <a:r>
              <a:rPr lang="en-GB" sz="2400" b="1" dirty="0" err="1" smtClean="0">
                <a:latin typeface="Garamond" panose="02020404030301010803" pitchFamily="18" charset="0"/>
              </a:rPr>
              <a:t>deno</a:t>
            </a:r>
            <a:endParaRPr lang="en-GB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def</a:t>
            </a:r>
            <a:r>
              <a:rPr lang="en-GB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__</a:t>
            </a:r>
            <a:r>
              <a:rPr lang="en-GB" sz="24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eq</a:t>
            </a:r>
            <a:r>
              <a:rPr lang="en-GB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__(</a:t>
            </a:r>
            <a:r>
              <a:rPr lang="en-GB" sz="24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self,other</a:t>
            </a:r>
            <a:r>
              <a:rPr lang="en-GB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):</a:t>
            </a:r>
          </a:p>
          <a:p>
            <a:pPr marL="0" indent="0">
              <a:buNone/>
            </a:pPr>
            <a:r>
              <a:rPr lang="en-GB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       return (self.__</a:t>
            </a:r>
            <a:r>
              <a:rPr lang="en-GB" sz="24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num</a:t>
            </a:r>
            <a:r>
              <a:rPr lang="en-GB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==other.__</a:t>
            </a:r>
            <a:r>
              <a:rPr lang="en-GB" sz="24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num</a:t>
            </a:r>
            <a:r>
              <a:rPr lang="en-GB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) and (self.__</a:t>
            </a:r>
            <a:r>
              <a:rPr lang="en-GB" sz="24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deno</a:t>
            </a:r>
            <a:r>
              <a:rPr lang="en-GB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==other.__</a:t>
            </a:r>
            <a:r>
              <a:rPr lang="en-GB" sz="24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deno</a:t>
            </a:r>
            <a:r>
              <a:rPr lang="en-GB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endParaRPr lang="en-GB" sz="2400" b="1" i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__</a:t>
            </a:r>
            <a:r>
              <a:rPr lang="en-GB" sz="2400" b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str</a:t>
            </a:r>
            <a:r>
              <a:rPr lang="en-GB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__(self):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return '%d/%d'%(self.__num,self.__</a:t>
            </a:r>
            <a:r>
              <a:rPr lang="en-GB" sz="2400" b="1" dirty="0" err="1" smtClean="0">
                <a:latin typeface="Garamond" panose="02020404030301010803" pitchFamily="18" charset="0"/>
              </a:rPr>
              <a:t>deno</a:t>
            </a:r>
            <a:r>
              <a:rPr lang="en-GB" sz="2400" b="1" dirty="0" smtClean="0">
                <a:latin typeface="Garamond" panose="02020404030301010803" pitchFamily="18" charset="0"/>
              </a:rPr>
              <a:t>)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7905" y="600501"/>
            <a:ext cx="4667534" cy="52629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try: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f1 = Fraction(2,3)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print(f1)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f2 = Fraction(2,3)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print(f2)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if f1==f2: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 print('Fractions are equal')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else: 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 print('Fractions are unequal')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except Exception as e: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print(e)</a:t>
            </a: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 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9307" y="4831308"/>
            <a:ext cx="6782939" cy="1637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__</a:t>
            </a:r>
            <a:r>
              <a:rPr lang="en-GB" sz="24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neq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__(</a:t>
            </a:r>
            <a:r>
              <a:rPr lang="en-GB" sz="24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self,other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):</a:t>
            </a:r>
          </a:p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          return not __</a:t>
            </a:r>
            <a:r>
              <a:rPr lang="en-GB" sz="24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eq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__(</a:t>
            </a:r>
            <a:r>
              <a:rPr lang="en-GB" sz="24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self,other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7905" y="600501"/>
            <a:ext cx="4667534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try: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f1 = Fraction(2,3)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print(f1)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f2 = Fraction(2,3)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print(f2)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if f1!=f2: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 print('Fractions are unequal')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else: 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 print('Fractions are equal')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except Exception as e: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print(e)</a:t>
            </a: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 </a:t>
            </a:r>
            <a:endParaRPr lang="en-GB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376"/>
            <a:ext cx="5412475" cy="5726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# Single Inheritance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class Person: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getName</a:t>
            </a:r>
            <a:r>
              <a:rPr lang="en-GB" sz="2400" b="1" dirty="0" smtClean="0">
                <a:latin typeface="Garamond" panose="02020404030301010803" pitchFamily="18" charset="0"/>
              </a:rPr>
              <a:t>(</a:t>
            </a:r>
            <a:r>
              <a:rPr lang="en-GB" sz="2400" b="1" dirty="0" err="1" smtClean="0">
                <a:latin typeface="Garamond" panose="02020404030301010803" pitchFamily="18" charset="0"/>
              </a:rPr>
              <a:t>self,name</a:t>
            </a:r>
            <a:r>
              <a:rPr lang="en-GB" sz="2400" b="1" dirty="0" smtClean="0">
                <a:latin typeface="Garamond" panose="02020404030301010803" pitchFamily="18" charset="0"/>
              </a:rPr>
              <a:t>='Jack'):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</a:t>
            </a:r>
            <a:r>
              <a:rPr lang="en-GB" sz="2400" b="1" dirty="0" err="1" smtClean="0">
                <a:latin typeface="Garamond" panose="02020404030301010803" pitchFamily="18" charset="0"/>
              </a:rPr>
              <a:t>self.__name</a:t>
            </a:r>
            <a:r>
              <a:rPr lang="en-GB" sz="2400" b="1" dirty="0" smtClean="0">
                <a:latin typeface="Garamond" panose="02020404030301010803" pitchFamily="18" charset="0"/>
              </a:rPr>
              <a:t> = name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dispName</a:t>
            </a:r>
            <a:r>
              <a:rPr lang="en-GB" sz="2400" b="1" dirty="0" smtClean="0">
                <a:latin typeface="Garamond" panose="02020404030301010803" pitchFamily="18" charset="0"/>
              </a:rPr>
              <a:t>(self):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print('Name      : ',</a:t>
            </a:r>
            <a:r>
              <a:rPr lang="en-GB" sz="2400" b="1" dirty="0" err="1" smtClean="0">
                <a:latin typeface="Garamond" panose="02020404030301010803" pitchFamily="18" charset="0"/>
              </a:rPr>
              <a:t>self.__name</a:t>
            </a:r>
            <a:r>
              <a:rPr lang="en-GB" sz="2400" b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class Staff(Person):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getDetails</a:t>
            </a:r>
            <a:r>
              <a:rPr lang="en-GB" sz="2400" b="1" dirty="0" smtClean="0">
                <a:latin typeface="Garamond" panose="02020404030301010803" pitchFamily="18" charset="0"/>
              </a:rPr>
              <a:t>(</a:t>
            </a:r>
            <a:r>
              <a:rPr lang="en-GB" sz="2400" b="1" dirty="0" err="1" smtClean="0">
                <a:latin typeface="Garamond" panose="02020404030301010803" pitchFamily="18" charset="0"/>
              </a:rPr>
              <a:t>self,name,sal</a:t>
            </a:r>
            <a:r>
              <a:rPr lang="en-GB" sz="2400" b="1" dirty="0" smtClean="0">
                <a:latin typeface="Garamond" panose="02020404030301010803" pitchFamily="18" charset="0"/>
              </a:rPr>
              <a:t>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</a:t>
            </a:r>
            <a:r>
              <a:rPr lang="en-GB" sz="2400" b="1" dirty="0" err="1" smtClean="0">
                <a:latin typeface="Garamond" panose="02020404030301010803" pitchFamily="18" charset="0"/>
              </a:rPr>
              <a:t>self.getName</a:t>
            </a:r>
            <a:r>
              <a:rPr lang="en-GB" sz="2400" b="1" dirty="0" smtClean="0">
                <a:latin typeface="Garamond" panose="02020404030301010803" pitchFamily="18" charset="0"/>
              </a:rPr>
              <a:t>(name)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self.__</a:t>
            </a:r>
            <a:r>
              <a:rPr lang="en-GB" sz="2400" b="1" dirty="0" err="1" smtClean="0">
                <a:latin typeface="Garamond" panose="02020404030301010803" pitchFamily="18" charset="0"/>
              </a:rPr>
              <a:t>sal</a:t>
            </a:r>
            <a:r>
              <a:rPr lang="en-GB" sz="2400" b="1" dirty="0" smtClean="0">
                <a:latin typeface="Garamond" panose="02020404030301010803" pitchFamily="18" charset="0"/>
              </a:rPr>
              <a:t> = </a:t>
            </a:r>
            <a:r>
              <a:rPr lang="en-GB" sz="2400" b="1" dirty="0" err="1" smtClean="0">
                <a:latin typeface="Garamond" panose="02020404030301010803" pitchFamily="18" charset="0"/>
              </a:rPr>
              <a:t>sal</a:t>
            </a:r>
            <a:endParaRPr lang="en-GB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</a:t>
            </a:r>
            <a:r>
              <a:rPr lang="en-GB" sz="2400" b="1" dirty="0" err="1" smtClean="0">
                <a:solidFill>
                  <a:schemeClr val="accent2"/>
                </a:solidFill>
                <a:latin typeface="Garamond" panose="02020404030301010803" pitchFamily="18" charset="0"/>
              </a:rPr>
              <a:t>dispDetails</a:t>
            </a:r>
            <a:r>
              <a:rPr lang="en-GB" sz="2400" b="1" dirty="0" smtClean="0">
                <a:latin typeface="Garamond" panose="02020404030301010803" pitchFamily="18" charset="0"/>
              </a:rPr>
              <a:t>(self):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</a:t>
            </a:r>
            <a:r>
              <a:rPr lang="en-GB" sz="2400" b="1" dirty="0" err="1" smtClean="0">
                <a:latin typeface="Garamond" panose="02020404030301010803" pitchFamily="18" charset="0"/>
              </a:rPr>
              <a:t>self.dispName</a:t>
            </a:r>
            <a:r>
              <a:rPr lang="en-GB" sz="2400" b="1" dirty="0" smtClean="0">
                <a:latin typeface="Garamond" panose="02020404030301010803" pitchFamily="18" charset="0"/>
              </a:rPr>
              <a:t>()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print('Salary    : ',self.__</a:t>
            </a:r>
            <a:r>
              <a:rPr lang="en-GB" sz="2400" b="1" dirty="0" err="1" smtClean="0">
                <a:latin typeface="Garamond" panose="02020404030301010803" pitchFamily="18" charset="0"/>
              </a:rPr>
              <a:t>sal</a:t>
            </a:r>
            <a:r>
              <a:rPr lang="en-GB" sz="2400" b="1" dirty="0" smtClean="0">
                <a:latin typeface="Garamond" panose="02020404030301010803" pitchFamily="18" charset="0"/>
              </a:rPr>
              <a:t>)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1177" y="4203510"/>
            <a:ext cx="39987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a = Staff()</a:t>
            </a:r>
          </a:p>
          <a:p>
            <a:r>
              <a:rPr lang="en-GB" sz="2400" b="1" dirty="0" err="1" smtClean="0">
                <a:latin typeface="Garamond" panose="02020404030301010803" pitchFamily="18" charset="0"/>
              </a:rPr>
              <a:t>a.getDetails</a:t>
            </a:r>
            <a:r>
              <a:rPr lang="en-GB" sz="2400" b="1" dirty="0" smtClean="0">
                <a:latin typeface="Garamond" panose="02020404030301010803" pitchFamily="18" charset="0"/>
              </a:rPr>
              <a:t>('Sonia',5000)</a:t>
            </a:r>
          </a:p>
          <a:p>
            <a:r>
              <a:rPr lang="en-GB" sz="2400" b="1" dirty="0" err="1" smtClean="0">
                <a:latin typeface="Garamond" panose="02020404030301010803" pitchFamily="18" charset="0"/>
              </a:rPr>
              <a:t>a.dispDetails</a:t>
            </a:r>
            <a:r>
              <a:rPr lang="en-GB" sz="2400" b="1" dirty="0" smtClean="0">
                <a:latin typeface="Garamond" panose="02020404030301010803" pitchFamily="18" charset="0"/>
              </a:rPr>
              <a:t>()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11236" y="1064526"/>
            <a:ext cx="1678675" cy="600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Person</a:t>
            </a:r>
            <a:endParaRPr lang="en-GB" sz="22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1236" y="2333767"/>
            <a:ext cx="1678675" cy="600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Staff</a:t>
            </a:r>
            <a:endParaRPr lang="en-GB" sz="22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8850574" y="1665027"/>
            <a:ext cx="0" cy="668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1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45" y="559559"/>
            <a:ext cx="7357045" cy="57811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# Multilevel Inheritance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class Person: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__</a:t>
            </a:r>
            <a:r>
              <a:rPr lang="en-GB" sz="2400" b="1" dirty="0" err="1" smtClean="0">
                <a:latin typeface="Garamond" panose="02020404030301010803" pitchFamily="18" charset="0"/>
              </a:rPr>
              <a:t>init</a:t>
            </a:r>
            <a:r>
              <a:rPr lang="en-GB" sz="2400" b="1" dirty="0" smtClean="0">
                <a:latin typeface="Garamond" panose="02020404030301010803" pitchFamily="18" charset="0"/>
              </a:rPr>
              <a:t>__(</a:t>
            </a:r>
            <a:r>
              <a:rPr lang="en-GB" sz="2400" b="1" dirty="0" err="1" smtClean="0">
                <a:latin typeface="Garamond" panose="02020404030301010803" pitchFamily="18" charset="0"/>
              </a:rPr>
              <a:t>self,name</a:t>
            </a:r>
            <a:r>
              <a:rPr lang="en-GB" sz="2400" b="1" dirty="0" smtClean="0">
                <a:latin typeface="Garamond" panose="02020404030301010803" pitchFamily="18" charset="0"/>
              </a:rPr>
              <a:t>='Jack'):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</a:t>
            </a:r>
            <a:r>
              <a:rPr lang="en-GB" sz="2400" b="1" dirty="0" err="1" smtClean="0">
                <a:latin typeface="Garamond" panose="02020404030301010803" pitchFamily="18" charset="0"/>
              </a:rPr>
              <a:t>self.__name</a:t>
            </a:r>
            <a:r>
              <a:rPr lang="en-GB" sz="2400" b="1" dirty="0" smtClean="0">
                <a:latin typeface="Garamond" panose="02020404030301010803" pitchFamily="18" charset="0"/>
              </a:rPr>
              <a:t> = name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</a:t>
            </a:r>
            <a:r>
              <a:rPr lang="en-GB" sz="2400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display(self):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print('Name         : ',</a:t>
            </a:r>
            <a:r>
              <a:rPr lang="en-GB" sz="2400" b="1" dirty="0" err="1" smtClean="0">
                <a:latin typeface="Garamond" panose="02020404030301010803" pitchFamily="18" charset="0"/>
              </a:rPr>
              <a:t>self.__name</a:t>
            </a:r>
            <a:r>
              <a:rPr lang="en-GB" sz="2400" b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class Staff(Person):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__</a:t>
            </a:r>
            <a:r>
              <a:rPr lang="en-GB" sz="2400" b="1" dirty="0" err="1" smtClean="0">
                <a:latin typeface="Garamond" panose="02020404030301010803" pitchFamily="18" charset="0"/>
              </a:rPr>
              <a:t>init</a:t>
            </a:r>
            <a:r>
              <a:rPr lang="en-GB" sz="2400" b="1" dirty="0" smtClean="0">
                <a:latin typeface="Garamond" panose="02020404030301010803" pitchFamily="18" charset="0"/>
              </a:rPr>
              <a:t>__(</a:t>
            </a:r>
            <a:r>
              <a:rPr lang="en-GB" sz="2400" b="1" dirty="0" err="1" smtClean="0">
                <a:latin typeface="Garamond" panose="02020404030301010803" pitchFamily="18" charset="0"/>
              </a:rPr>
              <a:t>self,name,sal</a:t>
            </a:r>
            <a:r>
              <a:rPr lang="en-GB" sz="2400" b="1" dirty="0" smtClean="0">
                <a:latin typeface="Garamond" panose="02020404030301010803" pitchFamily="18" charset="0"/>
              </a:rPr>
              <a:t>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super().__</a:t>
            </a:r>
            <a:r>
              <a:rPr lang="en-GB" sz="2400" b="1" dirty="0" err="1" smtClean="0">
                <a:latin typeface="Garamond" panose="02020404030301010803" pitchFamily="18" charset="0"/>
              </a:rPr>
              <a:t>init</a:t>
            </a:r>
            <a:r>
              <a:rPr lang="en-GB" sz="2400" b="1" dirty="0" smtClean="0">
                <a:latin typeface="Garamond" panose="02020404030301010803" pitchFamily="18" charset="0"/>
              </a:rPr>
              <a:t>__(name)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self.__</a:t>
            </a:r>
            <a:r>
              <a:rPr lang="en-GB" sz="2400" b="1" dirty="0" err="1" smtClean="0">
                <a:latin typeface="Garamond" panose="02020404030301010803" pitchFamily="18" charset="0"/>
              </a:rPr>
              <a:t>sal</a:t>
            </a:r>
            <a:r>
              <a:rPr lang="en-GB" sz="2400" b="1" dirty="0" smtClean="0">
                <a:latin typeface="Garamond" panose="02020404030301010803" pitchFamily="18" charset="0"/>
              </a:rPr>
              <a:t> = </a:t>
            </a:r>
            <a:r>
              <a:rPr lang="en-GB" sz="2400" b="1" dirty="0" err="1" smtClean="0">
                <a:latin typeface="Garamond" panose="02020404030301010803" pitchFamily="18" charset="0"/>
              </a:rPr>
              <a:t>sal</a:t>
            </a:r>
            <a:endParaRPr lang="en-GB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</a:t>
            </a:r>
            <a:r>
              <a:rPr lang="en-GB" sz="2400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display(self):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super().display()</a:t>
            </a:r>
          </a:p>
          <a:p>
            <a:pPr marL="0" indent="0">
              <a:buNone/>
            </a:pPr>
            <a:r>
              <a:rPr lang="en-GB" sz="2400" b="1" dirty="0" smtClean="0">
                <a:latin typeface="Garamond" panose="02020404030301010803" pitchFamily="18" charset="0"/>
              </a:rPr>
              <a:t>        print('Salary       : ',self.__</a:t>
            </a:r>
            <a:r>
              <a:rPr lang="en-GB" sz="2400" b="1" dirty="0" err="1" smtClean="0">
                <a:latin typeface="Garamond" panose="02020404030301010803" pitchFamily="18" charset="0"/>
              </a:rPr>
              <a:t>sal</a:t>
            </a:r>
            <a:r>
              <a:rPr lang="en-GB" sz="2400" b="1" dirty="0" smtClean="0">
                <a:latin typeface="Garamond" panose="02020404030301010803" pitchFamily="18" charset="0"/>
              </a:rPr>
              <a:t>)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50675" y="996286"/>
            <a:ext cx="5486400" cy="415498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class Typist(Staff):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__</a:t>
            </a:r>
            <a:r>
              <a:rPr lang="en-GB" sz="2400" b="1" dirty="0" err="1" smtClean="0">
                <a:latin typeface="Garamond" panose="02020404030301010803" pitchFamily="18" charset="0"/>
              </a:rPr>
              <a:t>init</a:t>
            </a:r>
            <a:r>
              <a:rPr lang="en-GB" sz="2400" b="1" dirty="0" smtClean="0">
                <a:latin typeface="Garamond" panose="02020404030301010803" pitchFamily="18" charset="0"/>
              </a:rPr>
              <a:t>__(</a:t>
            </a:r>
            <a:r>
              <a:rPr lang="en-GB" sz="2400" b="1" dirty="0" err="1" smtClean="0">
                <a:latin typeface="Garamond" panose="02020404030301010803" pitchFamily="18" charset="0"/>
              </a:rPr>
              <a:t>self,name,sal,speed</a:t>
            </a:r>
            <a:r>
              <a:rPr lang="en-GB" sz="2400" b="1" dirty="0" smtClean="0">
                <a:latin typeface="Garamond" panose="02020404030301010803" pitchFamily="18" charset="0"/>
              </a:rPr>
              <a:t>):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 super().__</a:t>
            </a:r>
            <a:r>
              <a:rPr lang="en-GB" sz="2400" b="1" dirty="0" err="1" smtClean="0">
                <a:latin typeface="Garamond" panose="02020404030301010803" pitchFamily="18" charset="0"/>
              </a:rPr>
              <a:t>init</a:t>
            </a:r>
            <a:r>
              <a:rPr lang="en-GB" sz="2400" b="1" dirty="0" smtClean="0">
                <a:latin typeface="Garamond" panose="02020404030301010803" pitchFamily="18" charset="0"/>
              </a:rPr>
              <a:t>__(</a:t>
            </a:r>
            <a:r>
              <a:rPr lang="en-GB" sz="2400" b="1" dirty="0" err="1" smtClean="0">
                <a:latin typeface="Garamond" panose="02020404030301010803" pitchFamily="18" charset="0"/>
              </a:rPr>
              <a:t>name,sal</a:t>
            </a:r>
            <a:r>
              <a:rPr lang="en-GB" sz="2400" b="1" dirty="0" smtClean="0">
                <a:latin typeface="Garamond" panose="02020404030301010803" pitchFamily="18" charset="0"/>
              </a:rPr>
              <a:t>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 </a:t>
            </a:r>
            <a:r>
              <a:rPr lang="en-GB" sz="2400" b="1" dirty="0" err="1" smtClean="0">
                <a:latin typeface="Garamond" panose="02020404030301010803" pitchFamily="18" charset="0"/>
              </a:rPr>
              <a:t>self.__speed</a:t>
            </a:r>
            <a:r>
              <a:rPr lang="en-GB" sz="2400" b="1" dirty="0" smtClean="0">
                <a:latin typeface="Garamond" panose="02020404030301010803" pitchFamily="18" charset="0"/>
              </a:rPr>
              <a:t> = speed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</a:t>
            </a:r>
            <a:r>
              <a:rPr lang="en-GB" sz="2400" b="1" dirty="0" err="1" smtClean="0">
                <a:latin typeface="Garamond" panose="02020404030301010803" pitchFamily="18" charset="0"/>
              </a:rPr>
              <a:t>def</a:t>
            </a:r>
            <a:r>
              <a:rPr lang="en-GB" sz="2400" b="1" dirty="0" smtClean="0">
                <a:latin typeface="Garamond" panose="02020404030301010803" pitchFamily="18" charset="0"/>
              </a:rPr>
              <a:t> </a:t>
            </a:r>
            <a:r>
              <a:rPr lang="en-GB" sz="2400" b="1" dirty="0" smtClean="0">
                <a:solidFill>
                  <a:srgbClr val="7030A0"/>
                </a:solidFill>
                <a:latin typeface="Garamond" panose="02020404030301010803" pitchFamily="18" charset="0"/>
              </a:rPr>
              <a:t>display(self):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 super().display()</a:t>
            </a:r>
          </a:p>
          <a:p>
            <a:r>
              <a:rPr lang="en-GB" sz="2400" b="1" dirty="0" smtClean="0">
                <a:latin typeface="Garamond" panose="02020404030301010803" pitchFamily="18" charset="0"/>
              </a:rPr>
              <a:t>        print('Typing Speed : ',</a:t>
            </a:r>
            <a:r>
              <a:rPr lang="en-GB" sz="2400" b="1" dirty="0" err="1" smtClean="0">
                <a:latin typeface="Garamond" panose="02020404030301010803" pitchFamily="18" charset="0"/>
              </a:rPr>
              <a:t>self.__speed</a:t>
            </a:r>
            <a:r>
              <a:rPr lang="en-GB" sz="2400" b="1" dirty="0" smtClean="0">
                <a:latin typeface="Garamond" panose="02020404030301010803" pitchFamily="18" charset="0"/>
              </a:rPr>
              <a:t>)</a:t>
            </a:r>
          </a:p>
          <a:p>
            <a:endParaRPr lang="en-GB" sz="2400" b="1" dirty="0" smtClean="0">
              <a:latin typeface="Garamond" panose="02020404030301010803" pitchFamily="18" charset="0"/>
            </a:endParaRPr>
          </a:p>
          <a:p>
            <a:r>
              <a:rPr lang="en-GB" sz="2400" b="1" dirty="0" smtClean="0">
                <a:latin typeface="Garamond" panose="02020404030301010803" pitchFamily="18" charset="0"/>
              </a:rPr>
              <a:t>a = Typist('Sonia',5000,250)</a:t>
            </a:r>
          </a:p>
          <a:p>
            <a:r>
              <a:rPr lang="en-GB" sz="2400" b="1" dirty="0" err="1" smtClean="0">
                <a:latin typeface="Garamond" panose="02020404030301010803" pitchFamily="18" charset="0"/>
              </a:rPr>
              <a:t>a.display</a:t>
            </a:r>
            <a:r>
              <a:rPr lang="en-GB" sz="2400" b="1" dirty="0" smtClean="0">
                <a:latin typeface="Garamond" panose="02020404030301010803" pitchFamily="18" charset="0"/>
              </a:rPr>
              <a:t>()</a:t>
            </a:r>
          </a:p>
          <a:p>
            <a:endParaRPr lang="en-GB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382138"/>
            <a:ext cx="5295331" cy="433998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class Person:</a:t>
            </a:r>
          </a:p>
          <a:p>
            <a:pPr marL="0" indent="0">
              <a:buNone/>
            </a:pPr>
            <a:r>
              <a:rPr lang="en-GB" sz="2200" b="1" dirty="0" smtClean="0">
                <a:latin typeface="Garamond" panose="02020404030301010803" pitchFamily="18" charset="0"/>
              </a:rPr>
              <a:t>    </a:t>
            </a:r>
            <a:r>
              <a:rPr lang="en-GB" sz="2200" b="1" dirty="0" err="1" smtClean="0">
                <a:latin typeface="Garamond" panose="02020404030301010803" pitchFamily="18" charset="0"/>
              </a:rPr>
              <a:t>def</a:t>
            </a:r>
            <a:r>
              <a:rPr lang="en-GB" sz="2200" b="1" dirty="0" smtClean="0">
                <a:latin typeface="Garamond" panose="02020404030301010803" pitchFamily="18" charset="0"/>
              </a:rPr>
              <a:t> __</a:t>
            </a:r>
            <a:r>
              <a:rPr lang="en-GB" sz="2200" b="1" dirty="0" err="1" smtClean="0">
                <a:latin typeface="Garamond" panose="02020404030301010803" pitchFamily="18" charset="0"/>
              </a:rPr>
              <a:t>init</a:t>
            </a:r>
            <a:r>
              <a:rPr lang="en-GB" sz="2200" b="1" dirty="0" smtClean="0">
                <a:latin typeface="Garamond" panose="02020404030301010803" pitchFamily="18" charset="0"/>
              </a:rPr>
              <a:t>__(</a:t>
            </a:r>
            <a:r>
              <a:rPr lang="en-GB" sz="2200" b="1" dirty="0" err="1" smtClean="0">
                <a:latin typeface="Garamond" panose="02020404030301010803" pitchFamily="18" charset="0"/>
              </a:rPr>
              <a:t>self,name</a:t>
            </a:r>
            <a:r>
              <a:rPr lang="en-GB" sz="2200" b="1" dirty="0" smtClean="0">
                <a:latin typeface="Garamond" panose="02020404030301010803" pitchFamily="18" charset="0"/>
              </a:rPr>
              <a:t>='Jack'):</a:t>
            </a:r>
          </a:p>
          <a:p>
            <a:pPr marL="0" indent="0">
              <a:buNone/>
            </a:pPr>
            <a:r>
              <a:rPr lang="en-GB" sz="2200" b="1" dirty="0" smtClean="0">
                <a:latin typeface="Garamond" panose="02020404030301010803" pitchFamily="18" charset="0"/>
              </a:rPr>
              <a:t>        </a:t>
            </a:r>
            <a:r>
              <a:rPr lang="en-GB" sz="2200" b="1" dirty="0" err="1" smtClean="0">
                <a:latin typeface="Garamond" panose="02020404030301010803" pitchFamily="18" charset="0"/>
              </a:rPr>
              <a:t>self.__name</a:t>
            </a:r>
            <a:r>
              <a:rPr lang="en-GB" sz="2200" b="1" dirty="0" smtClean="0">
                <a:latin typeface="Garamond" panose="02020404030301010803" pitchFamily="18" charset="0"/>
              </a:rPr>
              <a:t> = name</a:t>
            </a:r>
          </a:p>
          <a:p>
            <a:pPr marL="0" indent="0">
              <a:buNone/>
            </a:pPr>
            <a:r>
              <a:rPr lang="en-GB" sz="2200" b="1" dirty="0" smtClean="0">
                <a:latin typeface="Garamond" panose="02020404030301010803" pitchFamily="18" charset="0"/>
              </a:rPr>
              <a:t>    </a:t>
            </a:r>
            <a:r>
              <a:rPr lang="en-GB" sz="2200" b="1" dirty="0" err="1" smtClean="0">
                <a:latin typeface="Garamond" panose="02020404030301010803" pitchFamily="18" charset="0"/>
              </a:rPr>
              <a:t>def</a:t>
            </a:r>
            <a:r>
              <a:rPr lang="en-GB" sz="2200" b="1" dirty="0" smtClean="0">
                <a:latin typeface="Garamond" panose="02020404030301010803" pitchFamily="18" charset="0"/>
              </a:rPr>
              <a:t> display(self):</a:t>
            </a:r>
          </a:p>
          <a:p>
            <a:pPr marL="0" indent="0">
              <a:buNone/>
            </a:pPr>
            <a:r>
              <a:rPr lang="en-GB" sz="2200" b="1" dirty="0" smtClean="0">
                <a:latin typeface="Garamond" panose="02020404030301010803" pitchFamily="18" charset="0"/>
              </a:rPr>
              <a:t>        print('Name         : ',</a:t>
            </a:r>
            <a:r>
              <a:rPr lang="en-GB" sz="2200" b="1" dirty="0" err="1" smtClean="0">
                <a:latin typeface="Garamond" panose="02020404030301010803" pitchFamily="18" charset="0"/>
              </a:rPr>
              <a:t>self.__name</a:t>
            </a:r>
            <a:r>
              <a:rPr lang="en-GB" sz="2200" b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22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class </a:t>
            </a:r>
            <a:r>
              <a:rPr lang="en-GB" sz="22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Dept</a:t>
            </a:r>
            <a:r>
              <a:rPr lang="en-GB" sz="22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GB" sz="2200" b="1" dirty="0" smtClean="0">
                <a:latin typeface="Garamond" panose="02020404030301010803" pitchFamily="18" charset="0"/>
              </a:rPr>
              <a:t>    </a:t>
            </a:r>
            <a:r>
              <a:rPr lang="en-GB" sz="2200" b="1" dirty="0" err="1" smtClean="0">
                <a:latin typeface="Garamond" panose="02020404030301010803" pitchFamily="18" charset="0"/>
              </a:rPr>
              <a:t>def</a:t>
            </a:r>
            <a:r>
              <a:rPr lang="en-GB" sz="2200" b="1" dirty="0" smtClean="0">
                <a:latin typeface="Garamond" panose="02020404030301010803" pitchFamily="18" charset="0"/>
              </a:rPr>
              <a:t> __</a:t>
            </a:r>
            <a:r>
              <a:rPr lang="en-GB" sz="2200" b="1" dirty="0" err="1" smtClean="0">
                <a:latin typeface="Garamond" panose="02020404030301010803" pitchFamily="18" charset="0"/>
              </a:rPr>
              <a:t>init</a:t>
            </a:r>
            <a:r>
              <a:rPr lang="en-GB" sz="2200" b="1" dirty="0" smtClean="0">
                <a:latin typeface="Garamond" panose="02020404030301010803" pitchFamily="18" charset="0"/>
              </a:rPr>
              <a:t>__(</a:t>
            </a:r>
            <a:r>
              <a:rPr lang="en-GB" sz="2200" b="1" dirty="0" err="1" smtClean="0">
                <a:latin typeface="Garamond" panose="02020404030301010803" pitchFamily="18" charset="0"/>
              </a:rPr>
              <a:t>self,name</a:t>
            </a:r>
            <a:r>
              <a:rPr lang="en-GB" sz="2200" b="1" dirty="0" smtClean="0">
                <a:latin typeface="Garamond" panose="02020404030301010803" pitchFamily="18" charset="0"/>
              </a:rPr>
              <a:t>='Marketing'):</a:t>
            </a:r>
          </a:p>
          <a:p>
            <a:pPr marL="0" indent="0">
              <a:buNone/>
            </a:pPr>
            <a:r>
              <a:rPr lang="en-GB" sz="2200" b="1" dirty="0" smtClean="0">
                <a:latin typeface="Garamond" panose="02020404030301010803" pitchFamily="18" charset="0"/>
              </a:rPr>
              <a:t>        </a:t>
            </a:r>
            <a:r>
              <a:rPr lang="en-GB" sz="2200" b="1" dirty="0" err="1" smtClean="0">
                <a:latin typeface="Garamond" panose="02020404030301010803" pitchFamily="18" charset="0"/>
              </a:rPr>
              <a:t>self.__name</a:t>
            </a:r>
            <a:r>
              <a:rPr lang="en-GB" sz="2200" b="1" dirty="0" smtClean="0">
                <a:latin typeface="Garamond" panose="02020404030301010803" pitchFamily="18" charset="0"/>
              </a:rPr>
              <a:t> = name</a:t>
            </a:r>
          </a:p>
          <a:p>
            <a:pPr marL="0" indent="0">
              <a:buNone/>
            </a:pPr>
            <a:r>
              <a:rPr lang="en-GB" sz="2200" b="1" dirty="0" smtClean="0">
                <a:latin typeface="Garamond" panose="02020404030301010803" pitchFamily="18" charset="0"/>
              </a:rPr>
              <a:t>    </a:t>
            </a:r>
            <a:r>
              <a:rPr lang="en-GB" sz="2200" b="1" dirty="0" err="1" smtClean="0">
                <a:latin typeface="Garamond" panose="02020404030301010803" pitchFamily="18" charset="0"/>
              </a:rPr>
              <a:t>def</a:t>
            </a:r>
            <a:r>
              <a:rPr lang="en-GB" sz="2200" b="1" dirty="0" smtClean="0">
                <a:latin typeface="Garamond" panose="02020404030301010803" pitchFamily="18" charset="0"/>
              </a:rPr>
              <a:t> display(self):</a:t>
            </a:r>
          </a:p>
          <a:p>
            <a:pPr marL="0" indent="0">
              <a:buNone/>
            </a:pPr>
            <a:r>
              <a:rPr lang="en-GB" sz="2200" b="1" dirty="0" smtClean="0">
                <a:latin typeface="Garamond" panose="02020404030301010803" pitchFamily="18" charset="0"/>
              </a:rPr>
              <a:t>        print('Dept. Name   : ',</a:t>
            </a:r>
            <a:r>
              <a:rPr lang="en-GB" sz="2200" b="1" dirty="0" err="1" smtClean="0">
                <a:latin typeface="Garamond" panose="02020404030301010803" pitchFamily="18" charset="0"/>
              </a:rPr>
              <a:t>self.__name</a:t>
            </a:r>
            <a:r>
              <a:rPr lang="en-GB" sz="2200" b="1" dirty="0" smtClean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45957" y="382137"/>
            <a:ext cx="5527343" cy="652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2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class Staff(Person):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</a:t>
            </a:r>
            <a:r>
              <a:rPr lang="en-GB" sz="2200" b="1" dirty="0" err="1" smtClean="0">
                <a:latin typeface="Garamond" panose="02020404030301010803" pitchFamily="18" charset="0"/>
              </a:rPr>
              <a:t>def</a:t>
            </a:r>
            <a:r>
              <a:rPr lang="en-GB" sz="2200" b="1" dirty="0" smtClean="0">
                <a:latin typeface="Garamond" panose="02020404030301010803" pitchFamily="18" charset="0"/>
              </a:rPr>
              <a:t> __</a:t>
            </a:r>
            <a:r>
              <a:rPr lang="en-GB" sz="2200" b="1" dirty="0" err="1" smtClean="0">
                <a:latin typeface="Garamond" panose="02020404030301010803" pitchFamily="18" charset="0"/>
              </a:rPr>
              <a:t>init</a:t>
            </a:r>
            <a:r>
              <a:rPr lang="en-GB" sz="2200" b="1" dirty="0" smtClean="0">
                <a:latin typeface="Garamond" panose="02020404030301010803" pitchFamily="18" charset="0"/>
              </a:rPr>
              <a:t>__(</a:t>
            </a:r>
            <a:r>
              <a:rPr lang="en-GB" sz="2200" b="1" dirty="0" err="1" smtClean="0">
                <a:latin typeface="Garamond" panose="02020404030301010803" pitchFamily="18" charset="0"/>
              </a:rPr>
              <a:t>self,name,sal</a:t>
            </a:r>
            <a:r>
              <a:rPr lang="en-GB" sz="2200" b="1" dirty="0" smtClean="0">
                <a:latin typeface="Garamond" panose="02020404030301010803" pitchFamily="18" charset="0"/>
              </a:rPr>
              <a:t>):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 </a:t>
            </a:r>
            <a:r>
              <a:rPr lang="en-GB" sz="22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super().__</a:t>
            </a:r>
            <a:r>
              <a:rPr lang="en-GB" sz="22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init</a:t>
            </a:r>
            <a:r>
              <a:rPr lang="en-GB" sz="22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__</a:t>
            </a:r>
            <a:r>
              <a:rPr lang="en-GB" sz="2200" b="1" dirty="0" smtClean="0">
                <a:latin typeface="Garamond" panose="02020404030301010803" pitchFamily="18" charset="0"/>
              </a:rPr>
              <a:t>(name)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 self.__</a:t>
            </a:r>
            <a:r>
              <a:rPr lang="en-GB" sz="2200" b="1" dirty="0" err="1" smtClean="0">
                <a:latin typeface="Garamond" panose="02020404030301010803" pitchFamily="18" charset="0"/>
              </a:rPr>
              <a:t>sal</a:t>
            </a:r>
            <a:r>
              <a:rPr lang="en-GB" sz="2200" b="1" dirty="0" smtClean="0">
                <a:latin typeface="Garamond" panose="02020404030301010803" pitchFamily="18" charset="0"/>
              </a:rPr>
              <a:t> = </a:t>
            </a:r>
            <a:r>
              <a:rPr lang="en-GB" sz="2200" b="1" dirty="0" err="1" smtClean="0">
                <a:latin typeface="Garamond" panose="02020404030301010803" pitchFamily="18" charset="0"/>
              </a:rPr>
              <a:t>sal</a:t>
            </a:r>
            <a:endParaRPr lang="en-GB" sz="2200" b="1" dirty="0" smtClean="0">
              <a:latin typeface="Garamond" panose="02020404030301010803" pitchFamily="18" charset="0"/>
            </a:endParaRP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</a:t>
            </a:r>
            <a:r>
              <a:rPr lang="en-GB" sz="2200" b="1" dirty="0" err="1" smtClean="0">
                <a:latin typeface="Garamond" panose="02020404030301010803" pitchFamily="18" charset="0"/>
              </a:rPr>
              <a:t>def</a:t>
            </a:r>
            <a:r>
              <a:rPr lang="en-GB" sz="2200" b="1" dirty="0" smtClean="0">
                <a:latin typeface="Garamond" panose="02020404030301010803" pitchFamily="18" charset="0"/>
              </a:rPr>
              <a:t> display(self):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 </a:t>
            </a:r>
            <a:r>
              <a:rPr lang="en-GB" sz="22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super().display</a:t>
            </a:r>
            <a:r>
              <a:rPr lang="en-GB" sz="2200" b="1" dirty="0" smtClean="0">
                <a:latin typeface="Garamond" panose="02020404030301010803" pitchFamily="18" charset="0"/>
              </a:rPr>
              <a:t>()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 print('Salary       : ',self.__</a:t>
            </a:r>
            <a:r>
              <a:rPr lang="en-GB" sz="2200" b="1" dirty="0" err="1" smtClean="0">
                <a:latin typeface="Garamond" panose="02020404030301010803" pitchFamily="18" charset="0"/>
              </a:rPr>
              <a:t>sal</a:t>
            </a:r>
            <a:r>
              <a:rPr lang="en-GB" sz="2200" b="1" dirty="0" smtClean="0">
                <a:latin typeface="Garamond" panose="02020404030301010803" pitchFamily="18" charset="0"/>
              </a:rPr>
              <a:t>)</a:t>
            </a:r>
          </a:p>
          <a:p>
            <a:endParaRPr lang="en-GB" sz="2200" b="1" dirty="0" smtClean="0">
              <a:latin typeface="Garamond" panose="02020404030301010803" pitchFamily="18" charset="0"/>
            </a:endParaRPr>
          </a:p>
          <a:p>
            <a:r>
              <a:rPr lang="en-GB" sz="22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class Typist(</a:t>
            </a:r>
            <a:r>
              <a:rPr lang="en-GB" sz="2200" b="1" i="1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Staff,Dept</a:t>
            </a:r>
            <a:r>
              <a:rPr lang="en-GB" sz="2200" b="1" i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):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</a:t>
            </a:r>
            <a:r>
              <a:rPr lang="en-GB" sz="2200" b="1" dirty="0" err="1" smtClean="0">
                <a:latin typeface="Garamond" panose="02020404030301010803" pitchFamily="18" charset="0"/>
              </a:rPr>
              <a:t>def</a:t>
            </a:r>
            <a:r>
              <a:rPr lang="en-GB" sz="2200" b="1" dirty="0" smtClean="0">
                <a:latin typeface="Garamond" panose="02020404030301010803" pitchFamily="18" charset="0"/>
              </a:rPr>
              <a:t> __</a:t>
            </a:r>
            <a:r>
              <a:rPr lang="en-GB" sz="2200" b="1" dirty="0" err="1" smtClean="0">
                <a:latin typeface="Garamond" panose="02020404030301010803" pitchFamily="18" charset="0"/>
              </a:rPr>
              <a:t>init</a:t>
            </a:r>
            <a:r>
              <a:rPr lang="en-GB" sz="2200" b="1" dirty="0" smtClean="0">
                <a:latin typeface="Garamond" panose="02020404030301010803" pitchFamily="18" charset="0"/>
              </a:rPr>
              <a:t>__(</a:t>
            </a:r>
            <a:r>
              <a:rPr lang="en-GB" sz="2200" b="1" dirty="0" err="1" smtClean="0">
                <a:latin typeface="Garamond" panose="02020404030301010803" pitchFamily="18" charset="0"/>
              </a:rPr>
              <a:t>self,name,sal,speed,dname</a:t>
            </a:r>
            <a:r>
              <a:rPr lang="en-GB" sz="2200" b="1" dirty="0" smtClean="0">
                <a:latin typeface="Garamond" panose="02020404030301010803" pitchFamily="18" charset="0"/>
              </a:rPr>
              <a:t>):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 </a:t>
            </a:r>
            <a:r>
              <a:rPr lang="en-GB" sz="22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super().__</a:t>
            </a:r>
            <a:r>
              <a:rPr lang="en-GB" sz="22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init</a:t>
            </a:r>
            <a:r>
              <a:rPr lang="en-GB" sz="22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__</a:t>
            </a:r>
            <a:r>
              <a:rPr lang="en-GB" sz="2200" b="1" dirty="0" smtClean="0">
                <a:latin typeface="Garamond" panose="02020404030301010803" pitchFamily="18" charset="0"/>
              </a:rPr>
              <a:t>(</a:t>
            </a:r>
            <a:r>
              <a:rPr lang="en-GB" sz="2200" b="1" dirty="0" err="1" smtClean="0">
                <a:latin typeface="Garamond" panose="02020404030301010803" pitchFamily="18" charset="0"/>
              </a:rPr>
              <a:t>name,sal</a:t>
            </a:r>
            <a:r>
              <a:rPr lang="en-GB" sz="2200" b="1" dirty="0" smtClean="0">
                <a:latin typeface="Garamond" panose="02020404030301010803" pitchFamily="18" charset="0"/>
              </a:rPr>
              <a:t>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 </a:t>
            </a:r>
            <a:r>
              <a:rPr lang="en-GB" sz="22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Dept</a:t>
            </a:r>
            <a:r>
              <a:rPr lang="en-GB" sz="22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.__</a:t>
            </a:r>
            <a:r>
              <a:rPr lang="en-GB" sz="22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init</a:t>
            </a:r>
            <a:r>
              <a:rPr lang="en-GB" sz="22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__</a:t>
            </a:r>
            <a:r>
              <a:rPr lang="en-GB" sz="2200" b="1" dirty="0" smtClean="0">
                <a:latin typeface="Garamond" panose="02020404030301010803" pitchFamily="18" charset="0"/>
              </a:rPr>
              <a:t>(</a:t>
            </a:r>
            <a:r>
              <a:rPr lang="en-GB" sz="2200" b="1" dirty="0" err="1" smtClean="0">
                <a:latin typeface="Garamond" panose="02020404030301010803" pitchFamily="18" charset="0"/>
              </a:rPr>
              <a:t>self,dname</a:t>
            </a:r>
            <a:r>
              <a:rPr lang="en-GB" sz="2200" b="1" dirty="0" smtClean="0">
                <a:latin typeface="Garamond" panose="02020404030301010803" pitchFamily="18" charset="0"/>
              </a:rPr>
              <a:t>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 </a:t>
            </a:r>
            <a:r>
              <a:rPr lang="en-GB" sz="2200" b="1" dirty="0" err="1" smtClean="0">
                <a:latin typeface="Garamond" panose="02020404030301010803" pitchFamily="18" charset="0"/>
              </a:rPr>
              <a:t>self.__speed</a:t>
            </a:r>
            <a:r>
              <a:rPr lang="en-GB" sz="2200" b="1" dirty="0" smtClean="0">
                <a:latin typeface="Garamond" panose="02020404030301010803" pitchFamily="18" charset="0"/>
              </a:rPr>
              <a:t> = speed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</a:t>
            </a:r>
            <a:r>
              <a:rPr lang="en-GB" sz="2200" b="1" dirty="0" err="1" smtClean="0">
                <a:latin typeface="Garamond" panose="02020404030301010803" pitchFamily="18" charset="0"/>
              </a:rPr>
              <a:t>def</a:t>
            </a:r>
            <a:r>
              <a:rPr lang="en-GB" sz="2200" b="1" dirty="0" smtClean="0">
                <a:latin typeface="Garamond" panose="02020404030301010803" pitchFamily="18" charset="0"/>
              </a:rPr>
              <a:t> display(self):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 </a:t>
            </a:r>
            <a:r>
              <a:rPr lang="en-GB" sz="2200" b="1" i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super().display</a:t>
            </a:r>
            <a:r>
              <a:rPr lang="en-GB" sz="2200" b="1" dirty="0" smtClean="0">
                <a:latin typeface="Garamond" panose="02020404030301010803" pitchFamily="18" charset="0"/>
              </a:rPr>
              <a:t>()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 </a:t>
            </a:r>
            <a:r>
              <a:rPr lang="en-GB" sz="2200" b="1" i="1" dirty="0" err="1" smtClean="0">
                <a:solidFill>
                  <a:srgbClr val="C00000"/>
                </a:solidFill>
                <a:latin typeface="Garamond" panose="02020404030301010803" pitchFamily="18" charset="0"/>
              </a:rPr>
              <a:t>Dept.display</a:t>
            </a:r>
            <a:r>
              <a:rPr lang="en-GB" sz="2200" b="1" dirty="0" smtClean="0">
                <a:latin typeface="Garamond" panose="02020404030301010803" pitchFamily="18" charset="0"/>
              </a:rPr>
              <a:t>(self)</a:t>
            </a:r>
          </a:p>
          <a:p>
            <a:r>
              <a:rPr lang="en-GB" sz="2200" b="1" dirty="0" smtClean="0">
                <a:latin typeface="Garamond" panose="02020404030301010803" pitchFamily="18" charset="0"/>
              </a:rPr>
              <a:t>        print('Typing Speed : ',</a:t>
            </a:r>
            <a:r>
              <a:rPr lang="en-GB" sz="2200" b="1" dirty="0" err="1" smtClean="0">
                <a:latin typeface="Garamond" panose="02020404030301010803" pitchFamily="18" charset="0"/>
              </a:rPr>
              <a:t>self.__speed</a:t>
            </a:r>
            <a:r>
              <a:rPr lang="en-GB" sz="2200" b="1" dirty="0" smtClean="0">
                <a:latin typeface="Garamond" panose="02020404030301010803" pitchFamily="18" charset="0"/>
              </a:rPr>
              <a:t>)</a:t>
            </a:r>
          </a:p>
          <a:p>
            <a:endParaRPr lang="en-GB" sz="2200" b="1" dirty="0" smtClean="0">
              <a:latin typeface="Garamond" panose="02020404030301010803" pitchFamily="18" charset="0"/>
            </a:endParaRPr>
          </a:p>
          <a:p>
            <a:endParaRPr lang="en-GB" sz="22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332" y="5431809"/>
            <a:ext cx="4735774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latin typeface="Garamond" panose="02020404030301010803" pitchFamily="18" charset="0"/>
              </a:rPr>
              <a:t>a = Typist('Sonia',5000,250,'Sales')</a:t>
            </a:r>
          </a:p>
          <a:p>
            <a:r>
              <a:rPr lang="en-GB" sz="2200" b="1" dirty="0" err="1" smtClean="0">
                <a:latin typeface="Garamond" panose="02020404030301010803" pitchFamily="18" charset="0"/>
              </a:rPr>
              <a:t>a.display</a:t>
            </a:r>
            <a:r>
              <a:rPr lang="en-GB" sz="2200" b="1" dirty="0" smtClean="0">
                <a:latin typeface="Garamond" panose="02020404030301010803" pitchFamily="18" charset="0"/>
              </a:rPr>
              <a:t>()</a:t>
            </a:r>
          </a:p>
          <a:p>
            <a:endParaRPr lang="en-GB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10058400" y="545910"/>
            <a:ext cx="914400" cy="423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Person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58400" y="1528548"/>
            <a:ext cx="914400" cy="423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Staff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16100" y="1528547"/>
            <a:ext cx="914400" cy="423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Dept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70192" y="2552132"/>
            <a:ext cx="914400" cy="423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Typist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10515600" y="968991"/>
            <a:ext cx="0" cy="559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536070" y="1951628"/>
            <a:ext cx="13648" cy="341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505062" y="1937980"/>
            <a:ext cx="13648" cy="341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536070" y="2292824"/>
            <a:ext cx="10235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034212" y="2292824"/>
            <a:ext cx="0" cy="2593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429491"/>
            <a:ext cx="11194473" cy="6054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class Student: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    </a:t>
            </a:r>
            <a:r>
              <a:rPr lang="en-GB" b="1" dirty="0" err="1">
                <a:solidFill>
                  <a:srgbClr val="002060"/>
                </a:solidFill>
              </a:rPr>
              <a:t>def</a:t>
            </a:r>
            <a:r>
              <a:rPr lang="en-GB" b="1" dirty="0">
                <a:solidFill>
                  <a:srgbClr val="002060"/>
                </a:solidFill>
              </a:rPr>
              <a:t> __</a:t>
            </a:r>
            <a:r>
              <a:rPr lang="en-GB" b="1" dirty="0" err="1">
                <a:solidFill>
                  <a:srgbClr val="002060"/>
                </a:solidFill>
              </a:rPr>
              <a:t>init</a:t>
            </a:r>
            <a:r>
              <a:rPr lang="en-GB" b="1" dirty="0">
                <a:solidFill>
                  <a:srgbClr val="002060"/>
                </a:solidFill>
              </a:rPr>
              <a:t>__(</a:t>
            </a:r>
            <a:r>
              <a:rPr lang="en-GB" b="1" dirty="0" err="1">
                <a:solidFill>
                  <a:srgbClr val="002060"/>
                </a:solidFill>
              </a:rPr>
              <a:t>self,name</a:t>
            </a:r>
            <a:r>
              <a:rPr lang="en-GB" b="1" dirty="0">
                <a:solidFill>
                  <a:srgbClr val="002060"/>
                </a:solidFill>
              </a:rPr>
              <a:t>=</a:t>
            </a:r>
            <a:r>
              <a:rPr lang="en-GB" b="1" dirty="0" err="1">
                <a:solidFill>
                  <a:srgbClr val="002060"/>
                </a:solidFill>
              </a:rPr>
              <a:t>None,total</a:t>
            </a:r>
            <a:r>
              <a:rPr lang="en-GB" b="1" dirty="0">
                <a:solidFill>
                  <a:srgbClr val="002060"/>
                </a:solidFill>
              </a:rPr>
              <a:t>=0):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        self.name = name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        </a:t>
            </a:r>
            <a:r>
              <a:rPr lang="en-GB" b="1" dirty="0" err="1">
                <a:solidFill>
                  <a:srgbClr val="002060"/>
                </a:solidFill>
              </a:rPr>
              <a:t>self.total</a:t>
            </a:r>
            <a:r>
              <a:rPr lang="en-GB" b="1" dirty="0">
                <a:solidFill>
                  <a:srgbClr val="002060"/>
                </a:solidFill>
              </a:rPr>
              <a:t> = total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    </a:t>
            </a:r>
            <a:r>
              <a:rPr lang="en-GB" b="1" dirty="0" err="1">
                <a:solidFill>
                  <a:srgbClr val="002060"/>
                </a:solidFill>
              </a:rPr>
              <a:t>def</a:t>
            </a:r>
            <a:r>
              <a:rPr lang="en-GB" b="1" dirty="0">
                <a:solidFill>
                  <a:srgbClr val="002060"/>
                </a:solidFill>
              </a:rPr>
              <a:t> __</a:t>
            </a:r>
            <a:r>
              <a:rPr lang="en-GB" b="1" dirty="0" err="1">
                <a:solidFill>
                  <a:srgbClr val="002060"/>
                </a:solidFill>
              </a:rPr>
              <a:t>str</a:t>
            </a:r>
            <a:r>
              <a:rPr lang="en-GB" b="1" dirty="0">
                <a:solidFill>
                  <a:srgbClr val="002060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        return 'Name : %s\</a:t>
            </a:r>
            <a:r>
              <a:rPr lang="en-GB" b="1" dirty="0" err="1">
                <a:solidFill>
                  <a:srgbClr val="002060"/>
                </a:solidFill>
              </a:rPr>
              <a:t>nTotal</a:t>
            </a:r>
            <a:r>
              <a:rPr lang="en-GB" b="1" dirty="0">
                <a:solidFill>
                  <a:srgbClr val="002060"/>
                </a:solidFill>
              </a:rPr>
              <a:t> : %f'%(</a:t>
            </a:r>
            <a:r>
              <a:rPr lang="en-GB" b="1" dirty="0" err="1">
                <a:solidFill>
                  <a:srgbClr val="002060"/>
                </a:solidFill>
              </a:rPr>
              <a:t>self.name,self.total</a:t>
            </a:r>
            <a:r>
              <a:rPr lang="en-GB" b="1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    </a:t>
            </a:r>
            <a:r>
              <a:rPr lang="en-GB" b="1" dirty="0" err="1">
                <a:solidFill>
                  <a:srgbClr val="002060"/>
                </a:solidFill>
              </a:rPr>
              <a:t>def</a:t>
            </a:r>
            <a:r>
              <a:rPr lang="en-GB" b="1" dirty="0">
                <a:solidFill>
                  <a:srgbClr val="002060"/>
                </a:solidFill>
              </a:rPr>
              <a:t> __</a:t>
            </a:r>
            <a:r>
              <a:rPr lang="en-GB" b="1" dirty="0" err="1">
                <a:solidFill>
                  <a:srgbClr val="002060"/>
                </a:solidFill>
              </a:rPr>
              <a:t>eq</a:t>
            </a:r>
            <a:r>
              <a:rPr lang="en-GB" b="1" dirty="0">
                <a:solidFill>
                  <a:srgbClr val="002060"/>
                </a:solidFill>
              </a:rPr>
              <a:t>__(</a:t>
            </a:r>
            <a:r>
              <a:rPr lang="en-GB" b="1" dirty="0" err="1">
                <a:solidFill>
                  <a:srgbClr val="002060"/>
                </a:solidFill>
              </a:rPr>
              <a:t>self,other</a:t>
            </a:r>
            <a:r>
              <a:rPr lang="en-GB" b="1" dirty="0">
                <a:solidFill>
                  <a:srgbClr val="002060"/>
                </a:solidFill>
              </a:rPr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        return </a:t>
            </a:r>
            <a:r>
              <a:rPr lang="en-GB" b="1" dirty="0" err="1">
                <a:solidFill>
                  <a:srgbClr val="002060"/>
                </a:solidFill>
              </a:rPr>
              <a:t>self.total</a:t>
            </a:r>
            <a:r>
              <a:rPr lang="en-GB" b="1" dirty="0">
                <a:solidFill>
                  <a:srgbClr val="002060"/>
                </a:solidFill>
              </a:rPr>
              <a:t>==</a:t>
            </a:r>
            <a:r>
              <a:rPr lang="en-GB" b="1" dirty="0" err="1">
                <a:solidFill>
                  <a:srgbClr val="002060"/>
                </a:solidFill>
              </a:rPr>
              <a:t>other.total</a:t>
            </a:r>
            <a:endParaRPr lang="en-GB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s1 = Student('APR',92)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print(s1)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s2 = Student('Aakash',94)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print(s2)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if (s1==s2): print('Students achieved same result')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else: print('Students achieved different result')</a:t>
            </a:r>
          </a:p>
          <a:p>
            <a:pPr marL="0" indent="0">
              <a:buNone/>
            </a:pP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4" y="382137"/>
            <a:ext cx="4933663" cy="4817659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class Person:</a:t>
            </a:r>
          </a:p>
          <a:p>
            <a:pPr marL="0" indent="0">
              <a:buNone/>
            </a:pPr>
            <a:r>
              <a:rPr lang="en-GB" sz="2200" b="1" i="1" dirty="0">
                <a:latin typeface="Garamond" panose="02020404030301010803" pitchFamily="18" charset="0"/>
              </a:rPr>
              <a:t>    </a:t>
            </a:r>
            <a:r>
              <a:rPr lang="en-GB" sz="2200" b="1" i="1" dirty="0" err="1">
                <a:latin typeface="Garamond" panose="02020404030301010803" pitchFamily="18" charset="0"/>
              </a:rPr>
              <a:t>def</a:t>
            </a:r>
            <a:r>
              <a:rPr lang="en-GB" sz="2200" b="1" i="1" dirty="0">
                <a:latin typeface="Garamond" panose="02020404030301010803" pitchFamily="18" charset="0"/>
              </a:rPr>
              <a:t> __</a:t>
            </a:r>
            <a:r>
              <a:rPr lang="en-GB" sz="2200" b="1" i="1" dirty="0" err="1">
                <a:latin typeface="Garamond" panose="02020404030301010803" pitchFamily="18" charset="0"/>
              </a:rPr>
              <a:t>init</a:t>
            </a:r>
            <a:r>
              <a:rPr lang="en-GB" sz="2200" b="1" i="1" dirty="0">
                <a:latin typeface="Garamond" panose="02020404030301010803" pitchFamily="18" charset="0"/>
              </a:rPr>
              <a:t>__(</a:t>
            </a:r>
            <a:r>
              <a:rPr lang="en-GB" sz="2200" b="1" i="1" dirty="0" err="1">
                <a:latin typeface="Garamond" panose="02020404030301010803" pitchFamily="18" charset="0"/>
              </a:rPr>
              <a:t>self,name</a:t>
            </a:r>
            <a:r>
              <a:rPr lang="en-GB" sz="2200" b="1" i="1" dirty="0">
                <a:latin typeface="Garamond" panose="02020404030301010803" pitchFamily="18" charset="0"/>
              </a:rPr>
              <a:t>=None):</a:t>
            </a:r>
          </a:p>
          <a:p>
            <a:pPr marL="0" indent="0">
              <a:buNone/>
            </a:pPr>
            <a:r>
              <a:rPr lang="en-GB" sz="2200" b="1" i="1" dirty="0">
                <a:latin typeface="Garamond" panose="02020404030301010803" pitchFamily="18" charset="0"/>
              </a:rPr>
              <a:t>        self.name = name</a:t>
            </a:r>
          </a:p>
          <a:p>
            <a:pPr marL="0" indent="0">
              <a:buNone/>
            </a:pPr>
            <a:r>
              <a:rPr lang="en-GB" sz="2200" b="1" i="1" dirty="0">
                <a:latin typeface="Garamond" panose="02020404030301010803" pitchFamily="18" charset="0"/>
              </a:rPr>
              <a:t>    </a:t>
            </a:r>
            <a:r>
              <a:rPr lang="en-GB" sz="2200" b="1" i="1" dirty="0" err="1">
                <a:latin typeface="Garamond" panose="02020404030301010803" pitchFamily="18" charset="0"/>
              </a:rPr>
              <a:t>def</a:t>
            </a:r>
            <a:r>
              <a:rPr lang="en-GB" sz="2200" b="1" i="1" dirty="0">
                <a:latin typeface="Garamond" panose="02020404030301010803" pitchFamily="18" charset="0"/>
              </a:rPr>
              <a:t> show(self):</a:t>
            </a:r>
          </a:p>
          <a:p>
            <a:pPr marL="0" indent="0">
              <a:buNone/>
            </a:pPr>
            <a:r>
              <a:rPr lang="en-GB" sz="2200" b="1" i="1" dirty="0">
                <a:latin typeface="Garamond" panose="02020404030301010803" pitchFamily="18" charset="0"/>
              </a:rPr>
              <a:t>        print('Name : %s'%(self.name))</a:t>
            </a:r>
          </a:p>
          <a:p>
            <a:pPr marL="0" indent="0">
              <a:buNone/>
            </a:pPr>
            <a:r>
              <a:rPr lang="en-GB" sz="2200" b="1" i="1" dirty="0">
                <a:latin typeface="Garamond" panose="02020404030301010803" pitchFamily="18" charset="0"/>
              </a:rPr>
              <a:t>   </a:t>
            </a:r>
          </a:p>
          <a:p>
            <a:pPr marL="0" indent="0">
              <a:buNone/>
            </a:pPr>
            <a:r>
              <a:rPr lang="en-GB" sz="2200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class School:</a:t>
            </a:r>
          </a:p>
          <a:p>
            <a:pPr marL="0" indent="0">
              <a:buNone/>
            </a:pPr>
            <a:r>
              <a:rPr lang="en-GB" sz="2200" b="1" i="1" dirty="0">
                <a:latin typeface="Garamond" panose="02020404030301010803" pitchFamily="18" charset="0"/>
              </a:rPr>
              <a:t>    </a:t>
            </a:r>
            <a:r>
              <a:rPr lang="en-GB" sz="2200" b="1" i="1" dirty="0" err="1">
                <a:latin typeface="Garamond" panose="02020404030301010803" pitchFamily="18" charset="0"/>
              </a:rPr>
              <a:t>def</a:t>
            </a:r>
            <a:r>
              <a:rPr lang="en-GB" sz="2200" b="1" i="1" dirty="0">
                <a:latin typeface="Garamond" panose="02020404030301010803" pitchFamily="18" charset="0"/>
              </a:rPr>
              <a:t> __</a:t>
            </a:r>
            <a:r>
              <a:rPr lang="en-GB" sz="2200" b="1" i="1" dirty="0" err="1">
                <a:latin typeface="Garamond" panose="02020404030301010803" pitchFamily="18" charset="0"/>
              </a:rPr>
              <a:t>init</a:t>
            </a:r>
            <a:r>
              <a:rPr lang="en-GB" sz="2200" b="1" i="1" dirty="0">
                <a:latin typeface="Garamond" panose="02020404030301010803" pitchFamily="18" charset="0"/>
              </a:rPr>
              <a:t>__(self, </a:t>
            </a:r>
            <a:r>
              <a:rPr lang="en-GB" sz="2200" b="1" i="1" dirty="0" err="1">
                <a:latin typeface="Garamond" panose="02020404030301010803" pitchFamily="18" charset="0"/>
              </a:rPr>
              <a:t>sname</a:t>
            </a:r>
            <a:r>
              <a:rPr lang="en-GB" sz="2200" b="1" i="1" dirty="0">
                <a:latin typeface="Garamond" panose="02020404030301010803" pitchFamily="18" charset="0"/>
              </a:rPr>
              <a:t>=None):</a:t>
            </a:r>
          </a:p>
          <a:p>
            <a:pPr marL="0" indent="0">
              <a:buNone/>
            </a:pPr>
            <a:r>
              <a:rPr lang="en-GB" sz="2200" b="1" i="1" dirty="0">
                <a:latin typeface="Garamond" panose="02020404030301010803" pitchFamily="18" charset="0"/>
              </a:rPr>
              <a:t>        </a:t>
            </a:r>
            <a:r>
              <a:rPr lang="en-GB" sz="2200" b="1" i="1" dirty="0" err="1">
                <a:latin typeface="Garamond" panose="02020404030301010803" pitchFamily="18" charset="0"/>
              </a:rPr>
              <a:t>self.sname</a:t>
            </a:r>
            <a:r>
              <a:rPr lang="en-GB" sz="2200" b="1" i="1" dirty="0">
                <a:latin typeface="Garamond" panose="02020404030301010803" pitchFamily="18" charset="0"/>
              </a:rPr>
              <a:t> = </a:t>
            </a:r>
            <a:r>
              <a:rPr lang="en-GB" sz="2200" b="1" i="1" dirty="0" err="1">
                <a:latin typeface="Garamond" panose="02020404030301010803" pitchFamily="18" charset="0"/>
              </a:rPr>
              <a:t>sname</a:t>
            </a:r>
            <a:endParaRPr lang="en-GB" sz="2200" b="1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200" b="1" i="1" dirty="0">
                <a:latin typeface="Garamond" panose="02020404030301010803" pitchFamily="18" charset="0"/>
              </a:rPr>
              <a:t>    </a:t>
            </a:r>
            <a:r>
              <a:rPr lang="en-GB" sz="2200" b="1" i="1" dirty="0" err="1">
                <a:latin typeface="Garamond" panose="02020404030301010803" pitchFamily="18" charset="0"/>
              </a:rPr>
              <a:t>def</a:t>
            </a:r>
            <a:r>
              <a:rPr lang="en-GB" sz="2200" b="1" i="1" dirty="0">
                <a:latin typeface="Garamond" panose="02020404030301010803" pitchFamily="18" charset="0"/>
              </a:rPr>
              <a:t> show(self):</a:t>
            </a:r>
          </a:p>
          <a:p>
            <a:pPr marL="0" indent="0">
              <a:buNone/>
            </a:pPr>
            <a:r>
              <a:rPr lang="en-GB" sz="2200" b="1" i="1" dirty="0">
                <a:latin typeface="Garamond" panose="02020404030301010803" pitchFamily="18" charset="0"/>
              </a:rPr>
              <a:t>        print('School : %s'%(</a:t>
            </a:r>
            <a:r>
              <a:rPr lang="en-GB" sz="2200" b="1" i="1" dirty="0" err="1">
                <a:latin typeface="Garamond" panose="02020404030301010803" pitchFamily="18" charset="0"/>
              </a:rPr>
              <a:t>self.sname</a:t>
            </a:r>
            <a:r>
              <a:rPr lang="en-GB" sz="2200" b="1" i="1" dirty="0">
                <a:latin typeface="Garamond" panose="02020404030301010803" pitchFamily="18" charset="0"/>
              </a:rPr>
              <a:t>))</a:t>
            </a:r>
            <a:endParaRPr lang="en-GB" sz="2200" b="1" dirty="0" smtClean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9319" y="382137"/>
            <a:ext cx="687620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class Student(</a:t>
            </a:r>
            <a:r>
              <a:rPr lang="en-GB" sz="2200" b="1" i="1" dirty="0" err="1">
                <a:solidFill>
                  <a:srgbClr val="0070C0"/>
                </a:solidFill>
                <a:latin typeface="Garamond" panose="02020404030301010803" pitchFamily="18" charset="0"/>
              </a:rPr>
              <a:t>Person,School</a:t>
            </a:r>
            <a:r>
              <a:rPr lang="en-GB" sz="2200" b="1" i="1" dirty="0">
                <a:solidFill>
                  <a:srgbClr val="0070C0"/>
                </a:solidFill>
                <a:latin typeface="Garamond" panose="02020404030301010803" pitchFamily="18" charset="0"/>
              </a:rPr>
              <a:t>):</a:t>
            </a:r>
          </a:p>
          <a:p>
            <a:r>
              <a:rPr lang="en-GB" sz="2200" b="1" i="1" dirty="0">
                <a:latin typeface="Garamond" panose="02020404030301010803" pitchFamily="18" charset="0"/>
              </a:rPr>
              <a:t>    </a:t>
            </a:r>
            <a:r>
              <a:rPr lang="en-GB" sz="2200" b="1" i="1" dirty="0" err="1" smtClean="0">
                <a:latin typeface="Garamond" panose="02020404030301010803" pitchFamily="18" charset="0"/>
              </a:rPr>
              <a:t>def</a:t>
            </a:r>
            <a:r>
              <a:rPr lang="en-GB" sz="2200" b="1" i="1" dirty="0" smtClean="0">
                <a:latin typeface="Garamond" panose="02020404030301010803" pitchFamily="18" charset="0"/>
              </a:rPr>
              <a:t> __</a:t>
            </a:r>
            <a:r>
              <a:rPr lang="en-GB" sz="2200" b="1" i="1" dirty="0" err="1">
                <a:latin typeface="Garamond" panose="02020404030301010803" pitchFamily="18" charset="0"/>
              </a:rPr>
              <a:t>init</a:t>
            </a:r>
            <a:r>
              <a:rPr lang="en-GB" sz="2200" b="1" i="1" dirty="0">
                <a:latin typeface="Garamond" panose="02020404030301010803" pitchFamily="18" charset="0"/>
              </a:rPr>
              <a:t>__(</a:t>
            </a:r>
            <a:r>
              <a:rPr lang="en-GB" sz="2200" b="1" i="1" dirty="0" err="1">
                <a:latin typeface="Garamond" panose="02020404030301010803" pitchFamily="18" charset="0"/>
              </a:rPr>
              <a:t>self,name</a:t>
            </a:r>
            <a:r>
              <a:rPr lang="en-GB" sz="2200" b="1" i="1" dirty="0">
                <a:latin typeface="Garamond" panose="02020404030301010803" pitchFamily="18" charset="0"/>
              </a:rPr>
              <a:t>=</a:t>
            </a:r>
            <a:r>
              <a:rPr lang="en-GB" sz="2200" b="1" i="1" dirty="0" err="1">
                <a:latin typeface="Garamond" panose="02020404030301010803" pitchFamily="18" charset="0"/>
              </a:rPr>
              <a:t>None,total</a:t>
            </a:r>
            <a:r>
              <a:rPr lang="en-GB" sz="2200" b="1" i="1" dirty="0">
                <a:latin typeface="Garamond" panose="02020404030301010803" pitchFamily="18" charset="0"/>
              </a:rPr>
              <a:t>=0,sname=None):</a:t>
            </a:r>
          </a:p>
          <a:p>
            <a:r>
              <a:rPr lang="en-GB" sz="2200" b="1" i="1" dirty="0">
                <a:latin typeface="Garamond" panose="02020404030301010803" pitchFamily="18" charset="0"/>
              </a:rPr>
              <a:t>        super().__</a:t>
            </a:r>
            <a:r>
              <a:rPr lang="en-GB" sz="2200" b="1" i="1" dirty="0" err="1">
                <a:latin typeface="Garamond" panose="02020404030301010803" pitchFamily="18" charset="0"/>
              </a:rPr>
              <a:t>init</a:t>
            </a:r>
            <a:r>
              <a:rPr lang="en-GB" sz="2200" b="1" i="1" dirty="0">
                <a:latin typeface="Garamond" panose="02020404030301010803" pitchFamily="18" charset="0"/>
              </a:rPr>
              <a:t>__(name)</a:t>
            </a:r>
          </a:p>
          <a:p>
            <a:r>
              <a:rPr lang="en-GB" sz="2200" b="1" i="1" dirty="0">
                <a:latin typeface="Garamond" panose="02020404030301010803" pitchFamily="18" charset="0"/>
              </a:rPr>
              <a:t>        </a:t>
            </a:r>
            <a:r>
              <a:rPr lang="en-GB" sz="2200" b="1" i="1" dirty="0" err="1">
                <a:latin typeface="Garamond" panose="02020404030301010803" pitchFamily="18" charset="0"/>
              </a:rPr>
              <a:t>self.total</a:t>
            </a:r>
            <a:r>
              <a:rPr lang="en-GB" sz="2200" b="1" i="1" dirty="0">
                <a:latin typeface="Garamond" panose="02020404030301010803" pitchFamily="18" charset="0"/>
              </a:rPr>
              <a:t> = total</a:t>
            </a:r>
          </a:p>
          <a:p>
            <a:r>
              <a:rPr lang="en-GB" sz="2200" b="1" i="1" dirty="0">
                <a:latin typeface="Garamond" panose="02020404030301010803" pitchFamily="18" charset="0"/>
              </a:rPr>
              <a:t>        School.__</a:t>
            </a:r>
            <a:r>
              <a:rPr lang="en-GB" sz="2200" b="1" i="1" dirty="0" err="1">
                <a:latin typeface="Garamond" panose="02020404030301010803" pitchFamily="18" charset="0"/>
              </a:rPr>
              <a:t>init</a:t>
            </a:r>
            <a:r>
              <a:rPr lang="en-GB" sz="2200" b="1" i="1" dirty="0">
                <a:latin typeface="Garamond" panose="02020404030301010803" pitchFamily="18" charset="0"/>
              </a:rPr>
              <a:t>__(</a:t>
            </a:r>
            <a:r>
              <a:rPr lang="en-GB" sz="2200" b="1" i="1" dirty="0" err="1">
                <a:latin typeface="Garamond" panose="02020404030301010803" pitchFamily="18" charset="0"/>
              </a:rPr>
              <a:t>self,sname</a:t>
            </a:r>
            <a:r>
              <a:rPr lang="en-GB" sz="2200" b="1" i="1" dirty="0">
                <a:latin typeface="Garamond" panose="02020404030301010803" pitchFamily="18" charset="0"/>
              </a:rPr>
              <a:t>)</a:t>
            </a:r>
          </a:p>
          <a:p>
            <a:r>
              <a:rPr lang="en-GB" sz="2200" b="1" i="1" dirty="0">
                <a:latin typeface="Garamond" panose="02020404030301010803" pitchFamily="18" charset="0"/>
              </a:rPr>
              <a:t>    </a:t>
            </a:r>
            <a:r>
              <a:rPr lang="en-GB" sz="2200" b="1" i="1" dirty="0" err="1">
                <a:latin typeface="Garamond" panose="02020404030301010803" pitchFamily="18" charset="0"/>
              </a:rPr>
              <a:t>def</a:t>
            </a:r>
            <a:r>
              <a:rPr lang="en-GB" sz="2200" b="1" i="1" dirty="0">
                <a:latin typeface="Garamond" panose="02020404030301010803" pitchFamily="18" charset="0"/>
              </a:rPr>
              <a:t> show(self):</a:t>
            </a:r>
          </a:p>
          <a:p>
            <a:r>
              <a:rPr lang="en-GB" sz="2200" b="1" i="1" dirty="0">
                <a:latin typeface="Garamond" panose="02020404030301010803" pitchFamily="18" charset="0"/>
              </a:rPr>
              <a:t>        super().show()</a:t>
            </a:r>
          </a:p>
          <a:p>
            <a:r>
              <a:rPr lang="en-GB" sz="2200" b="1" i="1" dirty="0">
                <a:latin typeface="Garamond" panose="02020404030301010803" pitchFamily="18" charset="0"/>
              </a:rPr>
              <a:t>        print('Total : ',</a:t>
            </a:r>
            <a:r>
              <a:rPr lang="en-GB" sz="2200" b="1" i="1" dirty="0" err="1">
                <a:latin typeface="Garamond" panose="02020404030301010803" pitchFamily="18" charset="0"/>
              </a:rPr>
              <a:t>self.total</a:t>
            </a:r>
            <a:r>
              <a:rPr lang="en-GB" sz="2200" b="1" i="1" dirty="0">
                <a:latin typeface="Garamond" panose="02020404030301010803" pitchFamily="18" charset="0"/>
              </a:rPr>
              <a:t>)</a:t>
            </a:r>
          </a:p>
          <a:p>
            <a:r>
              <a:rPr lang="en-GB" sz="2200" b="1" i="1" dirty="0">
                <a:latin typeface="Garamond" panose="02020404030301010803" pitchFamily="18" charset="0"/>
              </a:rPr>
              <a:t>        </a:t>
            </a:r>
            <a:r>
              <a:rPr lang="en-GB" sz="2200" b="1" i="1" dirty="0" err="1">
                <a:latin typeface="Garamond" panose="02020404030301010803" pitchFamily="18" charset="0"/>
              </a:rPr>
              <a:t>School.show</a:t>
            </a:r>
            <a:r>
              <a:rPr lang="en-GB" sz="2200" b="1" i="1" dirty="0">
                <a:latin typeface="Garamond" panose="02020404030301010803" pitchFamily="18" charset="0"/>
              </a:rPr>
              <a:t>(self)</a:t>
            </a:r>
            <a:endParaRPr lang="en-GB" sz="2200" b="1" dirty="0" smtClean="0">
              <a:latin typeface="Garamond" panose="02020404030301010803" pitchFamily="18" charset="0"/>
            </a:endParaRPr>
          </a:p>
          <a:p>
            <a:endParaRPr lang="en-GB" sz="22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332" y="5431809"/>
            <a:ext cx="4735774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200" b="1" dirty="0"/>
              <a:t>s1 = Student('APR',92,'MACE')</a:t>
            </a:r>
          </a:p>
          <a:p>
            <a:r>
              <a:rPr lang="en-GB" sz="2200" b="1" dirty="0"/>
              <a:t>s1.show()</a:t>
            </a:r>
            <a:endParaRPr lang="en-GB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10003810" y="3623479"/>
            <a:ext cx="914400" cy="423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Person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1510" y="3623478"/>
            <a:ext cx="914400" cy="423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School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15602" y="4647063"/>
            <a:ext cx="948518" cy="423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Student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508772" y="4053383"/>
            <a:ext cx="13648" cy="341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477764" y="4039735"/>
            <a:ext cx="13648" cy="341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481480" y="4387755"/>
            <a:ext cx="102358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979622" y="4387755"/>
            <a:ext cx="0" cy="2593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8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9558"/>
            <a:ext cx="10515600" cy="561740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Custom Class</a:t>
            </a:r>
          </a:p>
          <a:p>
            <a:pPr marL="0" indent="0">
              <a:buNone/>
            </a:pPr>
            <a:r>
              <a:rPr lang="en-GB" dirty="0" smtClean="0"/>
              <a:t>Syntax: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class &lt;</a:t>
            </a:r>
            <a:r>
              <a:rPr lang="en-GB" dirty="0" err="1" smtClean="0"/>
              <a:t>classname</a:t>
            </a:r>
            <a:r>
              <a:rPr lang="en-GB" dirty="0" smtClean="0"/>
              <a:t>&gt;: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class_suite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class &lt;</a:t>
            </a:r>
            <a:r>
              <a:rPr lang="en-GB" dirty="0" err="1" smtClean="0"/>
              <a:t>classname</a:t>
            </a:r>
            <a:r>
              <a:rPr lang="en-GB" dirty="0" smtClean="0"/>
              <a:t>&gt; (</a:t>
            </a:r>
            <a:r>
              <a:rPr lang="en-GB" dirty="0" err="1" smtClean="0"/>
              <a:t>base_classes</a:t>
            </a:r>
            <a:r>
              <a:rPr lang="en-GB" dirty="0" smtClean="0"/>
              <a:t>):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class_suite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Class is a set of instance variables and methods bundled together</a:t>
            </a:r>
          </a:p>
          <a:p>
            <a:pPr marL="0" indent="0">
              <a:buNone/>
            </a:pPr>
            <a:r>
              <a:rPr lang="en-GB" dirty="0" smtClean="0"/>
              <a:t>Objects communicate by passing messages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7192370" y="764275"/>
            <a:ext cx="3671248" cy="37531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u="sng" dirty="0" smtClean="0">
                <a:solidFill>
                  <a:schemeClr val="tx1"/>
                </a:solidFill>
                <a:latin typeface="Garamond" panose="02020404030301010803" pitchFamily="18" charset="0"/>
              </a:rPr>
              <a:t>Advantages</a:t>
            </a:r>
          </a:p>
          <a:p>
            <a:pPr algn="ctr"/>
            <a:endParaRPr lang="en-GB" sz="28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GB" sz="28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Simplicity</a:t>
            </a:r>
          </a:p>
          <a:p>
            <a:pPr algn="ctr"/>
            <a:r>
              <a:rPr lang="en-GB" sz="28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Modifiability</a:t>
            </a:r>
          </a:p>
          <a:p>
            <a:pPr algn="ctr"/>
            <a:r>
              <a:rPr lang="en-GB" sz="28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Extensibility &amp; maintainability</a:t>
            </a:r>
          </a:p>
          <a:p>
            <a:pPr algn="ctr"/>
            <a:r>
              <a:rPr lang="en-GB" sz="28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Reusability</a:t>
            </a:r>
          </a:p>
          <a:p>
            <a:pPr algn="ctr"/>
            <a:r>
              <a:rPr lang="en-GB" sz="28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Security</a:t>
            </a:r>
          </a:p>
          <a:p>
            <a:pPr algn="ctr"/>
            <a:endParaRPr lang="en-GB" sz="28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3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025"/>
            <a:ext cx="5985682" cy="5813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Predefined Methods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__new__()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init</a:t>
            </a:r>
            <a:r>
              <a:rPr lang="en-GB" sz="2600" b="1" dirty="0" smtClean="0">
                <a:latin typeface="Garamond" panose="02020404030301010803" pitchFamily="18" charset="0"/>
              </a:rPr>
              <a:t>__(self, </a:t>
            </a:r>
            <a:r>
              <a:rPr lang="en-GB" sz="2600" b="1" dirty="0" err="1" smtClean="0">
                <a:latin typeface="Garamond" panose="02020404030301010803" pitchFamily="18" charset="0"/>
              </a:rPr>
              <a:t>args</a:t>
            </a:r>
            <a:r>
              <a:rPr lang="en-GB" sz="2600" b="1" dirty="0" smtClean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repr</a:t>
            </a:r>
            <a:r>
              <a:rPr lang="en-GB" sz="2600" b="1" dirty="0" smtClean="0">
                <a:latin typeface="Garamond" panose="02020404030301010803" pitchFamily="18" charset="0"/>
              </a:rPr>
              <a:t>__(self)       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String representation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accent1"/>
                </a:solidFill>
                <a:latin typeface="Garamond" panose="02020404030301010803" pitchFamily="18" charset="0"/>
              </a:rPr>
              <a:t>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		 in shell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str</a:t>
            </a:r>
            <a:r>
              <a:rPr lang="en-GB" sz="2600" b="1" dirty="0" smtClean="0">
                <a:latin typeface="Garamond" panose="02020404030301010803" pitchFamily="18" charset="0"/>
              </a:rPr>
              <a:t>__(self)         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in print() statement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__add__(self,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+ y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mul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* y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__pow__(self,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** y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xor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^ y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neg</a:t>
            </a:r>
            <a:r>
              <a:rPr lang="en-GB" sz="2600" b="1" dirty="0" smtClean="0">
                <a:latin typeface="Garamond" panose="02020404030301010803" pitchFamily="18" charset="0"/>
              </a:rPr>
              <a:t>__(self)	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 -x</a:t>
            </a:r>
          </a:p>
          <a:p>
            <a:pPr marL="0" indent="0">
              <a:buNone/>
            </a:pPr>
            <a:endParaRPr lang="en-GB" sz="26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882" y="586854"/>
            <a:ext cx="510426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__sub__(self, other)           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-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__mod__(self, other)         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%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__and__(self, other)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&amp;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__or__(self,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|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lt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&lt;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__le__(self,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&lt;=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eq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==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__ne__(self,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!=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ge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&gt;= y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__</a:t>
            </a:r>
            <a:r>
              <a:rPr lang="en-GB" sz="2600" b="1" dirty="0" err="1" smtClean="0">
                <a:latin typeface="Garamond" panose="02020404030301010803" pitchFamily="18" charset="0"/>
              </a:rPr>
              <a:t>gt</a:t>
            </a:r>
            <a:r>
              <a:rPr lang="en-GB" sz="2600" b="1" dirty="0" smtClean="0">
                <a:latin typeface="Garamond" panose="02020404030301010803" pitchFamily="18" charset="0"/>
              </a:rPr>
              <a:t>__(self, other)		</a:t>
            </a:r>
            <a:r>
              <a:rPr lang="en-GB" sz="24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# x &gt; y</a:t>
            </a: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endParaRPr lang="en-GB" sz="26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87403" y="996287"/>
            <a:ext cx="40946" cy="47494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0" y="586854"/>
            <a:ext cx="5854889" cy="313898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0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6" y="245660"/>
            <a:ext cx="6149455" cy="64144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class Fraction: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__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init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__(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self,n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=0,d=1):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self.__</a:t>
            </a:r>
            <a:r>
              <a:rPr lang="en-GB" b="1" dirty="0" err="1" smtClean="0">
                <a:latin typeface="Garamond" panose="02020404030301010803" pitchFamily="18" charset="0"/>
              </a:rPr>
              <a:t>num</a:t>
            </a:r>
            <a:r>
              <a:rPr lang="en-GB" b="1" dirty="0" smtClean="0">
                <a:latin typeface="Garamond" panose="02020404030301010803" pitchFamily="18" charset="0"/>
              </a:rPr>
              <a:t> = n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</a:t>
            </a:r>
            <a:r>
              <a:rPr lang="en-GB" b="1" dirty="0" err="1" smtClean="0">
                <a:latin typeface="Garamond" panose="02020404030301010803" pitchFamily="18" charset="0"/>
              </a:rPr>
              <a:t>self.deno</a:t>
            </a:r>
            <a:r>
              <a:rPr lang="en-GB" b="1" dirty="0" smtClean="0">
                <a:latin typeface="Garamond" panose="02020404030301010803" pitchFamily="18" charset="0"/>
              </a:rPr>
              <a:t> =d</a:t>
            </a:r>
          </a:p>
          <a:p>
            <a:pPr marL="0" indent="0">
              <a:buNone/>
            </a:pP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setN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(self, value=0):</a:t>
            </a:r>
          </a:p>
          <a:p>
            <a:pPr marL="0" indent="0">
              <a:buNone/>
            </a:pPr>
            <a:r>
              <a:rPr lang="en-GB" sz="2400" b="1" i="1" dirty="0" smtClean="0">
                <a:latin typeface="Garamond" panose="02020404030301010803" pitchFamily="18" charset="0"/>
              </a:rPr>
              <a:t>        ''' Sets numerator'''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self.__</a:t>
            </a:r>
            <a:r>
              <a:rPr lang="en-GB" b="1" dirty="0" err="1" smtClean="0">
                <a:latin typeface="Garamond" panose="02020404030301010803" pitchFamily="18" charset="0"/>
              </a:rPr>
              <a:t>num</a:t>
            </a:r>
            <a:r>
              <a:rPr lang="en-GB" b="1" dirty="0" smtClean="0">
                <a:latin typeface="Garamond" panose="02020404030301010803" pitchFamily="18" charset="0"/>
              </a:rPr>
              <a:t> = value</a:t>
            </a:r>
          </a:p>
          <a:p>
            <a:pPr marL="0" indent="0">
              <a:buNone/>
            </a:pP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setD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(self, value=1):</a:t>
            </a:r>
          </a:p>
          <a:p>
            <a:pPr marL="0" indent="0">
              <a:buNone/>
            </a:pPr>
            <a:r>
              <a:rPr lang="en-GB" sz="2400" b="1" i="1" dirty="0" smtClean="0">
                <a:latin typeface="Garamond" panose="02020404030301010803" pitchFamily="18" charset="0"/>
              </a:rPr>
              <a:t>        ''' Sets denominator'''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if not value : raise </a:t>
            </a:r>
            <a:r>
              <a:rPr lang="en-GB" sz="2400" b="1" dirty="0" err="1" smtClean="0">
                <a:latin typeface="Garamond" panose="02020404030301010803" pitchFamily="18" charset="0"/>
              </a:rPr>
              <a:t>ZeroDivisionError</a:t>
            </a:r>
            <a:endParaRPr lang="en-GB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</a:t>
            </a:r>
            <a:r>
              <a:rPr lang="en-GB" b="1" dirty="0" err="1" smtClean="0">
                <a:latin typeface="Garamond" panose="02020404030301010803" pitchFamily="18" charset="0"/>
              </a:rPr>
              <a:t>self.deno</a:t>
            </a:r>
            <a:r>
              <a:rPr lang="en-GB" b="1" dirty="0" smtClean="0">
                <a:latin typeface="Garamond" panose="02020404030301010803" pitchFamily="18" charset="0"/>
              </a:rPr>
              <a:t> =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8221" y="504967"/>
            <a:ext cx="541816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GB" sz="26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GB" sz="26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getN</a:t>
            </a:r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(self):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   </a:t>
            </a:r>
            <a:r>
              <a:rPr lang="en-GB" sz="2200" b="1" i="1" dirty="0" smtClean="0">
                <a:latin typeface="Garamond" panose="02020404030301010803" pitchFamily="18" charset="0"/>
              </a:rPr>
              <a:t>'''Returns numerator'''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   return self.__</a:t>
            </a:r>
            <a:r>
              <a:rPr lang="en-GB" sz="2600" b="1" dirty="0" err="1" smtClean="0">
                <a:latin typeface="Garamond" panose="02020404030301010803" pitchFamily="18" charset="0"/>
              </a:rPr>
              <a:t>num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 </a:t>
            </a:r>
            <a:r>
              <a:rPr lang="en-GB" sz="26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GB" sz="26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getD</a:t>
            </a:r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(self):</a:t>
            </a:r>
          </a:p>
          <a:p>
            <a:r>
              <a:rPr lang="en-GB" sz="2200" b="1" i="1" dirty="0" smtClean="0">
                <a:latin typeface="Garamond" panose="02020404030301010803" pitchFamily="18" charset="0"/>
              </a:rPr>
              <a:t>        '''Returns denominator'''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   return </a:t>
            </a:r>
            <a:r>
              <a:rPr lang="en-GB" sz="2600" b="1" dirty="0" err="1" smtClean="0">
                <a:latin typeface="Garamond" panose="02020404030301010803" pitchFamily="18" charset="0"/>
              </a:rPr>
              <a:t>self.deno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 </a:t>
            </a:r>
            <a:r>
              <a:rPr lang="en-GB" sz="26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prints(self):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   print('%d / %d'% (self.__</a:t>
            </a:r>
            <a:r>
              <a:rPr lang="en-GB" sz="2600" b="1" dirty="0" err="1" smtClean="0">
                <a:latin typeface="Garamond" panose="02020404030301010803" pitchFamily="18" charset="0"/>
              </a:rPr>
              <a:t>num</a:t>
            </a:r>
            <a:r>
              <a:rPr lang="en-GB" sz="2600" b="1" dirty="0" smtClean="0">
                <a:latin typeface="Garamond" panose="02020404030301010803" pitchFamily="18" charset="0"/>
              </a:rPr>
              <a:t>, </a:t>
            </a:r>
            <a:r>
              <a:rPr lang="en-GB" sz="2600" b="1" dirty="0" err="1" smtClean="0">
                <a:latin typeface="Garamond" panose="02020404030301010803" pitchFamily="18" charset="0"/>
              </a:rPr>
              <a:t>self.deno</a:t>
            </a:r>
            <a:r>
              <a:rPr lang="en-GB" sz="2600" b="1" dirty="0" smtClean="0">
                <a:latin typeface="Garamond" panose="02020404030301010803" pitchFamily="18" charset="0"/>
              </a:rPr>
              <a:t>))</a:t>
            </a:r>
            <a:endParaRPr lang="en-GB" sz="2600" b="1" dirty="0">
              <a:latin typeface="Garamond" panose="020204040303010108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48566" y="245660"/>
            <a:ext cx="20473" cy="5909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546"/>
            <a:ext cx="4675496" cy="629161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latin typeface="Garamond" panose="02020404030301010803" pitchFamily="18" charset="0"/>
              </a:rPr>
              <a:t>try: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latin typeface="Garamond" panose="02020404030301010803" pitchFamily="18" charset="0"/>
              </a:rPr>
              <a:t>    f1 = Fraction();   f1.prints()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latin typeface="Garamond" panose="02020404030301010803" pitchFamily="18" charset="0"/>
              </a:rPr>
              <a:t>    f2 = Fraction(2,5)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latin typeface="Garamond" panose="02020404030301010803" pitchFamily="18" charset="0"/>
              </a:rPr>
              <a:t>    f2.prints()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latin typeface="Garamond" panose="02020404030301010803" pitchFamily="18" charset="0"/>
              </a:rPr>
              <a:t>    f2.setN(3);  f2.prints()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latin typeface="Garamond" panose="02020404030301010803" pitchFamily="18" charset="0"/>
              </a:rPr>
              <a:t>    f2.setD(7);  f2.prints()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latin typeface="Garamond" panose="02020404030301010803" pitchFamily="18" charset="0"/>
              </a:rPr>
              <a:t>    f2.setD(0)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latin typeface="Garamond" panose="02020404030301010803" pitchFamily="18" charset="0"/>
              </a:rPr>
              <a:t>except: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  <a:latin typeface="Garamond" panose="02020404030301010803" pitchFamily="18" charset="0"/>
              </a:rPr>
              <a:t>    print('Not Valid')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5112" y="327546"/>
            <a:ext cx="5273723" cy="629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f2.setD(4)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print(f2.getN(),'/',f2.getD())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print(f2.deno)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print(f2._Fraction__num)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  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9318" y="3473355"/>
            <a:ext cx="177022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0 / 1</a:t>
            </a:r>
          </a:p>
          <a:p>
            <a:r>
              <a:rPr lang="en-GB" sz="2400" dirty="0"/>
              <a:t>2 / 5</a:t>
            </a:r>
          </a:p>
          <a:p>
            <a:r>
              <a:rPr lang="en-GB" sz="2400" dirty="0"/>
              <a:t>3 / 5</a:t>
            </a:r>
          </a:p>
          <a:p>
            <a:r>
              <a:rPr lang="en-GB" sz="2400" dirty="0"/>
              <a:t>3 / 7</a:t>
            </a:r>
          </a:p>
          <a:p>
            <a:r>
              <a:rPr lang="en-GB" sz="2400" dirty="0"/>
              <a:t>Not Valid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45958" y="327546"/>
            <a:ext cx="0" cy="6114197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3766782" y="750627"/>
            <a:ext cx="2811439" cy="2722728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38413" y="2952137"/>
            <a:ext cx="1770229" cy="2677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/>
              <a:t>0 / 1</a:t>
            </a:r>
          </a:p>
          <a:p>
            <a:r>
              <a:rPr lang="en-GB" sz="2400" dirty="0"/>
              <a:t>2 / 5</a:t>
            </a:r>
          </a:p>
          <a:p>
            <a:r>
              <a:rPr lang="en-GB" sz="2400" dirty="0"/>
              <a:t>3 / 5</a:t>
            </a:r>
          </a:p>
          <a:p>
            <a:r>
              <a:rPr lang="en-GB" sz="2400" dirty="0"/>
              <a:t>3 / 7</a:t>
            </a:r>
          </a:p>
          <a:p>
            <a:r>
              <a:rPr lang="en-GB" sz="2400" dirty="0"/>
              <a:t>3 / 4</a:t>
            </a:r>
          </a:p>
          <a:p>
            <a:r>
              <a:rPr lang="en-GB" sz="2400" dirty="0"/>
              <a:t>4</a:t>
            </a:r>
          </a:p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27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3082"/>
            <a:ext cx="4225119" cy="98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class Time: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    '''Class for Time objects'''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1004" y="1419367"/>
            <a:ext cx="5535304" cy="263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dirty="0" err="1">
                <a:latin typeface="Garamond" panose="02020404030301010803" pitchFamily="18" charset="0"/>
              </a:rPr>
              <a:t>def</a:t>
            </a:r>
            <a:r>
              <a:rPr lang="en-GB" sz="2500" dirty="0">
                <a:latin typeface="Garamond" panose="02020404030301010803" pitchFamily="18" charset="0"/>
              </a:rPr>
              <a:t> __</a:t>
            </a:r>
            <a:r>
              <a:rPr lang="en-GB" sz="2500" dirty="0" err="1">
                <a:latin typeface="Garamond" panose="02020404030301010803" pitchFamily="18" charset="0"/>
              </a:rPr>
              <a:t>init</a:t>
            </a:r>
            <a:r>
              <a:rPr lang="en-GB" sz="2500" dirty="0">
                <a:latin typeface="Garamond" panose="02020404030301010803" pitchFamily="18" charset="0"/>
              </a:rPr>
              <a:t>__(</a:t>
            </a:r>
            <a:r>
              <a:rPr lang="en-GB" sz="2500" dirty="0" err="1">
                <a:latin typeface="Garamond" panose="02020404030301010803" pitchFamily="18" charset="0"/>
              </a:rPr>
              <a:t>self,hour</a:t>
            </a:r>
            <a:r>
              <a:rPr lang="en-GB" sz="2500" dirty="0">
                <a:latin typeface="Garamond" panose="02020404030301010803" pitchFamily="18" charset="0"/>
              </a:rPr>
              <a:t>=0,min=0,sec=0):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        </a:t>
            </a:r>
            <a:r>
              <a:rPr lang="en-GB" sz="2500" dirty="0" err="1">
                <a:latin typeface="Garamond" panose="02020404030301010803" pitchFamily="18" charset="0"/>
              </a:rPr>
              <a:t>self.__hour</a:t>
            </a:r>
            <a:r>
              <a:rPr lang="en-GB" sz="2500" dirty="0">
                <a:latin typeface="Garamond" panose="02020404030301010803" pitchFamily="18" charset="0"/>
              </a:rPr>
              <a:t> = hour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        </a:t>
            </a:r>
            <a:r>
              <a:rPr lang="en-GB" sz="2500" dirty="0" err="1">
                <a:latin typeface="Garamond" panose="02020404030301010803" pitchFamily="18" charset="0"/>
              </a:rPr>
              <a:t>self.min</a:t>
            </a:r>
            <a:r>
              <a:rPr lang="en-GB" sz="2500" dirty="0">
                <a:latin typeface="Garamond" panose="02020404030301010803" pitchFamily="18" charset="0"/>
              </a:rPr>
              <a:t> = min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        </a:t>
            </a:r>
            <a:r>
              <a:rPr lang="en-GB" sz="2500" dirty="0" err="1">
                <a:latin typeface="Garamond" panose="02020404030301010803" pitchFamily="18" charset="0"/>
              </a:rPr>
              <a:t>self.sec</a:t>
            </a:r>
            <a:r>
              <a:rPr lang="en-GB" sz="2500" dirty="0">
                <a:latin typeface="Garamond" panose="02020404030301010803" pitchFamily="18" charset="0"/>
              </a:rPr>
              <a:t> = sec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        print('Time </a:t>
            </a:r>
            <a:r>
              <a:rPr lang="en-GB" sz="2500" dirty="0" smtClean="0">
                <a:latin typeface="Garamond" panose="02020404030301010803" pitchFamily="18" charset="0"/>
              </a:rPr>
              <a:t>initialized</a:t>
            </a:r>
            <a:r>
              <a:rPr lang="en-GB" sz="2500" dirty="0">
                <a:latin typeface="Garamond" panose="02020404030301010803" pitchFamily="18" charset="0"/>
              </a:rPr>
              <a:t>')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1004" y="4067032"/>
            <a:ext cx="5535305" cy="247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dirty="0" err="1">
                <a:latin typeface="Garamond" panose="02020404030301010803" pitchFamily="18" charset="0"/>
              </a:rPr>
              <a:t>def</a:t>
            </a:r>
            <a:r>
              <a:rPr lang="en-GB" sz="2500" dirty="0">
                <a:latin typeface="Garamond" panose="02020404030301010803" pitchFamily="18" charset="0"/>
              </a:rPr>
              <a:t> </a:t>
            </a:r>
            <a:r>
              <a:rPr lang="en-GB" sz="2500" dirty="0" err="1">
                <a:latin typeface="Garamond" panose="02020404030301010803" pitchFamily="18" charset="0"/>
              </a:rPr>
              <a:t>setTime</a:t>
            </a:r>
            <a:r>
              <a:rPr lang="en-GB" sz="2500" dirty="0">
                <a:latin typeface="Garamond" panose="02020404030301010803" pitchFamily="18" charset="0"/>
              </a:rPr>
              <a:t>(</a:t>
            </a:r>
            <a:r>
              <a:rPr lang="en-GB" sz="2500" dirty="0" err="1">
                <a:latin typeface="Garamond" panose="02020404030301010803" pitchFamily="18" charset="0"/>
              </a:rPr>
              <a:t>self,hour</a:t>
            </a:r>
            <a:r>
              <a:rPr lang="en-GB" sz="2500" dirty="0">
                <a:latin typeface="Garamond" panose="02020404030301010803" pitchFamily="18" charset="0"/>
              </a:rPr>
              <a:t>=0,min=0,sec=0):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        </a:t>
            </a:r>
            <a:r>
              <a:rPr lang="en-GB" sz="2500" dirty="0" err="1">
                <a:latin typeface="Garamond" panose="02020404030301010803" pitchFamily="18" charset="0"/>
              </a:rPr>
              <a:t>self.__hour</a:t>
            </a:r>
            <a:r>
              <a:rPr lang="en-GB" sz="2500" dirty="0">
                <a:latin typeface="Garamond" panose="02020404030301010803" pitchFamily="18" charset="0"/>
              </a:rPr>
              <a:t> = hour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        </a:t>
            </a:r>
            <a:r>
              <a:rPr lang="en-GB" sz="2500" dirty="0" err="1">
                <a:latin typeface="Garamond" panose="02020404030301010803" pitchFamily="18" charset="0"/>
              </a:rPr>
              <a:t>self.min</a:t>
            </a:r>
            <a:r>
              <a:rPr lang="en-GB" sz="2500" dirty="0">
                <a:latin typeface="Garamond" panose="02020404030301010803" pitchFamily="18" charset="0"/>
              </a:rPr>
              <a:t> = min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        </a:t>
            </a:r>
            <a:r>
              <a:rPr lang="en-GB" sz="2500" dirty="0" err="1">
                <a:latin typeface="Garamond" panose="02020404030301010803" pitchFamily="18" charset="0"/>
              </a:rPr>
              <a:t>self.sec</a:t>
            </a:r>
            <a:r>
              <a:rPr lang="en-GB" sz="2500" dirty="0">
                <a:latin typeface="Garamond" panose="02020404030301010803" pitchFamily="18" charset="0"/>
              </a:rPr>
              <a:t> = sec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        print('Time reset')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36308" y="423082"/>
            <a:ext cx="4918880" cy="98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dirty="0" err="1">
                <a:latin typeface="Garamond" panose="02020404030301010803" pitchFamily="18" charset="0"/>
              </a:rPr>
              <a:t>def</a:t>
            </a:r>
            <a:r>
              <a:rPr lang="en-GB" sz="2500" dirty="0">
                <a:latin typeface="Garamond" panose="02020404030301010803" pitchFamily="18" charset="0"/>
              </a:rPr>
              <a:t> </a:t>
            </a:r>
            <a:r>
              <a:rPr lang="en-GB" sz="2500" dirty="0" err="1">
                <a:latin typeface="Garamond" panose="02020404030301010803" pitchFamily="18" charset="0"/>
              </a:rPr>
              <a:t>getTime</a:t>
            </a:r>
            <a:r>
              <a:rPr lang="en-GB" sz="2500" dirty="0">
                <a:latin typeface="Garamond" panose="02020404030301010803" pitchFamily="18" charset="0"/>
              </a:rPr>
              <a:t>(self):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        return self.__</a:t>
            </a:r>
            <a:r>
              <a:rPr lang="en-GB" sz="2500" dirty="0" err="1">
                <a:latin typeface="Garamond" panose="02020404030301010803" pitchFamily="18" charset="0"/>
              </a:rPr>
              <a:t>hour,self.min,self.sec</a:t>
            </a:r>
            <a:endParaRPr lang="en-GB" sz="2500" dirty="0">
              <a:latin typeface="Garamond" panose="02020404030301010803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36307" y="1746913"/>
            <a:ext cx="5341961" cy="98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dirty="0" err="1">
                <a:latin typeface="Garamond" panose="02020404030301010803" pitchFamily="18" charset="0"/>
              </a:rPr>
              <a:t>def</a:t>
            </a:r>
            <a:r>
              <a:rPr lang="en-GB" sz="2500" dirty="0">
                <a:latin typeface="Garamond" panose="02020404030301010803" pitchFamily="18" charset="0"/>
              </a:rPr>
              <a:t> show(self):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        print(self.__hour,':',self.min,':',</a:t>
            </a:r>
            <a:r>
              <a:rPr lang="en-GB" sz="2500" dirty="0" err="1">
                <a:latin typeface="Garamond" panose="02020404030301010803" pitchFamily="18" charset="0"/>
              </a:rPr>
              <a:t>self.sec</a:t>
            </a:r>
            <a:r>
              <a:rPr lang="en-GB" sz="2500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36308" y="3063922"/>
            <a:ext cx="4454856" cy="3432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t1 = Time()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t1.show()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t2 = Time(11,35)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t2.show()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t1.setTime(11,40)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t1.show()</a:t>
            </a:r>
          </a:p>
          <a:p>
            <a:pPr marL="0" indent="0">
              <a:buNone/>
            </a:pPr>
            <a:r>
              <a:rPr lang="en-GB" sz="2500" dirty="0">
                <a:latin typeface="Garamond" panose="02020404030301010803" pitchFamily="18" charset="0"/>
              </a:rPr>
              <a:t>print('Time : ',t2.getTime())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441743" y="327546"/>
            <a:ext cx="13648" cy="62165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xplosion 2 15"/>
          <p:cNvSpPr/>
          <p:nvPr/>
        </p:nvSpPr>
        <p:spPr>
          <a:xfrm>
            <a:off x="8861378" y="2149521"/>
            <a:ext cx="4659573" cy="3835021"/>
          </a:xfrm>
          <a:prstGeom prst="irregularSeal2">
            <a:avLst/>
          </a:prstGeom>
          <a:solidFill>
            <a:srgbClr val="FFFF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Time </a:t>
            </a:r>
            <a:r>
              <a:rPr lang="en-GB" sz="2000" dirty="0" smtClean="0">
                <a:solidFill>
                  <a:schemeClr val="tx1"/>
                </a:solidFill>
              </a:rPr>
              <a:t>initialized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0 : 0 : 0</a:t>
            </a:r>
          </a:p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Time initialized</a:t>
            </a:r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11 : 35 : 0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Time reset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11 : 40 : 0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Time :  (11, 35, 0)</a:t>
            </a:r>
          </a:p>
        </p:txBody>
      </p:sp>
    </p:spTree>
    <p:extLst>
      <p:ext uri="{BB962C8B-B14F-4D97-AF65-F5344CB8AC3E}">
        <p14:creationId xmlns:p14="http://schemas.microsoft.com/office/powerpoint/2010/main" val="142311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6" y="245660"/>
            <a:ext cx="6149455" cy="64144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class Fraction: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__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init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__(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self,n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=0,d=1):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self.__</a:t>
            </a:r>
            <a:r>
              <a:rPr lang="en-GB" b="1" dirty="0" err="1" smtClean="0">
                <a:latin typeface="Garamond" panose="02020404030301010803" pitchFamily="18" charset="0"/>
              </a:rPr>
              <a:t>num</a:t>
            </a:r>
            <a:r>
              <a:rPr lang="en-GB" b="1" dirty="0" smtClean="0">
                <a:latin typeface="Garamond" panose="02020404030301010803" pitchFamily="18" charset="0"/>
              </a:rPr>
              <a:t> = n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</a:t>
            </a:r>
            <a:r>
              <a:rPr lang="en-GB" b="1" dirty="0" err="1" smtClean="0">
                <a:latin typeface="Garamond" panose="02020404030301010803" pitchFamily="18" charset="0"/>
              </a:rPr>
              <a:t>self.deno</a:t>
            </a:r>
            <a:r>
              <a:rPr lang="en-GB" b="1" dirty="0" smtClean="0">
                <a:latin typeface="Garamond" panose="02020404030301010803" pitchFamily="18" charset="0"/>
              </a:rPr>
              <a:t> =d</a:t>
            </a:r>
          </a:p>
          <a:p>
            <a:pPr marL="0" indent="0">
              <a:buNone/>
            </a:pP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setN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(self, value=0):</a:t>
            </a:r>
          </a:p>
          <a:p>
            <a:pPr marL="0" indent="0">
              <a:buNone/>
            </a:pPr>
            <a:r>
              <a:rPr lang="en-GB" sz="2400" b="1" i="1" dirty="0" smtClean="0">
                <a:latin typeface="Garamond" panose="02020404030301010803" pitchFamily="18" charset="0"/>
              </a:rPr>
              <a:t>        ''' Sets numerator'''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self.__</a:t>
            </a:r>
            <a:r>
              <a:rPr lang="en-GB" b="1" dirty="0" err="1" smtClean="0">
                <a:latin typeface="Garamond" panose="02020404030301010803" pitchFamily="18" charset="0"/>
              </a:rPr>
              <a:t>num</a:t>
            </a:r>
            <a:r>
              <a:rPr lang="en-GB" b="1" dirty="0" smtClean="0">
                <a:latin typeface="Garamond" panose="02020404030301010803" pitchFamily="18" charset="0"/>
              </a:rPr>
              <a:t> = value</a:t>
            </a:r>
          </a:p>
          <a:p>
            <a:pPr marL="0" indent="0">
              <a:buNone/>
            </a:pP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GB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setD</a:t>
            </a:r>
            <a:r>
              <a:rPr lang="en-GB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(self, value=1):</a:t>
            </a:r>
          </a:p>
          <a:p>
            <a:pPr marL="0" indent="0">
              <a:buNone/>
            </a:pPr>
            <a:r>
              <a:rPr lang="en-GB" sz="2400" b="1" i="1" dirty="0" smtClean="0">
                <a:latin typeface="Garamond" panose="02020404030301010803" pitchFamily="18" charset="0"/>
              </a:rPr>
              <a:t>        ''' Sets denominator'''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if not value : raise </a:t>
            </a:r>
            <a:r>
              <a:rPr lang="en-GB" sz="2400" b="1" dirty="0" err="1" smtClean="0">
                <a:latin typeface="Garamond" panose="02020404030301010803" pitchFamily="18" charset="0"/>
              </a:rPr>
              <a:t>ZeroDivisionError</a:t>
            </a:r>
            <a:endParaRPr lang="en-GB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    </a:t>
            </a:r>
            <a:r>
              <a:rPr lang="en-GB" b="1" dirty="0" err="1" smtClean="0">
                <a:latin typeface="Garamond" panose="02020404030301010803" pitchFamily="18" charset="0"/>
              </a:rPr>
              <a:t>self.deno</a:t>
            </a:r>
            <a:r>
              <a:rPr lang="en-GB" b="1" dirty="0" smtClean="0">
                <a:latin typeface="Garamond" panose="02020404030301010803" pitchFamily="18" charset="0"/>
              </a:rPr>
              <a:t> =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8221" y="504967"/>
            <a:ext cx="561377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GB" sz="26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GB" sz="26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getN</a:t>
            </a:r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(self):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   </a:t>
            </a:r>
            <a:r>
              <a:rPr lang="en-GB" sz="2200" b="1" i="1" dirty="0" smtClean="0">
                <a:latin typeface="Garamond" panose="02020404030301010803" pitchFamily="18" charset="0"/>
              </a:rPr>
              <a:t>'''Returns numerator'''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   return self.__</a:t>
            </a:r>
            <a:r>
              <a:rPr lang="en-GB" sz="2600" b="1" dirty="0" err="1" smtClean="0">
                <a:latin typeface="Garamond" panose="02020404030301010803" pitchFamily="18" charset="0"/>
              </a:rPr>
              <a:t>num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 </a:t>
            </a:r>
            <a:r>
              <a:rPr lang="en-GB" sz="26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</a:t>
            </a:r>
            <a:r>
              <a:rPr lang="en-GB" sz="26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getD</a:t>
            </a:r>
            <a:r>
              <a:rPr lang="en-GB" sz="26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(self):</a:t>
            </a:r>
          </a:p>
          <a:p>
            <a:r>
              <a:rPr lang="en-GB" sz="2200" b="1" i="1" dirty="0" smtClean="0">
                <a:latin typeface="Garamond" panose="02020404030301010803" pitchFamily="18" charset="0"/>
              </a:rPr>
              <a:t>        '''Returns denominator'''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   return </a:t>
            </a:r>
            <a:r>
              <a:rPr lang="en-GB" sz="2600" b="1" dirty="0" err="1" smtClean="0">
                <a:latin typeface="Garamond" panose="02020404030301010803" pitchFamily="18" charset="0"/>
              </a:rPr>
              <a:t>self.deno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 </a:t>
            </a:r>
            <a:r>
              <a:rPr lang="en-GB" sz="22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sz="22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__</a:t>
            </a:r>
            <a:r>
              <a:rPr lang="en-GB" sz="22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str</a:t>
            </a:r>
            <a:r>
              <a:rPr lang="en-GB" sz="22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__(self):</a:t>
            </a:r>
          </a:p>
          <a:p>
            <a:r>
              <a:rPr lang="en-GB" sz="22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       </a:t>
            </a: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return </a:t>
            </a:r>
            <a:r>
              <a:rPr lang="en-GB" sz="2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str</a:t>
            </a: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('%d / %d'% (self.__</a:t>
            </a:r>
            <a:r>
              <a:rPr lang="en-GB" sz="2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num</a:t>
            </a: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GB" sz="2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self.deno</a:t>
            </a: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)</a:t>
            </a:r>
          </a:p>
          <a:p>
            <a:endParaRPr lang="en-GB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GB" sz="22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   </a:t>
            </a:r>
            <a:r>
              <a:rPr lang="en-GB" sz="22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def</a:t>
            </a:r>
            <a:r>
              <a:rPr lang="en-GB" sz="22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__</a:t>
            </a:r>
            <a:r>
              <a:rPr lang="en-GB" sz="2200" b="1" i="1" dirty="0" err="1" smtClean="0">
                <a:solidFill>
                  <a:schemeClr val="accent1"/>
                </a:solidFill>
                <a:latin typeface="Garamond" panose="02020404030301010803" pitchFamily="18" charset="0"/>
              </a:rPr>
              <a:t>repr</a:t>
            </a:r>
            <a:r>
              <a:rPr lang="en-GB" sz="22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__(self):</a:t>
            </a:r>
          </a:p>
          <a:p>
            <a:r>
              <a:rPr lang="en-GB" sz="22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        </a:t>
            </a: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return </a:t>
            </a:r>
            <a:r>
              <a:rPr lang="en-GB" sz="2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str</a:t>
            </a: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('--&gt; %d / %d'% (self.__</a:t>
            </a:r>
            <a:r>
              <a:rPr lang="en-GB" sz="2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num</a:t>
            </a: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GB" sz="2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self.deno</a:t>
            </a: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)</a:t>
            </a:r>
            <a:endParaRPr lang="en-GB" sz="2200" b="1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48566" y="245660"/>
            <a:ext cx="20473" cy="5909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710289" y="3699803"/>
            <a:ext cx="2498784" cy="5345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710289" y="5049775"/>
            <a:ext cx="2498784" cy="5345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0376" y="-109182"/>
            <a:ext cx="11081982" cy="7069540"/>
          </a:xfrm>
          <a:prstGeom prst="irregularSeal2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try: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   f1 = Fraction();  print(f1)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   f2 = Fraction(2,5);  print(f2)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   f2.setN(3);     print(f2)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   f2.setD(7);     print(f2)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   f2.setD(0)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except: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</a:rPr>
              <a:t>    print('Not Valid')</a:t>
            </a:r>
            <a:endParaRPr lang="en-GB" sz="2200" b="1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201471" y="2429303"/>
            <a:ext cx="996286" cy="9826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 smtClean="0">
                <a:solidFill>
                  <a:schemeClr val="tx1"/>
                </a:solidFill>
              </a:rPr>
              <a:t>0/1</a:t>
            </a:r>
            <a:endParaRPr lang="en-GB" sz="2800" b="1" i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1471" y="2429303"/>
            <a:ext cx="996286" cy="9826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 smtClean="0">
                <a:solidFill>
                  <a:schemeClr val="tx1"/>
                </a:solidFill>
              </a:rPr>
              <a:t>2/5</a:t>
            </a:r>
            <a:endParaRPr lang="en-GB" sz="2800" b="1" i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01471" y="2429303"/>
            <a:ext cx="996286" cy="9826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>
                <a:solidFill>
                  <a:schemeClr val="tx1"/>
                </a:solidFill>
              </a:rPr>
              <a:t>3</a:t>
            </a:r>
            <a:r>
              <a:rPr lang="en-GB" sz="2800" b="1" i="1" dirty="0" smtClean="0">
                <a:solidFill>
                  <a:schemeClr val="tx1"/>
                </a:solidFill>
              </a:rPr>
              <a:t>/5</a:t>
            </a:r>
            <a:endParaRPr lang="en-GB" sz="2800" b="1" i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01471" y="2442950"/>
            <a:ext cx="996286" cy="9826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 smtClean="0">
                <a:solidFill>
                  <a:schemeClr val="tx1"/>
                </a:solidFill>
              </a:rPr>
              <a:t>3/7</a:t>
            </a:r>
            <a:endParaRPr lang="en-GB" sz="2800" b="1" i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88760" y="4328615"/>
            <a:ext cx="996286" cy="9826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endParaRPr lang="en-GB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2731</Words>
  <Application>Microsoft Office PowerPoint</Application>
  <PresentationFormat>Widescreen</PresentationFormat>
  <Paragraphs>599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Abraham</dc:creator>
  <cp:lastModifiedBy>Sonia Abraham</cp:lastModifiedBy>
  <cp:revision>84</cp:revision>
  <dcterms:created xsi:type="dcterms:W3CDTF">2020-10-13T04:34:55Z</dcterms:created>
  <dcterms:modified xsi:type="dcterms:W3CDTF">2023-02-15T02:15:53Z</dcterms:modified>
</cp:coreProperties>
</file>