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4" r:id="rId6"/>
    <p:sldId id="272" r:id="rId7"/>
    <p:sldId id="273" r:id="rId8"/>
    <p:sldId id="274" r:id="rId9"/>
    <p:sldId id="259" r:id="rId10"/>
    <p:sldId id="260" r:id="rId11"/>
    <p:sldId id="261" r:id="rId12"/>
    <p:sldId id="265" r:id="rId13"/>
    <p:sldId id="278" r:id="rId14"/>
    <p:sldId id="279" r:id="rId15"/>
    <p:sldId id="280" r:id="rId16"/>
    <p:sldId id="281" r:id="rId17"/>
    <p:sldId id="266" r:id="rId18"/>
    <p:sldId id="267" r:id="rId19"/>
    <p:sldId id="270" r:id="rId20"/>
    <p:sldId id="268" r:id="rId21"/>
    <p:sldId id="275" r:id="rId22"/>
    <p:sldId id="269" r:id="rId23"/>
    <p:sldId id="271" r:id="rId24"/>
    <p:sldId id="282" r:id="rId25"/>
    <p:sldId id="276" r:id="rId26"/>
    <p:sldId id="277"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5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82FDA-AFA4-4888-A7F1-B1A17C6C65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8B62547-D7FF-427E-8925-7EE3FC9D59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116BD27-6CCF-4112-BB76-16EC5C6D45BE}"/>
              </a:ext>
            </a:extLst>
          </p:cNvPr>
          <p:cNvSpPr>
            <a:spLocks noGrp="1"/>
          </p:cNvSpPr>
          <p:nvPr>
            <p:ph type="dt" sz="half" idx="10"/>
          </p:nvPr>
        </p:nvSpPr>
        <p:spPr/>
        <p:txBody>
          <a:bodyPr/>
          <a:lstStyle/>
          <a:p>
            <a:fld id="{44D6C45A-BF4F-4D65-975E-DB2D55DDC197}" type="datetimeFigureOut">
              <a:rPr lang="en-IN" smtClean="0"/>
              <a:t>07-12-2022</a:t>
            </a:fld>
            <a:endParaRPr lang="en-IN"/>
          </a:p>
        </p:txBody>
      </p:sp>
      <p:sp>
        <p:nvSpPr>
          <p:cNvPr id="5" name="Footer Placeholder 4">
            <a:extLst>
              <a:ext uri="{FF2B5EF4-FFF2-40B4-BE49-F238E27FC236}">
                <a16:creationId xmlns:a16="http://schemas.microsoft.com/office/drawing/2014/main" id="{415F9393-31C5-4EEC-B108-CBED2559AD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EB3DAF-D108-4006-A67B-2E7A18DFD5AC}"/>
              </a:ext>
            </a:extLst>
          </p:cNvPr>
          <p:cNvSpPr>
            <a:spLocks noGrp="1"/>
          </p:cNvSpPr>
          <p:nvPr>
            <p:ph type="sldNum" sz="quarter" idx="12"/>
          </p:nvPr>
        </p:nvSpPr>
        <p:spPr/>
        <p:txBody>
          <a:bodyPr/>
          <a:lstStyle/>
          <a:p>
            <a:fld id="{5BCD92F5-C323-41B0-B314-B3B6CDCCBE36}" type="slidenum">
              <a:rPr lang="en-IN" smtClean="0"/>
              <a:t>‹#›</a:t>
            </a:fld>
            <a:endParaRPr lang="en-IN"/>
          </a:p>
        </p:txBody>
      </p:sp>
    </p:spTree>
    <p:extLst>
      <p:ext uri="{BB962C8B-B14F-4D97-AF65-F5344CB8AC3E}">
        <p14:creationId xmlns:p14="http://schemas.microsoft.com/office/powerpoint/2010/main" val="335035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8D8AB-9161-4A52-B982-6BDFE466DCD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552EE1E-E98D-416C-99E2-BE717A936E2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69DE24-AF90-4F28-A631-DFFA2D9C9EEE}"/>
              </a:ext>
            </a:extLst>
          </p:cNvPr>
          <p:cNvSpPr>
            <a:spLocks noGrp="1"/>
          </p:cNvSpPr>
          <p:nvPr>
            <p:ph type="dt" sz="half" idx="10"/>
          </p:nvPr>
        </p:nvSpPr>
        <p:spPr/>
        <p:txBody>
          <a:bodyPr/>
          <a:lstStyle/>
          <a:p>
            <a:fld id="{44D6C45A-BF4F-4D65-975E-DB2D55DDC197}" type="datetimeFigureOut">
              <a:rPr lang="en-IN" smtClean="0"/>
              <a:t>07-12-2022</a:t>
            </a:fld>
            <a:endParaRPr lang="en-IN"/>
          </a:p>
        </p:txBody>
      </p:sp>
      <p:sp>
        <p:nvSpPr>
          <p:cNvPr id="5" name="Footer Placeholder 4">
            <a:extLst>
              <a:ext uri="{FF2B5EF4-FFF2-40B4-BE49-F238E27FC236}">
                <a16:creationId xmlns:a16="http://schemas.microsoft.com/office/drawing/2014/main" id="{AAC9CE41-77F2-4F9A-8F0D-3E1CED93E3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8C36B4-3DDF-4141-BA70-CD56C1754B9C}"/>
              </a:ext>
            </a:extLst>
          </p:cNvPr>
          <p:cNvSpPr>
            <a:spLocks noGrp="1"/>
          </p:cNvSpPr>
          <p:nvPr>
            <p:ph type="sldNum" sz="quarter" idx="12"/>
          </p:nvPr>
        </p:nvSpPr>
        <p:spPr/>
        <p:txBody>
          <a:bodyPr/>
          <a:lstStyle/>
          <a:p>
            <a:fld id="{5BCD92F5-C323-41B0-B314-B3B6CDCCBE36}" type="slidenum">
              <a:rPr lang="en-IN" smtClean="0"/>
              <a:t>‹#›</a:t>
            </a:fld>
            <a:endParaRPr lang="en-IN"/>
          </a:p>
        </p:txBody>
      </p:sp>
    </p:spTree>
    <p:extLst>
      <p:ext uri="{BB962C8B-B14F-4D97-AF65-F5344CB8AC3E}">
        <p14:creationId xmlns:p14="http://schemas.microsoft.com/office/powerpoint/2010/main" val="175084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367182-1275-446F-8390-D615A64DA9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C54D8B-1460-42A1-BD72-8A3EBA4AE05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3F6162-908A-4217-83E1-023AA383AD07}"/>
              </a:ext>
            </a:extLst>
          </p:cNvPr>
          <p:cNvSpPr>
            <a:spLocks noGrp="1"/>
          </p:cNvSpPr>
          <p:nvPr>
            <p:ph type="dt" sz="half" idx="10"/>
          </p:nvPr>
        </p:nvSpPr>
        <p:spPr/>
        <p:txBody>
          <a:bodyPr/>
          <a:lstStyle/>
          <a:p>
            <a:fld id="{44D6C45A-BF4F-4D65-975E-DB2D55DDC197}" type="datetimeFigureOut">
              <a:rPr lang="en-IN" smtClean="0"/>
              <a:t>07-12-2022</a:t>
            </a:fld>
            <a:endParaRPr lang="en-IN"/>
          </a:p>
        </p:txBody>
      </p:sp>
      <p:sp>
        <p:nvSpPr>
          <p:cNvPr id="5" name="Footer Placeholder 4">
            <a:extLst>
              <a:ext uri="{FF2B5EF4-FFF2-40B4-BE49-F238E27FC236}">
                <a16:creationId xmlns:a16="http://schemas.microsoft.com/office/drawing/2014/main" id="{94D7A2A0-08BB-471D-9D74-41CC56C615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6A3D61-EA13-46CB-A852-1959FC312208}"/>
              </a:ext>
            </a:extLst>
          </p:cNvPr>
          <p:cNvSpPr>
            <a:spLocks noGrp="1"/>
          </p:cNvSpPr>
          <p:nvPr>
            <p:ph type="sldNum" sz="quarter" idx="12"/>
          </p:nvPr>
        </p:nvSpPr>
        <p:spPr/>
        <p:txBody>
          <a:bodyPr/>
          <a:lstStyle/>
          <a:p>
            <a:fld id="{5BCD92F5-C323-41B0-B314-B3B6CDCCBE36}" type="slidenum">
              <a:rPr lang="en-IN" smtClean="0"/>
              <a:t>‹#›</a:t>
            </a:fld>
            <a:endParaRPr lang="en-IN"/>
          </a:p>
        </p:txBody>
      </p:sp>
    </p:spTree>
    <p:extLst>
      <p:ext uri="{BB962C8B-B14F-4D97-AF65-F5344CB8AC3E}">
        <p14:creationId xmlns:p14="http://schemas.microsoft.com/office/powerpoint/2010/main" val="3490538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8C07D-1EDA-47D0-B937-C686C6FF5E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53D0F7-79E3-4E71-A3F4-EAD6069315A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3EE70E-F84D-4D76-94CD-51B5070C7F98}"/>
              </a:ext>
            </a:extLst>
          </p:cNvPr>
          <p:cNvSpPr>
            <a:spLocks noGrp="1"/>
          </p:cNvSpPr>
          <p:nvPr>
            <p:ph type="dt" sz="half" idx="10"/>
          </p:nvPr>
        </p:nvSpPr>
        <p:spPr/>
        <p:txBody>
          <a:bodyPr/>
          <a:lstStyle/>
          <a:p>
            <a:fld id="{44D6C45A-BF4F-4D65-975E-DB2D55DDC197}" type="datetimeFigureOut">
              <a:rPr lang="en-IN" smtClean="0"/>
              <a:t>07-12-2022</a:t>
            </a:fld>
            <a:endParaRPr lang="en-IN"/>
          </a:p>
        </p:txBody>
      </p:sp>
      <p:sp>
        <p:nvSpPr>
          <p:cNvPr id="5" name="Footer Placeholder 4">
            <a:extLst>
              <a:ext uri="{FF2B5EF4-FFF2-40B4-BE49-F238E27FC236}">
                <a16:creationId xmlns:a16="http://schemas.microsoft.com/office/drawing/2014/main" id="{36888110-1DF9-4C43-9D49-A6C7566E15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5731BC-AFD2-4203-AAEC-AABAA9C4D75E}"/>
              </a:ext>
            </a:extLst>
          </p:cNvPr>
          <p:cNvSpPr>
            <a:spLocks noGrp="1"/>
          </p:cNvSpPr>
          <p:nvPr>
            <p:ph type="sldNum" sz="quarter" idx="12"/>
          </p:nvPr>
        </p:nvSpPr>
        <p:spPr/>
        <p:txBody>
          <a:bodyPr/>
          <a:lstStyle/>
          <a:p>
            <a:fld id="{5BCD92F5-C323-41B0-B314-B3B6CDCCBE36}" type="slidenum">
              <a:rPr lang="en-IN" smtClean="0"/>
              <a:t>‹#›</a:t>
            </a:fld>
            <a:endParaRPr lang="en-IN"/>
          </a:p>
        </p:txBody>
      </p:sp>
    </p:spTree>
    <p:extLst>
      <p:ext uri="{BB962C8B-B14F-4D97-AF65-F5344CB8AC3E}">
        <p14:creationId xmlns:p14="http://schemas.microsoft.com/office/powerpoint/2010/main" val="2752388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6A03B-9319-44A2-AF14-FA345FB035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12B96CC-828B-4DBC-960D-F248CC558C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3D97496-1CB2-4651-9EF5-961BF28F285E}"/>
              </a:ext>
            </a:extLst>
          </p:cNvPr>
          <p:cNvSpPr>
            <a:spLocks noGrp="1"/>
          </p:cNvSpPr>
          <p:nvPr>
            <p:ph type="dt" sz="half" idx="10"/>
          </p:nvPr>
        </p:nvSpPr>
        <p:spPr/>
        <p:txBody>
          <a:bodyPr/>
          <a:lstStyle/>
          <a:p>
            <a:fld id="{44D6C45A-BF4F-4D65-975E-DB2D55DDC197}" type="datetimeFigureOut">
              <a:rPr lang="en-IN" smtClean="0"/>
              <a:t>07-12-2022</a:t>
            </a:fld>
            <a:endParaRPr lang="en-IN"/>
          </a:p>
        </p:txBody>
      </p:sp>
      <p:sp>
        <p:nvSpPr>
          <p:cNvPr id="5" name="Footer Placeholder 4">
            <a:extLst>
              <a:ext uri="{FF2B5EF4-FFF2-40B4-BE49-F238E27FC236}">
                <a16:creationId xmlns:a16="http://schemas.microsoft.com/office/drawing/2014/main" id="{C0C7B217-F818-404F-AC4E-6B2C6D4632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3FFD6F-EBAE-42B4-9292-251804D0D01C}"/>
              </a:ext>
            </a:extLst>
          </p:cNvPr>
          <p:cNvSpPr>
            <a:spLocks noGrp="1"/>
          </p:cNvSpPr>
          <p:nvPr>
            <p:ph type="sldNum" sz="quarter" idx="12"/>
          </p:nvPr>
        </p:nvSpPr>
        <p:spPr/>
        <p:txBody>
          <a:bodyPr/>
          <a:lstStyle/>
          <a:p>
            <a:fld id="{5BCD92F5-C323-41B0-B314-B3B6CDCCBE36}" type="slidenum">
              <a:rPr lang="en-IN" smtClean="0"/>
              <a:t>‹#›</a:t>
            </a:fld>
            <a:endParaRPr lang="en-IN"/>
          </a:p>
        </p:txBody>
      </p:sp>
    </p:spTree>
    <p:extLst>
      <p:ext uri="{BB962C8B-B14F-4D97-AF65-F5344CB8AC3E}">
        <p14:creationId xmlns:p14="http://schemas.microsoft.com/office/powerpoint/2010/main" val="3521584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0F0C7-6C5B-4CAD-BA6D-D47DE00E9D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7AE97C-1906-4EC1-A468-3D1DC7DA117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0BE2CA1-40DA-4DE0-8049-210BCA87C45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BF37C8C-66A8-4649-B6A8-95CBE5F19CDE}"/>
              </a:ext>
            </a:extLst>
          </p:cNvPr>
          <p:cNvSpPr>
            <a:spLocks noGrp="1"/>
          </p:cNvSpPr>
          <p:nvPr>
            <p:ph type="dt" sz="half" idx="10"/>
          </p:nvPr>
        </p:nvSpPr>
        <p:spPr/>
        <p:txBody>
          <a:bodyPr/>
          <a:lstStyle/>
          <a:p>
            <a:fld id="{44D6C45A-BF4F-4D65-975E-DB2D55DDC197}" type="datetimeFigureOut">
              <a:rPr lang="en-IN" smtClean="0"/>
              <a:t>07-12-2022</a:t>
            </a:fld>
            <a:endParaRPr lang="en-IN"/>
          </a:p>
        </p:txBody>
      </p:sp>
      <p:sp>
        <p:nvSpPr>
          <p:cNvPr id="6" name="Footer Placeholder 5">
            <a:extLst>
              <a:ext uri="{FF2B5EF4-FFF2-40B4-BE49-F238E27FC236}">
                <a16:creationId xmlns:a16="http://schemas.microsoft.com/office/drawing/2014/main" id="{B908ACFC-31BC-4293-B9A1-92B6DA1A44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F06B7A-1A4A-4352-AE1F-00785F3892BA}"/>
              </a:ext>
            </a:extLst>
          </p:cNvPr>
          <p:cNvSpPr>
            <a:spLocks noGrp="1"/>
          </p:cNvSpPr>
          <p:nvPr>
            <p:ph type="sldNum" sz="quarter" idx="12"/>
          </p:nvPr>
        </p:nvSpPr>
        <p:spPr/>
        <p:txBody>
          <a:bodyPr/>
          <a:lstStyle/>
          <a:p>
            <a:fld id="{5BCD92F5-C323-41B0-B314-B3B6CDCCBE36}" type="slidenum">
              <a:rPr lang="en-IN" smtClean="0"/>
              <a:t>‹#›</a:t>
            </a:fld>
            <a:endParaRPr lang="en-IN"/>
          </a:p>
        </p:txBody>
      </p:sp>
    </p:spTree>
    <p:extLst>
      <p:ext uri="{BB962C8B-B14F-4D97-AF65-F5344CB8AC3E}">
        <p14:creationId xmlns:p14="http://schemas.microsoft.com/office/powerpoint/2010/main" val="1349050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DB0DE-D050-45BF-8CCD-D810BC3FC66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0D1948-ABEA-4270-A537-4A968793DB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EDEF154-3F47-470A-A91C-F395BE76E01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1224C4-EBB7-4910-9D8C-BE9720E644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EF29DA5-7AE2-41A7-9A78-9CBECCB980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ACC0494-B9EE-4301-8A8A-D87F0A2A4D2C}"/>
              </a:ext>
            </a:extLst>
          </p:cNvPr>
          <p:cNvSpPr>
            <a:spLocks noGrp="1"/>
          </p:cNvSpPr>
          <p:nvPr>
            <p:ph type="dt" sz="half" idx="10"/>
          </p:nvPr>
        </p:nvSpPr>
        <p:spPr/>
        <p:txBody>
          <a:bodyPr/>
          <a:lstStyle/>
          <a:p>
            <a:fld id="{44D6C45A-BF4F-4D65-975E-DB2D55DDC197}" type="datetimeFigureOut">
              <a:rPr lang="en-IN" smtClean="0"/>
              <a:t>07-12-2022</a:t>
            </a:fld>
            <a:endParaRPr lang="en-IN"/>
          </a:p>
        </p:txBody>
      </p:sp>
      <p:sp>
        <p:nvSpPr>
          <p:cNvPr id="8" name="Footer Placeholder 7">
            <a:extLst>
              <a:ext uri="{FF2B5EF4-FFF2-40B4-BE49-F238E27FC236}">
                <a16:creationId xmlns:a16="http://schemas.microsoft.com/office/drawing/2014/main" id="{A40339C2-2A36-4279-A0F4-8030E2C27F5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C0FD893-8ED8-4609-9503-BA063BA227BF}"/>
              </a:ext>
            </a:extLst>
          </p:cNvPr>
          <p:cNvSpPr>
            <a:spLocks noGrp="1"/>
          </p:cNvSpPr>
          <p:nvPr>
            <p:ph type="sldNum" sz="quarter" idx="12"/>
          </p:nvPr>
        </p:nvSpPr>
        <p:spPr/>
        <p:txBody>
          <a:bodyPr/>
          <a:lstStyle/>
          <a:p>
            <a:fld id="{5BCD92F5-C323-41B0-B314-B3B6CDCCBE36}" type="slidenum">
              <a:rPr lang="en-IN" smtClean="0"/>
              <a:t>‹#›</a:t>
            </a:fld>
            <a:endParaRPr lang="en-IN"/>
          </a:p>
        </p:txBody>
      </p:sp>
    </p:spTree>
    <p:extLst>
      <p:ext uri="{BB962C8B-B14F-4D97-AF65-F5344CB8AC3E}">
        <p14:creationId xmlns:p14="http://schemas.microsoft.com/office/powerpoint/2010/main" val="2257114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AC282-8CE6-46F5-A27F-B7902B688F8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FDA1E3-BBF5-4F37-BD12-C5E67C693D00}"/>
              </a:ext>
            </a:extLst>
          </p:cNvPr>
          <p:cNvSpPr>
            <a:spLocks noGrp="1"/>
          </p:cNvSpPr>
          <p:nvPr>
            <p:ph type="dt" sz="half" idx="10"/>
          </p:nvPr>
        </p:nvSpPr>
        <p:spPr/>
        <p:txBody>
          <a:bodyPr/>
          <a:lstStyle/>
          <a:p>
            <a:fld id="{44D6C45A-BF4F-4D65-975E-DB2D55DDC197}" type="datetimeFigureOut">
              <a:rPr lang="en-IN" smtClean="0"/>
              <a:t>07-12-2022</a:t>
            </a:fld>
            <a:endParaRPr lang="en-IN"/>
          </a:p>
        </p:txBody>
      </p:sp>
      <p:sp>
        <p:nvSpPr>
          <p:cNvPr id="4" name="Footer Placeholder 3">
            <a:extLst>
              <a:ext uri="{FF2B5EF4-FFF2-40B4-BE49-F238E27FC236}">
                <a16:creationId xmlns:a16="http://schemas.microsoft.com/office/drawing/2014/main" id="{702E9056-7731-48CA-B123-ACB3681CC1D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770D065-CEC7-44E9-AC7C-0C48FA4BF6D3}"/>
              </a:ext>
            </a:extLst>
          </p:cNvPr>
          <p:cNvSpPr>
            <a:spLocks noGrp="1"/>
          </p:cNvSpPr>
          <p:nvPr>
            <p:ph type="sldNum" sz="quarter" idx="12"/>
          </p:nvPr>
        </p:nvSpPr>
        <p:spPr/>
        <p:txBody>
          <a:bodyPr/>
          <a:lstStyle/>
          <a:p>
            <a:fld id="{5BCD92F5-C323-41B0-B314-B3B6CDCCBE36}" type="slidenum">
              <a:rPr lang="en-IN" smtClean="0"/>
              <a:t>‹#›</a:t>
            </a:fld>
            <a:endParaRPr lang="en-IN"/>
          </a:p>
        </p:txBody>
      </p:sp>
    </p:spTree>
    <p:extLst>
      <p:ext uri="{BB962C8B-B14F-4D97-AF65-F5344CB8AC3E}">
        <p14:creationId xmlns:p14="http://schemas.microsoft.com/office/powerpoint/2010/main" val="620723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4310D6-CD32-42FC-88F9-4B6DCEF09209}"/>
              </a:ext>
            </a:extLst>
          </p:cNvPr>
          <p:cNvSpPr>
            <a:spLocks noGrp="1"/>
          </p:cNvSpPr>
          <p:nvPr>
            <p:ph type="dt" sz="half" idx="10"/>
          </p:nvPr>
        </p:nvSpPr>
        <p:spPr/>
        <p:txBody>
          <a:bodyPr/>
          <a:lstStyle/>
          <a:p>
            <a:fld id="{44D6C45A-BF4F-4D65-975E-DB2D55DDC197}" type="datetimeFigureOut">
              <a:rPr lang="en-IN" smtClean="0"/>
              <a:t>07-12-2022</a:t>
            </a:fld>
            <a:endParaRPr lang="en-IN"/>
          </a:p>
        </p:txBody>
      </p:sp>
      <p:sp>
        <p:nvSpPr>
          <p:cNvPr id="3" name="Footer Placeholder 2">
            <a:extLst>
              <a:ext uri="{FF2B5EF4-FFF2-40B4-BE49-F238E27FC236}">
                <a16:creationId xmlns:a16="http://schemas.microsoft.com/office/drawing/2014/main" id="{B7A98F8B-322D-4EBD-9E23-0F7F71208AB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64A85C-D4D3-4B31-AFB5-F086108F9510}"/>
              </a:ext>
            </a:extLst>
          </p:cNvPr>
          <p:cNvSpPr>
            <a:spLocks noGrp="1"/>
          </p:cNvSpPr>
          <p:nvPr>
            <p:ph type="sldNum" sz="quarter" idx="12"/>
          </p:nvPr>
        </p:nvSpPr>
        <p:spPr/>
        <p:txBody>
          <a:bodyPr/>
          <a:lstStyle/>
          <a:p>
            <a:fld id="{5BCD92F5-C323-41B0-B314-B3B6CDCCBE36}" type="slidenum">
              <a:rPr lang="en-IN" smtClean="0"/>
              <a:t>‹#›</a:t>
            </a:fld>
            <a:endParaRPr lang="en-IN"/>
          </a:p>
        </p:txBody>
      </p:sp>
    </p:spTree>
    <p:extLst>
      <p:ext uri="{BB962C8B-B14F-4D97-AF65-F5344CB8AC3E}">
        <p14:creationId xmlns:p14="http://schemas.microsoft.com/office/powerpoint/2010/main" val="3811695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4AD98-F40F-4E6A-B2AB-2B9E5DEE73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647063-8CD5-498F-9D14-AAB36568C3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17C0268-5731-49B7-ACAF-DA9BEE59ED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6D2761E-828D-4AB4-8733-34341ED87684}"/>
              </a:ext>
            </a:extLst>
          </p:cNvPr>
          <p:cNvSpPr>
            <a:spLocks noGrp="1"/>
          </p:cNvSpPr>
          <p:nvPr>
            <p:ph type="dt" sz="half" idx="10"/>
          </p:nvPr>
        </p:nvSpPr>
        <p:spPr/>
        <p:txBody>
          <a:bodyPr/>
          <a:lstStyle/>
          <a:p>
            <a:fld id="{44D6C45A-BF4F-4D65-975E-DB2D55DDC197}" type="datetimeFigureOut">
              <a:rPr lang="en-IN" smtClean="0"/>
              <a:t>07-12-2022</a:t>
            </a:fld>
            <a:endParaRPr lang="en-IN"/>
          </a:p>
        </p:txBody>
      </p:sp>
      <p:sp>
        <p:nvSpPr>
          <p:cNvPr id="6" name="Footer Placeholder 5">
            <a:extLst>
              <a:ext uri="{FF2B5EF4-FFF2-40B4-BE49-F238E27FC236}">
                <a16:creationId xmlns:a16="http://schemas.microsoft.com/office/drawing/2014/main" id="{E0D237C3-79E5-47DD-8192-51CBA02CEC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0F0A18-F924-4796-8914-D2AF4E659005}"/>
              </a:ext>
            </a:extLst>
          </p:cNvPr>
          <p:cNvSpPr>
            <a:spLocks noGrp="1"/>
          </p:cNvSpPr>
          <p:nvPr>
            <p:ph type="sldNum" sz="quarter" idx="12"/>
          </p:nvPr>
        </p:nvSpPr>
        <p:spPr/>
        <p:txBody>
          <a:bodyPr/>
          <a:lstStyle/>
          <a:p>
            <a:fld id="{5BCD92F5-C323-41B0-B314-B3B6CDCCBE36}" type="slidenum">
              <a:rPr lang="en-IN" smtClean="0"/>
              <a:t>‹#›</a:t>
            </a:fld>
            <a:endParaRPr lang="en-IN"/>
          </a:p>
        </p:txBody>
      </p:sp>
    </p:spTree>
    <p:extLst>
      <p:ext uri="{BB962C8B-B14F-4D97-AF65-F5344CB8AC3E}">
        <p14:creationId xmlns:p14="http://schemas.microsoft.com/office/powerpoint/2010/main" val="3081360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C65F9-519E-412A-A119-77C44B78E6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0767901-9D51-49BE-A3E9-66686BEBB5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CDDCC61-E34A-438A-A464-10935EA5B8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098F8F2-86D9-43A8-8EAC-96396DAB8226}"/>
              </a:ext>
            </a:extLst>
          </p:cNvPr>
          <p:cNvSpPr>
            <a:spLocks noGrp="1"/>
          </p:cNvSpPr>
          <p:nvPr>
            <p:ph type="dt" sz="half" idx="10"/>
          </p:nvPr>
        </p:nvSpPr>
        <p:spPr/>
        <p:txBody>
          <a:bodyPr/>
          <a:lstStyle/>
          <a:p>
            <a:fld id="{44D6C45A-BF4F-4D65-975E-DB2D55DDC197}" type="datetimeFigureOut">
              <a:rPr lang="en-IN" smtClean="0"/>
              <a:t>07-12-2022</a:t>
            </a:fld>
            <a:endParaRPr lang="en-IN"/>
          </a:p>
        </p:txBody>
      </p:sp>
      <p:sp>
        <p:nvSpPr>
          <p:cNvPr id="6" name="Footer Placeholder 5">
            <a:extLst>
              <a:ext uri="{FF2B5EF4-FFF2-40B4-BE49-F238E27FC236}">
                <a16:creationId xmlns:a16="http://schemas.microsoft.com/office/drawing/2014/main" id="{AEFFABDB-2644-44AC-808D-F9C00AE01D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86DB11-C3DF-4768-A56E-BD326E69A2FF}"/>
              </a:ext>
            </a:extLst>
          </p:cNvPr>
          <p:cNvSpPr>
            <a:spLocks noGrp="1"/>
          </p:cNvSpPr>
          <p:nvPr>
            <p:ph type="sldNum" sz="quarter" idx="12"/>
          </p:nvPr>
        </p:nvSpPr>
        <p:spPr/>
        <p:txBody>
          <a:bodyPr/>
          <a:lstStyle/>
          <a:p>
            <a:fld id="{5BCD92F5-C323-41B0-B314-B3B6CDCCBE36}" type="slidenum">
              <a:rPr lang="en-IN" smtClean="0"/>
              <a:t>‹#›</a:t>
            </a:fld>
            <a:endParaRPr lang="en-IN"/>
          </a:p>
        </p:txBody>
      </p:sp>
    </p:spTree>
    <p:extLst>
      <p:ext uri="{BB962C8B-B14F-4D97-AF65-F5344CB8AC3E}">
        <p14:creationId xmlns:p14="http://schemas.microsoft.com/office/powerpoint/2010/main" val="2452743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F6AC0D-BE71-4F61-B8D2-C594DAC529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787BBB-478C-406C-AF90-11B10CD4F8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52CC9D-0DEA-49E0-ADEF-D405544210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D6C45A-BF4F-4D65-975E-DB2D55DDC197}" type="datetimeFigureOut">
              <a:rPr lang="en-IN" smtClean="0"/>
              <a:t>07-12-2022</a:t>
            </a:fld>
            <a:endParaRPr lang="en-IN"/>
          </a:p>
        </p:txBody>
      </p:sp>
      <p:sp>
        <p:nvSpPr>
          <p:cNvPr id="5" name="Footer Placeholder 4">
            <a:extLst>
              <a:ext uri="{FF2B5EF4-FFF2-40B4-BE49-F238E27FC236}">
                <a16:creationId xmlns:a16="http://schemas.microsoft.com/office/drawing/2014/main" id="{F66976FA-4779-4782-BE35-4586946513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8261001-A442-408C-AB62-2953609AB4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CD92F5-C323-41B0-B314-B3B6CDCCBE36}" type="slidenum">
              <a:rPr lang="en-IN" smtClean="0"/>
              <a:t>‹#›</a:t>
            </a:fld>
            <a:endParaRPr lang="en-IN"/>
          </a:p>
        </p:txBody>
      </p:sp>
    </p:spTree>
    <p:extLst>
      <p:ext uri="{BB962C8B-B14F-4D97-AF65-F5344CB8AC3E}">
        <p14:creationId xmlns:p14="http://schemas.microsoft.com/office/powerpoint/2010/main" val="3817346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github.com/libgit2/libgit2"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7E26-C61B-4682-AF15-F21B9A0149FF}"/>
              </a:ext>
            </a:extLst>
          </p:cNvPr>
          <p:cNvSpPr>
            <a:spLocks noGrp="1"/>
          </p:cNvSpPr>
          <p:nvPr>
            <p:ph type="ctrTitle"/>
          </p:nvPr>
        </p:nvSpPr>
        <p:spPr/>
        <p:txBody>
          <a:bodyPr/>
          <a:lstStyle/>
          <a:p>
            <a:r>
              <a:rPr lang="en-US" dirty="0"/>
              <a:t>Advanced Software Engineering</a:t>
            </a:r>
            <a:endParaRPr lang="en-IN" dirty="0"/>
          </a:p>
        </p:txBody>
      </p:sp>
      <p:sp>
        <p:nvSpPr>
          <p:cNvPr id="3" name="Subtitle 2">
            <a:extLst>
              <a:ext uri="{FF2B5EF4-FFF2-40B4-BE49-F238E27FC236}">
                <a16:creationId xmlns:a16="http://schemas.microsoft.com/office/drawing/2014/main" id="{A0FEC4E9-C4ED-447F-9D5F-B4949629869A}"/>
              </a:ext>
            </a:extLst>
          </p:cNvPr>
          <p:cNvSpPr>
            <a:spLocks noGrp="1"/>
          </p:cNvSpPr>
          <p:nvPr>
            <p:ph type="subTitle" idx="1"/>
          </p:nvPr>
        </p:nvSpPr>
        <p:spPr/>
        <p:txBody>
          <a:bodyPr/>
          <a:lstStyle/>
          <a:p>
            <a:r>
              <a:rPr lang="en-US" dirty="0"/>
              <a:t>Module II</a:t>
            </a:r>
            <a:endParaRPr lang="en-IN" dirty="0"/>
          </a:p>
        </p:txBody>
      </p:sp>
    </p:spTree>
    <p:extLst>
      <p:ext uri="{BB962C8B-B14F-4D97-AF65-F5344CB8AC3E}">
        <p14:creationId xmlns:p14="http://schemas.microsoft.com/office/powerpoint/2010/main" val="1020369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23D4-21EF-4E13-B223-6A674C045A8E}"/>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ABC93937-2813-40FA-A674-EA02D321C092}"/>
              </a:ext>
            </a:extLst>
          </p:cNvPr>
          <p:cNvSpPr>
            <a:spLocks noGrp="1"/>
          </p:cNvSpPr>
          <p:nvPr>
            <p:ph idx="1"/>
          </p:nvPr>
        </p:nvSpPr>
        <p:spPr/>
        <p:txBody>
          <a:bodyPr/>
          <a:lstStyle/>
          <a:p>
            <a:r>
              <a:rPr lang="en-US" altLang="en-US" dirty="0"/>
              <a:t>Implementing one of these generally accepted style guides is a good start to helping your team write code consistently.</a:t>
            </a:r>
          </a:p>
          <a:p>
            <a:r>
              <a:rPr lang="en-US" altLang="en-US" dirty="0"/>
              <a:t>Make your style guide easy to reference. </a:t>
            </a:r>
          </a:p>
          <a:p>
            <a:r>
              <a:rPr lang="en-US" altLang="en-US" dirty="0"/>
              <a:t>Style guide acts as a basic code blueprint for your team during all parts of the software development lifecycle.</a:t>
            </a:r>
          </a:p>
          <a:p>
            <a:r>
              <a:rPr lang="en-US" altLang="en-US" dirty="0"/>
              <a:t>To keep relevant, it should be often discussed. Such as during a developers onboarding, when writing code, when writing tests, and during code review.</a:t>
            </a:r>
          </a:p>
          <a:p>
            <a:endParaRPr lang="en-IN" dirty="0"/>
          </a:p>
        </p:txBody>
      </p:sp>
    </p:spTree>
    <p:extLst>
      <p:ext uri="{BB962C8B-B14F-4D97-AF65-F5344CB8AC3E}">
        <p14:creationId xmlns:p14="http://schemas.microsoft.com/office/powerpoint/2010/main" val="3573210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0DDB-0AA6-4B41-8A17-A76F6439A3C9}"/>
              </a:ext>
            </a:extLst>
          </p:cNvPr>
          <p:cNvSpPr>
            <a:spLocks noGrp="1"/>
          </p:cNvSpPr>
          <p:nvPr>
            <p:ph type="title"/>
          </p:nvPr>
        </p:nvSpPr>
        <p:spPr/>
        <p:txBody>
          <a:bodyPr/>
          <a:lstStyle/>
          <a:p>
            <a:r>
              <a:rPr lang="en-US" altLang="en-US" dirty="0"/>
              <a:t>Literate Programming</a:t>
            </a:r>
            <a:endParaRPr lang="en-IN" dirty="0"/>
          </a:p>
        </p:txBody>
      </p:sp>
      <p:sp>
        <p:nvSpPr>
          <p:cNvPr id="3" name="Content Placeholder 2">
            <a:extLst>
              <a:ext uri="{FF2B5EF4-FFF2-40B4-BE49-F238E27FC236}">
                <a16:creationId xmlns:a16="http://schemas.microsoft.com/office/drawing/2014/main" id="{D689E6C4-C562-42BD-905C-EABED23DCEC3}"/>
              </a:ext>
            </a:extLst>
          </p:cNvPr>
          <p:cNvSpPr>
            <a:spLocks noGrp="1"/>
          </p:cNvSpPr>
          <p:nvPr>
            <p:ph idx="1"/>
          </p:nvPr>
        </p:nvSpPr>
        <p:spPr/>
        <p:txBody>
          <a:bodyPr/>
          <a:lstStyle/>
          <a:p>
            <a:r>
              <a:rPr lang="en-US" altLang="en-US" dirty="0"/>
              <a:t>It is a methodology that combines a programming language with a documentation language, thereby making programs more robust, more portable, more easily maintained, and arguably more fun to write than programs that are written only in a high-level language. </a:t>
            </a:r>
          </a:p>
          <a:p>
            <a:r>
              <a:rPr lang="en-US" altLang="en-US" dirty="0"/>
              <a:t>The main idea is to treat a program as a piece of literature, addressed to human beings rather than to a computer. </a:t>
            </a:r>
          </a:p>
          <a:p>
            <a:r>
              <a:rPr lang="en-US" altLang="en-US" dirty="0"/>
              <a:t>The program is also viewed as a hypertext document, rather like the World Wide Web.</a:t>
            </a:r>
          </a:p>
          <a:p>
            <a:endParaRPr lang="en-IN" dirty="0"/>
          </a:p>
        </p:txBody>
      </p:sp>
    </p:spTree>
    <p:extLst>
      <p:ext uri="{BB962C8B-B14F-4D97-AF65-F5344CB8AC3E}">
        <p14:creationId xmlns:p14="http://schemas.microsoft.com/office/powerpoint/2010/main" val="1264190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4EAA-306D-4FCF-AC93-35F161D2A7F4}"/>
              </a:ext>
            </a:extLst>
          </p:cNvPr>
          <p:cNvSpPr>
            <a:spLocks noGrp="1"/>
          </p:cNvSpPr>
          <p:nvPr>
            <p:ph type="title"/>
          </p:nvPr>
        </p:nvSpPr>
        <p:spPr/>
        <p:txBody>
          <a:bodyPr/>
          <a:lstStyle/>
          <a:p>
            <a:r>
              <a:rPr lang="en-US" altLang="en-US" b="1" dirty="0"/>
              <a:t>Software documentation</a:t>
            </a:r>
            <a:endParaRPr lang="en-IN" dirty="0"/>
          </a:p>
        </p:txBody>
      </p:sp>
      <p:sp>
        <p:nvSpPr>
          <p:cNvPr id="3" name="Content Placeholder 2">
            <a:extLst>
              <a:ext uri="{FF2B5EF4-FFF2-40B4-BE49-F238E27FC236}">
                <a16:creationId xmlns:a16="http://schemas.microsoft.com/office/drawing/2014/main" id="{24A4E5CA-4266-426A-8C45-F36AFBAE87A8}"/>
              </a:ext>
            </a:extLst>
          </p:cNvPr>
          <p:cNvSpPr>
            <a:spLocks noGrp="1"/>
          </p:cNvSpPr>
          <p:nvPr>
            <p:ph idx="1"/>
          </p:nvPr>
        </p:nvSpPr>
        <p:spPr/>
        <p:txBody>
          <a:bodyPr/>
          <a:lstStyle/>
          <a:p>
            <a:r>
              <a:rPr lang="en-US" altLang="en-US" dirty="0"/>
              <a:t>Software documentation is a part of any software.</a:t>
            </a:r>
          </a:p>
          <a:p>
            <a:r>
              <a:rPr lang="en-US" altLang="en-US" dirty="0"/>
              <a:t>Appropriate details and description need to be in the documented to achieve the following goals.</a:t>
            </a:r>
          </a:p>
          <a:p>
            <a:pPr lvl="1"/>
            <a:r>
              <a:rPr lang="en-US" altLang="en-US" dirty="0"/>
              <a:t>Resolve issue encountered by the developer during the development process.</a:t>
            </a:r>
          </a:p>
          <a:p>
            <a:pPr lvl="1"/>
            <a:r>
              <a:rPr lang="en-US" altLang="en-US" dirty="0"/>
              <a:t>Help end-user to understand the product.</a:t>
            </a:r>
          </a:p>
          <a:p>
            <a:pPr lvl="1"/>
            <a:r>
              <a:rPr lang="en-US" altLang="en-US" dirty="0"/>
              <a:t>Assist customers and the support team to find the information.</a:t>
            </a:r>
          </a:p>
          <a:p>
            <a:endParaRPr lang="en-IN" dirty="0"/>
          </a:p>
        </p:txBody>
      </p:sp>
    </p:spTree>
    <p:extLst>
      <p:ext uri="{BB962C8B-B14F-4D97-AF65-F5344CB8AC3E}">
        <p14:creationId xmlns:p14="http://schemas.microsoft.com/office/powerpoint/2010/main" val="3502621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5BC4-EAD1-40C8-A771-6E909749D956}"/>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F97A918F-CA36-440D-9D77-933383F0724D}"/>
              </a:ext>
            </a:extLst>
          </p:cNvPr>
          <p:cNvSpPr>
            <a:spLocks noGrp="1"/>
          </p:cNvSpPr>
          <p:nvPr>
            <p:ph idx="1"/>
          </p:nvPr>
        </p:nvSpPr>
        <p:spPr>
          <a:xfrm>
            <a:off x="838200" y="1825624"/>
            <a:ext cx="10515600" cy="4779362"/>
          </a:xfrm>
        </p:spPr>
        <p:txBody>
          <a:bodyPr>
            <a:normAutofit fontScale="85000" lnSpcReduction="20000"/>
          </a:bodyPr>
          <a:lstStyle/>
          <a:p>
            <a:pPr>
              <a:lnSpc>
                <a:spcPct val="150000"/>
              </a:lnSpc>
            </a:pPr>
            <a:r>
              <a:rPr lang="en-GB" dirty="0">
                <a:latin typeface="Times New Roman" panose="02020603050405020304" pitchFamily="18" charset="0"/>
                <a:cs typeface="Times New Roman" panose="02020603050405020304" pitchFamily="18" charset="0"/>
              </a:rPr>
              <a:t>For a programmer reliable documentation is always a must.</a:t>
            </a:r>
          </a:p>
          <a:p>
            <a:pPr>
              <a:lnSpc>
                <a:spcPct val="150000"/>
              </a:lnSpc>
            </a:pPr>
            <a:r>
              <a:rPr lang="en-GB" dirty="0">
                <a:latin typeface="Times New Roman" panose="02020603050405020304" pitchFamily="18" charset="0"/>
                <a:cs typeface="Times New Roman" panose="02020603050405020304" pitchFamily="18" charset="0"/>
              </a:rPr>
              <a:t>Documentation increases the collective knowledge of everyone that you work with.</a:t>
            </a:r>
          </a:p>
          <a:p>
            <a:pPr>
              <a:lnSpc>
                <a:spcPct val="150000"/>
              </a:lnSpc>
            </a:pPr>
            <a:r>
              <a:rPr lang="en-GB" dirty="0">
                <a:latin typeface="Times New Roman" panose="02020603050405020304" pitchFamily="18" charset="0"/>
                <a:cs typeface="Times New Roman" panose="02020603050405020304" pitchFamily="18" charset="0"/>
              </a:rPr>
              <a:t>Successful documentation will make information easily accessible, provide a limited number of user entry points, help new users learn quickly, simplify the product and help cut support costs.</a:t>
            </a:r>
          </a:p>
          <a:p>
            <a:pPr>
              <a:lnSpc>
                <a:spcPct val="150000"/>
              </a:lnSpc>
            </a:pPr>
            <a:r>
              <a:rPr lang="en-GB" dirty="0">
                <a:latin typeface="Times New Roman" panose="02020603050405020304" pitchFamily="18" charset="0"/>
                <a:cs typeface="Times New Roman" panose="02020603050405020304" pitchFamily="18" charset="0"/>
              </a:rPr>
              <a:t>The main goal of effective documentation is to ensure that developers and stakeholders are headed in the same direction to accomplish the objectives of the project.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1634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ED0AF-2C54-4C85-B6B0-9E8E402F19E6}"/>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F36E770C-E869-485F-9CEE-151450C51039}"/>
              </a:ext>
            </a:extLst>
          </p:cNvPr>
          <p:cNvSpPr>
            <a:spLocks noGrp="1"/>
          </p:cNvSpPr>
          <p:nvPr>
            <p:ph idx="1"/>
          </p:nvPr>
        </p:nvSpPr>
        <p:spPr/>
        <p:txBody>
          <a:bodyPr>
            <a:normAutofit fontScale="92500" lnSpcReduction="10000"/>
          </a:bodyPr>
          <a:lstStyle/>
          <a:p>
            <a:pPr>
              <a:lnSpc>
                <a:spcPct val="150000"/>
              </a:lnSpc>
            </a:pPr>
            <a:r>
              <a:rPr lang="en-GB" dirty="0">
                <a:latin typeface="Times New Roman" panose="02020603050405020304" pitchFamily="18" charset="0"/>
                <a:cs typeface="Times New Roman" panose="02020603050405020304" pitchFamily="18" charset="0"/>
              </a:rPr>
              <a:t>There are so many types of documentation.</a:t>
            </a:r>
          </a:p>
          <a:p>
            <a:pPr>
              <a:lnSpc>
                <a:spcPct val="150000"/>
              </a:lnSpc>
            </a:pPr>
            <a:r>
              <a:rPr lang="en-GB" dirty="0">
                <a:latin typeface="Times New Roman" panose="02020603050405020304" pitchFamily="18" charset="0"/>
                <a:cs typeface="Times New Roman" panose="02020603050405020304" pitchFamily="18" charset="0"/>
              </a:rPr>
              <a:t>All software documentation can be divided into two main categories:</a:t>
            </a:r>
          </a:p>
          <a:p>
            <a:pPr lvl="1">
              <a:lnSpc>
                <a:spcPct val="150000"/>
              </a:lnSpc>
            </a:pPr>
            <a:r>
              <a:rPr lang="en-GB" dirty="0">
                <a:latin typeface="Times New Roman" panose="02020603050405020304" pitchFamily="18" charset="0"/>
                <a:cs typeface="Times New Roman" panose="02020603050405020304" pitchFamily="18" charset="0"/>
              </a:rPr>
              <a:t>Product documentation</a:t>
            </a:r>
          </a:p>
          <a:p>
            <a:pPr lvl="1">
              <a:lnSpc>
                <a:spcPct val="150000"/>
              </a:lnSpc>
            </a:pPr>
            <a:r>
              <a:rPr lang="en-GB" dirty="0">
                <a:latin typeface="Times New Roman" panose="02020603050405020304" pitchFamily="18" charset="0"/>
                <a:cs typeface="Times New Roman" panose="02020603050405020304" pitchFamily="18" charset="0"/>
              </a:rPr>
              <a:t>Process documentation</a:t>
            </a:r>
          </a:p>
          <a:p>
            <a:pPr>
              <a:lnSpc>
                <a:spcPct val="150000"/>
              </a:lnSpc>
            </a:pPr>
            <a:r>
              <a:rPr lang="en-GB" dirty="0">
                <a:latin typeface="Times New Roman" panose="02020603050405020304" pitchFamily="18" charset="0"/>
                <a:cs typeface="Times New Roman" panose="02020603050405020304" pitchFamily="18" charset="0"/>
              </a:rPr>
              <a:t>The main difference between process and product documentation is that the first one record the process of development and the second one describes the product that is being developed.</a:t>
            </a:r>
            <a:endParaRPr lang="en-US" dirty="0">
              <a:latin typeface="Times New Roman" panose="02020603050405020304" pitchFamily="18" charset="0"/>
              <a:cs typeface="Times New Roman" panose="02020603050405020304" pitchFamily="18" charset="0"/>
            </a:endParaRPr>
          </a:p>
          <a:p>
            <a:pPr>
              <a:lnSpc>
                <a:spcPct val="150000"/>
              </a:lnSpc>
            </a:pPr>
            <a:endParaRPr lang="en-GB"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96085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9784-91F6-43C1-8810-08D4C055772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Product Documentation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E1B257-A02C-42C2-98DF-1329E6DE8E7E}"/>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Product documentation describes the product that is being developed and provides instructions on how to perform various tasks with it.</a:t>
            </a:r>
          </a:p>
          <a:p>
            <a:r>
              <a:rPr lang="en-GB" dirty="0">
                <a:latin typeface="Times New Roman" panose="02020603050405020304" pitchFamily="18" charset="0"/>
                <a:cs typeface="Times New Roman" panose="02020603050405020304" pitchFamily="18" charset="0"/>
              </a:rPr>
              <a:t>Product documentation further divided into</a:t>
            </a:r>
          </a:p>
          <a:p>
            <a:pPr lvl="1"/>
            <a:r>
              <a:rPr lang="en-GB" dirty="0">
                <a:latin typeface="Times New Roman" panose="02020603050405020304" pitchFamily="18" charset="0"/>
                <a:cs typeface="Times New Roman" panose="02020603050405020304" pitchFamily="18" charset="0"/>
              </a:rPr>
              <a:t>System documentation </a:t>
            </a:r>
          </a:p>
          <a:p>
            <a:pPr lvl="2"/>
            <a:r>
              <a:rPr lang="en-GB" dirty="0">
                <a:latin typeface="Times New Roman" panose="02020603050405020304" pitchFamily="18" charset="0"/>
                <a:cs typeface="Times New Roman" panose="02020603050405020304" pitchFamily="18" charset="0"/>
              </a:rPr>
              <a:t>Documents that describe the system itself and its parts. It includes requirements documents, design decisions, architecture descriptions, program source code, and help guides.</a:t>
            </a:r>
          </a:p>
          <a:p>
            <a:pPr lvl="1"/>
            <a:r>
              <a:rPr lang="en-GB" dirty="0">
                <a:latin typeface="Times New Roman" panose="02020603050405020304" pitchFamily="18" charset="0"/>
                <a:cs typeface="Times New Roman" panose="02020603050405020304" pitchFamily="18" charset="0"/>
              </a:rPr>
              <a:t>User documentation</a:t>
            </a:r>
          </a:p>
          <a:p>
            <a:pPr lvl="2"/>
            <a:r>
              <a:rPr lang="en-GB" dirty="0">
                <a:latin typeface="Times New Roman" panose="02020603050405020304" pitchFamily="18" charset="0"/>
                <a:cs typeface="Times New Roman" panose="02020603050405020304" pitchFamily="18" charset="0"/>
              </a:rPr>
              <a:t>They are manuals that are mainly prepared for end-users of the product and system administrators. It also includes tutorials, user guides, troubleshooting manuals, installation, and reference manuals.</a:t>
            </a:r>
          </a:p>
          <a:p>
            <a:pPr lvl="2"/>
            <a:endParaRPr lang="en-GB"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73276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55288-3E43-4B94-B43E-997F7D1E4DE7}"/>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Process documentation</a:t>
            </a:r>
            <a:endParaRPr lang="en-IN" dirty="0"/>
          </a:p>
        </p:txBody>
      </p:sp>
      <p:sp>
        <p:nvSpPr>
          <p:cNvPr id="3" name="Content Placeholder 2">
            <a:extLst>
              <a:ext uri="{FF2B5EF4-FFF2-40B4-BE49-F238E27FC236}">
                <a16:creationId xmlns:a16="http://schemas.microsoft.com/office/drawing/2014/main" id="{A755057F-A51B-46F7-86D1-266BE5A08905}"/>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It represents all documents produced during development and maintenance. </a:t>
            </a:r>
          </a:p>
          <a:p>
            <a:r>
              <a:rPr lang="en-GB" dirty="0">
                <a:latin typeface="Times New Roman" panose="02020603050405020304" pitchFamily="18" charset="0"/>
                <a:cs typeface="Times New Roman" panose="02020603050405020304" pitchFamily="18" charset="0"/>
              </a:rPr>
              <a:t>Examples of process documentation are project plans, test schedules, reports, standards, meeting notes, or even business correspondence.</a:t>
            </a:r>
          </a:p>
          <a:p>
            <a:endParaRPr lang="en-IN" dirty="0"/>
          </a:p>
        </p:txBody>
      </p:sp>
    </p:spTree>
    <p:extLst>
      <p:ext uri="{BB962C8B-B14F-4D97-AF65-F5344CB8AC3E}">
        <p14:creationId xmlns:p14="http://schemas.microsoft.com/office/powerpoint/2010/main" val="3901878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DDC56-76F1-4C45-B122-FFE9E0D9BAED}"/>
              </a:ext>
            </a:extLst>
          </p:cNvPr>
          <p:cNvSpPr>
            <a:spLocks noGrp="1"/>
          </p:cNvSpPr>
          <p:nvPr>
            <p:ph type="title"/>
          </p:nvPr>
        </p:nvSpPr>
        <p:spPr/>
        <p:txBody>
          <a:bodyPr/>
          <a:lstStyle/>
          <a:p>
            <a:r>
              <a:rPr lang="en-US" altLang="en-US" b="1" dirty="0"/>
              <a:t>Javadoc</a:t>
            </a:r>
            <a:endParaRPr lang="en-IN" dirty="0"/>
          </a:p>
        </p:txBody>
      </p:sp>
      <p:sp>
        <p:nvSpPr>
          <p:cNvPr id="3" name="Content Placeholder 2">
            <a:extLst>
              <a:ext uri="{FF2B5EF4-FFF2-40B4-BE49-F238E27FC236}">
                <a16:creationId xmlns:a16="http://schemas.microsoft.com/office/drawing/2014/main" id="{49AF260B-C737-45C3-9188-1DF72314B018}"/>
              </a:ext>
            </a:extLst>
          </p:cNvPr>
          <p:cNvSpPr>
            <a:spLocks noGrp="1"/>
          </p:cNvSpPr>
          <p:nvPr>
            <p:ph idx="1"/>
          </p:nvPr>
        </p:nvSpPr>
        <p:spPr/>
        <p:txBody>
          <a:bodyPr/>
          <a:lstStyle/>
          <a:p>
            <a:r>
              <a:rPr lang="en-US" altLang="en-US" dirty="0" err="1"/>
              <a:t>JavaDoc</a:t>
            </a:r>
            <a:r>
              <a:rPr lang="en-US" altLang="en-US" dirty="0"/>
              <a:t> tool is a document generator tool in Java programming language for generating standard documentation in HTML format.</a:t>
            </a:r>
          </a:p>
          <a:p>
            <a:r>
              <a:rPr lang="en-US" altLang="en-US" dirty="0"/>
              <a:t>It generates API documentation.</a:t>
            </a:r>
          </a:p>
          <a:p>
            <a:r>
              <a:rPr lang="en-US" altLang="en-US" dirty="0"/>
              <a:t>Before using </a:t>
            </a:r>
            <a:r>
              <a:rPr lang="en-US" altLang="en-US" dirty="0" err="1"/>
              <a:t>JavaDoc</a:t>
            </a:r>
            <a:r>
              <a:rPr lang="en-US" altLang="en-US" dirty="0"/>
              <a:t> tool, you must include </a:t>
            </a:r>
            <a:r>
              <a:rPr lang="en-US" altLang="en-US" dirty="0" err="1"/>
              <a:t>JavaDoc</a:t>
            </a:r>
            <a:r>
              <a:rPr lang="en-US" altLang="en-US" dirty="0"/>
              <a:t> comments /**………………..*/ providing information about classes, methods, and constructors, etc.</a:t>
            </a:r>
          </a:p>
          <a:p>
            <a:r>
              <a:rPr lang="en-US" altLang="en-US" dirty="0"/>
              <a:t>For creating a good and understandable document API for any java file you must write better comments for every class, method, constructor.</a:t>
            </a:r>
          </a:p>
          <a:p>
            <a:endParaRPr lang="en-IN" dirty="0"/>
          </a:p>
        </p:txBody>
      </p:sp>
    </p:spTree>
    <p:extLst>
      <p:ext uri="{BB962C8B-B14F-4D97-AF65-F5344CB8AC3E}">
        <p14:creationId xmlns:p14="http://schemas.microsoft.com/office/powerpoint/2010/main" val="771242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A2657-FA3F-4749-BE8C-018FF64A9E79}"/>
              </a:ext>
            </a:extLst>
          </p:cNvPr>
          <p:cNvSpPr>
            <a:spLocks noGrp="1"/>
          </p:cNvSpPr>
          <p:nvPr>
            <p:ph type="title"/>
          </p:nvPr>
        </p:nvSpPr>
        <p:spPr/>
        <p:txBody>
          <a:bodyPr/>
          <a:lstStyle/>
          <a:p>
            <a:r>
              <a:rPr lang="en-US" dirty="0"/>
              <a:t>Continues..</a:t>
            </a:r>
            <a:endParaRPr lang="en-IN" dirty="0"/>
          </a:p>
        </p:txBody>
      </p:sp>
      <p:pic>
        <p:nvPicPr>
          <p:cNvPr id="4" name="Content Placeholder 3" descr="11.jpg">
            <a:extLst>
              <a:ext uri="{FF2B5EF4-FFF2-40B4-BE49-F238E27FC236}">
                <a16:creationId xmlns:a16="http://schemas.microsoft.com/office/drawing/2014/main" id="{C77F5F70-9FD5-4953-8266-692DD22285D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0" y="1864311"/>
            <a:ext cx="12192000" cy="4993689"/>
          </a:xfrm>
        </p:spPr>
      </p:pic>
    </p:spTree>
    <p:extLst>
      <p:ext uri="{BB962C8B-B14F-4D97-AF65-F5344CB8AC3E}">
        <p14:creationId xmlns:p14="http://schemas.microsoft.com/office/powerpoint/2010/main" val="922323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C836-A4EB-4D82-AE31-8AB06C68F698}"/>
              </a:ext>
            </a:extLst>
          </p:cNvPr>
          <p:cNvSpPr>
            <a:spLocks noGrp="1"/>
          </p:cNvSpPr>
          <p:nvPr>
            <p:ph type="title"/>
          </p:nvPr>
        </p:nvSpPr>
        <p:spPr/>
        <p:txBody>
          <a:bodyPr/>
          <a:lstStyle/>
          <a:p>
            <a:r>
              <a:rPr lang="en-US" dirty="0"/>
              <a:t>Continues..</a:t>
            </a:r>
            <a:endParaRPr lang="en-IN" dirty="0"/>
          </a:p>
        </p:txBody>
      </p:sp>
      <p:pic>
        <p:nvPicPr>
          <p:cNvPr id="4" name="Picture 2">
            <a:extLst>
              <a:ext uri="{FF2B5EF4-FFF2-40B4-BE49-F238E27FC236}">
                <a16:creationId xmlns:a16="http://schemas.microsoft.com/office/drawing/2014/main" id="{6B316B47-865A-48B7-8DB6-78D696208E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690688"/>
            <a:ext cx="12192000" cy="5167312"/>
          </a:xfrm>
          <a:noFill/>
        </p:spPr>
      </p:pic>
    </p:spTree>
    <p:extLst>
      <p:ext uri="{BB962C8B-B14F-4D97-AF65-F5344CB8AC3E}">
        <p14:creationId xmlns:p14="http://schemas.microsoft.com/office/powerpoint/2010/main" val="3806775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66FFA-8EC9-4953-9BA0-BF02BA78C1B4}"/>
              </a:ext>
            </a:extLst>
          </p:cNvPr>
          <p:cNvSpPr>
            <a:spLocks noGrp="1"/>
          </p:cNvSpPr>
          <p:nvPr>
            <p:ph type="title"/>
          </p:nvPr>
        </p:nvSpPr>
        <p:spPr/>
        <p:txBody>
          <a:bodyPr/>
          <a:lstStyle/>
          <a:p>
            <a:r>
              <a:rPr lang="en-US" dirty="0"/>
              <a:t>Syllabus</a:t>
            </a:r>
            <a:endParaRPr lang="en-IN" dirty="0"/>
          </a:p>
        </p:txBody>
      </p:sp>
      <p:sp>
        <p:nvSpPr>
          <p:cNvPr id="3" name="Content Placeholder 2">
            <a:extLst>
              <a:ext uri="{FF2B5EF4-FFF2-40B4-BE49-F238E27FC236}">
                <a16:creationId xmlns:a16="http://schemas.microsoft.com/office/drawing/2014/main" id="{C30F086D-2AF8-4C1C-BDC1-D39A5C4C2105}"/>
              </a:ext>
            </a:extLst>
          </p:cNvPr>
          <p:cNvSpPr>
            <a:spLocks noGrp="1"/>
          </p:cNvSpPr>
          <p:nvPr>
            <p:ph idx="1"/>
          </p:nvPr>
        </p:nvSpPr>
        <p:spPr/>
        <p:txBody>
          <a:bodyPr>
            <a:normAutofit fontScale="92500" lnSpcReduction="10000"/>
          </a:bodyPr>
          <a:lstStyle/>
          <a:p>
            <a:r>
              <a:rPr lang="en-IN" dirty="0"/>
              <a:t>Programming Style Guides and Coding Standards; Literate programming and Software documentation; Documentation generators, Javadoc,  </a:t>
            </a:r>
            <a:r>
              <a:rPr lang="en-IN" dirty="0" err="1"/>
              <a:t>phpDocumentor</a:t>
            </a:r>
            <a:r>
              <a:rPr lang="en-IN" dirty="0"/>
              <a:t>.</a:t>
            </a:r>
          </a:p>
          <a:p>
            <a:r>
              <a:rPr lang="en-IN" dirty="0"/>
              <a:t>Version control systems basic concepts; Concept of Distributed version control system and Git; Setting up Git; Core operations in Git version control system using command line interface (CLI): Clone a repository; View history; Modifying files; Branching; Push changes, Clone operation, add, commit, log, diff commands, conflict resolution. Pushing changes to the master; Using Git in IDEs and UI based tools.</a:t>
            </a:r>
          </a:p>
          <a:p>
            <a:r>
              <a:rPr lang="en-IN" dirty="0"/>
              <a:t>Software Quality: Understanding and ensuring requirements specification quality, design quality, quality in software development, conformance quality.</a:t>
            </a:r>
          </a:p>
          <a:p>
            <a:endParaRPr lang="en-IN" dirty="0"/>
          </a:p>
        </p:txBody>
      </p:sp>
    </p:spTree>
    <p:extLst>
      <p:ext uri="{BB962C8B-B14F-4D97-AF65-F5344CB8AC3E}">
        <p14:creationId xmlns:p14="http://schemas.microsoft.com/office/powerpoint/2010/main" val="1647314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A5BBE-0DFA-4419-84DE-B8156369C35F}"/>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458522C3-7177-4F7E-8650-3FB16E523C31}"/>
              </a:ext>
            </a:extLst>
          </p:cNvPr>
          <p:cNvSpPr>
            <a:spLocks noGrp="1"/>
          </p:cNvSpPr>
          <p:nvPr>
            <p:ph idx="1"/>
          </p:nvPr>
        </p:nvSpPr>
        <p:spPr/>
        <p:txBody>
          <a:bodyPr>
            <a:normAutofit fontScale="92500" lnSpcReduction="10000"/>
          </a:bodyPr>
          <a:lstStyle/>
          <a:p>
            <a:r>
              <a:rPr lang="en-US" altLang="en-US" dirty="0"/>
              <a:t>The </a:t>
            </a:r>
            <a:r>
              <a:rPr lang="en-US" altLang="en-US" dirty="0" err="1"/>
              <a:t>JavaDoc</a:t>
            </a:r>
            <a:r>
              <a:rPr lang="en-US" altLang="en-US" dirty="0"/>
              <a:t> comments is different from the normal comments because of the extra asterisk at the beginning of the comment. It may contain the </a:t>
            </a:r>
            <a:r>
              <a:rPr lang="en-US" altLang="en-US" b="1" dirty="0"/>
              <a:t>HTML tags</a:t>
            </a:r>
            <a:r>
              <a:rPr lang="en-US" altLang="en-US" dirty="0"/>
              <a:t> as well. </a:t>
            </a:r>
          </a:p>
          <a:p>
            <a:pPr>
              <a:buNone/>
            </a:pPr>
            <a:r>
              <a:rPr lang="en-US" altLang="en-US" dirty="0"/>
              <a:t>// Single-Line Comment</a:t>
            </a:r>
          </a:p>
          <a:p>
            <a:pPr>
              <a:buNone/>
            </a:pPr>
            <a:r>
              <a:rPr lang="en-US" altLang="en-US" dirty="0"/>
              <a:t> /* </a:t>
            </a:r>
          </a:p>
          <a:p>
            <a:pPr>
              <a:buNone/>
            </a:pPr>
            <a:r>
              <a:rPr lang="en-US" altLang="en-US" dirty="0"/>
              <a:t>Multiple-Line comment </a:t>
            </a:r>
          </a:p>
          <a:p>
            <a:pPr>
              <a:buNone/>
            </a:pPr>
            <a:r>
              <a:rPr lang="en-US" altLang="en-US" dirty="0"/>
              <a:t>*/ </a:t>
            </a:r>
          </a:p>
          <a:p>
            <a:pPr>
              <a:buNone/>
            </a:pPr>
            <a:r>
              <a:rPr lang="en-US" altLang="en-US" b="1" dirty="0"/>
              <a:t>/** </a:t>
            </a:r>
          </a:p>
          <a:p>
            <a:pPr>
              <a:buNone/>
            </a:pPr>
            <a:r>
              <a:rPr lang="en-US" altLang="en-US" b="1" dirty="0" err="1"/>
              <a:t>JavaDoc</a:t>
            </a:r>
            <a:r>
              <a:rPr lang="en-US" altLang="en-US" b="1" dirty="0"/>
              <a:t> comment </a:t>
            </a:r>
          </a:p>
          <a:p>
            <a:pPr>
              <a:buNone/>
            </a:pPr>
            <a:r>
              <a:rPr lang="en-US" altLang="en-US" b="1" dirty="0"/>
              <a:t>*/</a:t>
            </a:r>
            <a:endParaRPr lang="en-IN" dirty="0"/>
          </a:p>
        </p:txBody>
      </p:sp>
    </p:spTree>
    <p:extLst>
      <p:ext uri="{BB962C8B-B14F-4D97-AF65-F5344CB8AC3E}">
        <p14:creationId xmlns:p14="http://schemas.microsoft.com/office/powerpoint/2010/main" val="2075930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3DCBBD36-82F7-4D50-B36D-69158B9CA344}"/>
              </a:ext>
            </a:extLst>
          </p:cNvPr>
          <p:cNvPicPr>
            <a:picLocks noGrp="1" noChangeAspect="1"/>
          </p:cNvPicPr>
          <p:nvPr>
            <p:ph idx="1"/>
          </p:nvPr>
        </p:nvPicPr>
        <p:blipFill>
          <a:blip r:embed="rId2"/>
          <a:stretch>
            <a:fillRect/>
          </a:stretch>
        </p:blipFill>
        <p:spPr>
          <a:xfrm>
            <a:off x="534159" y="266330"/>
            <a:ext cx="11450695" cy="6591670"/>
          </a:xfrm>
          <a:prstGeom prst="rect">
            <a:avLst/>
          </a:prstGeom>
        </p:spPr>
      </p:pic>
    </p:spTree>
    <p:extLst>
      <p:ext uri="{BB962C8B-B14F-4D97-AF65-F5344CB8AC3E}">
        <p14:creationId xmlns:p14="http://schemas.microsoft.com/office/powerpoint/2010/main" val="1836286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00C70-DCFD-4102-9345-2BFD5E5140BC}"/>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6D5E70C1-8E96-4900-8019-CF47891DD6E0}"/>
              </a:ext>
            </a:extLst>
          </p:cNvPr>
          <p:cNvSpPr>
            <a:spLocks noGrp="1"/>
          </p:cNvSpPr>
          <p:nvPr>
            <p:ph idx="1"/>
          </p:nvPr>
        </p:nvSpPr>
        <p:spPr/>
        <p:txBody>
          <a:bodyPr/>
          <a:lstStyle/>
          <a:p>
            <a:r>
              <a:rPr lang="en-US" altLang="en-US" dirty="0"/>
              <a:t>By writing a number of comments, it </a:t>
            </a:r>
            <a:r>
              <a:rPr lang="en-US" altLang="en-US" b="1" dirty="0"/>
              <a:t>does not affect the performance</a:t>
            </a:r>
            <a:r>
              <a:rPr lang="en-US" altLang="en-US" dirty="0"/>
              <a:t> of the Java program as all the comments are removed at compile time.</a:t>
            </a:r>
          </a:p>
          <a:p>
            <a:endParaRPr lang="en-US" altLang="en-US" dirty="0"/>
          </a:p>
          <a:p>
            <a:endParaRPr lang="en-IN" dirty="0"/>
          </a:p>
        </p:txBody>
      </p:sp>
    </p:spTree>
    <p:extLst>
      <p:ext uri="{BB962C8B-B14F-4D97-AF65-F5344CB8AC3E}">
        <p14:creationId xmlns:p14="http://schemas.microsoft.com/office/powerpoint/2010/main" val="2270428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27B1-14F2-4EC9-8598-C6FA87B71787}"/>
              </a:ext>
            </a:extLst>
          </p:cNvPr>
          <p:cNvSpPr>
            <a:spLocks noGrp="1"/>
          </p:cNvSpPr>
          <p:nvPr>
            <p:ph type="title"/>
          </p:nvPr>
        </p:nvSpPr>
        <p:spPr/>
        <p:txBody>
          <a:bodyPr/>
          <a:lstStyle/>
          <a:p>
            <a:r>
              <a:rPr lang="en-US" altLang="en-US" b="1" dirty="0"/>
              <a:t>Generation of </a:t>
            </a:r>
            <a:r>
              <a:rPr lang="en-US" altLang="en-US" b="1" dirty="0" err="1"/>
              <a:t>JavaDoc</a:t>
            </a:r>
            <a:endParaRPr lang="en-IN" dirty="0"/>
          </a:p>
        </p:txBody>
      </p:sp>
      <p:sp>
        <p:nvSpPr>
          <p:cNvPr id="3" name="Content Placeholder 2">
            <a:extLst>
              <a:ext uri="{FF2B5EF4-FFF2-40B4-BE49-F238E27FC236}">
                <a16:creationId xmlns:a16="http://schemas.microsoft.com/office/drawing/2014/main" id="{50C24DA5-2C46-4D39-8DF6-F59E3AC34F31}"/>
              </a:ext>
            </a:extLst>
          </p:cNvPr>
          <p:cNvSpPr>
            <a:spLocks noGrp="1"/>
          </p:cNvSpPr>
          <p:nvPr>
            <p:ph idx="1"/>
          </p:nvPr>
        </p:nvSpPr>
        <p:spPr/>
        <p:txBody>
          <a:bodyPr/>
          <a:lstStyle/>
          <a:p>
            <a:r>
              <a:rPr lang="en-US" altLang="en-US" dirty="0"/>
              <a:t>To create a </a:t>
            </a:r>
            <a:r>
              <a:rPr lang="en-US" altLang="en-US" dirty="0" err="1"/>
              <a:t>JavaDoc</a:t>
            </a:r>
            <a:r>
              <a:rPr lang="en-US" altLang="en-US" dirty="0"/>
              <a:t> you do not need to compile the java file. To create the Java documentation API, you need to write Javadoc followed by file name. </a:t>
            </a:r>
          </a:p>
          <a:p>
            <a:pPr>
              <a:buNone/>
            </a:pPr>
            <a:r>
              <a:rPr lang="en-US" altLang="en-US" dirty="0"/>
              <a:t>     </a:t>
            </a:r>
            <a:r>
              <a:rPr lang="en-US" altLang="en-US" b="1" dirty="0" err="1"/>
              <a:t>javadoc</a:t>
            </a:r>
            <a:r>
              <a:rPr lang="en-US" altLang="en-US" b="1" dirty="0"/>
              <a:t> </a:t>
            </a:r>
            <a:r>
              <a:rPr lang="en-US" altLang="en-US" b="1" dirty="0" err="1"/>
              <a:t>file_name</a:t>
            </a:r>
            <a:r>
              <a:rPr lang="en-US" altLang="en-US" b="1" dirty="0"/>
              <a:t> or </a:t>
            </a:r>
            <a:r>
              <a:rPr lang="en-US" altLang="en-US" b="1" dirty="0" err="1"/>
              <a:t>javadoc</a:t>
            </a:r>
            <a:r>
              <a:rPr lang="en-US" altLang="en-US" b="1" dirty="0"/>
              <a:t> </a:t>
            </a:r>
            <a:r>
              <a:rPr lang="en-US" altLang="en-US" b="1" dirty="0" err="1"/>
              <a:t>package_name</a:t>
            </a:r>
            <a:endParaRPr lang="en-US" altLang="en-US" b="1" dirty="0"/>
          </a:p>
          <a:p>
            <a:r>
              <a:rPr lang="en-US" altLang="en-US" dirty="0"/>
              <a:t>After successful execution of the above command, a number of HTML files will be created, open the file named index to see all the information about classes.</a:t>
            </a:r>
          </a:p>
          <a:p>
            <a:endParaRPr lang="en-IN" dirty="0"/>
          </a:p>
        </p:txBody>
      </p:sp>
    </p:spTree>
    <p:extLst>
      <p:ext uri="{BB962C8B-B14F-4D97-AF65-F5344CB8AC3E}">
        <p14:creationId xmlns:p14="http://schemas.microsoft.com/office/powerpoint/2010/main" val="2826544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3F19F-9B76-4A8C-8743-C0ED6AF8EAFB}"/>
              </a:ext>
            </a:extLst>
          </p:cNvPr>
          <p:cNvSpPr>
            <a:spLocks noGrp="1"/>
          </p:cNvSpPr>
          <p:nvPr>
            <p:ph type="title"/>
          </p:nvPr>
        </p:nvSpPr>
        <p:spPr/>
        <p:txBody>
          <a:bodyPr/>
          <a:lstStyle/>
          <a:p>
            <a:r>
              <a:rPr lang="en-US" altLang="en-US" dirty="0" err="1">
                <a:latin typeface="Times New Roman" panose="02020603050405020304" pitchFamily="18" charset="0"/>
                <a:cs typeface="Times New Roman" panose="02020603050405020304" pitchFamily="18" charset="0"/>
              </a:rPr>
              <a:t>phpDocumentor</a:t>
            </a:r>
            <a:endParaRPr lang="en-IN" dirty="0"/>
          </a:p>
        </p:txBody>
      </p:sp>
      <p:sp>
        <p:nvSpPr>
          <p:cNvPr id="3" name="Content Placeholder 2">
            <a:extLst>
              <a:ext uri="{FF2B5EF4-FFF2-40B4-BE49-F238E27FC236}">
                <a16:creationId xmlns:a16="http://schemas.microsoft.com/office/drawing/2014/main" id="{8DA79384-EADD-4680-AD0F-F0831D92E462}"/>
              </a:ext>
            </a:extLst>
          </p:cNvPr>
          <p:cNvSpPr>
            <a:spLocks noGrp="1"/>
          </p:cNvSpPr>
          <p:nvPr>
            <p:ph idx="1"/>
          </p:nvPr>
        </p:nvSpPr>
        <p:spPr/>
        <p:txBody>
          <a:bodyPr>
            <a:normAutofit fontScale="85000" lnSpcReduction="10000"/>
          </a:bodyPr>
          <a:lstStyle/>
          <a:p>
            <a:pPr>
              <a:lnSpc>
                <a:spcPct val="150000"/>
              </a:lnSpc>
            </a:pPr>
            <a:r>
              <a:rPr lang="en-US" altLang="en-US" dirty="0" err="1">
                <a:latin typeface="Times New Roman" panose="02020603050405020304" pitchFamily="18" charset="0"/>
                <a:cs typeface="Times New Roman" panose="02020603050405020304" pitchFamily="18" charset="0"/>
              </a:rPr>
              <a:t>phpDocumentor</a:t>
            </a:r>
            <a:r>
              <a:rPr lang="en-US" altLang="en-US" dirty="0">
                <a:latin typeface="Times New Roman" panose="02020603050405020304" pitchFamily="18" charset="0"/>
                <a:cs typeface="Times New Roman" panose="02020603050405020304" pitchFamily="18" charset="0"/>
              </a:rPr>
              <a:t> is an application that is capable of analyzing PHP source code and </a:t>
            </a:r>
            <a:r>
              <a:rPr lang="en-US" altLang="en-US" dirty="0" err="1">
                <a:latin typeface="Times New Roman" panose="02020603050405020304" pitchFamily="18" charset="0"/>
                <a:cs typeface="Times New Roman" panose="02020603050405020304" pitchFamily="18" charset="0"/>
              </a:rPr>
              <a:t>DocBlock</a:t>
            </a:r>
            <a:r>
              <a:rPr lang="en-US" altLang="en-US" dirty="0">
                <a:latin typeface="Times New Roman" panose="02020603050405020304" pitchFamily="18" charset="0"/>
                <a:cs typeface="Times New Roman" panose="02020603050405020304" pitchFamily="18" charset="0"/>
              </a:rPr>
              <a:t> comments to generate a complete set of API Documentation.</a:t>
            </a:r>
          </a:p>
          <a:p>
            <a:pPr>
              <a:lnSpc>
                <a:spcPct val="150000"/>
              </a:lnSpc>
              <a:buNone/>
            </a:pP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phpDocumentor</a:t>
            </a:r>
            <a:r>
              <a:rPr lang="en-US" altLang="en-US" b="1" dirty="0">
                <a:latin typeface="Times New Roman" panose="02020603050405020304" pitchFamily="18" charset="0"/>
                <a:cs typeface="Times New Roman" panose="02020603050405020304" pitchFamily="18" charset="0"/>
              </a:rPr>
              <a:t> v3 (Stable)</a:t>
            </a:r>
          </a:p>
          <a:p>
            <a:pPr>
              <a:lnSpc>
                <a:spcPct val="150000"/>
              </a:lnSpc>
            </a:pPr>
            <a:r>
              <a:rPr lang="en-US" altLang="en-US" dirty="0">
                <a:latin typeface="Times New Roman" panose="02020603050405020304" pitchFamily="18" charset="0"/>
                <a:cs typeface="Times New Roman" panose="02020603050405020304" pitchFamily="18" charset="0"/>
              </a:rPr>
              <a:t>v3 is the latest stable release.</a:t>
            </a:r>
          </a:p>
          <a:p>
            <a:pPr>
              <a:lnSpc>
                <a:spcPct val="150000"/>
              </a:lnSpc>
            </a:pPr>
            <a:r>
              <a:rPr lang="en-US" altLang="en-US" dirty="0">
                <a:latin typeface="Times New Roman" panose="02020603050405020304" pitchFamily="18" charset="0"/>
                <a:cs typeface="Times New Roman" panose="02020603050405020304" pitchFamily="18" charset="0"/>
              </a:rPr>
              <a:t>The easiest way to run </a:t>
            </a:r>
            <a:r>
              <a:rPr lang="en-US" altLang="en-US" dirty="0" err="1">
                <a:latin typeface="Times New Roman" panose="02020603050405020304" pitchFamily="18" charset="0"/>
                <a:cs typeface="Times New Roman" panose="02020603050405020304" pitchFamily="18" charset="0"/>
              </a:rPr>
              <a:t>phpDocumentor</a:t>
            </a:r>
            <a:r>
              <a:rPr lang="en-US" altLang="en-US" dirty="0">
                <a:latin typeface="Times New Roman" panose="02020603050405020304" pitchFamily="18" charset="0"/>
                <a:cs typeface="Times New Roman" panose="02020603050405020304" pitchFamily="18" charset="0"/>
              </a:rPr>
              <a:t> is by running the following command:</a:t>
            </a:r>
          </a:p>
          <a:p>
            <a:pPr algn="ctr">
              <a:lnSpc>
                <a:spcPct val="150000"/>
              </a:lnSpc>
              <a:buNone/>
            </a:pP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phpdoc</a:t>
            </a:r>
            <a:r>
              <a:rPr lang="en-US" altLang="en-US" b="1" dirty="0">
                <a:latin typeface="Times New Roman" panose="02020603050405020304" pitchFamily="18" charset="0"/>
                <a:cs typeface="Times New Roman" panose="02020603050405020304" pitchFamily="18" charset="0"/>
              </a:rPr>
              <a:t> run -d &lt;SOURCE_DIRECTORY&gt; -t &lt;TARGET_DIRECTORY&gt;</a:t>
            </a:r>
          </a:p>
          <a:p>
            <a:endParaRPr lang="en-IN" dirty="0"/>
          </a:p>
        </p:txBody>
      </p:sp>
    </p:spTree>
    <p:extLst>
      <p:ext uri="{BB962C8B-B14F-4D97-AF65-F5344CB8AC3E}">
        <p14:creationId xmlns:p14="http://schemas.microsoft.com/office/powerpoint/2010/main" val="3324346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A7CA0-994A-4463-8011-A8BCBF6C2CC4}"/>
              </a:ext>
            </a:extLst>
          </p:cNvPr>
          <p:cNvSpPr>
            <a:spLocks noGrp="1"/>
          </p:cNvSpPr>
          <p:nvPr>
            <p:ph type="title"/>
          </p:nvPr>
        </p:nvSpPr>
        <p:spPr/>
        <p:txBody>
          <a:bodyPr/>
          <a:lstStyle/>
          <a:p>
            <a:r>
              <a:rPr lang="en-US" dirty="0"/>
              <a:t>Version control</a:t>
            </a:r>
            <a:endParaRPr lang="en-IN" dirty="0"/>
          </a:p>
        </p:txBody>
      </p:sp>
      <p:sp>
        <p:nvSpPr>
          <p:cNvPr id="3" name="Content Placeholder 2">
            <a:extLst>
              <a:ext uri="{FF2B5EF4-FFF2-40B4-BE49-F238E27FC236}">
                <a16:creationId xmlns:a16="http://schemas.microsoft.com/office/drawing/2014/main" id="{CFC255F5-B05E-4386-8DE7-08F64C046993}"/>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Version control is a system that records changes to a file or set of files over time so that you can recall specific versions later.</a:t>
            </a:r>
          </a:p>
          <a:p>
            <a:r>
              <a:rPr lang="en-US" dirty="0">
                <a:latin typeface="Times New Roman" panose="02020603050405020304" pitchFamily="18" charset="0"/>
                <a:cs typeface="Times New Roman" panose="02020603050405020304" pitchFamily="18" charset="0"/>
              </a:rPr>
              <a:t>It is </a:t>
            </a:r>
            <a:r>
              <a:rPr lang="en-US" altLang="en-US" dirty="0">
                <a:latin typeface="Times New Roman" panose="02020603050405020304" pitchFamily="18" charset="0"/>
                <a:cs typeface="Times New Roman" panose="02020603050405020304" pitchFamily="18" charset="0"/>
              </a:rPr>
              <a:t>a software that helps software developers to work together and maintain a complete history of their work.</a:t>
            </a:r>
          </a:p>
          <a:p>
            <a:r>
              <a:rPr lang="en-US" dirty="0">
                <a:latin typeface="Times New Roman" panose="02020603050405020304" pitchFamily="18" charset="0"/>
                <a:cs typeface="Times New Roman" panose="02020603050405020304" pitchFamily="18" charset="0"/>
              </a:rPr>
              <a:t>It allows you </a:t>
            </a:r>
          </a:p>
          <a:p>
            <a:pPr lvl="1"/>
            <a:r>
              <a:rPr lang="en-US" dirty="0">
                <a:latin typeface="Times New Roman" panose="02020603050405020304" pitchFamily="18" charset="0"/>
                <a:cs typeface="Times New Roman" panose="02020603050405020304" pitchFamily="18" charset="0"/>
              </a:rPr>
              <a:t>To revert selected files back to a previous state.</a:t>
            </a:r>
          </a:p>
          <a:p>
            <a:pPr lvl="1"/>
            <a:r>
              <a:rPr lang="en-US" dirty="0">
                <a:latin typeface="Times New Roman" panose="02020603050405020304" pitchFamily="18" charset="0"/>
                <a:cs typeface="Times New Roman" panose="02020603050405020304" pitchFamily="18" charset="0"/>
              </a:rPr>
              <a:t>To revert the entire project back to a previous state.</a:t>
            </a:r>
          </a:p>
          <a:p>
            <a:pPr lvl="1"/>
            <a:r>
              <a:rPr lang="en-US" dirty="0">
                <a:latin typeface="Times New Roman" panose="02020603050405020304" pitchFamily="18" charset="0"/>
                <a:cs typeface="Times New Roman" panose="02020603050405020304" pitchFamily="18" charset="0"/>
              </a:rPr>
              <a:t>To compare changes over time.</a:t>
            </a:r>
          </a:p>
          <a:p>
            <a:pPr lvl="1"/>
            <a:r>
              <a:rPr lang="en-US" dirty="0">
                <a:latin typeface="Times New Roman" panose="02020603050405020304" pitchFamily="18" charset="0"/>
                <a:cs typeface="Times New Roman" panose="02020603050405020304" pitchFamily="18" charset="0"/>
              </a:rPr>
              <a:t>To see who last modified something that might be causing a problem.</a:t>
            </a:r>
          </a:p>
          <a:p>
            <a:pPr lvl="1"/>
            <a:r>
              <a:rPr lang="en-US" dirty="0">
                <a:latin typeface="Times New Roman" panose="02020603050405020304" pitchFamily="18" charset="0"/>
                <a:cs typeface="Times New Roman" panose="02020603050405020304" pitchFamily="18" charset="0"/>
              </a:rPr>
              <a:t>To find who introduced an issue and when, and more.</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65614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95EB7-50B3-45B3-B2EA-E292C0E424E7}"/>
              </a:ext>
            </a:extLst>
          </p:cNvPr>
          <p:cNvSpPr>
            <a:spLocks noGrp="1"/>
          </p:cNvSpPr>
          <p:nvPr>
            <p:ph type="title"/>
          </p:nvPr>
        </p:nvSpPr>
        <p:spPr/>
        <p:txBody>
          <a:bodyPr/>
          <a:lstStyle/>
          <a:p>
            <a:r>
              <a:rPr lang="en-US" dirty="0"/>
              <a:t>Functions of Version Control System</a:t>
            </a:r>
            <a:endParaRPr lang="en-IN" dirty="0"/>
          </a:p>
        </p:txBody>
      </p:sp>
      <p:sp>
        <p:nvSpPr>
          <p:cNvPr id="3" name="Content Placeholder 2">
            <a:extLst>
              <a:ext uri="{FF2B5EF4-FFF2-40B4-BE49-F238E27FC236}">
                <a16:creationId xmlns:a16="http://schemas.microsoft.com/office/drawing/2014/main" id="{1ECB241F-E700-4FE0-BBCA-8EAB0087ED5C}"/>
              </a:ext>
            </a:extLst>
          </p:cNvPr>
          <p:cNvSpPr>
            <a:spLocks noGrp="1"/>
          </p:cNvSpPr>
          <p:nvPr>
            <p:ph idx="1"/>
          </p:nvPr>
        </p:nvSpPr>
        <p:spPr/>
        <p:txBody>
          <a:bodyPr/>
          <a:lstStyle/>
          <a:p>
            <a:pPr lvl="1">
              <a:lnSpc>
                <a:spcPct val="150000"/>
              </a:lnSpc>
            </a:pPr>
            <a:r>
              <a:rPr lang="en-US" altLang="en-US" dirty="0">
                <a:latin typeface="Times New Roman" panose="02020603050405020304" pitchFamily="18" charset="0"/>
                <a:cs typeface="Times New Roman" panose="02020603050405020304" pitchFamily="18" charset="0"/>
              </a:rPr>
              <a:t>Allows developers to work simultaneously.</a:t>
            </a:r>
          </a:p>
          <a:p>
            <a:pPr lvl="1">
              <a:lnSpc>
                <a:spcPct val="150000"/>
              </a:lnSpc>
            </a:pPr>
            <a:r>
              <a:rPr lang="en-US" altLang="en-US" dirty="0">
                <a:latin typeface="Times New Roman" panose="02020603050405020304" pitchFamily="18" charset="0"/>
                <a:cs typeface="Times New Roman" panose="02020603050405020304" pitchFamily="18" charset="0"/>
              </a:rPr>
              <a:t>Does not allow overwriting each other’s changes.</a:t>
            </a:r>
          </a:p>
          <a:p>
            <a:pPr lvl="1">
              <a:lnSpc>
                <a:spcPct val="150000"/>
              </a:lnSpc>
            </a:pPr>
            <a:r>
              <a:rPr lang="en-US" altLang="en-US" dirty="0">
                <a:latin typeface="Times New Roman" panose="02020603050405020304" pitchFamily="18" charset="0"/>
                <a:cs typeface="Times New Roman" panose="02020603050405020304" pitchFamily="18" charset="0"/>
              </a:rPr>
              <a:t>Maintains a history of every version.</a:t>
            </a:r>
          </a:p>
          <a:p>
            <a:endParaRPr lang="en-IN" dirty="0"/>
          </a:p>
        </p:txBody>
      </p:sp>
    </p:spTree>
    <p:extLst>
      <p:ext uri="{BB962C8B-B14F-4D97-AF65-F5344CB8AC3E}">
        <p14:creationId xmlns:p14="http://schemas.microsoft.com/office/powerpoint/2010/main" val="2656785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D10E6-8422-4ABD-A171-54DEC6A759A8}"/>
              </a:ext>
            </a:extLst>
          </p:cNvPr>
          <p:cNvSpPr>
            <a:spLocks noGrp="1"/>
          </p:cNvSpPr>
          <p:nvPr>
            <p:ph type="title"/>
          </p:nvPr>
        </p:nvSpPr>
        <p:spPr/>
        <p:txBody>
          <a:bodyPr/>
          <a:lstStyle/>
          <a:p>
            <a:r>
              <a:rPr lang="en-US" dirty="0"/>
              <a:t>Types of Version Control System</a:t>
            </a:r>
            <a:endParaRPr lang="en-IN" dirty="0"/>
          </a:p>
        </p:txBody>
      </p:sp>
      <p:sp>
        <p:nvSpPr>
          <p:cNvPr id="3" name="Content Placeholder 2">
            <a:extLst>
              <a:ext uri="{FF2B5EF4-FFF2-40B4-BE49-F238E27FC236}">
                <a16:creationId xmlns:a16="http://schemas.microsoft.com/office/drawing/2014/main" id="{BC565B8B-51A8-4D28-BA7A-0A762DDFD60A}"/>
              </a:ext>
            </a:extLst>
          </p:cNvPr>
          <p:cNvSpPr>
            <a:spLocks noGrp="1"/>
          </p:cNvSpPr>
          <p:nvPr>
            <p:ph idx="1"/>
          </p:nvPr>
        </p:nvSpPr>
        <p:spPr>
          <a:xfrm>
            <a:off x="838200" y="1825625"/>
            <a:ext cx="10515600" cy="3101482"/>
          </a:xfrm>
        </p:spPr>
        <p:txBody>
          <a:bodyPr>
            <a:normAutofit/>
          </a:bodyPr>
          <a:lstStyle/>
          <a:p>
            <a:pPr>
              <a:lnSpc>
                <a:spcPct val="150000"/>
              </a:lnSpc>
            </a:pPr>
            <a:r>
              <a:rPr lang="en-US" altLang="en-US" dirty="0">
                <a:latin typeface="Times New Roman" panose="02020603050405020304" pitchFamily="18" charset="0"/>
                <a:cs typeface="Times New Roman" panose="02020603050405020304" pitchFamily="18" charset="0"/>
              </a:rPr>
              <a:t>Local Version Control System</a:t>
            </a:r>
          </a:p>
          <a:p>
            <a:pPr>
              <a:lnSpc>
                <a:spcPct val="150000"/>
              </a:lnSpc>
            </a:pPr>
            <a:r>
              <a:rPr lang="en-US" altLang="en-US" dirty="0">
                <a:latin typeface="Times New Roman" panose="02020603050405020304" pitchFamily="18" charset="0"/>
                <a:cs typeface="Times New Roman" panose="02020603050405020304" pitchFamily="18" charset="0"/>
              </a:rPr>
              <a:t>Centralized version control system (CVCS).</a:t>
            </a:r>
          </a:p>
          <a:p>
            <a:pPr>
              <a:lnSpc>
                <a:spcPct val="150000"/>
              </a:lnSpc>
            </a:pPr>
            <a:r>
              <a:rPr lang="en-US" altLang="en-US" dirty="0">
                <a:latin typeface="Times New Roman" panose="02020603050405020304" pitchFamily="18" charset="0"/>
                <a:cs typeface="Times New Roman" panose="02020603050405020304" pitchFamily="18" charset="0"/>
              </a:rPr>
              <a:t>Distributed/Decentralized version control system (DVCS).</a:t>
            </a:r>
          </a:p>
          <a:p>
            <a:endParaRPr lang="en-IN" dirty="0"/>
          </a:p>
        </p:txBody>
      </p:sp>
    </p:spTree>
    <p:extLst>
      <p:ext uri="{BB962C8B-B14F-4D97-AF65-F5344CB8AC3E}">
        <p14:creationId xmlns:p14="http://schemas.microsoft.com/office/powerpoint/2010/main" val="1228730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C90A8-DADD-4E59-8091-EB59D35C1870}"/>
              </a:ext>
            </a:extLst>
          </p:cNvPr>
          <p:cNvSpPr>
            <a:spLocks noGrp="1"/>
          </p:cNvSpPr>
          <p:nvPr>
            <p:ph type="title"/>
          </p:nvPr>
        </p:nvSpPr>
        <p:spPr/>
        <p:txBody>
          <a:bodyPr/>
          <a:lstStyle/>
          <a:p>
            <a:r>
              <a:rPr lang="en-US" dirty="0"/>
              <a:t>Local Version Control System</a:t>
            </a:r>
            <a:endParaRPr lang="en-IN" dirty="0"/>
          </a:p>
        </p:txBody>
      </p:sp>
      <p:sp>
        <p:nvSpPr>
          <p:cNvPr id="3" name="Content Placeholder 2">
            <a:extLst>
              <a:ext uri="{FF2B5EF4-FFF2-40B4-BE49-F238E27FC236}">
                <a16:creationId xmlns:a16="http://schemas.microsoft.com/office/drawing/2014/main" id="{51B9D55A-4538-46CA-9419-91C7C4ADBE80}"/>
              </a:ext>
            </a:extLst>
          </p:cNvPr>
          <p:cNvSpPr>
            <a:spLocks noGrp="1"/>
          </p:cNvSpPr>
          <p:nvPr>
            <p:ph idx="1"/>
          </p:nvPr>
        </p:nvSpPr>
        <p:spPr>
          <a:xfrm>
            <a:off x="838200" y="1825625"/>
            <a:ext cx="10515600" cy="695633"/>
          </a:xfrm>
        </p:spPr>
        <p:txBody>
          <a:bodyPr/>
          <a:lstStyle/>
          <a:p>
            <a:r>
              <a:rPr lang="en-US" dirty="0">
                <a:latin typeface="Times New Roman" panose="02020603050405020304" pitchFamily="18" charset="0"/>
                <a:cs typeface="Times New Roman" panose="02020603050405020304" pitchFamily="18" charset="0"/>
              </a:rPr>
              <a:t>A time-stamped directory used to copy files.</a:t>
            </a:r>
          </a:p>
          <a:p>
            <a:endParaRPr lang="en-IN" dirty="0"/>
          </a:p>
        </p:txBody>
      </p:sp>
      <p:pic>
        <p:nvPicPr>
          <p:cNvPr id="4" name="Picture 3">
            <a:extLst>
              <a:ext uri="{FF2B5EF4-FFF2-40B4-BE49-F238E27FC236}">
                <a16:creationId xmlns:a16="http://schemas.microsoft.com/office/drawing/2014/main" id="{3F5BB577-E0DC-479F-A7DA-421D70A27853}"/>
              </a:ext>
            </a:extLst>
          </p:cNvPr>
          <p:cNvPicPr>
            <a:picLocks noChangeAspect="1"/>
          </p:cNvPicPr>
          <p:nvPr/>
        </p:nvPicPr>
        <p:blipFill>
          <a:blip r:embed="rId2"/>
          <a:stretch>
            <a:fillRect/>
          </a:stretch>
        </p:blipFill>
        <p:spPr>
          <a:xfrm>
            <a:off x="1600199" y="2405848"/>
            <a:ext cx="6349703" cy="4367813"/>
          </a:xfrm>
          <a:prstGeom prst="rect">
            <a:avLst/>
          </a:prstGeom>
        </p:spPr>
      </p:pic>
    </p:spTree>
    <p:extLst>
      <p:ext uri="{BB962C8B-B14F-4D97-AF65-F5344CB8AC3E}">
        <p14:creationId xmlns:p14="http://schemas.microsoft.com/office/powerpoint/2010/main" val="988246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4E954-E087-40A6-BFDC-C7DB8963F42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Centralized Version Control Systems(CVCS)</a:t>
            </a:r>
          </a:p>
        </p:txBody>
      </p:sp>
      <p:sp>
        <p:nvSpPr>
          <p:cNvPr id="3" name="Content Placeholder 2">
            <a:extLst>
              <a:ext uri="{FF2B5EF4-FFF2-40B4-BE49-F238E27FC236}">
                <a16:creationId xmlns:a16="http://schemas.microsoft.com/office/drawing/2014/main" id="{E7DDB792-04FE-482A-A847-5116740882BF}"/>
              </a:ext>
            </a:extLst>
          </p:cNvPr>
          <p:cNvSpPr>
            <a:spLocks noGrp="1"/>
          </p:cNvSpPr>
          <p:nvPr>
            <p:ph idx="1"/>
          </p:nvPr>
        </p:nvSpPr>
        <p:spPr>
          <a:xfrm>
            <a:off x="838200" y="1825625"/>
            <a:ext cx="10515600" cy="1086251"/>
          </a:xfrm>
        </p:spPr>
        <p:txBody>
          <a:bodyPr/>
          <a:lstStyle/>
          <a:p>
            <a:r>
              <a:rPr lang="en-US" dirty="0">
                <a:latin typeface="Times New Roman" panose="02020603050405020304" pitchFamily="18" charset="0"/>
                <a:cs typeface="Times New Roman" panose="02020603050405020304" pitchFamily="18" charset="0"/>
              </a:rPr>
              <a:t>These systems have a single server that contains all the versioned files, and a number of clients that check out files from that central place.</a:t>
            </a:r>
            <a:endParaRPr lang="en-IN"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9ECA42B8-3D6A-4CE7-B9CE-32B76109DCE2}"/>
              </a:ext>
            </a:extLst>
          </p:cNvPr>
          <p:cNvPicPr>
            <a:picLocks noChangeAspect="1"/>
          </p:cNvPicPr>
          <p:nvPr/>
        </p:nvPicPr>
        <p:blipFill>
          <a:blip r:embed="rId2"/>
          <a:stretch>
            <a:fillRect/>
          </a:stretch>
        </p:blipFill>
        <p:spPr>
          <a:xfrm>
            <a:off x="1211213" y="3063875"/>
            <a:ext cx="8254411" cy="3429000"/>
          </a:xfrm>
          <a:prstGeom prst="rect">
            <a:avLst/>
          </a:prstGeom>
        </p:spPr>
      </p:pic>
    </p:spTree>
    <p:extLst>
      <p:ext uri="{BB962C8B-B14F-4D97-AF65-F5344CB8AC3E}">
        <p14:creationId xmlns:p14="http://schemas.microsoft.com/office/powerpoint/2010/main" val="1517227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8280D-0A14-4DE1-8460-78B0F81DC558}"/>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DB69714B-867D-4E76-B0F7-D036EDEA44E6}"/>
              </a:ext>
            </a:extLst>
          </p:cNvPr>
          <p:cNvSpPr>
            <a:spLocks noGrp="1"/>
          </p:cNvSpPr>
          <p:nvPr>
            <p:ph idx="1"/>
          </p:nvPr>
        </p:nvSpPr>
        <p:spPr>
          <a:xfrm>
            <a:off x="838200" y="1825625"/>
            <a:ext cx="10329909" cy="4351338"/>
          </a:xfrm>
        </p:spPr>
        <p:txBody>
          <a:bodyPr>
            <a:normAutofit fontScale="92500"/>
          </a:bodyPr>
          <a:lstStyle/>
          <a:p>
            <a:r>
              <a:rPr lang="en-US" dirty="0">
                <a:cs typeface="Times New Roman" panose="02020603050405020304" pitchFamily="18" charset="0"/>
              </a:rPr>
              <a:t>A programming style guide is an opinionated guide of programming conventions, style, and best practices for a team or project.</a:t>
            </a:r>
          </a:p>
          <a:p>
            <a:r>
              <a:rPr lang="en-US" dirty="0">
                <a:cs typeface="Times New Roman" panose="02020603050405020304" pitchFamily="18" charset="0"/>
              </a:rPr>
              <a:t>Some teams call it their coding guidelines, coding standards, or coding conventions. </a:t>
            </a:r>
          </a:p>
          <a:p>
            <a:r>
              <a:rPr lang="en-US" dirty="0">
                <a:cs typeface="Times New Roman" panose="02020603050405020304" pitchFamily="18" charset="0"/>
              </a:rPr>
              <a:t>While these each have their own meaning in programming, they generally refer to the same thing.</a:t>
            </a:r>
          </a:p>
          <a:p>
            <a:pPr algn="just"/>
            <a:r>
              <a:rPr lang="en-US" altLang="en-US" dirty="0"/>
              <a:t>A team following a style guide helps everyone write code in a </a:t>
            </a:r>
            <a:r>
              <a:rPr lang="en-US" altLang="en-US" b="1" dirty="0"/>
              <a:t>consistent</a:t>
            </a:r>
            <a:r>
              <a:rPr lang="en-US" altLang="en-US" dirty="0"/>
              <a:t> way, and </a:t>
            </a:r>
            <a:r>
              <a:rPr lang="en-US" altLang="en-US" b="1" dirty="0"/>
              <a:t>consistent code is easier to read and faster to update</a:t>
            </a:r>
            <a:r>
              <a:rPr lang="en-US" altLang="en-US" dirty="0"/>
              <a:t>.</a:t>
            </a:r>
          </a:p>
          <a:p>
            <a:pPr algn="just"/>
            <a:r>
              <a:rPr lang="en-US" altLang="en-US" dirty="0"/>
              <a:t>Consistent code is easier to read and understand making it faster to add new features.</a:t>
            </a:r>
          </a:p>
          <a:p>
            <a:endParaRPr lang="en-IN" dirty="0"/>
          </a:p>
        </p:txBody>
      </p:sp>
    </p:spTree>
    <p:extLst>
      <p:ext uri="{BB962C8B-B14F-4D97-AF65-F5344CB8AC3E}">
        <p14:creationId xmlns:p14="http://schemas.microsoft.com/office/powerpoint/2010/main" val="5825395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FF045-8988-4B86-9D3D-1991DAAD06A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Distributed Version Control Systems (</a:t>
            </a:r>
            <a:r>
              <a:rPr lang="en-US" dirty="0">
                <a:latin typeface="Times New Roman" panose="02020603050405020304" pitchFamily="18" charset="0"/>
                <a:cs typeface="Times New Roman" panose="02020603050405020304" pitchFamily="18" charset="0"/>
              </a:rPr>
              <a:t>DVCS)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329197-B901-49BB-AF0A-BDB3C43C5802}"/>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In a DVCS, clients don’t just check out the latest snapshot of the files; rather, they fully mirror the repository, including its full history. </a:t>
            </a:r>
          </a:p>
          <a:p>
            <a:r>
              <a:rPr lang="en-US" dirty="0">
                <a:latin typeface="Times New Roman" panose="02020603050405020304" pitchFamily="18" charset="0"/>
                <a:cs typeface="Times New Roman" panose="02020603050405020304" pitchFamily="18" charset="0"/>
              </a:rPr>
              <a:t>Thus, if any server dies, and these systems were collaborating via that server, any of the client repositories can be copied back up to the server to restore it. </a:t>
            </a:r>
          </a:p>
          <a:p>
            <a:r>
              <a:rPr lang="en-US" dirty="0">
                <a:latin typeface="Times New Roman" panose="02020603050405020304" pitchFamily="18" charset="0"/>
                <a:cs typeface="Times New Roman" panose="02020603050405020304" pitchFamily="18" charset="0"/>
              </a:rPr>
              <a:t>Every clone is really a full backup of all the data.</a:t>
            </a:r>
          </a:p>
          <a:p>
            <a:r>
              <a:rPr lang="en-US" dirty="0">
                <a:latin typeface="Times New Roman" panose="02020603050405020304" pitchFamily="18" charset="0"/>
                <a:cs typeface="Times New Roman" panose="02020603050405020304" pitchFamily="18" charset="0"/>
              </a:rPr>
              <a:t>Users can collaborate with different groups of people in different ways simultaneously within the same project.</a:t>
            </a:r>
          </a:p>
          <a:p>
            <a:r>
              <a:rPr lang="en-US" dirty="0">
                <a:latin typeface="Times New Roman" panose="02020603050405020304" pitchFamily="18" charset="0"/>
                <a:cs typeface="Times New Roman" panose="02020603050405020304" pitchFamily="18" charset="0"/>
              </a:rPr>
              <a:t>Example </a:t>
            </a:r>
          </a:p>
          <a:p>
            <a:pPr lvl="1"/>
            <a:r>
              <a:rPr lang="en-US" dirty="0">
                <a:latin typeface="Times New Roman" panose="02020603050405020304" pitchFamily="18" charset="0"/>
                <a:cs typeface="Times New Roman" panose="02020603050405020304" pitchFamily="18" charset="0"/>
              </a:rPr>
              <a:t>Git, Mercurial, Bazaar or </a:t>
            </a:r>
            <a:r>
              <a:rPr lang="en-US" dirty="0" err="1">
                <a:latin typeface="Times New Roman" panose="02020603050405020304" pitchFamily="18" charset="0"/>
                <a:cs typeface="Times New Roman" panose="02020603050405020304" pitchFamily="18" charset="0"/>
              </a:rPr>
              <a:t>Darcs</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58661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6881-6319-465F-A514-26E7C9345786}"/>
              </a:ext>
            </a:extLst>
          </p:cNvPr>
          <p:cNvSpPr>
            <a:spLocks noGrp="1"/>
          </p:cNvSpPr>
          <p:nvPr>
            <p:ph type="title"/>
          </p:nvPr>
        </p:nvSpPr>
        <p:spPr>
          <a:xfrm>
            <a:off x="838200" y="72162"/>
            <a:ext cx="10515600" cy="931015"/>
          </a:xfrm>
        </p:spPr>
        <p:txBody>
          <a:bodyPr/>
          <a:lstStyle/>
          <a:p>
            <a:r>
              <a:rPr lang="en-US" dirty="0"/>
              <a:t>Continues..</a:t>
            </a:r>
            <a:endParaRPr lang="en-IN" dirty="0"/>
          </a:p>
        </p:txBody>
      </p:sp>
      <p:pic>
        <p:nvPicPr>
          <p:cNvPr id="4" name="Picture 3">
            <a:extLst>
              <a:ext uri="{FF2B5EF4-FFF2-40B4-BE49-F238E27FC236}">
                <a16:creationId xmlns:a16="http://schemas.microsoft.com/office/drawing/2014/main" id="{3DE35C3D-00AB-4611-A283-330E5CEFCD72}"/>
              </a:ext>
            </a:extLst>
          </p:cNvPr>
          <p:cNvPicPr>
            <a:picLocks noChangeAspect="1"/>
          </p:cNvPicPr>
          <p:nvPr/>
        </p:nvPicPr>
        <p:blipFill>
          <a:blip r:embed="rId2"/>
          <a:stretch>
            <a:fillRect/>
          </a:stretch>
        </p:blipFill>
        <p:spPr>
          <a:xfrm>
            <a:off x="2841595" y="896645"/>
            <a:ext cx="6613123" cy="5961355"/>
          </a:xfrm>
          <a:prstGeom prst="rect">
            <a:avLst/>
          </a:prstGeom>
        </p:spPr>
      </p:pic>
    </p:spTree>
    <p:extLst>
      <p:ext uri="{BB962C8B-B14F-4D97-AF65-F5344CB8AC3E}">
        <p14:creationId xmlns:p14="http://schemas.microsoft.com/office/powerpoint/2010/main" val="483626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884A0-DCAF-43B9-8FE9-8C24EE0973F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GIT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9DD40C-7213-4A46-9085-68636B96E2F3}"/>
              </a:ext>
            </a:extLst>
          </p:cNvPr>
          <p:cNvSpPr>
            <a:spLocks noGrp="1"/>
          </p:cNvSpPr>
          <p:nvPr>
            <p:ph idx="1"/>
          </p:nvPr>
        </p:nvSpPr>
        <p:spPr/>
        <p:txBody>
          <a:bodyPr>
            <a:normAutofit fontScale="92500" lnSpcReduction="20000"/>
          </a:bodyPr>
          <a:lstStyle/>
          <a:p>
            <a:pPr>
              <a:lnSpc>
                <a:spcPct val="150000"/>
              </a:lnSpc>
            </a:pPr>
            <a:r>
              <a:rPr lang="en-US" altLang="en-US" dirty="0">
                <a:latin typeface="Times New Roman" panose="02020603050405020304" pitchFamily="18" charset="0"/>
                <a:cs typeface="Times New Roman" panose="02020603050405020304" pitchFamily="18" charset="0"/>
              </a:rPr>
              <a:t>Git consider its data like a series of snapshots of a miniature file system. </a:t>
            </a:r>
          </a:p>
          <a:p>
            <a:pPr>
              <a:lnSpc>
                <a:spcPct val="150000"/>
              </a:lnSpc>
            </a:pPr>
            <a:r>
              <a:rPr lang="en-US" altLang="en-US" dirty="0">
                <a:latin typeface="Times New Roman" panose="02020603050405020304" pitchFamily="18" charset="0"/>
                <a:cs typeface="Times New Roman" panose="02020603050405020304" pitchFamily="18" charset="0"/>
              </a:rPr>
              <a:t>Every time when committing, or saving the state of project, Git takes a picture of what all files look like at that moment and stores a reference to that snapshot. </a:t>
            </a:r>
          </a:p>
          <a:p>
            <a:pPr>
              <a:lnSpc>
                <a:spcPct val="150000"/>
              </a:lnSpc>
            </a:pPr>
            <a:r>
              <a:rPr lang="en-US" altLang="en-US" dirty="0">
                <a:latin typeface="Times New Roman" panose="02020603050405020304" pitchFamily="18" charset="0"/>
                <a:cs typeface="Times New Roman" panose="02020603050405020304" pitchFamily="18" charset="0"/>
              </a:rPr>
              <a:t>If files have not changed, Git doesn’t store the file again, just a link to the previous identical file it has already stored. </a:t>
            </a:r>
          </a:p>
          <a:p>
            <a:pPr>
              <a:lnSpc>
                <a:spcPct val="150000"/>
              </a:lnSpc>
            </a:pPr>
            <a:r>
              <a:rPr lang="en-US" altLang="en-US" dirty="0">
                <a:latin typeface="Times New Roman" panose="02020603050405020304" pitchFamily="18" charset="0"/>
                <a:cs typeface="Times New Roman" panose="02020603050405020304" pitchFamily="18" charset="0"/>
              </a:rPr>
              <a:t>Git thinks about its data more like a </a:t>
            </a:r>
            <a:r>
              <a:rPr lang="en-US" altLang="en-US" b="1" dirty="0">
                <a:latin typeface="Times New Roman" panose="02020603050405020304" pitchFamily="18" charset="0"/>
                <a:cs typeface="Times New Roman" panose="02020603050405020304" pitchFamily="18" charset="0"/>
              </a:rPr>
              <a:t>stream of snapshots.</a:t>
            </a:r>
            <a:endParaRPr lang="en-US" alt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150307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F1AC7-DF2D-4229-9A0F-C19C81913A29}"/>
              </a:ext>
            </a:extLst>
          </p:cNvPr>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Storing data as snapshots of the project over time</a:t>
            </a:r>
            <a:endParaRPr lang="en-IN" dirty="0"/>
          </a:p>
        </p:txBody>
      </p:sp>
      <p:pic>
        <p:nvPicPr>
          <p:cNvPr id="7" name="Picture 6">
            <a:extLst>
              <a:ext uri="{FF2B5EF4-FFF2-40B4-BE49-F238E27FC236}">
                <a16:creationId xmlns:a16="http://schemas.microsoft.com/office/drawing/2014/main" id="{5DF8F8AE-F1BF-4C54-A7C0-BA1D87F6D76B}"/>
              </a:ext>
            </a:extLst>
          </p:cNvPr>
          <p:cNvPicPr>
            <a:picLocks noChangeAspect="1"/>
          </p:cNvPicPr>
          <p:nvPr/>
        </p:nvPicPr>
        <p:blipFill>
          <a:blip r:embed="rId2"/>
          <a:stretch>
            <a:fillRect/>
          </a:stretch>
        </p:blipFill>
        <p:spPr>
          <a:xfrm>
            <a:off x="451692" y="1752600"/>
            <a:ext cx="11550917" cy="4861264"/>
          </a:xfrm>
          <a:prstGeom prst="rect">
            <a:avLst/>
          </a:prstGeom>
        </p:spPr>
      </p:pic>
    </p:spTree>
    <p:extLst>
      <p:ext uri="{BB962C8B-B14F-4D97-AF65-F5344CB8AC3E}">
        <p14:creationId xmlns:p14="http://schemas.microsoft.com/office/powerpoint/2010/main" val="35805385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0D3EC-E7B4-4FF5-B309-5C7DCC4AD623}"/>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943ABDA5-76F4-4012-850A-4FE60A7B896B}"/>
              </a:ext>
            </a:extLst>
          </p:cNvPr>
          <p:cNvSpPr>
            <a:spLocks noGrp="1"/>
          </p:cNvSpPr>
          <p:nvPr>
            <p:ph idx="1"/>
          </p:nvPr>
        </p:nvSpPr>
        <p:spPr/>
        <p:txBody>
          <a:bodyPr>
            <a:normAutofit fontScale="85000" lnSpcReduction="20000"/>
          </a:bodyPr>
          <a:lstStyle/>
          <a:p>
            <a:pPr>
              <a:lnSpc>
                <a:spcPct val="150000"/>
              </a:lnSpc>
            </a:pPr>
            <a:r>
              <a:rPr lang="en-US" altLang="en-US" dirty="0">
                <a:latin typeface="Times New Roman" panose="02020603050405020304" pitchFamily="18" charset="0"/>
                <a:cs typeface="Times New Roman" panose="02020603050405020304" pitchFamily="18" charset="0"/>
              </a:rPr>
              <a:t>Everything in Git is </a:t>
            </a:r>
            <a:r>
              <a:rPr lang="en-US" altLang="en-US" dirty="0" err="1">
                <a:latin typeface="Times New Roman" panose="02020603050405020304" pitchFamily="18" charset="0"/>
                <a:cs typeface="Times New Roman" panose="02020603050405020304" pitchFamily="18" charset="0"/>
              </a:rPr>
              <a:t>checksummed</a:t>
            </a:r>
            <a:r>
              <a:rPr lang="en-US" altLang="en-US" dirty="0">
                <a:latin typeface="Times New Roman" panose="02020603050405020304" pitchFamily="18" charset="0"/>
                <a:cs typeface="Times New Roman" panose="02020603050405020304" pitchFamily="18" charset="0"/>
              </a:rPr>
              <a:t> before it is stored and is then referred to by that checksum.</a:t>
            </a:r>
          </a:p>
          <a:p>
            <a:pPr>
              <a:lnSpc>
                <a:spcPct val="150000"/>
              </a:lnSpc>
            </a:pPr>
            <a:r>
              <a:rPr lang="en-US" altLang="en-US" dirty="0">
                <a:latin typeface="Times New Roman" panose="02020603050405020304" pitchFamily="18" charset="0"/>
                <a:cs typeface="Times New Roman" panose="02020603050405020304" pitchFamily="18" charset="0"/>
              </a:rPr>
              <a:t>It’s impossible to change the contents of any file or directory without Git knowing about it.</a:t>
            </a:r>
          </a:p>
          <a:p>
            <a:pPr>
              <a:lnSpc>
                <a:spcPct val="150000"/>
              </a:lnSpc>
            </a:pPr>
            <a:r>
              <a:rPr lang="en-US" altLang="en-US" dirty="0">
                <a:latin typeface="Times New Roman" panose="02020603050405020304" pitchFamily="18" charset="0"/>
                <a:cs typeface="Times New Roman" panose="02020603050405020304" pitchFamily="18" charset="0"/>
              </a:rPr>
              <a:t>This functionality is built into Git at the lowest levels and is integral to its philosophy. </a:t>
            </a:r>
          </a:p>
          <a:p>
            <a:pPr>
              <a:lnSpc>
                <a:spcPct val="150000"/>
              </a:lnSpc>
            </a:pPr>
            <a:r>
              <a:rPr lang="en-US" altLang="en-US" dirty="0">
                <a:latin typeface="Times New Roman" panose="02020603050405020304" pitchFamily="18" charset="0"/>
                <a:cs typeface="Times New Roman" panose="02020603050405020304" pitchFamily="18" charset="0"/>
              </a:rPr>
              <a:t>Information is not lost in transit or get file corruption without Git being able to detect it.</a:t>
            </a:r>
          </a:p>
          <a:p>
            <a:endParaRPr lang="en-IN" dirty="0"/>
          </a:p>
        </p:txBody>
      </p:sp>
    </p:spTree>
    <p:extLst>
      <p:ext uri="{BB962C8B-B14F-4D97-AF65-F5344CB8AC3E}">
        <p14:creationId xmlns:p14="http://schemas.microsoft.com/office/powerpoint/2010/main" val="19353547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E31E7-3739-48F4-9E08-A5E3CCC1F375}"/>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F03BF74C-3356-4901-B8AB-6BE2EF37FCA7}"/>
              </a:ext>
            </a:extLst>
          </p:cNvPr>
          <p:cNvSpPr>
            <a:spLocks noGrp="1"/>
          </p:cNvSpPr>
          <p:nvPr>
            <p:ph idx="1"/>
          </p:nvPr>
        </p:nvSpPr>
        <p:spPr>
          <a:xfrm>
            <a:off x="838200" y="1825625"/>
            <a:ext cx="10515600" cy="3527610"/>
          </a:xfrm>
        </p:spPr>
        <p:txBody>
          <a:bodyPr>
            <a:normAutofit fontScale="85000" lnSpcReduction="10000"/>
          </a:bodyPr>
          <a:lstStyle/>
          <a:p>
            <a:pPr>
              <a:lnSpc>
                <a:spcPct val="150000"/>
              </a:lnSpc>
            </a:pPr>
            <a:r>
              <a:rPr lang="en-US" altLang="en-US" dirty="0">
                <a:latin typeface="Times New Roman" panose="02020603050405020304" pitchFamily="18" charset="0"/>
                <a:cs typeface="Times New Roman" panose="02020603050405020304" pitchFamily="18" charset="0"/>
              </a:rPr>
              <a:t>The mechanism that Git uses for this </a:t>
            </a:r>
            <a:r>
              <a:rPr lang="en-US" altLang="en-US" dirty="0" err="1">
                <a:latin typeface="Times New Roman" panose="02020603050405020304" pitchFamily="18" charset="0"/>
                <a:cs typeface="Times New Roman" panose="02020603050405020304" pitchFamily="18" charset="0"/>
              </a:rPr>
              <a:t>checksumming</a:t>
            </a:r>
            <a:r>
              <a:rPr lang="en-US" altLang="en-US" dirty="0">
                <a:latin typeface="Times New Roman" panose="02020603050405020304" pitchFamily="18" charset="0"/>
                <a:cs typeface="Times New Roman" panose="02020603050405020304" pitchFamily="18" charset="0"/>
              </a:rPr>
              <a:t> is called a SHA-1 hash. </a:t>
            </a:r>
          </a:p>
          <a:p>
            <a:pPr>
              <a:lnSpc>
                <a:spcPct val="150000"/>
              </a:lnSpc>
            </a:pPr>
            <a:r>
              <a:rPr lang="en-US" altLang="en-US" dirty="0">
                <a:latin typeface="Times New Roman" panose="02020603050405020304" pitchFamily="18" charset="0"/>
                <a:cs typeface="Times New Roman" panose="02020603050405020304" pitchFamily="18" charset="0"/>
              </a:rPr>
              <a:t>This is a 40-character string composed of hexadecimal characters (0–9 and a–f) and calculated based on the contents of a file or directory structure in Git. </a:t>
            </a:r>
          </a:p>
          <a:p>
            <a:pPr>
              <a:lnSpc>
                <a:spcPct val="150000"/>
              </a:lnSpc>
            </a:pPr>
            <a:r>
              <a:rPr lang="en-US" altLang="en-US" dirty="0">
                <a:latin typeface="Times New Roman" panose="02020603050405020304" pitchFamily="18" charset="0"/>
                <a:cs typeface="Times New Roman" panose="02020603050405020304" pitchFamily="18" charset="0"/>
              </a:rPr>
              <a:t>Git stores everything in its database not by file name but by the hash value of its contents.</a:t>
            </a:r>
          </a:p>
          <a:p>
            <a:pPr>
              <a:lnSpc>
                <a:spcPct val="150000"/>
              </a:lnSpc>
            </a:pPr>
            <a:r>
              <a:rPr lang="en-US" altLang="en-US" dirty="0">
                <a:latin typeface="Times New Roman" panose="02020603050405020304" pitchFamily="18" charset="0"/>
                <a:cs typeface="Times New Roman" panose="02020603050405020304" pitchFamily="18" charset="0"/>
              </a:rPr>
              <a:t>A SHA-1 hash looks something like this:</a:t>
            </a:r>
          </a:p>
        </p:txBody>
      </p:sp>
      <p:pic>
        <p:nvPicPr>
          <p:cNvPr id="4" name="Picture 2">
            <a:extLst>
              <a:ext uri="{FF2B5EF4-FFF2-40B4-BE49-F238E27FC236}">
                <a16:creationId xmlns:a16="http://schemas.microsoft.com/office/drawing/2014/main" id="{4CC0B2A5-049B-4B8F-979D-385E033531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4559" y="5334000"/>
            <a:ext cx="7315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80385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1B1B5-2403-4760-9056-69C6345B2478}"/>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46AA74BC-D739-46EE-9502-6963C1541776}"/>
              </a:ext>
            </a:extLst>
          </p:cNvPr>
          <p:cNvSpPr>
            <a:spLocks noGrp="1"/>
          </p:cNvSpPr>
          <p:nvPr>
            <p:ph idx="1"/>
          </p:nvPr>
        </p:nvSpPr>
        <p:spPr>
          <a:xfrm>
            <a:off x="612559" y="1825625"/>
            <a:ext cx="11008311" cy="4770484"/>
          </a:xfrm>
        </p:spPr>
        <p:txBody>
          <a:bodyPr>
            <a:normAutofit fontScale="85000" lnSpcReduction="20000"/>
          </a:bodyPr>
          <a:lstStyle/>
          <a:p>
            <a:pPr>
              <a:lnSpc>
                <a:spcPct val="150000"/>
              </a:lnSpc>
            </a:pPr>
            <a:r>
              <a:rPr lang="en-US" altLang="en-US" dirty="0">
                <a:latin typeface="Times New Roman" panose="02020603050405020304" pitchFamily="18" charset="0"/>
                <a:cs typeface="Times New Roman" panose="02020603050405020304" pitchFamily="18" charset="0"/>
              </a:rPr>
              <a:t>When an action is done in Git, it only </a:t>
            </a:r>
            <a:r>
              <a:rPr lang="en-US" altLang="en-US" i="1" dirty="0">
                <a:latin typeface="Times New Roman" panose="02020603050405020304" pitchFamily="18" charset="0"/>
                <a:cs typeface="Times New Roman" panose="02020603050405020304" pitchFamily="18" charset="0"/>
              </a:rPr>
              <a:t>add data to the Git database. It is hard to get the </a:t>
            </a:r>
            <a:r>
              <a:rPr lang="en-US" altLang="en-US" dirty="0">
                <a:latin typeface="Times New Roman" panose="02020603050405020304" pitchFamily="18" charset="0"/>
                <a:cs typeface="Times New Roman" panose="02020603050405020304" pitchFamily="18" charset="0"/>
              </a:rPr>
              <a:t>system to do anything that is not undoable or to make it erase data in any way. </a:t>
            </a:r>
          </a:p>
          <a:p>
            <a:pPr>
              <a:lnSpc>
                <a:spcPct val="150000"/>
              </a:lnSpc>
            </a:pPr>
            <a:r>
              <a:rPr lang="en-US" altLang="en-US" dirty="0">
                <a:latin typeface="Times New Roman" panose="02020603050405020304" pitchFamily="18" charset="0"/>
                <a:cs typeface="Times New Roman" panose="02020603050405020304" pitchFamily="18" charset="0"/>
              </a:rPr>
              <a:t>But after committing a snapshot into Git, it is very difficult to lose, especially if database is pushed to another repository.</a:t>
            </a:r>
          </a:p>
          <a:p>
            <a:pPr>
              <a:lnSpc>
                <a:spcPct val="150000"/>
              </a:lnSpc>
              <a:defRPr/>
            </a:pPr>
            <a:r>
              <a:rPr lang="en-US" dirty="0">
                <a:latin typeface="Times New Roman" panose="02020603050405020304" pitchFamily="18" charset="0"/>
                <a:cs typeface="Times New Roman" panose="02020603050405020304" pitchFamily="18" charset="0"/>
              </a:rPr>
              <a:t>Git has three main states that your files can reside in: </a:t>
            </a:r>
          </a:p>
          <a:p>
            <a:pPr lvl="1">
              <a:lnSpc>
                <a:spcPct val="150000"/>
              </a:lnSpc>
              <a:defRPr/>
            </a:pPr>
            <a:r>
              <a:rPr lang="en-US" dirty="0">
                <a:latin typeface="Times New Roman" panose="02020603050405020304" pitchFamily="18" charset="0"/>
                <a:cs typeface="Times New Roman" panose="02020603050405020304" pitchFamily="18" charset="0"/>
              </a:rPr>
              <a:t>Modified means that you have changed the file but have not committed it to your database yet.</a:t>
            </a:r>
          </a:p>
          <a:p>
            <a:pPr lvl="1">
              <a:lnSpc>
                <a:spcPct val="150000"/>
              </a:lnSpc>
              <a:defRPr/>
            </a:pPr>
            <a:r>
              <a:rPr lang="en-US" dirty="0">
                <a:latin typeface="Times New Roman" panose="02020603050405020304" pitchFamily="18" charset="0"/>
                <a:cs typeface="Times New Roman" panose="02020603050405020304" pitchFamily="18" charset="0"/>
              </a:rPr>
              <a:t>Staged means that you have marked a modified file in its current version to go into your next commit snapshot.</a:t>
            </a:r>
          </a:p>
          <a:p>
            <a:pPr lvl="1">
              <a:lnSpc>
                <a:spcPct val="150000"/>
              </a:lnSpc>
              <a:defRPr/>
            </a:pPr>
            <a:r>
              <a:rPr lang="en-US" dirty="0">
                <a:latin typeface="Times New Roman" panose="02020603050405020304" pitchFamily="18" charset="0"/>
                <a:cs typeface="Times New Roman" panose="02020603050405020304" pitchFamily="18" charset="0"/>
              </a:rPr>
              <a:t>Committed means that the data is safely stored in your local database.</a:t>
            </a:r>
          </a:p>
          <a:p>
            <a:pPr>
              <a:lnSpc>
                <a:spcPct val="150000"/>
              </a:lnSpc>
            </a:pPr>
            <a:endParaRPr lang="en-US" alt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290443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5D4CA-590D-4703-A357-CC04BD5904B3}"/>
              </a:ext>
            </a:extLst>
          </p:cNvPr>
          <p:cNvSpPr>
            <a:spLocks noGrp="1"/>
          </p:cNvSpPr>
          <p:nvPr>
            <p:ph type="title"/>
          </p:nvPr>
        </p:nvSpPr>
        <p:spPr>
          <a:xfrm>
            <a:off x="838200" y="209644"/>
            <a:ext cx="10515600" cy="1161834"/>
          </a:xfrm>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95C0306B-7B85-412A-87D5-3A50943F8D55}"/>
              </a:ext>
            </a:extLst>
          </p:cNvPr>
          <p:cNvSpPr>
            <a:spLocks noGrp="1"/>
          </p:cNvSpPr>
          <p:nvPr>
            <p:ph idx="1"/>
          </p:nvPr>
        </p:nvSpPr>
        <p:spPr>
          <a:xfrm>
            <a:off x="834131" y="1371478"/>
            <a:ext cx="10515600" cy="1006352"/>
          </a:xfrm>
        </p:spPr>
        <p:txBody>
          <a:bodyPr/>
          <a:lstStyle/>
          <a:p>
            <a:r>
              <a:rPr lang="en-US" altLang="en-US" dirty="0">
                <a:latin typeface="Times New Roman" panose="02020603050405020304" pitchFamily="18" charset="0"/>
                <a:cs typeface="Times New Roman" panose="02020603050405020304" pitchFamily="18" charset="0"/>
              </a:rPr>
              <a:t>This leads us to the three main sections of a Git project: the working tree, the staging area, and the Git directory.</a:t>
            </a:r>
          </a:p>
          <a:p>
            <a:endParaRPr lang="en-IN" dirty="0"/>
          </a:p>
        </p:txBody>
      </p:sp>
      <p:pic>
        <p:nvPicPr>
          <p:cNvPr id="4" name="Picture 2">
            <a:extLst>
              <a:ext uri="{FF2B5EF4-FFF2-40B4-BE49-F238E27FC236}">
                <a16:creationId xmlns:a16="http://schemas.microsoft.com/office/drawing/2014/main" id="{E3A5F984-10DF-4B04-9865-2D9D94A13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019" y="2377830"/>
            <a:ext cx="10045824" cy="4600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16686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5917-C643-4BA4-A9BD-E4BDE549CE66}"/>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56FC866D-9FFB-49DE-BFF4-19EF7303BC0E}"/>
              </a:ext>
            </a:extLst>
          </p:cNvPr>
          <p:cNvSpPr>
            <a:spLocks noGrp="1"/>
          </p:cNvSpPr>
          <p:nvPr>
            <p:ph idx="1"/>
          </p:nvPr>
        </p:nvSpPr>
        <p:spPr>
          <a:xfrm>
            <a:off x="346229" y="1825625"/>
            <a:ext cx="11469949" cy="4805994"/>
          </a:xfrm>
        </p:spPr>
        <p:txBody>
          <a:bodyPr>
            <a:normAutofit fontScale="70000" lnSpcReduction="20000"/>
          </a:bodyPr>
          <a:lstStyle/>
          <a:p>
            <a:pPr>
              <a:lnSpc>
                <a:spcPct val="150000"/>
              </a:lnSpc>
            </a:pPr>
            <a:r>
              <a:rPr lang="en-US" altLang="en-US" dirty="0">
                <a:latin typeface="Times New Roman" panose="02020603050405020304" pitchFamily="18" charset="0"/>
                <a:cs typeface="Times New Roman" panose="02020603050405020304" pitchFamily="18" charset="0"/>
              </a:rPr>
              <a:t>The working tree is a single checkout of one version of the project. These files are pulled out of the compressed database in the Git directory and placed on disk for you to use or modify.</a:t>
            </a:r>
          </a:p>
          <a:p>
            <a:pPr>
              <a:lnSpc>
                <a:spcPct val="150000"/>
              </a:lnSpc>
            </a:pPr>
            <a:r>
              <a:rPr lang="en-US" altLang="en-US" dirty="0">
                <a:latin typeface="Times New Roman" panose="02020603050405020304" pitchFamily="18" charset="0"/>
                <a:cs typeface="Times New Roman" panose="02020603050405020304" pitchFamily="18" charset="0"/>
              </a:rPr>
              <a:t>The staging area is a file, generally contained in your Git directory, that stores information about what will go into your next commit. Its technical name in Git parlance is the “index”, but the phrase “staging area” works just as well.</a:t>
            </a:r>
          </a:p>
          <a:p>
            <a:pPr>
              <a:lnSpc>
                <a:spcPct val="150000"/>
              </a:lnSpc>
              <a:defRPr/>
            </a:pPr>
            <a:r>
              <a:rPr lang="en-US" dirty="0">
                <a:latin typeface="Times New Roman" panose="02020603050405020304" pitchFamily="18" charset="0"/>
                <a:cs typeface="Times New Roman" panose="02020603050405020304" pitchFamily="18" charset="0"/>
              </a:rPr>
              <a:t>The Git directory is where Git stores the metadata and object database for your project. This is the most important part of Git, and it is what is copied when you </a:t>
            </a:r>
            <a:r>
              <a:rPr lang="en-US" i="1" dirty="0">
                <a:latin typeface="Times New Roman" panose="02020603050405020304" pitchFamily="18" charset="0"/>
                <a:cs typeface="Times New Roman" panose="02020603050405020304" pitchFamily="18" charset="0"/>
              </a:rPr>
              <a:t>clone a repository from another </a:t>
            </a:r>
            <a:r>
              <a:rPr lang="en-US" dirty="0">
                <a:latin typeface="Times New Roman" panose="02020603050405020304" pitchFamily="18" charset="0"/>
                <a:cs typeface="Times New Roman" panose="02020603050405020304" pitchFamily="18" charset="0"/>
              </a:rPr>
              <a:t>computer.</a:t>
            </a:r>
          </a:p>
          <a:p>
            <a:pPr>
              <a:lnSpc>
                <a:spcPct val="150000"/>
              </a:lnSpc>
              <a:defRPr/>
            </a:pPr>
            <a:r>
              <a:rPr lang="en-US" dirty="0">
                <a:latin typeface="Times New Roman" panose="02020603050405020304" pitchFamily="18" charset="0"/>
                <a:cs typeface="Times New Roman" panose="02020603050405020304" pitchFamily="18" charset="0"/>
              </a:rPr>
              <a:t>If a particular version of a file is in the Git directory, it’s considered </a:t>
            </a:r>
            <a:r>
              <a:rPr lang="en-US" i="1" dirty="0">
                <a:latin typeface="Times New Roman" panose="02020603050405020304" pitchFamily="18" charset="0"/>
                <a:cs typeface="Times New Roman" panose="02020603050405020304" pitchFamily="18" charset="0"/>
              </a:rPr>
              <a:t>committed.</a:t>
            </a:r>
          </a:p>
          <a:p>
            <a:pPr>
              <a:lnSpc>
                <a:spcPct val="150000"/>
              </a:lnSpc>
              <a:defRPr/>
            </a:pPr>
            <a:r>
              <a:rPr lang="en-US" dirty="0">
                <a:latin typeface="Times New Roman" panose="02020603050405020304" pitchFamily="18" charset="0"/>
                <a:cs typeface="Times New Roman" panose="02020603050405020304" pitchFamily="18" charset="0"/>
              </a:rPr>
              <a:t>If it has been modified and was added to the staging area, it is </a:t>
            </a:r>
            <a:r>
              <a:rPr lang="en-US" i="1" dirty="0">
                <a:latin typeface="Times New Roman" panose="02020603050405020304" pitchFamily="18" charset="0"/>
                <a:cs typeface="Times New Roman" panose="02020603050405020304" pitchFamily="18" charset="0"/>
              </a:rPr>
              <a:t>staged. </a:t>
            </a:r>
          </a:p>
          <a:p>
            <a:pPr>
              <a:lnSpc>
                <a:spcPct val="150000"/>
              </a:lnSpc>
              <a:defRPr/>
            </a:pPr>
            <a:r>
              <a:rPr lang="en-US" i="1" dirty="0">
                <a:latin typeface="Times New Roman" panose="02020603050405020304" pitchFamily="18" charset="0"/>
                <a:cs typeface="Times New Roman" panose="02020603050405020304" pitchFamily="18" charset="0"/>
              </a:rPr>
              <a:t>If it was changed since it was checked </a:t>
            </a:r>
            <a:r>
              <a:rPr lang="en-US" dirty="0">
                <a:latin typeface="Times New Roman" panose="02020603050405020304" pitchFamily="18" charset="0"/>
                <a:cs typeface="Times New Roman" panose="02020603050405020304" pitchFamily="18" charset="0"/>
              </a:rPr>
              <a:t>out but has not been staged, it is </a:t>
            </a:r>
            <a:r>
              <a:rPr lang="en-US" i="1" dirty="0">
                <a:latin typeface="Times New Roman" panose="02020603050405020304" pitchFamily="18" charset="0"/>
                <a:cs typeface="Times New Roman" panose="02020603050405020304" pitchFamily="18" charset="0"/>
              </a:rPr>
              <a:t>modified.</a:t>
            </a:r>
            <a:r>
              <a:rPr lang="en-US" dirty="0">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14686486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55050-D168-4610-9BBF-D75687E434CB}"/>
              </a:ext>
            </a:extLst>
          </p:cNvPr>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SETTING UP GIT</a:t>
            </a:r>
            <a:endParaRPr lang="en-IN" dirty="0"/>
          </a:p>
        </p:txBody>
      </p:sp>
      <p:sp>
        <p:nvSpPr>
          <p:cNvPr id="3" name="Content Placeholder 2">
            <a:extLst>
              <a:ext uri="{FF2B5EF4-FFF2-40B4-BE49-F238E27FC236}">
                <a16:creationId xmlns:a16="http://schemas.microsoft.com/office/drawing/2014/main" id="{FDBB8924-E229-4222-8F29-636FDD8116A1}"/>
              </a:ext>
            </a:extLst>
          </p:cNvPr>
          <p:cNvSpPr>
            <a:spLocks noGrp="1"/>
          </p:cNvSpPr>
          <p:nvPr>
            <p:ph idx="1"/>
          </p:nvPr>
        </p:nvSpPr>
        <p:spPr/>
        <p:txBody>
          <a:bodyPr>
            <a:normAutofit/>
          </a:bodyPr>
          <a:lstStyle/>
          <a:p>
            <a:pPr>
              <a:lnSpc>
                <a:spcPct val="150000"/>
              </a:lnSpc>
            </a:pPr>
            <a:r>
              <a:rPr lang="en-US" altLang="en-US" dirty="0">
                <a:latin typeface="Times New Roman" panose="02020603050405020304" pitchFamily="18" charset="0"/>
                <a:cs typeface="Times New Roman" panose="02020603050405020304" pitchFamily="18" charset="0"/>
              </a:rPr>
              <a:t>Git has a tool called git config that get and set configuration variables that control all aspects of how Git looks and operates. </a:t>
            </a:r>
          </a:p>
          <a:p>
            <a:pPr>
              <a:lnSpc>
                <a:spcPct val="150000"/>
              </a:lnSpc>
            </a:pPr>
            <a:r>
              <a:rPr lang="en-US" altLang="en-US" dirty="0">
                <a:latin typeface="Times New Roman" panose="02020603050405020304" pitchFamily="18" charset="0"/>
                <a:cs typeface="Times New Roman" panose="02020603050405020304" pitchFamily="18" charset="0"/>
              </a:rPr>
              <a:t>These variables can be stored in three different places:</a:t>
            </a:r>
          </a:p>
          <a:p>
            <a:pPr marL="971550" lvl="1" indent="-514350">
              <a:lnSpc>
                <a:spcPct val="150000"/>
              </a:lnSpc>
              <a:buFont typeface="+mj-lt"/>
              <a:buAutoNum type="arabicPeriod"/>
            </a:pPr>
            <a:r>
              <a:rPr lang="en-US" altLang="en-US" dirty="0">
                <a:latin typeface="Times New Roman" panose="02020603050405020304" pitchFamily="18" charset="0"/>
                <a:cs typeface="Times New Roman" panose="02020603050405020304" pitchFamily="18" charset="0"/>
              </a:rPr>
              <a:t>[path]/</a:t>
            </a:r>
            <a:r>
              <a:rPr lang="en-US" altLang="en-US" dirty="0" err="1">
                <a:latin typeface="Times New Roman" panose="02020603050405020304" pitchFamily="18" charset="0"/>
                <a:cs typeface="Times New Roman" panose="02020603050405020304" pitchFamily="18" charset="0"/>
              </a:rPr>
              <a:t>etc</a:t>
            </a:r>
            <a:r>
              <a:rPr lang="en-US" altLang="en-US" dirty="0">
                <a:latin typeface="Times New Roman" panose="02020603050405020304" pitchFamily="18" charset="0"/>
                <a:cs typeface="Times New Roman" panose="02020603050405020304" pitchFamily="18" charset="0"/>
              </a:rPr>
              <a:t>/</a:t>
            </a:r>
            <a:r>
              <a:rPr lang="en-US" altLang="en-US" dirty="0" err="1">
                <a:latin typeface="Times New Roman" panose="02020603050405020304" pitchFamily="18" charset="0"/>
                <a:cs typeface="Times New Roman" panose="02020603050405020304" pitchFamily="18" charset="0"/>
              </a:rPr>
              <a:t>gitconfig</a:t>
            </a:r>
            <a:r>
              <a:rPr lang="en-US" altLang="en-US" dirty="0">
                <a:latin typeface="Times New Roman" panose="02020603050405020304" pitchFamily="18" charset="0"/>
                <a:cs typeface="Times New Roman" panose="02020603050405020304" pitchFamily="18" charset="0"/>
              </a:rPr>
              <a:t> file</a:t>
            </a:r>
          </a:p>
          <a:p>
            <a:pPr marL="971550" lvl="1" indent="-514350">
              <a:lnSpc>
                <a:spcPct val="150000"/>
              </a:lnSpc>
              <a:buFont typeface="+mj-lt"/>
              <a:buAutoNum type="arabicPeriod"/>
            </a:pPr>
            <a:r>
              <a:rPr lang="en-US" altLang="en-US" dirty="0">
                <a:latin typeface="Times New Roman" panose="02020603050405020304" pitchFamily="18" charset="0"/>
                <a:cs typeface="Times New Roman" panose="02020603050405020304" pitchFamily="18" charset="0"/>
              </a:rPr>
              <a:t>~/.</a:t>
            </a:r>
            <a:r>
              <a:rPr lang="en-US" altLang="en-US" dirty="0" err="1">
                <a:latin typeface="Times New Roman" panose="02020603050405020304" pitchFamily="18" charset="0"/>
                <a:cs typeface="Times New Roman" panose="02020603050405020304" pitchFamily="18" charset="0"/>
              </a:rPr>
              <a:t>gitconfig</a:t>
            </a:r>
            <a:r>
              <a:rPr lang="en-US" altLang="en-US" dirty="0">
                <a:latin typeface="Times New Roman" panose="02020603050405020304" pitchFamily="18" charset="0"/>
                <a:cs typeface="Times New Roman" panose="02020603050405020304" pitchFamily="18" charset="0"/>
              </a:rPr>
              <a:t> or ~/.config/git/config file</a:t>
            </a:r>
          </a:p>
          <a:p>
            <a:pPr marL="971550" lvl="1" indent="-514350">
              <a:lnSpc>
                <a:spcPct val="150000"/>
              </a:lnSpc>
              <a:buFont typeface="+mj-lt"/>
              <a:buAutoNum type="arabicPeriod"/>
            </a:pPr>
            <a:r>
              <a:rPr lang="en-US" altLang="en-US" dirty="0">
                <a:latin typeface="Times New Roman" panose="02020603050405020304" pitchFamily="18" charset="0"/>
                <a:cs typeface="Times New Roman" panose="02020603050405020304" pitchFamily="18" charset="0"/>
              </a:rPr>
              <a:t>config file in the Git directory</a:t>
            </a:r>
          </a:p>
          <a:p>
            <a:endParaRPr lang="en-IN" dirty="0"/>
          </a:p>
        </p:txBody>
      </p:sp>
    </p:spTree>
    <p:extLst>
      <p:ext uri="{BB962C8B-B14F-4D97-AF65-F5344CB8AC3E}">
        <p14:creationId xmlns:p14="http://schemas.microsoft.com/office/powerpoint/2010/main" val="3465729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D91A0-7EEC-427F-9E70-317F902B19EE}"/>
              </a:ext>
            </a:extLst>
          </p:cNvPr>
          <p:cNvSpPr>
            <a:spLocks noGrp="1"/>
          </p:cNvSpPr>
          <p:nvPr>
            <p:ph type="title"/>
          </p:nvPr>
        </p:nvSpPr>
        <p:spPr/>
        <p:txBody>
          <a:bodyPr/>
          <a:lstStyle/>
          <a:p>
            <a:r>
              <a:rPr lang="en-US" dirty="0"/>
              <a:t>Programming Guide Style</a:t>
            </a:r>
            <a:endParaRPr lang="en-IN" dirty="0"/>
          </a:p>
        </p:txBody>
      </p:sp>
      <p:sp>
        <p:nvSpPr>
          <p:cNvPr id="3" name="Content Placeholder 2">
            <a:extLst>
              <a:ext uri="{FF2B5EF4-FFF2-40B4-BE49-F238E27FC236}">
                <a16:creationId xmlns:a16="http://schemas.microsoft.com/office/drawing/2014/main" id="{DD258BA8-811D-43FB-A1C9-10D6F5A7F0F1}"/>
              </a:ext>
            </a:extLst>
          </p:cNvPr>
          <p:cNvSpPr>
            <a:spLocks noGrp="1"/>
          </p:cNvSpPr>
          <p:nvPr>
            <p:ph idx="1"/>
          </p:nvPr>
        </p:nvSpPr>
        <p:spPr>
          <a:xfrm>
            <a:off x="838200" y="1825624"/>
            <a:ext cx="10515600" cy="4797117"/>
          </a:xfrm>
        </p:spPr>
        <p:txBody>
          <a:bodyPr>
            <a:normAutofit fontScale="92500" lnSpcReduction="20000"/>
          </a:bodyPr>
          <a:lstStyle/>
          <a:p>
            <a:r>
              <a:rPr lang="en-US" dirty="0"/>
              <a:t>Programming Style Guide is a written document, containing a set of rules or guidelines used when writing source code for a computer program (it might be an Android app, desktop software or even a video game).</a:t>
            </a:r>
          </a:p>
          <a:p>
            <a:r>
              <a:rPr lang="en-US" dirty="0"/>
              <a:t>A particular programming style may be different from coding conventions, or even designed around a specific language or even program. For example, what is considered a good practice in C, may not be really appropriate for BASIC.</a:t>
            </a:r>
          </a:p>
          <a:p>
            <a:r>
              <a:rPr lang="en-US" dirty="0"/>
              <a:t>A product code (or code of different programs created by a particular company) should look like it was written by a single person, even if it was written by hundreds. </a:t>
            </a:r>
          </a:p>
          <a:p>
            <a:r>
              <a:rPr lang="en-US" dirty="0"/>
              <a:t>Style guide should talk about indentation, variable naming, vertical alignment, even comments.</a:t>
            </a:r>
          </a:p>
          <a:p>
            <a:r>
              <a:rPr lang="en-US" dirty="0"/>
              <a:t>Programming style, also known as code style, is a set of rules or guidelines used when writing the source code for a computer program. </a:t>
            </a:r>
            <a:endParaRPr lang="en-IN" dirty="0"/>
          </a:p>
          <a:p>
            <a:endParaRPr lang="en-IN" dirty="0"/>
          </a:p>
        </p:txBody>
      </p:sp>
    </p:spTree>
    <p:extLst>
      <p:ext uri="{BB962C8B-B14F-4D97-AF65-F5344CB8AC3E}">
        <p14:creationId xmlns:p14="http://schemas.microsoft.com/office/powerpoint/2010/main" val="28278638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8A159-0ADE-4B93-BFAC-A8EDEF31B224}"/>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668DEBA6-3C61-4202-96CE-19C62A831781}"/>
              </a:ext>
            </a:extLst>
          </p:cNvPr>
          <p:cNvSpPr>
            <a:spLocks noGrp="1"/>
          </p:cNvSpPr>
          <p:nvPr>
            <p:ph idx="1"/>
          </p:nvPr>
        </p:nvSpPr>
        <p:spPr>
          <a:xfrm>
            <a:off x="838200" y="1825624"/>
            <a:ext cx="10515600" cy="4779361"/>
          </a:xfrm>
        </p:spPr>
        <p:txBody>
          <a:bodyPr>
            <a:normAutofit fontScale="62500" lnSpcReduction="20000"/>
          </a:bodyPr>
          <a:lstStyle/>
          <a:p>
            <a:pPr marL="514350" indent="-514350">
              <a:lnSpc>
                <a:spcPct val="150000"/>
              </a:lnSpc>
              <a:buFont typeface="Arial" panose="020B0604020202020204" pitchFamily="34" charset="0"/>
              <a:buAutoNum type="arabicPeriod"/>
            </a:pPr>
            <a:r>
              <a:rPr lang="en-US" altLang="en-US" dirty="0">
                <a:latin typeface="Times New Roman" panose="02020603050405020304" pitchFamily="18" charset="0"/>
                <a:cs typeface="Times New Roman" panose="02020603050405020304" pitchFamily="18" charset="0"/>
              </a:rPr>
              <a:t>[path]/</a:t>
            </a:r>
            <a:r>
              <a:rPr lang="en-US" altLang="en-US" dirty="0" err="1">
                <a:latin typeface="Times New Roman" panose="02020603050405020304" pitchFamily="18" charset="0"/>
                <a:cs typeface="Times New Roman" panose="02020603050405020304" pitchFamily="18" charset="0"/>
              </a:rPr>
              <a:t>etc</a:t>
            </a:r>
            <a:r>
              <a:rPr lang="en-US" altLang="en-US" dirty="0">
                <a:latin typeface="Times New Roman" panose="02020603050405020304" pitchFamily="18" charset="0"/>
                <a:cs typeface="Times New Roman" panose="02020603050405020304" pitchFamily="18" charset="0"/>
              </a:rPr>
              <a:t>/</a:t>
            </a:r>
            <a:r>
              <a:rPr lang="en-US" altLang="en-US" dirty="0" err="1">
                <a:latin typeface="Times New Roman" panose="02020603050405020304" pitchFamily="18" charset="0"/>
                <a:cs typeface="Times New Roman" panose="02020603050405020304" pitchFamily="18" charset="0"/>
              </a:rPr>
              <a:t>gitconfig</a:t>
            </a:r>
            <a:r>
              <a:rPr lang="en-US" altLang="en-US" dirty="0">
                <a:latin typeface="Times New Roman" panose="02020603050405020304" pitchFamily="18" charset="0"/>
                <a:cs typeface="Times New Roman" panose="02020603050405020304" pitchFamily="18" charset="0"/>
              </a:rPr>
              <a:t> file: </a:t>
            </a:r>
          </a:p>
          <a:p>
            <a:pPr lvl="1">
              <a:lnSpc>
                <a:spcPct val="150000"/>
              </a:lnSpc>
            </a:pPr>
            <a:r>
              <a:rPr lang="en-US" altLang="en-US" dirty="0">
                <a:latin typeface="Times New Roman" panose="02020603050405020304" pitchFamily="18" charset="0"/>
                <a:cs typeface="Times New Roman" panose="02020603050405020304" pitchFamily="18" charset="0"/>
              </a:rPr>
              <a:t>It contains values applied to every user on the system and all their repositories.</a:t>
            </a:r>
          </a:p>
          <a:p>
            <a:pPr lvl="1">
              <a:lnSpc>
                <a:spcPct val="150000"/>
              </a:lnSpc>
            </a:pPr>
            <a:r>
              <a:rPr lang="en-US" altLang="en-US" dirty="0">
                <a:latin typeface="Times New Roman" panose="02020603050405020304" pitchFamily="18" charset="0"/>
                <a:cs typeface="Times New Roman" panose="02020603050405020304" pitchFamily="18" charset="0"/>
              </a:rPr>
              <a:t>If the option –system is passed to git config, it reads and writes from this file specifically.</a:t>
            </a:r>
          </a:p>
          <a:p>
            <a:pPr lvl="1">
              <a:lnSpc>
                <a:spcPct val="150000"/>
              </a:lnSpc>
            </a:pPr>
            <a:r>
              <a:rPr lang="en-US" altLang="en-US" dirty="0">
                <a:latin typeface="Times New Roman" panose="02020603050405020304" pitchFamily="18" charset="0"/>
                <a:cs typeface="Times New Roman" panose="02020603050405020304" pitchFamily="18" charset="0"/>
              </a:rPr>
              <a:t>Because this is a system configuration file, it needs administrative or superuser privilege to make changes to it.\</a:t>
            </a:r>
          </a:p>
          <a:p>
            <a:pPr marL="514350" indent="-514350">
              <a:lnSpc>
                <a:spcPct val="150000"/>
              </a:lnSpc>
              <a:buFont typeface="+mj-lt"/>
              <a:buAutoNum type="arabicPeriod"/>
            </a:pPr>
            <a:r>
              <a:rPr lang="en-US" altLang="en-US" dirty="0">
                <a:latin typeface="Times New Roman" panose="02020603050405020304" pitchFamily="18" charset="0"/>
                <a:cs typeface="Times New Roman" panose="02020603050405020304" pitchFamily="18" charset="0"/>
              </a:rPr>
              <a:t>~/.</a:t>
            </a:r>
            <a:r>
              <a:rPr lang="en-US" altLang="en-US" dirty="0" err="1">
                <a:latin typeface="Times New Roman" panose="02020603050405020304" pitchFamily="18" charset="0"/>
                <a:cs typeface="Times New Roman" panose="02020603050405020304" pitchFamily="18" charset="0"/>
              </a:rPr>
              <a:t>gitconfig</a:t>
            </a:r>
            <a:r>
              <a:rPr lang="en-US" altLang="en-US" dirty="0">
                <a:latin typeface="Times New Roman" panose="02020603050405020304" pitchFamily="18" charset="0"/>
                <a:cs typeface="Times New Roman" panose="02020603050405020304" pitchFamily="18" charset="0"/>
              </a:rPr>
              <a:t> or ~/.config/git/config file:</a:t>
            </a:r>
          </a:p>
          <a:p>
            <a:pPr lvl="1">
              <a:lnSpc>
                <a:spcPct val="150000"/>
              </a:lnSpc>
            </a:pPr>
            <a:r>
              <a:rPr lang="en-US" altLang="en-US" dirty="0">
                <a:latin typeface="Times New Roman" panose="02020603050405020304" pitchFamily="18" charset="0"/>
                <a:cs typeface="Times New Roman" panose="02020603050405020304" pitchFamily="18" charset="0"/>
              </a:rPr>
              <a:t> Values specific personally to the user.</a:t>
            </a:r>
          </a:p>
          <a:p>
            <a:pPr lvl="1">
              <a:lnSpc>
                <a:spcPct val="150000"/>
              </a:lnSpc>
            </a:pPr>
            <a:r>
              <a:rPr lang="en-US" altLang="en-US" dirty="0">
                <a:latin typeface="Times New Roman" panose="02020603050405020304" pitchFamily="18" charset="0"/>
                <a:cs typeface="Times New Roman" panose="02020603050405020304" pitchFamily="18" charset="0"/>
              </a:rPr>
              <a:t>Git can read and write to this file specifically by passing the --global option, and this affects </a:t>
            </a:r>
            <a:r>
              <a:rPr lang="en-US" altLang="en-US" i="1" dirty="0">
                <a:latin typeface="Times New Roman" panose="02020603050405020304" pitchFamily="18" charset="0"/>
                <a:cs typeface="Times New Roman" panose="02020603050405020304" pitchFamily="18" charset="0"/>
              </a:rPr>
              <a:t>all of the repositories you work with on your system.</a:t>
            </a:r>
          </a:p>
          <a:p>
            <a:pPr marL="514350" indent="-514350">
              <a:lnSpc>
                <a:spcPct val="150000"/>
              </a:lnSpc>
              <a:buFont typeface="+mj-lt"/>
              <a:buAutoNum type="arabicPeriod"/>
            </a:pPr>
            <a:r>
              <a:rPr lang="en-US" altLang="en-US" sz="2700" dirty="0">
                <a:latin typeface="Times New Roman" panose="02020603050405020304" pitchFamily="18" charset="0"/>
                <a:cs typeface="Times New Roman" panose="02020603050405020304" pitchFamily="18" charset="0"/>
              </a:rPr>
              <a:t>config file in the Git directory</a:t>
            </a:r>
          </a:p>
          <a:p>
            <a:pPr lvl="1">
              <a:lnSpc>
                <a:spcPct val="150000"/>
              </a:lnSpc>
            </a:pPr>
            <a:r>
              <a:rPr lang="en-US" altLang="en-US" dirty="0">
                <a:latin typeface="Times New Roman" panose="02020603050405020304" pitchFamily="18" charset="0"/>
                <a:cs typeface="Times New Roman" panose="02020603050405020304" pitchFamily="18" charset="0"/>
              </a:rPr>
              <a:t>It is specific to that single repository. </a:t>
            </a:r>
          </a:p>
          <a:p>
            <a:pPr lvl="1">
              <a:lnSpc>
                <a:spcPct val="150000"/>
              </a:lnSpc>
            </a:pPr>
            <a:r>
              <a:rPr lang="en-US" altLang="en-US" dirty="0">
                <a:latin typeface="Times New Roman" panose="02020603050405020304" pitchFamily="18" charset="0"/>
                <a:cs typeface="Times New Roman" panose="02020603050405020304" pitchFamily="18" charset="0"/>
              </a:rPr>
              <a:t>Git can be forced to read from and write to this file with the --local option, but that is in fact the default. </a:t>
            </a:r>
          </a:p>
          <a:p>
            <a:pPr lvl="1">
              <a:lnSpc>
                <a:spcPct val="150000"/>
              </a:lnSpc>
            </a:pPr>
            <a:r>
              <a:rPr lang="en-US" altLang="en-US" dirty="0">
                <a:latin typeface="Times New Roman" panose="02020603050405020304" pitchFamily="18" charset="0"/>
                <a:cs typeface="Times New Roman" panose="02020603050405020304" pitchFamily="18" charset="0"/>
              </a:rPr>
              <a:t>You need to be located somewhere in a Git repository for this option to work properly.</a:t>
            </a:r>
          </a:p>
          <a:p>
            <a:pPr lvl="2">
              <a:lnSpc>
                <a:spcPct val="150000"/>
              </a:lnSpc>
            </a:pPr>
            <a:endParaRPr lang="en-US" altLang="en-US" dirty="0">
              <a:latin typeface="Times New Roman" panose="02020603050405020304" pitchFamily="18" charset="0"/>
              <a:cs typeface="Times New Roman" panose="02020603050405020304" pitchFamily="18" charset="0"/>
            </a:endParaRPr>
          </a:p>
          <a:p>
            <a:pPr>
              <a:lnSpc>
                <a:spcPct val="150000"/>
              </a:lnSpc>
            </a:pPr>
            <a:endParaRPr lang="en-US" alt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265101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57F6E-65F0-4360-A3E3-D2E321A19F8E}"/>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740E1E0C-A57B-4A9A-B28C-531702AB7F8D}"/>
              </a:ext>
            </a:extLst>
          </p:cNvPr>
          <p:cNvSpPr>
            <a:spLocks noGrp="1"/>
          </p:cNvSpPr>
          <p:nvPr>
            <p:ph idx="1"/>
          </p:nvPr>
        </p:nvSpPr>
        <p:spPr>
          <a:xfrm>
            <a:off x="838200" y="1825625"/>
            <a:ext cx="10515600" cy="3607509"/>
          </a:xfrm>
        </p:spPr>
        <p:txBody>
          <a:bodyPr>
            <a:normAutofit fontScale="92500" lnSpcReduction="20000"/>
          </a:bodyPr>
          <a:lstStyle/>
          <a:p>
            <a:pPr>
              <a:lnSpc>
                <a:spcPct val="150000"/>
              </a:lnSpc>
            </a:pPr>
            <a:r>
              <a:rPr lang="en-US" altLang="en-US" dirty="0">
                <a:latin typeface="Times New Roman" panose="02020603050405020304" pitchFamily="18" charset="0"/>
                <a:cs typeface="Times New Roman" panose="02020603050405020304" pitchFamily="18" charset="0"/>
              </a:rPr>
              <a:t>In </a:t>
            </a:r>
            <a:r>
              <a:rPr lang="en-US" dirty="0" err="1"/>
              <a:t>Windows,</a:t>
            </a:r>
            <a:r>
              <a:rPr lang="en-US" altLang="en-US" dirty="0" err="1">
                <a:latin typeface="Times New Roman" panose="02020603050405020304" pitchFamily="18" charset="0"/>
                <a:cs typeface="Times New Roman" panose="02020603050405020304" pitchFamily="18" charset="0"/>
              </a:rPr>
              <a:t>Git</a:t>
            </a:r>
            <a:r>
              <a:rPr lang="en-US" altLang="en-US" dirty="0">
                <a:latin typeface="Times New Roman" panose="02020603050405020304" pitchFamily="18" charset="0"/>
                <a:cs typeface="Times New Roman" panose="02020603050405020304" pitchFamily="18" charset="0"/>
              </a:rPr>
              <a:t> looks for the .</a:t>
            </a:r>
            <a:r>
              <a:rPr lang="en-US" altLang="en-US" dirty="0" err="1">
                <a:latin typeface="Times New Roman" panose="02020603050405020304" pitchFamily="18" charset="0"/>
                <a:cs typeface="Times New Roman" panose="02020603050405020304" pitchFamily="18" charset="0"/>
              </a:rPr>
              <a:t>gitconfig</a:t>
            </a:r>
            <a:r>
              <a:rPr lang="en-US" altLang="en-US" dirty="0">
                <a:latin typeface="Times New Roman" panose="02020603050405020304" pitchFamily="18" charset="0"/>
                <a:cs typeface="Times New Roman" panose="02020603050405020304" pitchFamily="18" charset="0"/>
              </a:rPr>
              <a:t> file in the $HOME directory (C:\Users\$USER).</a:t>
            </a:r>
          </a:p>
          <a:p>
            <a:pPr>
              <a:lnSpc>
                <a:spcPct val="150000"/>
              </a:lnSpc>
            </a:pPr>
            <a:r>
              <a:rPr lang="en-US" altLang="en-US" dirty="0">
                <a:latin typeface="Times New Roman" panose="02020603050405020304" pitchFamily="18" charset="0"/>
                <a:cs typeface="Times New Roman" panose="02020603050405020304" pitchFamily="18" charset="0"/>
              </a:rPr>
              <a:t>There is also a system-level config file at C:\Documents and Settings\All Users\Application Data\Git\config on Windows XP, and in</a:t>
            </a:r>
          </a:p>
          <a:p>
            <a:pPr>
              <a:lnSpc>
                <a:spcPct val="150000"/>
              </a:lnSpc>
            </a:pPr>
            <a:r>
              <a:rPr lang="en-US" altLang="en-US" dirty="0">
                <a:latin typeface="Times New Roman" panose="02020603050405020304" pitchFamily="18" charset="0"/>
                <a:cs typeface="Times New Roman" panose="02020603050405020304" pitchFamily="18" charset="0"/>
              </a:rPr>
              <a:t>C:\ProgramData\Git\config on Windows Vista and newer. </a:t>
            </a:r>
          </a:p>
          <a:p>
            <a:pPr>
              <a:lnSpc>
                <a:spcPct val="150000"/>
              </a:lnSpc>
            </a:pPr>
            <a:r>
              <a:rPr lang="en-US" altLang="en-US" dirty="0">
                <a:latin typeface="Times New Roman" panose="02020603050405020304" pitchFamily="18" charset="0"/>
                <a:cs typeface="Times New Roman" panose="02020603050405020304" pitchFamily="18" charset="0"/>
              </a:rPr>
              <a:t>This config file can only be changed by git config -f &lt;file&gt; as an admin.</a:t>
            </a:r>
          </a:p>
          <a:p>
            <a:endParaRPr lang="en-IN" dirty="0"/>
          </a:p>
        </p:txBody>
      </p:sp>
    </p:spTree>
    <p:extLst>
      <p:ext uri="{BB962C8B-B14F-4D97-AF65-F5344CB8AC3E}">
        <p14:creationId xmlns:p14="http://schemas.microsoft.com/office/powerpoint/2010/main" val="30313160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505CC-8D48-4C89-ADDA-2C4A668C3872}"/>
              </a:ext>
            </a:extLst>
          </p:cNvPr>
          <p:cNvSpPr>
            <a:spLocks noGrp="1"/>
          </p:cNvSpPr>
          <p:nvPr>
            <p:ph type="title"/>
          </p:nvPr>
        </p:nvSpPr>
        <p:spPr/>
        <p:txBody>
          <a:bodyPr/>
          <a:lstStyle/>
          <a:p>
            <a:r>
              <a:rPr lang="en-US" dirty="0"/>
              <a:t>Continues..</a:t>
            </a:r>
            <a:endParaRPr lang="en-IN" dirty="0"/>
          </a:p>
        </p:txBody>
      </p:sp>
      <p:pic>
        <p:nvPicPr>
          <p:cNvPr id="4" name="Picture 2">
            <a:extLst>
              <a:ext uri="{FF2B5EF4-FFF2-40B4-BE49-F238E27FC236}">
                <a16:creationId xmlns:a16="http://schemas.microsoft.com/office/drawing/2014/main" id="{11C4CB41-5983-4A3C-B0DF-CAB3D3F38C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3264" y="3162670"/>
            <a:ext cx="7010400" cy="1467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19394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FCD15-0FA9-415C-A6DB-9516766294B2}"/>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C3CE3D84-7349-49D8-A219-BA89762579D9}"/>
              </a:ext>
            </a:extLst>
          </p:cNvPr>
          <p:cNvSpPr>
            <a:spLocks noGrp="1"/>
          </p:cNvSpPr>
          <p:nvPr>
            <p:ph idx="1"/>
          </p:nvPr>
        </p:nvSpPr>
        <p:spPr/>
        <p:txBody>
          <a:bodyPr/>
          <a:lstStyle/>
          <a:p>
            <a:pPr marL="514350" indent="-514350">
              <a:buFont typeface="+mj-lt"/>
              <a:buAutoNum type="arabicPeriod"/>
            </a:pPr>
            <a:r>
              <a:rPr lang="en-US" altLang="en-US" dirty="0">
                <a:latin typeface="Times New Roman" panose="02020603050405020304" pitchFamily="18" charset="0"/>
                <a:cs typeface="Times New Roman" panose="02020603050405020304" pitchFamily="18" charset="0"/>
              </a:rPr>
              <a:t>After installing Git, set your user name and email address.</a:t>
            </a:r>
          </a:p>
          <a:p>
            <a:endParaRPr lang="en-US" dirty="0"/>
          </a:p>
          <a:p>
            <a:endParaRPr lang="en-US" dirty="0"/>
          </a:p>
          <a:p>
            <a:pPr marL="514350" indent="-514350">
              <a:lnSpc>
                <a:spcPct val="150000"/>
              </a:lnSpc>
              <a:buFont typeface="+mj-lt"/>
              <a:buAutoNum type="arabicPeriod" startAt="2"/>
            </a:pPr>
            <a:r>
              <a:rPr lang="en-US" altLang="en-US" dirty="0">
                <a:latin typeface="Times New Roman" panose="02020603050405020304" pitchFamily="18" charset="0"/>
                <a:cs typeface="Times New Roman" panose="02020603050405020304" pitchFamily="18" charset="0"/>
              </a:rPr>
              <a:t>Configure the default text editor that will be used when Git needs you to type in a message. If not configured, Git uses your system’s default editor.</a:t>
            </a:r>
          </a:p>
          <a:p>
            <a:pPr>
              <a:lnSpc>
                <a:spcPct val="150000"/>
              </a:lnSpc>
              <a:buNone/>
            </a:pPr>
            <a:endParaRPr lang="en-US" altLang="en-US" dirty="0">
              <a:latin typeface="Times New Roman" panose="02020603050405020304" pitchFamily="18" charset="0"/>
              <a:cs typeface="Times New Roman" panose="02020603050405020304" pitchFamily="18" charset="0"/>
            </a:endParaRPr>
          </a:p>
          <a:p>
            <a:pPr>
              <a:lnSpc>
                <a:spcPct val="150000"/>
              </a:lnSpc>
            </a:pPr>
            <a:endParaRPr lang="en-US" altLang="en-US" dirty="0">
              <a:latin typeface="Times New Roman" panose="02020603050405020304" pitchFamily="18" charset="0"/>
              <a:cs typeface="Times New Roman" panose="02020603050405020304" pitchFamily="18" charset="0"/>
            </a:endParaRPr>
          </a:p>
          <a:p>
            <a:endParaRPr lang="en-IN" dirty="0"/>
          </a:p>
        </p:txBody>
      </p:sp>
      <p:pic>
        <p:nvPicPr>
          <p:cNvPr id="4" name="Picture 2">
            <a:extLst>
              <a:ext uri="{FF2B5EF4-FFF2-40B4-BE49-F238E27FC236}">
                <a16:creationId xmlns:a16="http://schemas.microsoft.com/office/drawing/2014/main" id="{0F783AE5-A324-478A-B4AB-B1A5A614FA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0894" y="2307455"/>
            <a:ext cx="5638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9DC6906-4FCA-40DB-ABF4-63D69AC5CA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4050" y="5294313"/>
            <a:ext cx="7010400" cy="156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97870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73811-C78B-4F60-AFA1-E14E7C10E297}"/>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21BDE1A9-6DB9-4992-A1C9-1FFC6245210B}"/>
              </a:ext>
            </a:extLst>
          </p:cNvPr>
          <p:cNvSpPr>
            <a:spLocks noGrp="1"/>
          </p:cNvSpPr>
          <p:nvPr>
            <p:ph idx="1"/>
          </p:nvPr>
        </p:nvSpPr>
        <p:spPr>
          <a:xfrm>
            <a:off x="838200" y="1825625"/>
            <a:ext cx="10515600" cy="2311369"/>
          </a:xfrm>
        </p:spPr>
        <p:txBody>
          <a:bodyPr/>
          <a:lstStyle/>
          <a:p>
            <a:pPr>
              <a:lnSpc>
                <a:spcPct val="150000"/>
              </a:lnSpc>
            </a:pPr>
            <a:r>
              <a:rPr lang="en-US" altLang="en-US" dirty="0">
                <a:latin typeface="Times New Roman" panose="02020603050405020304" pitchFamily="18" charset="0"/>
                <a:cs typeface="Times New Roman" panose="02020603050405020304" pitchFamily="18" charset="0"/>
              </a:rPr>
              <a:t>By default Git will create a branch called </a:t>
            </a:r>
            <a:r>
              <a:rPr lang="en-US" altLang="en-US" i="1" dirty="0">
                <a:latin typeface="Times New Roman" panose="02020603050405020304" pitchFamily="18" charset="0"/>
                <a:cs typeface="Times New Roman" panose="02020603050405020304" pitchFamily="18" charset="0"/>
              </a:rPr>
              <a:t>master when you create a new repository with git </a:t>
            </a:r>
            <a:r>
              <a:rPr lang="en-US" altLang="en-US" i="1" dirty="0" err="1">
                <a:latin typeface="Times New Roman" panose="02020603050405020304" pitchFamily="18" charset="0"/>
                <a:cs typeface="Times New Roman" panose="02020603050405020304" pitchFamily="18" charset="0"/>
              </a:rPr>
              <a:t>init.</a:t>
            </a:r>
            <a:endParaRPr lang="en-US" altLang="en-US" i="1" dirty="0">
              <a:latin typeface="Times New Roman" panose="02020603050405020304" pitchFamily="18" charset="0"/>
              <a:cs typeface="Times New Roman" panose="02020603050405020304" pitchFamily="18" charset="0"/>
            </a:endParaRPr>
          </a:p>
          <a:p>
            <a:pPr>
              <a:lnSpc>
                <a:spcPct val="150000"/>
              </a:lnSpc>
            </a:pPr>
            <a:r>
              <a:rPr lang="en-US" altLang="en-US" dirty="0">
                <a:latin typeface="Times New Roman" panose="02020603050405020304" pitchFamily="18" charset="0"/>
                <a:cs typeface="Times New Roman" panose="02020603050405020304" pitchFamily="18" charset="0"/>
              </a:rPr>
              <a:t>To set </a:t>
            </a:r>
            <a:r>
              <a:rPr lang="en-US" altLang="en-US" i="1" dirty="0">
                <a:latin typeface="Times New Roman" panose="02020603050405020304" pitchFamily="18" charset="0"/>
                <a:cs typeface="Times New Roman" panose="02020603050405020304" pitchFamily="18" charset="0"/>
              </a:rPr>
              <a:t>main as the default branch name do:</a:t>
            </a:r>
          </a:p>
          <a:p>
            <a:endParaRPr lang="en-IN" dirty="0"/>
          </a:p>
        </p:txBody>
      </p:sp>
      <p:pic>
        <p:nvPicPr>
          <p:cNvPr id="4" name="Picture 3">
            <a:extLst>
              <a:ext uri="{FF2B5EF4-FFF2-40B4-BE49-F238E27FC236}">
                <a16:creationId xmlns:a16="http://schemas.microsoft.com/office/drawing/2014/main" id="{58CEC2B1-ADA2-4A6E-B8A0-70C3C89227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1146" y="4271931"/>
            <a:ext cx="7924800" cy="121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98298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D6572-2ECD-4624-A33A-6F4A8B7F6DD1}"/>
              </a:ext>
            </a:extLst>
          </p:cNvPr>
          <p:cNvSpPr>
            <a:spLocks noGrp="1"/>
          </p:cNvSpPr>
          <p:nvPr>
            <p:ph type="title"/>
          </p:nvPr>
        </p:nvSpPr>
        <p:spPr/>
        <p:txBody>
          <a:bodyPr/>
          <a:lstStyle/>
          <a:p>
            <a:r>
              <a:rPr lang="en-US" dirty="0"/>
              <a:t>Command Line</a:t>
            </a:r>
            <a:endParaRPr lang="en-IN" dirty="0"/>
          </a:p>
        </p:txBody>
      </p:sp>
      <p:sp>
        <p:nvSpPr>
          <p:cNvPr id="3" name="Content Placeholder 2">
            <a:extLst>
              <a:ext uri="{FF2B5EF4-FFF2-40B4-BE49-F238E27FC236}">
                <a16:creationId xmlns:a16="http://schemas.microsoft.com/office/drawing/2014/main" id="{508F177A-7150-4212-B0A9-5BDFA6288AF7}"/>
              </a:ext>
            </a:extLst>
          </p:cNvPr>
          <p:cNvSpPr>
            <a:spLocks noGrp="1"/>
          </p:cNvSpPr>
          <p:nvPr>
            <p:ph idx="1"/>
          </p:nvPr>
        </p:nvSpPr>
        <p:spPr/>
        <p:txBody>
          <a:bodyPr/>
          <a:lstStyle/>
          <a:p>
            <a:pPr>
              <a:lnSpc>
                <a:spcPct val="150000"/>
              </a:lnSpc>
            </a:pPr>
            <a:r>
              <a:rPr lang="en-US" altLang="en-US" dirty="0">
                <a:latin typeface="Times New Roman" panose="02020603050405020304" pitchFamily="18" charset="0"/>
                <a:cs typeface="Times New Roman" panose="02020603050405020304" pitchFamily="18" charset="0"/>
              </a:rPr>
              <a:t>Command line is the only place you can run </a:t>
            </a:r>
            <a:r>
              <a:rPr lang="en-US" altLang="en-US" i="1" dirty="0">
                <a:latin typeface="Times New Roman" panose="02020603050405020304" pitchFamily="18" charset="0"/>
                <a:cs typeface="Times New Roman" panose="02020603050405020304" pitchFamily="18" charset="0"/>
              </a:rPr>
              <a:t>all Git commands.</a:t>
            </a:r>
          </a:p>
          <a:p>
            <a:pPr>
              <a:lnSpc>
                <a:spcPct val="150000"/>
              </a:lnSpc>
            </a:pPr>
            <a:r>
              <a:rPr lang="en-US" altLang="en-US" dirty="0">
                <a:latin typeface="Times New Roman" panose="02020603050405020304" pitchFamily="18" charset="0"/>
                <a:cs typeface="Times New Roman" panose="02020603050405020304" pitchFamily="18" charset="0"/>
              </a:rPr>
              <a:t>By knowing how to run the command-line version, we can probably figure out how to run the GUI version.</a:t>
            </a:r>
          </a:p>
          <a:p>
            <a:endParaRPr lang="en-IN" dirty="0"/>
          </a:p>
        </p:txBody>
      </p:sp>
    </p:spTree>
    <p:extLst>
      <p:ext uri="{BB962C8B-B14F-4D97-AF65-F5344CB8AC3E}">
        <p14:creationId xmlns:p14="http://schemas.microsoft.com/office/powerpoint/2010/main" val="21410767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0FAED-1357-4A2B-B96F-F8608E291702}"/>
              </a:ext>
            </a:extLst>
          </p:cNvPr>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Cloning a Git Repository</a:t>
            </a:r>
            <a:endParaRPr lang="en-IN" dirty="0"/>
          </a:p>
        </p:txBody>
      </p:sp>
      <p:sp>
        <p:nvSpPr>
          <p:cNvPr id="3" name="Content Placeholder 2">
            <a:extLst>
              <a:ext uri="{FF2B5EF4-FFF2-40B4-BE49-F238E27FC236}">
                <a16:creationId xmlns:a16="http://schemas.microsoft.com/office/drawing/2014/main" id="{FE2F8648-E018-49B8-8014-4C91FFA97188}"/>
              </a:ext>
            </a:extLst>
          </p:cNvPr>
          <p:cNvSpPr>
            <a:spLocks noGrp="1"/>
          </p:cNvSpPr>
          <p:nvPr>
            <p:ph idx="1"/>
          </p:nvPr>
        </p:nvSpPr>
        <p:spPr>
          <a:xfrm>
            <a:off x="479394" y="1825624"/>
            <a:ext cx="11416684" cy="4868139"/>
          </a:xfrm>
        </p:spPr>
        <p:txBody>
          <a:bodyPr>
            <a:normAutofit fontScale="70000" lnSpcReduction="20000"/>
          </a:bodyPr>
          <a:lstStyle/>
          <a:p>
            <a:pPr>
              <a:lnSpc>
                <a:spcPct val="160000"/>
              </a:lnSpc>
              <a:buNone/>
              <a:defRPr/>
            </a:pPr>
            <a:r>
              <a:rPr lang="en-US" sz="3600" dirty="0">
                <a:latin typeface="Times New Roman" panose="02020603050405020304" pitchFamily="18" charset="0"/>
                <a:cs typeface="Times New Roman" panose="02020603050405020304" pitchFamily="18" charset="0"/>
              </a:rPr>
              <a:t>Git repository can be obtained in one of two ways:</a:t>
            </a:r>
          </a:p>
          <a:p>
            <a:pPr lvl="1">
              <a:lnSpc>
                <a:spcPct val="160000"/>
              </a:lnSpc>
              <a:defRPr/>
            </a:pPr>
            <a:r>
              <a:rPr lang="en-US" sz="3200" dirty="0">
                <a:latin typeface="Times New Roman" panose="02020603050405020304" pitchFamily="18" charset="0"/>
                <a:cs typeface="Times New Roman" panose="02020603050405020304" pitchFamily="18" charset="0"/>
              </a:rPr>
              <a:t>You can take a local directory that is currently not under version control, and turn it into a Git repository, </a:t>
            </a:r>
          </a:p>
          <a:p>
            <a:pPr marL="457200" lvl="1" indent="0" algn="ctr">
              <a:lnSpc>
                <a:spcPct val="160000"/>
              </a:lnSpc>
              <a:buNone/>
              <a:defRPr/>
            </a:pPr>
            <a:r>
              <a:rPr lang="en-US" sz="3200" b="1" dirty="0">
                <a:latin typeface="Times New Roman" panose="02020603050405020304" pitchFamily="18" charset="0"/>
                <a:cs typeface="Times New Roman" panose="02020603050405020304" pitchFamily="18" charset="0"/>
              </a:rPr>
              <a:t>or</a:t>
            </a:r>
          </a:p>
          <a:p>
            <a:pPr lvl="1">
              <a:lnSpc>
                <a:spcPct val="160000"/>
              </a:lnSpc>
              <a:defRPr/>
            </a:pPr>
            <a:r>
              <a:rPr lang="en-US" sz="3200" dirty="0">
                <a:latin typeface="Times New Roman" panose="02020603050405020304" pitchFamily="18" charset="0"/>
                <a:cs typeface="Times New Roman" panose="02020603050405020304" pitchFamily="18" charset="0"/>
              </a:rPr>
              <a:t>You can </a:t>
            </a:r>
            <a:r>
              <a:rPr lang="en-US" sz="3200" i="1" dirty="0">
                <a:latin typeface="Times New Roman" panose="02020603050405020304" pitchFamily="18" charset="0"/>
                <a:cs typeface="Times New Roman" panose="02020603050405020304" pitchFamily="18" charset="0"/>
              </a:rPr>
              <a:t>clone an existing Git repository from elsewhere. </a:t>
            </a:r>
            <a:r>
              <a:rPr lang="en-US" sz="3200" dirty="0">
                <a:latin typeface="Times New Roman" panose="02020603050405020304" pitchFamily="18" charset="0"/>
                <a:cs typeface="Times New Roman" panose="02020603050405020304" pitchFamily="18" charset="0"/>
              </a:rPr>
              <a:t>In either case, you end up with a Git repository on your local machine, ready for work.</a:t>
            </a:r>
          </a:p>
          <a:p>
            <a:pPr>
              <a:lnSpc>
                <a:spcPct val="150000"/>
              </a:lnSpc>
            </a:pPr>
            <a:r>
              <a:rPr lang="en-US" altLang="en-US" dirty="0">
                <a:latin typeface="Times New Roman" panose="02020603050405020304" pitchFamily="18" charset="0"/>
                <a:cs typeface="Times New Roman" panose="02020603050405020304" pitchFamily="18" charset="0"/>
              </a:rPr>
              <a:t>Every version of every file for the history of the project is pulled down by default when you run git clone. </a:t>
            </a:r>
          </a:p>
          <a:p>
            <a:pPr>
              <a:lnSpc>
                <a:spcPct val="150000"/>
              </a:lnSpc>
            </a:pPr>
            <a:r>
              <a:rPr lang="en-US" altLang="en-US" dirty="0">
                <a:latin typeface="Times New Roman" panose="02020603050405020304" pitchFamily="18" charset="0"/>
                <a:cs typeface="Times New Roman" panose="02020603050405020304" pitchFamily="18" charset="0"/>
              </a:rPr>
              <a:t>In fact, if your server disk gets corrupted, you can often use nearly any of the clones on any client to set the server back to the state it was in when it was cloned.</a:t>
            </a:r>
          </a:p>
          <a:p>
            <a:endParaRPr lang="en-IN" dirty="0"/>
          </a:p>
        </p:txBody>
      </p:sp>
    </p:spTree>
    <p:extLst>
      <p:ext uri="{BB962C8B-B14F-4D97-AF65-F5344CB8AC3E}">
        <p14:creationId xmlns:p14="http://schemas.microsoft.com/office/powerpoint/2010/main" val="1548360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4DA90-6B88-4F62-8662-A258BB56441F}"/>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0A585728-4CDF-4399-95F0-49AC3EB18846}"/>
              </a:ext>
            </a:extLst>
          </p:cNvPr>
          <p:cNvSpPr>
            <a:spLocks noGrp="1"/>
          </p:cNvSpPr>
          <p:nvPr>
            <p:ph idx="1"/>
          </p:nvPr>
        </p:nvSpPr>
        <p:spPr>
          <a:xfrm>
            <a:off x="541538" y="1825624"/>
            <a:ext cx="10812262" cy="4779361"/>
          </a:xfrm>
        </p:spPr>
        <p:txBody>
          <a:bodyPr>
            <a:normAutofit fontScale="85000" lnSpcReduction="10000"/>
          </a:bodyPr>
          <a:lstStyle/>
          <a:p>
            <a:pPr>
              <a:lnSpc>
                <a:spcPct val="150000"/>
              </a:lnSpc>
            </a:pPr>
            <a:r>
              <a:rPr lang="en-US" altLang="en-US" dirty="0">
                <a:latin typeface="Times New Roman" panose="02020603050405020304" pitchFamily="18" charset="0"/>
                <a:cs typeface="Times New Roman" panose="02020603050405020304" pitchFamily="18" charset="0"/>
              </a:rPr>
              <a:t>You clone a repository with git clone &lt;</a:t>
            </a:r>
            <a:r>
              <a:rPr lang="en-US" altLang="en-US" dirty="0" err="1">
                <a:latin typeface="Times New Roman" panose="02020603050405020304" pitchFamily="18" charset="0"/>
                <a:cs typeface="Times New Roman" panose="02020603050405020304" pitchFamily="18" charset="0"/>
              </a:rPr>
              <a:t>url</a:t>
            </a:r>
            <a:r>
              <a:rPr lang="en-US" altLang="en-US" dirty="0">
                <a:latin typeface="Times New Roman" panose="02020603050405020304" pitchFamily="18" charset="0"/>
                <a:cs typeface="Times New Roman" panose="02020603050405020304" pitchFamily="18" charset="0"/>
              </a:rPr>
              <a:t>&gt;.</a:t>
            </a:r>
          </a:p>
          <a:p>
            <a:pPr>
              <a:lnSpc>
                <a:spcPct val="150000"/>
              </a:lnSpc>
            </a:pPr>
            <a:r>
              <a:rPr lang="en-US" altLang="en-US" dirty="0">
                <a:latin typeface="Times New Roman" panose="02020603050405020304" pitchFamily="18" charset="0"/>
                <a:cs typeface="Times New Roman" panose="02020603050405020304" pitchFamily="18" charset="0"/>
              </a:rPr>
              <a:t> For example, if you want to clone the Git linkable library called libgit2, you can do so like this:</a:t>
            </a:r>
            <a:r>
              <a:rPr lang="en-US" altLang="en-US" b="1" dirty="0">
                <a:latin typeface="Times New Roman" panose="02020603050405020304" pitchFamily="18" charset="0"/>
                <a:cs typeface="Times New Roman" panose="02020603050405020304" pitchFamily="18" charset="0"/>
              </a:rPr>
              <a:t> </a:t>
            </a:r>
          </a:p>
          <a:p>
            <a:pPr marL="457200" lvl="1" indent="0">
              <a:lnSpc>
                <a:spcPct val="150000"/>
              </a:lnSpc>
              <a:buNone/>
            </a:pPr>
            <a:r>
              <a:rPr lang="en-US" altLang="en-US" b="1" dirty="0">
                <a:latin typeface="Times New Roman" panose="02020603050405020304" pitchFamily="18" charset="0"/>
                <a:cs typeface="Times New Roman" panose="02020603050405020304" pitchFamily="18" charset="0"/>
              </a:rPr>
              <a:t>$ git clone</a:t>
            </a:r>
            <a:r>
              <a:rPr lang="en-US" altLang="en-US" b="1" dirty="0">
                <a:latin typeface="Times New Roman" panose="02020603050405020304" pitchFamily="18" charset="0"/>
                <a:cs typeface="Times New Roman" panose="02020603050405020304" pitchFamily="18" charset="0"/>
                <a:hlinkClick r:id="rId2"/>
              </a:rPr>
              <a:t>https://github.com/libgit2/libgit2</a:t>
            </a:r>
            <a:endParaRPr lang="en-US" altLang="en-US" b="1" dirty="0">
              <a:latin typeface="Times New Roman" panose="02020603050405020304" pitchFamily="18" charset="0"/>
              <a:cs typeface="Times New Roman" panose="02020603050405020304" pitchFamily="18" charset="0"/>
            </a:endParaRPr>
          </a:p>
          <a:p>
            <a:pPr>
              <a:lnSpc>
                <a:spcPct val="160000"/>
              </a:lnSpc>
            </a:pPr>
            <a:r>
              <a:rPr lang="en-US" altLang="en-US" dirty="0">
                <a:latin typeface="Times New Roman" panose="02020603050405020304" pitchFamily="18" charset="0"/>
                <a:cs typeface="Times New Roman" panose="02020603050405020304" pitchFamily="18" charset="0"/>
              </a:rPr>
              <a:t>That creates a directory named libgit2, initializes a .git directory inside it, pulls down all the data for that repository, and checks out a working copy of the latest version. </a:t>
            </a:r>
          </a:p>
          <a:p>
            <a:pPr>
              <a:lnSpc>
                <a:spcPct val="160000"/>
              </a:lnSpc>
            </a:pPr>
            <a:r>
              <a:rPr lang="en-US" altLang="en-US" dirty="0">
                <a:latin typeface="Times New Roman" panose="02020603050405020304" pitchFamily="18" charset="0"/>
                <a:cs typeface="Times New Roman" panose="02020603050405020304" pitchFamily="18" charset="0"/>
              </a:rPr>
              <a:t>If you go into the new libgit2 directory that was just created, you’ll see the project files in there, ready to be worked on or used.</a:t>
            </a:r>
            <a:endParaRPr lang="en-US" altLang="en-US"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31519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DAB82-3C87-45D4-8132-0F97FE48D182}"/>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801D93FB-5FC0-43DA-A2F5-E9EDF5DC7020}"/>
              </a:ext>
            </a:extLst>
          </p:cNvPr>
          <p:cNvSpPr>
            <a:spLocks noGrp="1"/>
          </p:cNvSpPr>
          <p:nvPr>
            <p:ph idx="1"/>
          </p:nvPr>
        </p:nvSpPr>
        <p:spPr/>
        <p:txBody>
          <a:bodyPr/>
          <a:lstStyle/>
          <a:p>
            <a:pPr>
              <a:lnSpc>
                <a:spcPct val="150000"/>
              </a:lnSpc>
            </a:pPr>
            <a:r>
              <a:rPr lang="en-US" altLang="en-US" dirty="0">
                <a:latin typeface="Times New Roman" panose="02020603050405020304" pitchFamily="18" charset="0"/>
                <a:cs typeface="Times New Roman" panose="02020603050405020304" pitchFamily="18" charset="0"/>
              </a:rPr>
              <a:t>If you want to clone the repository into a directory named something other than libgit2, you can specify the new directory name as an additional argument:</a:t>
            </a:r>
          </a:p>
          <a:p>
            <a:pPr lvl="1">
              <a:lnSpc>
                <a:spcPct val="150000"/>
              </a:lnSpc>
            </a:pPr>
            <a:r>
              <a:rPr lang="fr-FR" altLang="en-US" b="1" dirty="0">
                <a:latin typeface="Times New Roman" panose="02020603050405020304" pitchFamily="18" charset="0"/>
                <a:cs typeface="Times New Roman" panose="02020603050405020304" pitchFamily="18" charset="0"/>
              </a:rPr>
              <a:t>$ git clone https://github.com/libgit2/libgit2 </a:t>
            </a:r>
            <a:r>
              <a:rPr lang="fr-FR" altLang="en-US" b="1" dirty="0" err="1">
                <a:latin typeface="Times New Roman" panose="02020603050405020304" pitchFamily="18" charset="0"/>
                <a:cs typeface="Times New Roman" panose="02020603050405020304" pitchFamily="18" charset="0"/>
              </a:rPr>
              <a:t>mylibgit</a:t>
            </a:r>
            <a:endParaRPr lang="en-US" altLang="en-US"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322545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C4055-2ECD-46D2-A316-4D7E388A05D5}"/>
              </a:ext>
            </a:extLst>
          </p:cNvPr>
          <p:cNvSpPr>
            <a:spLocks noGrp="1"/>
          </p:cNvSpPr>
          <p:nvPr>
            <p:ph type="title"/>
          </p:nvPr>
        </p:nvSpPr>
        <p:spPr>
          <a:xfrm>
            <a:off x="838200" y="63285"/>
            <a:ext cx="10515600" cy="1046425"/>
          </a:xfrm>
        </p:spPr>
        <p:txBody>
          <a:bodyPr/>
          <a:lstStyle/>
          <a:p>
            <a:r>
              <a:rPr lang="en-US" altLang="en-US" dirty="0">
                <a:latin typeface="Times New Roman" panose="02020603050405020304" pitchFamily="18" charset="0"/>
                <a:cs typeface="Times New Roman" panose="02020603050405020304" pitchFamily="18" charset="0"/>
              </a:rPr>
              <a:t>VIEWING THE COMMIT HISTORY</a:t>
            </a:r>
            <a:endParaRPr lang="en-IN" dirty="0"/>
          </a:p>
        </p:txBody>
      </p:sp>
      <p:sp>
        <p:nvSpPr>
          <p:cNvPr id="3" name="Content Placeholder 2">
            <a:extLst>
              <a:ext uri="{FF2B5EF4-FFF2-40B4-BE49-F238E27FC236}">
                <a16:creationId xmlns:a16="http://schemas.microsoft.com/office/drawing/2014/main" id="{94173BBC-9FE6-4731-8E1C-1F03AF65CDB3}"/>
              </a:ext>
            </a:extLst>
          </p:cNvPr>
          <p:cNvSpPr>
            <a:spLocks noGrp="1"/>
          </p:cNvSpPr>
          <p:nvPr>
            <p:ph idx="1"/>
          </p:nvPr>
        </p:nvSpPr>
        <p:spPr>
          <a:xfrm>
            <a:off x="838200" y="964491"/>
            <a:ext cx="10515600" cy="2062794"/>
          </a:xfrm>
        </p:spPr>
        <p:txBody>
          <a:bodyPr>
            <a:normAutofit lnSpcReduction="10000"/>
          </a:bodyPr>
          <a:lstStyle/>
          <a:p>
            <a:r>
              <a:rPr lang="en-US" altLang="en-US" dirty="0">
                <a:latin typeface="Times New Roman" panose="02020603050405020304" pitchFamily="18" charset="0"/>
                <a:cs typeface="Times New Roman" panose="02020603050405020304" pitchFamily="18" charset="0"/>
              </a:rPr>
              <a:t>After creating several commits, or if  a repository is cloned with an existing commit history  and to look back to see what has happened. The most basic and powerful tool to do this is the </a:t>
            </a:r>
            <a:r>
              <a:rPr lang="en-US" altLang="en-US" b="1" i="1" dirty="0">
                <a:latin typeface="Times New Roman" panose="02020603050405020304" pitchFamily="18" charset="0"/>
                <a:cs typeface="Times New Roman" panose="02020603050405020304" pitchFamily="18" charset="0"/>
              </a:rPr>
              <a:t>git log </a:t>
            </a:r>
            <a:r>
              <a:rPr lang="en-US" altLang="en-US" dirty="0">
                <a:latin typeface="Times New Roman" panose="02020603050405020304" pitchFamily="18" charset="0"/>
                <a:cs typeface="Times New Roman" panose="02020603050405020304" pitchFamily="18" charset="0"/>
              </a:rPr>
              <a:t>command.</a:t>
            </a:r>
          </a:p>
          <a:p>
            <a:r>
              <a:rPr lang="en-US" altLang="en-US" dirty="0">
                <a:latin typeface="Times New Roman" panose="02020603050405020304" pitchFamily="18" charset="0"/>
                <a:cs typeface="Times New Roman" panose="02020603050405020304" pitchFamily="18" charset="0"/>
              </a:rPr>
              <a:t>When you run git log in this project, you should get output that looks something like this:</a:t>
            </a:r>
          </a:p>
          <a:p>
            <a:endParaRPr lang="en-US" altLang="en-US"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C30517C3-FE69-4B89-B727-DAA94D5E11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293" y="2857129"/>
            <a:ext cx="10794507" cy="4000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6388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F0FD2-A69A-4F26-928C-418548C3E924}"/>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D620D25F-80AF-4BF2-8CEF-1D52322FDDDE}"/>
              </a:ext>
            </a:extLst>
          </p:cNvPr>
          <p:cNvSpPr>
            <a:spLocks noGrp="1"/>
          </p:cNvSpPr>
          <p:nvPr>
            <p:ph idx="1"/>
          </p:nvPr>
        </p:nvSpPr>
        <p:spPr>
          <a:xfrm>
            <a:off x="838200" y="1825624"/>
            <a:ext cx="10515600" cy="4734973"/>
          </a:xfrm>
        </p:spPr>
        <p:txBody>
          <a:bodyPr>
            <a:normAutofit fontScale="92500" lnSpcReduction="20000"/>
          </a:bodyPr>
          <a:lstStyle/>
          <a:p>
            <a:r>
              <a:rPr lang="en-US" dirty="0"/>
              <a:t>Following a particular programming style will help programmers read and understand source code conforming  to the style, and help to avoid introducing errors.</a:t>
            </a:r>
          </a:p>
          <a:p>
            <a:r>
              <a:rPr lang="en-US" dirty="0"/>
              <a:t>The programming style used in a particular program may be derived from the coding conventions of a company or other computing organization, as well as the preferences of the author of the code. Programming styles are often designed for a specific programming language (or language family).</a:t>
            </a:r>
          </a:p>
          <a:p>
            <a:r>
              <a:rPr lang="en-US" dirty="0"/>
              <a:t>The purpose of the source code that we create is to communicate our intentions to the other software developers who will follow us to maintain, improve, and otherwise work with what we’ve left behind for them.</a:t>
            </a:r>
          </a:p>
          <a:p>
            <a:r>
              <a:rPr lang="en-US" dirty="0"/>
              <a:t>Programming styles commonly deal with the visual appearance of source code, with the goal of readability. Software has long been available that formats source code automatically, leaving coders to concentrate on naming, logic, and higher techniques.</a:t>
            </a:r>
            <a:endParaRPr lang="en-IN" dirty="0"/>
          </a:p>
          <a:p>
            <a:endParaRPr lang="en-IN" dirty="0"/>
          </a:p>
          <a:p>
            <a:endParaRPr lang="en-IN" dirty="0"/>
          </a:p>
        </p:txBody>
      </p:sp>
    </p:spTree>
    <p:extLst>
      <p:ext uri="{BB962C8B-B14F-4D97-AF65-F5344CB8AC3E}">
        <p14:creationId xmlns:p14="http://schemas.microsoft.com/office/powerpoint/2010/main" val="26100333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03165-EB1B-4B3C-AA6E-CBD90CDFDF5E}"/>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C48B35D0-DC8E-4886-B4E5-6F78944E81F2}"/>
              </a:ext>
            </a:extLst>
          </p:cNvPr>
          <p:cNvSpPr>
            <a:spLocks noGrp="1"/>
          </p:cNvSpPr>
          <p:nvPr>
            <p:ph idx="1"/>
          </p:nvPr>
        </p:nvSpPr>
        <p:spPr/>
        <p:txBody>
          <a:bodyPr>
            <a:normAutofit fontScale="85000" lnSpcReduction="20000"/>
          </a:bodyPr>
          <a:lstStyle/>
          <a:p>
            <a:pPr>
              <a:lnSpc>
                <a:spcPct val="150000"/>
              </a:lnSpc>
            </a:pPr>
            <a:r>
              <a:rPr lang="en-US" altLang="en-US" dirty="0">
                <a:latin typeface="Times New Roman" panose="02020603050405020304" pitchFamily="18" charset="0"/>
                <a:cs typeface="Times New Roman" panose="02020603050405020304" pitchFamily="18" charset="0"/>
              </a:rPr>
              <a:t>By default, with no arguments, git log lists the commits made in that repository in reverse chronological order; that is, the most recent commits show up first.</a:t>
            </a:r>
          </a:p>
          <a:p>
            <a:pPr>
              <a:lnSpc>
                <a:spcPct val="150000"/>
              </a:lnSpc>
            </a:pPr>
            <a:r>
              <a:rPr lang="en-US" altLang="en-US" b="1" i="1" dirty="0">
                <a:latin typeface="Times New Roman" panose="02020603050405020304" pitchFamily="18" charset="0"/>
                <a:cs typeface="Times New Roman" panose="02020603050405020304" pitchFamily="18" charset="0"/>
              </a:rPr>
              <a:t>git log </a:t>
            </a:r>
            <a:r>
              <a:rPr lang="en-US" altLang="en-US" dirty="0">
                <a:latin typeface="Times New Roman" panose="02020603050405020304" pitchFamily="18" charset="0"/>
                <a:cs typeface="Times New Roman" panose="02020603050405020304" pitchFamily="18" charset="0"/>
              </a:rPr>
              <a:t>lists each commit with its SHA-1 checksum, the author’s name and email, the date written, and the commit message.</a:t>
            </a:r>
          </a:p>
          <a:p>
            <a:pPr>
              <a:lnSpc>
                <a:spcPct val="150000"/>
              </a:lnSpc>
            </a:pPr>
            <a:r>
              <a:rPr lang="en-US" altLang="en-US" dirty="0">
                <a:latin typeface="Times New Roman" panose="02020603050405020304" pitchFamily="18" charset="0"/>
                <a:cs typeface="Times New Roman" panose="02020603050405020304" pitchFamily="18" charset="0"/>
              </a:rPr>
              <a:t>Options </a:t>
            </a:r>
            <a:r>
              <a:rPr lang="en-US" altLang="en-US" dirty="0">
                <a:solidFill>
                  <a:srgbClr val="FF0000"/>
                </a:solidFill>
                <a:latin typeface="Times New Roman" panose="02020603050405020304" pitchFamily="18" charset="0"/>
                <a:cs typeface="Times New Roman" panose="02020603050405020304" pitchFamily="18" charset="0"/>
              </a:rPr>
              <a:t>-p</a:t>
            </a:r>
            <a:r>
              <a:rPr lang="en-US" altLang="en-US" dirty="0">
                <a:latin typeface="Times New Roman" panose="02020603050405020304" pitchFamily="18" charset="0"/>
                <a:cs typeface="Times New Roman" panose="02020603050405020304" pitchFamily="18" charset="0"/>
              </a:rPr>
              <a:t> or </a:t>
            </a:r>
            <a:r>
              <a:rPr lang="en-US" altLang="en-US" dirty="0">
                <a:solidFill>
                  <a:srgbClr val="FF0000"/>
                </a:solidFill>
                <a:latin typeface="Times New Roman" panose="02020603050405020304" pitchFamily="18" charset="0"/>
                <a:cs typeface="Times New Roman" panose="02020603050405020304" pitchFamily="18" charset="0"/>
              </a:rPr>
              <a:t>--patch </a:t>
            </a:r>
            <a:r>
              <a:rPr lang="en-US" altLang="en-US" dirty="0">
                <a:latin typeface="Times New Roman" panose="02020603050405020304" pitchFamily="18" charset="0"/>
                <a:cs typeface="Times New Roman" panose="02020603050405020304" pitchFamily="18" charset="0"/>
              </a:rPr>
              <a:t>shows the difference (the </a:t>
            </a:r>
            <a:r>
              <a:rPr lang="en-US" altLang="en-US" i="1" dirty="0">
                <a:latin typeface="Times New Roman" panose="02020603050405020304" pitchFamily="18" charset="0"/>
                <a:cs typeface="Times New Roman" panose="02020603050405020304" pitchFamily="18" charset="0"/>
              </a:rPr>
              <a:t>patch output)</a:t>
            </a:r>
            <a:r>
              <a:rPr lang="en-US" altLang="en-US" dirty="0">
                <a:latin typeface="Times New Roman" panose="02020603050405020304" pitchFamily="18" charset="0"/>
                <a:cs typeface="Times New Roman" panose="02020603050405020304" pitchFamily="18" charset="0"/>
              </a:rPr>
              <a:t>introduced in each commit.</a:t>
            </a:r>
          </a:p>
          <a:p>
            <a:pPr>
              <a:lnSpc>
                <a:spcPct val="150000"/>
              </a:lnSpc>
            </a:pPr>
            <a:r>
              <a:rPr lang="en-US" altLang="en-US" dirty="0">
                <a:latin typeface="Times New Roman" panose="02020603050405020304" pitchFamily="18" charset="0"/>
                <a:cs typeface="Times New Roman" panose="02020603050405020304" pitchFamily="18" charset="0"/>
              </a:rPr>
              <a:t>The number of log entries displayed can be limited such as using -2 to show only the last two entries.</a:t>
            </a:r>
          </a:p>
          <a:p>
            <a:endParaRPr lang="en-IN" dirty="0"/>
          </a:p>
        </p:txBody>
      </p:sp>
    </p:spTree>
    <p:extLst>
      <p:ext uri="{BB962C8B-B14F-4D97-AF65-F5344CB8AC3E}">
        <p14:creationId xmlns:p14="http://schemas.microsoft.com/office/powerpoint/2010/main" val="26500724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84DC-045C-45E6-88A3-BB7D843C2D36}"/>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7293676B-EDD7-4E78-9A8F-7588D92A2E06}"/>
              </a:ext>
            </a:extLst>
          </p:cNvPr>
          <p:cNvSpPr>
            <a:spLocks noGrp="1"/>
          </p:cNvSpPr>
          <p:nvPr>
            <p:ph idx="1"/>
          </p:nvPr>
        </p:nvSpPr>
        <p:spPr/>
        <p:txBody>
          <a:bodyPr>
            <a:normAutofit fontScale="70000" lnSpcReduction="20000"/>
          </a:bodyPr>
          <a:lstStyle/>
          <a:p>
            <a:pPr lvl="2">
              <a:lnSpc>
                <a:spcPct val="170000"/>
              </a:lnSpc>
              <a:buNone/>
            </a:pPr>
            <a:r>
              <a:rPr lang="en-US" altLang="en-US" sz="2300" b="1" i="1" dirty="0">
                <a:latin typeface="Times New Roman" panose="02020603050405020304" pitchFamily="18" charset="0"/>
                <a:cs typeface="Times New Roman" panose="02020603050405020304" pitchFamily="18" charset="0"/>
              </a:rPr>
              <a:t>$ git log -p -2</a:t>
            </a:r>
          </a:p>
          <a:p>
            <a:pPr lvl="2">
              <a:lnSpc>
                <a:spcPct val="170000"/>
              </a:lnSpc>
              <a:buNone/>
            </a:pPr>
            <a:r>
              <a:rPr lang="en-US" altLang="en-US" sz="2300" b="1" i="1" dirty="0">
                <a:latin typeface="Times New Roman" panose="02020603050405020304" pitchFamily="18" charset="0"/>
                <a:cs typeface="Times New Roman" panose="02020603050405020304" pitchFamily="18" charset="0"/>
              </a:rPr>
              <a:t>commit ca82a6dff817ec66f44342007202690a93763949</a:t>
            </a:r>
          </a:p>
          <a:p>
            <a:pPr lvl="2">
              <a:lnSpc>
                <a:spcPct val="170000"/>
              </a:lnSpc>
              <a:buNone/>
            </a:pPr>
            <a:r>
              <a:rPr lang="en-US" altLang="en-US" sz="2300" b="1" i="1" dirty="0">
                <a:latin typeface="Times New Roman" panose="02020603050405020304" pitchFamily="18" charset="0"/>
                <a:cs typeface="Times New Roman" panose="02020603050405020304" pitchFamily="18" charset="0"/>
              </a:rPr>
              <a:t>Author: Scott Chacon &lt;schacon@gee-mail.com&gt;</a:t>
            </a:r>
          </a:p>
          <a:p>
            <a:pPr lvl="2">
              <a:lnSpc>
                <a:spcPct val="170000"/>
              </a:lnSpc>
              <a:buNone/>
            </a:pPr>
            <a:r>
              <a:rPr lang="fr-FR" altLang="en-US" sz="2300" b="1" i="1" dirty="0">
                <a:latin typeface="Times New Roman" panose="02020603050405020304" pitchFamily="18" charset="0"/>
                <a:cs typeface="Times New Roman" panose="02020603050405020304" pitchFamily="18" charset="0"/>
              </a:rPr>
              <a:t>Date: Mon Mar 17 21:52:11 2008 -0700</a:t>
            </a:r>
          </a:p>
          <a:p>
            <a:pPr lvl="2">
              <a:lnSpc>
                <a:spcPct val="170000"/>
              </a:lnSpc>
              <a:buNone/>
            </a:pPr>
            <a:r>
              <a:rPr lang="en-US" altLang="en-US" sz="2300" b="1" i="1" dirty="0">
                <a:latin typeface="Times New Roman" panose="02020603050405020304" pitchFamily="18" charset="0"/>
                <a:cs typeface="Times New Roman" panose="02020603050405020304" pitchFamily="18" charset="0"/>
              </a:rPr>
              <a:t>Change version number</a:t>
            </a:r>
          </a:p>
          <a:p>
            <a:pPr>
              <a:lnSpc>
                <a:spcPct val="170000"/>
              </a:lnSpc>
            </a:pPr>
            <a:r>
              <a:rPr lang="en-US" altLang="en-US" dirty="0">
                <a:latin typeface="Times New Roman" panose="02020603050405020304" pitchFamily="18" charset="0"/>
                <a:cs typeface="Times New Roman" panose="02020603050405020304" pitchFamily="18" charset="0"/>
              </a:rPr>
              <a:t>To see some abbreviated stats for each commit, you can use the </a:t>
            </a:r>
            <a:r>
              <a:rPr lang="en-US" altLang="en-US" dirty="0">
                <a:solidFill>
                  <a:srgbClr val="FF0000"/>
                </a:solidFill>
                <a:latin typeface="Times New Roman" panose="02020603050405020304" pitchFamily="18" charset="0"/>
                <a:cs typeface="Times New Roman" panose="02020603050405020304" pitchFamily="18" charset="0"/>
              </a:rPr>
              <a:t>--stat </a:t>
            </a:r>
            <a:r>
              <a:rPr lang="en-US" altLang="en-US" dirty="0">
                <a:latin typeface="Times New Roman" panose="02020603050405020304" pitchFamily="18" charset="0"/>
                <a:cs typeface="Times New Roman" panose="02020603050405020304" pitchFamily="18" charset="0"/>
              </a:rPr>
              <a:t>option</a:t>
            </a:r>
          </a:p>
          <a:p>
            <a:pPr>
              <a:lnSpc>
                <a:spcPct val="170000"/>
              </a:lnSpc>
            </a:pPr>
            <a:r>
              <a:rPr lang="en-US" altLang="en-US" dirty="0">
                <a:latin typeface="Times New Roman" panose="02020603050405020304" pitchFamily="18" charset="0"/>
                <a:cs typeface="Times New Roman" panose="02020603050405020304" pitchFamily="18" charset="0"/>
              </a:rPr>
              <a:t>The --stat option prints below each commit entry a list of modified files, how many files were changed, and how many lines in those files were added and removed. It also puts a summary of the information at the end.</a:t>
            </a:r>
          </a:p>
          <a:p>
            <a:endParaRPr lang="en-IN" dirty="0"/>
          </a:p>
        </p:txBody>
      </p:sp>
    </p:spTree>
    <p:extLst>
      <p:ext uri="{BB962C8B-B14F-4D97-AF65-F5344CB8AC3E}">
        <p14:creationId xmlns:p14="http://schemas.microsoft.com/office/powerpoint/2010/main" val="37534508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1D4FC-26A8-45D4-871E-9B37B62A264E}"/>
              </a:ext>
            </a:extLst>
          </p:cNvPr>
          <p:cNvSpPr>
            <a:spLocks noGrp="1"/>
          </p:cNvSpPr>
          <p:nvPr>
            <p:ph type="title"/>
          </p:nvPr>
        </p:nvSpPr>
        <p:spPr/>
        <p:txBody>
          <a:bodyPr/>
          <a:lstStyle/>
          <a:p>
            <a:r>
              <a:rPr lang="en-US" dirty="0"/>
              <a:t>Continues..</a:t>
            </a:r>
            <a:endParaRPr lang="en-IN" dirty="0"/>
          </a:p>
        </p:txBody>
      </p:sp>
      <p:pic>
        <p:nvPicPr>
          <p:cNvPr id="4" name="Picture 2">
            <a:extLst>
              <a:ext uri="{FF2B5EF4-FFF2-40B4-BE49-F238E27FC236}">
                <a16:creationId xmlns:a16="http://schemas.microsoft.com/office/drawing/2014/main" id="{4F3C53B0-446C-4542-95EE-ABB5655279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93307" y="1793288"/>
            <a:ext cx="9548674" cy="4994661"/>
          </a:xfrm>
          <a:noFill/>
        </p:spPr>
      </p:pic>
    </p:spTree>
    <p:extLst>
      <p:ext uri="{BB962C8B-B14F-4D97-AF65-F5344CB8AC3E}">
        <p14:creationId xmlns:p14="http://schemas.microsoft.com/office/powerpoint/2010/main" val="14531195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F8CE5-5952-49B1-B5B5-C765A71210D7}"/>
              </a:ext>
            </a:extLst>
          </p:cNvPr>
          <p:cNvSpPr>
            <a:spLocks noGrp="1"/>
          </p:cNvSpPr>
          <p:nvPr>
            <p:ph type="title"/>
          </p:nvPr>
        </p:nvSpPr>
        <p:spPr>
          <a:xfrm>
            <a:off x="838200" y="0"/>
            <a:ext cx="10515600" cy="1028669"/>
          </a:xfrm>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4710C8C5-FA97-492A-968B-E1C8C2BCE839}"/>
              </a:ext>
            </a:extLst>
          </p:cNvPr>
          <p:cNvSpPr>
            <a:spLocks noGrp="1"/>
          </p:cNvSpPr>
          <p:nvPr>
            <p:ph idx="1"/>
          </p:nvPr>
        </p:nvSpPr>
        <p:spPr>
          <a:xfrm>
            <a:off x="838200" y="955613"/>
            <a:ext cx="10515600" cy="4351338"/>
          </a:xfrm>
        </p:spPr>
        <p:txBody>
          <a:bodyPr>
            <a:normAutofit fontScale="77500" lnSpcReduction="20000"/>
          </a:bodyPr>
          <a:lstStyle/>
          <a:p>
            <a:pPr>
              <a:lnSpc>
                <a:spcPct val="160000"/>
              </a:lnSpc>
            </a:pPr>
            <a:r>
              <a:rPr lang="en-US" altLang="en-US" dirty="0">
                <a:latin typeface="Times New Roman" panose="02020603050405020304" pitchFamily="18" charset="0"/>
                <a:cs typeface="Times New Roman" panose="02020603050405020304" pitchFamily="18" charset="0"/>
              </a:rPr>
              <a:t>The option </a:t>
            </a:r>
            <a:r>
              <a:rPr lang="en-US" altLang="en-US" i="1" dirty="0">
                <a:latin typeface="Times New Roman" panose="02020603050405020304" pitchFamily="18" charset="0"/>
                <a:cs typeface="Times New Roman" panose="02020603050405020304" pitchFamily="18" charset="0"/>
              </a:rPr>
              <a:t>--pretty </a:t>
            </a:r>
            <a:r>
              <a:rPr lang="en-US" altLang="en-US" dirty="0">
                <a:latin typeface="Times New Roman" panose="02020603050405020304" pitchFamily="18" charset="0"/>
                <a:cs typeface="Times New Roman" panose="02020603050405020304" pitchFamily="18" charset="0"/>
              </a:rPr>
              <a:t>changes the log output to formats other than the default. The </a:t>
            </a:r>
            <a:r>
              <a:rPr lang="en-US" altLang="en-US" i="1" dirty="0" err="1">
                <a:latin typeface="Times New Roman" panose="02020603050405020304" pitchFamily="18" charset="0"/>
                <a:cs typeface="Times New Roman" panose="02020603050405020304" pitchFamily="18" charset="0"/>
              </a:rPr>
              <a:t>oneline</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value for this option prints each commit on a single line, which is useful if you’re looking at a lot of commits.</a:t>
            </a:r>
          </a:p>
          <a:p>
            <a:pPr>
              <a:lnSpc>
                <a:spcPct val="160000"/>
              </a:lnSpc>
            </a:pPr>
            <a:r>
              <a:rPr lang="en-US" altLang="en-US" dirty="0">
                <a:latin typeface="Times New Roman" panose="02020603050405020304" pitchFamily="18" charset="0"/>
                <a:cs typeface="Times New Roman" panose="02020603050405020304" pitchFamily="18" charset="0"/>
              </a:rPr>
              <a:t>The </a:t>
            </a:r>
            <a:r>
              <a:rPr lang="en-US" altLang="en-US" i="1" dirty="0">
                <a:latin typeface="Times New Roman" panose="02020603050405020304" pitchFamily="18" charset="0"/>
                <a:cs typeface="Times New Roman" panose="02020603050405020304" pitchFamily="18" charset="0"/>
              </a:rPr>
              <a:t>short, full, and fuller</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values show the output in roughly the same format but with less or more information, respectively.</a:t>
            </a:r>
          </a:p>
          <a:p>
            <a:pPr>
              <a:lnSpc>
                <a:spcPct val="160000"/>
              </a:lnSpc>
            </a:pPr>
            <a:r>
              <a:rPr lang="en-US" altLang="en-US" dirty="0">
                <a:latin typeface="Times New Roman" panose="02020603050405020304" pitchFamily="18" charset="0"/>
                <a:cs typeface="Times New Roman" panose="02020603050405020304" pitchFamily="18" charset="0"/>
              </a:rPr>
              <a:t>The option </a:t>
            </a:r>
            <a:r>
              <a:rPr lang="en-US" altLang="en-US" i="1" dirty="0">
                <a:latin typeface="Times New Roman" panose="02020603050405020304" pitchFamily="18" charset="0"/>
                <a:cs typeface="Times New Roman" panose="02020603050405020304" pitchFamily="18" charset="0"/>
              </a:rPr>
              <a:t>format</a:t>
            </a:r>
            <a:r>
              <a:rPr lang="en-US" altLang="en-US" dirty="0">
                <a:latin typeface="Times New Roman" panose="02020603050405020304" pitchFamily="18" charset="0"/>
                <a:cs typeface="Times New Roman" panose="02020603050405020304" pitchFamily="18" charset="0"/>
              </a:rPr>
              <a:t> allows you to specify your own log output format. This is useful when you’re generating output for machine parsing because it specify the format explicitly, you know it won’t change with updates to Git:</a:t>
            </a:r>
          </a:p>
          <a:p>
            <a:pPr>
              <a:lnSpc>
                <a:spcPct val="160000"/>
              </a:lnSpc>
            </a:pPr>
            <a:endParaRPr lang="en-US" altLang="en-US" dirty="0">
              <a:latin typeface="Times New Roman" panose="02020603050405020304" pitchFamily="18" charset="0"/>
              <a:cs typeface="Times New Roman" panose="02020603050405020304" pitchFamily="18" charset="0"/>
            </a:endParaRPr>
          </a:p>
          <a:p>
            <a:endParaRPr lang="en-IN" dirty="0"/>
          </a:p>
        </p:txBody>
      </p:sp>
      <p:pic>
        <p:nvPicPr>
          <p:cNvPr id="4" name="Picture 2">
            <a:extLst>
              <a:ext uri="{FF2B5EF4-FFF2-40B4-BE49-F238E27FC236}">
                <a16:creationId xmlns:a16="http://schemas.microsoft.com/office/drawing/2014/main" id="{04B086F8-4E10-4F44-9890-CAECFA57D5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7262" y="4980373"/>
            <a:ext cx="9135121" cy="1877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22094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B387C-D83D-4A90-83C0-EC22AAD6B915}"/>
              </a:ext>
            </a:extLst>
          </p:cNvPr>
          <p:cNvSpPr>
            <a:spLocks noGrp="1"/>
          </p:cNvSpPr>
          <p:nvPr>
            <p:ph type="title"/>
          </p:nvPr>
        </p:nvSpPr>
        <p:spPr/>
        <p:txBody>
          <a:bodyPr/>
          <a:lstStyle/>
          <a:p>
            <a:r>
              <a:rPr lang="en-US" dirty="0"/>
              <a:t>Continues..</a:t>
            </a:r>
            <a:endParaRPr lang="en-IN" dirty="0"/>
          </a:p>
        </p:txBody>
      </p:sp>
      <p:pic>
        <p:nvPicPr>
          <p:cNvPr id="4" name="Content Placeholder 3">
            <a:extLst>
              <a:ext uri="{FF2B5EF4-FFF2-40B4-BE49-F238E27FC236}">
                <a16:creationId xmlns:a16="http://schemas.microsoft.com/office/drawing/2014/main" id="{B0AE969D-D0CF-47A7-90C8-0846421DB0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1606857"/>
            <a:ext cx="7924800" cy="5149049"/>
          </a:xfrm>
          <a:noFill/>
        </p:spPr>
      </p:pic>
    </p:spTree>
    <p:extLst>
      <p:ext uri="{BB962C8B-B14F-4D97-AF65-F5344CB8AC3E}">
        <p14:creationId xmlns:p14="http://schemas.microsoft.com/office/powerpoint/2010/main" val="34472855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07601-9E0A-41C2-BF48-0A0E628E58DD}"/>
              </a:ext>
            </a:extLst>
          </p:cNvPr>
          <p:cNvSpPr>
            <a:spLocks noGrp="1"/>
          </p:cNvSpPr>
          <p:nvPr>
            <p:ph type="title"/>
          </p:nvPr>
        </p:nvSpPr>
        <p:spPr/>
        <p:txBody>
          <a:bodyPr/>
          <a:lstStyle/>
          <a:p>
            <a:r>
              <a:rPr lang="en-US" dirty="0"/>
              <a:t>Continues..</a:t>
            </a:r>
            <a:endParaRPr lang="en-IN" dirty="0"/>
          </a:p>
        </p:txBody>
      </p:sp>
      <p:pic>
        <p:nvPicPr>
          <p:cNvPr id="4" name="Picture 2">
            <a:extLst>
              <a:ext uri="{FF2B5EF4-FFF2-40B4-BE49-F238E27FC236}">
                <a16:creationId xmlns:a16="http://schemas.microsoft.com/office/drawing/2014/main" id="{C3E79D4B-5124-441B-87E1-0076A754E7B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38200" y="1961964"/>
            <a:ext cx="9477652" cy="4896035"/>
          </a:xfrm>
          <a:noFill/>
        </p:spPr>
      </p:pic>
    </p:spTree>
    <p:extLst>
      <p:ext uri="{BB962C8B-B14F-4D97-AF65-F5344CB8AC3E}">
        <p14:creationId xmlns:p14="http://schemas.microsoft.com/office/powerpoint/2010/main" val="18737776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D2C17-6A52-45D0-8B04-9C6740820061}"/>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38A5BD09-3071-4A32-A35D-96D3250A56EE}"/>
              </a:ext>
            </a:extLst>
          </p:cNvPr>
          <p:cNvSpPr>
            <a:spLocks noGrp="1"/>
          </p:cNvSpPr>
          <p:nvPr>
            <p:ph idx="1"/>
          </p:nvPr>
        </p:nvSpPr>
        <p:spPr>
          <a:xfrm>
            <a:off x="630315" y="1825624"/>
            <a:ext cx="10910655" cy="4779361"/>
          </a:xfrm>
        </p:spPr>
        <p:txBody>
          <a:bodyPr>
            <a:normAutofit fontScale="77500" lnSpcReduction="20000"/>
          </a:bodyPr>
          <a:lstStyle/>
          <a:p>
            <a:pPr>
              <a:lnSpc>
                <a:spcPct val="150000"/>
              </a:lnSpc>
            </a:pPr>
            <a:r>
              <a:rPr lang="en-US" altLang="en-US" dirty="0">
                <a:latin typeface="Times New Roman" panose="02020603050405020304" pitchFamily="18" charset="0"/>
                <a:cs typeface="Times New Roman" panose="02020603050405020304" pitchFamily="18" charset="0"/>
              </a:rPr>
              <a:t>The time-limiting options such as --since and --until are very useful. </a:t>
            </a:r>
          </a:p>
          <a:p>
            <a:pPr>
              <a:lnSpc>
                <a:spcPct val="150000"/>
              </a:lnSpc>
            </a:pPr>
            <a:r>
              <a:rPr lang="en-US" altLang="en-US" dirty="0">
                <a:latin typeface="Times New Roman" panose="02020603050405020304" pitchFamily="18" charset="0"/>
                <a:cs typeface="Times New Roman" panose="02020603050405020304" pitchFamily="18" charset="0"/>
              </a:rPr>
              <a:t>For example, this command gets the list of commits made in the last two weeks:</a:t>
            </a:r>
          </a:p>
          <a:p>
            <a:pPr>
              <a:lnSpc>
                <a:spcPct val="150000"/>
              </a:lnSpc>
            </a:pPr>
            <a:endParaRPr lang="en-US" altLang="en-US" dirty="0">
              <a:latin typeface="Times New Roman" panose="02020603050405020304" pitchFamily="18" charset="0"/>
              <a:cs typeface="Times New Roman" panose="02020603050405020304" pitchFamily="18" charset="0"/>
            </a:endParaRPr>
          </a:p>
          <a:p>
            <a:pPr>
              <a:lnSpc>
                <a:spcPct val="150000"/>
              </a:lnSpc>
            </a:pPr>
            <a:r>
              <a:rPr lang="en-US" altLang="en-US" dirty="0">
                <a:latin typeface="Times New Roman" panose="02020603050405020304" pitchFamily="18" charset="0"/>
                <a:cs typeface="Times New Roman" panose="02020603050405020304" pitchFamily="18" charset="0"/>
              </a:rPr>
              <a:t>The </a:t>
            </a:r>
            <a:r>
              <a:rPr lang="en-US" altLang="en-US" i="1" dirty="0">
                <a:latin typeface="Times New Roman" panose="02020603050405020304" pitchFamily="18" charset="0"/>
                <a:cs typeface="Times New Roman" panose="02020603050405020304" pitchFamily="18" charset="0"/>
              </a:rPr>
              <a:t>-S</a:t>
            </a:r>
            <a:r>
              <a:rPr lang="en-US" altLang="en-US" dirty="0">
                <a:latin typeface="Times New Roman" panose="02020603050405020304" pitchFamily="18" charset="0"/>
                <a:cs typeface="Times New Roman" panose="02020603050405020304" pitchFamily="18" charset="0"/>
              </a:rPr>
              <a:t> option takes a string and shows only those commits that changed the number of occurrences of that string.</a:t>
            </a:r>
          </a:p>
          <a:p>
            <a:pPr lvl="2">
              <a:lnSpc>
                <a:spcPct val="150000"/>
              </a:lnSpc>
              <a:buNone/>
            </a:pPr>
            <a:r>
              <a:rPr lang="en-US" altLang="en-US" sz="2800" dirty="0">
                <a:latin typeface="Times New Roman" panose="02020603050405020304" pitchFamily="18" charset="0"/>
                <a:cs typeface="Times New Roman" panose="02020603050405020304" pitchFamily="18" charset="0"/>
              </a:rPr>
              <a:t>$ git log -S </a:t>
            </a:r>
            <a:r>
              <a:rPr lang="en-US" altLang="en-US" sz="2800" dirty="0" err="1">
                <a:latin typeface="Times New Roman" panose="02020603050405020304" pitchFamily="18" charset="0"/>
                <a:cs typeface="Times New Roman" panose="02020603050405020304" pitchFamily="18" charset="0"/>
              </a:rPr>
              <a:t>function_name</a:t>
            </a:r>
            <a:endParaRPr lang="en-US" altLang="en-US" sz="2800" dirty="0">
              <a:latin typeface="Times New Roman" panose="02020603050405020304" pitchFamily="18" charset="0"/>
              <a:cs typeface="Times New Roman" panose="02020603050405020304" pitchFamily="18" charset="0"/>
            </a:endParaRPr>
          </a:p>
          <a:p>
            <a:pPr>
              <a:lnSpc>
                <a:spcPct val="150000"/>
              </a:lnSpc>
            </a:pPr>
            <a:r>
              <a:rPr lang="en-US" altLang="en-US" dirty="0">
                <a:latin typeface="Times New Roman" panose="02020603050405020304" pitchFamily="18" charset="0"/>
                <a:cs typeface="Times New Roman" panose="02020603050405020304" pitchFamily="18" charset="0"/>
              </a:rPr>
              <a:t>The last really useful option to pass to git log as a filter is a </a:t>
            </a:r>
            <a:r>
              <a:rPr lang="en-US" altLang="en-US" i="1" dirty="0">
                <a:latin typeface="Times New Roman" panose="02020603050405020304" pitchFamily="18" charset="0"/>
                <a:cs typeface="Times New Roman" panose="02020603050405020304" pitchFamily="18" charset="0"/>
              </a:rPr>
              <a:t>path</a:t>
            </a:r>
            <a:r>
              <a:rPr lang="en-US" altLang="en-US" dirty="0">
                <a:latin typeface="Times New Roman" panose="02020603050405020304" pitchFamily="18" charset="0"/>
                <a:cs typeface="Times New Roman" panose="02020603050405020304" pitchFamily="18" charset="0"/>
              </a:rPr>
              <a:t>. If you specify a directory or file name, you can limit the log output to commits that introduced a change to those files.</a:t>
            </a:r>
          </a:p>
          <a:p>
            <a:pPr lvl="2">
              <a:lnSpc>
                <a:spcPct val="150000"/>
              </a:lnSpc>
              <a:buNone/>
            </a:pPr>
            <a:r>
              <a:rPr lang="en-US" altLang="en-US" sz="2800" dirty="0">
                <a:latin typeface="Times New Roman" panose="02020603050405020304" pitchFamily="18" charset="0"/>
                <a:cs typeface="Times New Roman" panose="02020603050405020304" pitchFamily="18" charset="0"/>
              </a:rPr>
              <a:t>$ git log -- path/to/file</a:t>
            </a:r>
          </a:p>
          <a:p>
            <a:pPr marL="0" indent="0">
              <a:lnSpc>
                <a:spcPct val="150000"/>
              </a:lnSpc>
              <a:buNone/>
            </a:pPr>
            <a:endParaRPr lang="en-US" altLang="en-US" dirty="0">
              <a:latin typeface="Times New Roman" panose="02020603050405020304" pitchFamily="18" charset="0"/>
              <a:cs typeface="Times New Roman" panose="02020603050405020304" pitchFamily="18" charset="0"/>
            </a:endParaRPr>
          </a:p>
          <a:p>
            <a:endParaRPr lang="en-IN" dirty="0"/>
          </a:p>
        </p:txBody>
      </p:sp>
      <p:pic>
        <p:nvPicPr>
          <p:cNvPr id="4" name="Picture 2">
            <a:extLst>
              <a:ext uri="{FF2B5EF4-FFF2-40B4-BE49-F238E27FC236}">
                <a16:creationId xmlns:a16="http://schemas.microsoft.com/office/drawing/2014/main" id="{84189E5D-253E-4002-AADC-F10FA06CDF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4429" y="2867488"/>
            <a:ext cx="7315200" cy="781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59931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51C73-20EC-49D2-8EAF-2A174BCD59EA}"/>
              </a:ext>
            </a:extLst>
          </p:cNvPr>
          <p:cNvSpPr>
            <a:spLocks noGrp="1"/>
          </p:cNvSpPr>
          <p:nvPr>
            <p:ph type="title"/>
          </p:nvPr>
        </p:nvSpPr>
        <p:spPr/>
        <p:txBody>
          <a:bodyPr/>
          <a:lstStyle/>
          <a:p>
            <a:r>
              <a:rPr lang="en-US" dirty="0"/>
              <a:t>Continues..</a:t>
            </a:r>
            <a:endParaRPr lang="en-IN" dirty="0"/>
          </a:p>
        </p:txBody>
      </p:sp>
      <p:pic>
        <p:nvPicPr>
          <p:cNvPr id="4" name="Picture 2">
            <a:extLst>
              <a:ext uri="{FF2B5EF4-FFF2-40B4-BE49-F238E27FC236}">
                <a16:creationId xmlns:a16="http://schemas.microsoft.com/office/drawing/2014/main" id="{7B79776F-B329-485F-99B6-AE130299DA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38200" y="1690688"/>
            <a:ext cx="8218488" cy="4380622"/>
          </a:xfrm>
          <a:noFill/>
        </p:spPr>
      </p:pic>
      <p:pic>
        <p:nvPicPr>
          <p:cNvPr id="5" name="Picture 3">
            <a:extLst>
              <a:ext uri="{FF2B5EF4-FFF2-40B4-BE49-F238E27FC236}">
                <a16:creationId xmlns:a16="http://schemas.microsoft.com/office/drawing/2014/main" id="{E9EC2D2C-FCA2-4607-8E1A-9E1C711207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6071310"/>
            <a:ext cx="8218488"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0024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71C1A-6B91-4037-96E6-194668441845}"/>
              </a:ext>
            </a:extLst>
          </p:cNvPr>
          <p:cNvSpPr>
            <a:spLocks noGrp="1"/>
          </p:cNvSpPr>
          <p:nvPr>
            <p:ph type="title"/>
          </p:nvPr>
        </p:nvSpPr>
        <p:spPr/>
        <p:txBody>
          <a:bodyPr/>
          <a:lstStyle/>
          <a:p>
            <a:r>
              <a:rPr lang="en-US" dirty="0"/>
              <a:t>Git Branching</a:t>
            </a:r>
            <a:endParaRPr lang="en-IN" dirty="0"/>
          </a:p>
        </p:txBody>
      </p:sp>
      <p:sp>
        <p:nvSpPr>
          <p:cNvPr id="3" name="Content Placeholder 2">
            <a:extLst>
              <a:ext uri="{FF2B5EF4-FFF2-40B4-BE49-F238E27FC236}">
                <a16:creationId xmlns:a16="http://schemas.microsoft.com/office/drawing/2014/main" id="{013C2F76-C02E-4442-BBFF-53BF9F1C5490}"/>
              </a:ext>
            </a:extLst>
          </p:cNvPr>
          <p:cNvSpPr>
            <a:spLocks noGrp="1"/>
          </p:cNvSpPr>
          <p:nvPr>
            <p:ph idx="1"/>
          </p:nvPr>
        </p:nvSpPr>
        <p:spPr>
          <a:xfrm>
            <a:off x="568171" y="1367161"/>
            <a:ext cx="11061577" cy="5264458"/>
          </a:xfrm>
        </p:spPr>
        <p:txBody>
          <a:bodyPr>
            <a:normAutofit fontScale="70000" lnSpcReduction="20000"/>
          </a:bodyPr>
          <a:lstStyle/>
          <a:p>
            <a:pPr>
              <a:lnSpc>
                <a:spcPct val="150000"/>
              </a:lnSpc>
            </a:pPr>
            <a:r>
              <a:rPr lang="en-US" altLang="en-US" dirty="0">
                <a:latin typeface="Times New Roman" panose="02020603050405020304" pitchFamily="18" charset="0"/>
                <a:cs typeface="Times New Roman" panose="02020603050405020304" pitchFamily="18" charset="0"/>
              </a:rPr>
              <a:t>Branching means you diverge from the main line of development and continue to do work without messing with that main line.</a:t>
            </a:r>
          </a:p>
          <a:p>
            <a:pPr>
              <a:lnSpc>
                <a:spcPct val="150000"/>
              </a:lnSpc>
            </a:pPr>
            <a:r>
              <a:rPr lang="en-US" altLang="en-US" dirty="0">
                <a:latin typeface="Times New Roman" panose="02020603050405020304" pitchFamily="18" charset="0"/>
                <a:cs typeface="Times New Roman" panose="02020603050405020304" pitchFamily="18" charset="0"/>
              </a:rPr>
              <a:t>Git branches are incredibly lightweight, making branching operations nearly instantaneous, and switching back and forth between branches is fast. </a:t>
            </a:r>
          </a:p>
          <a:p>
            <a:pPr>
              <a:lnSpc>
                <a:spcPct val="150000"/>
              </a:lnSpc>
            </a:pPr>
            <a:r>
              <a:rPr lang="en-US" altLang="en-US" dirty="0">
                <a:latin typeface="Times New Roman" panose="02020603050405020304" pitchFamily="18" charset="0"/>
                <a:cs typeface="Times New Roman" panose="02020603050405020304" pitchFamily="18" charset="0"/>
              </a:rPr>
              <a:t>Git encourages workflows that branch and merge often, even multiple times in a day.</a:t>
            </a:r>
          </a:p>
          <a:p>
            <a:pPr>
              <a:lnSpc>
                <a:spcPct val="150000"/>
              </a:lnSpc>
            </a:pPr>
            <a:r>
              <a:rPr lang="en-US" altLang="en-US" dirty="0">
                <a:latin typeface="Times New Roman" panose="02020603050405020304" pitchFamily="18" charset="0"/>
                <a:cs typeface="Times New Roman" panose="02020603050405020304" pitchFamily="18" charset="0"/>
              </a:rPr>
              <a:t>When you make a commit, Git stores a commit object that contains a pointer to the snapshot of the content you staged. </a:t>
            </a:r>
          </a:p>
          <a:p>
            <a:pPr>
              <a:lnSpc>
                <a:spcPct val="150000"/>
              </a:lnSpc>
            </a:pPr>
            <a:r>
              <a:rPr lang="en-US" altLang="en-US" dirty="0">
                <a:latin typeface="Times New Roman" panose="02020603050405020304" pitchFamily="18" charset="0"/>
                <a:cs typeface="Times New Roman" panose="02020603050405020304" pitchFamily="18" charset="0"/>
              </a:rPr>
              <a:t>This object also contains the author’s name and email address, the message that you typed, and pointers to the commit or commits that directly came before this commit : zero parents for the initial commit, one parent for a normal commit, and multiple parents for a commit that results from a merge of two or more branches.</a:t>
            </a:r>
          </a:p>
          <a:p>
            <a:endParaRPr lang="en-IN" dirty="0"/>
          </a:p>
        </p:txBody>
      </p:sp>
    </p:spTree>
    <p:extLst>
      <p:ext uri="{BB962C8B-B14F-4D97-AF65-F5344CB8AC3E}">
        <p14:creationId xmlns:p14="http://schemas.microsoft.com/office/powerpoint/2010/main" val="4180988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1ECA-7173-40FA-8BED-BFED6217F5D3}"/>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09822754-8F4E-4793-B08E-D57349C46971}"/>
              </a:ext>
            </a:extLst>
          </p:cNvPr>
          <p:cNvSpPr>
            <a:spLocks noGrp="1"/>
          </p:cNvSpPr>
          <p:nvPr>
            <p:ph idx="1"/>
          </p:nvPr>
        </p:nvSpPr>
        <p:spPr/>
        <p:txBody>
          <a:bodyPr>
            <a:normAutofit fontScale="92500" lnSpcReduction="10000"/>
          </a:bodyPr>
          <a:lstStyle/>
          <a:p>
            <a:pPr>
              <a:lnSpc>
                <a:spcPct val="150000"/>
              </a:lnSpc>
            </a:pPr>
            <a:r>
              <a:rPr lang="en-US" altLang="en-US" dirty="0">
                <a:latin typeface="Times New Roman" panose="02020603050405020304" pitchFamily="18" charset="0"/>
                <a:cs typeface="Times New Roman" panose="02020603050405020304" pitchFamily="18" charset="0"/>
              </a:rPr>
              <a:t>Let’s assume that you have a directory containing three files, and you stage them all and commit. </a:t>
            </a:r>
          </a:p>
          <a:p>
            <a:pPr>
              <a:lnSpc>
                <a:spcPct val="150000"/>
              </a:lnSpc>
            </a:pPr>
            <a:r>
              <a:rPr lang="en-US" altLang="en-US" dirty="0">
                <a:latin typeface="Times New Roman" panose="02020603050405020304" pitchFamily="18" charset="0"/>
                <a:cs typeface="Times New Roman" panose="02020603050405020304" pitchFamily="18" charset="0"/>
              </a:rPr>
              <a:t>Staging the files computes a checksum for each one, stores that version of the file in the Git repository (Git refers to them as </a:t>
            </a:r>
            <a:r>
              <a:rPr lang="en-US" altLang="en-US" i="1" dirty="0">
                <a:latin typeface="Times New Roman" panose="02020603050405020304" pitchFamily="18" charset="0"/>
                <a:cs typeface="Times New Roman" panose="02020603050405020304" pitchFamily="18" charset="0"/>
              </a:rPr>
              <a:t>blobs), and </a:t>
            </a:r>
            <a:r>
              <a:rPr lang="en-US" altLang="en-US" dirty="0">
                <a:latin typeface="Times New Roman" panose="02020603050405020304" pitchFamily="18" charset="0"/>
                <a:cs typeface="Times New Roman" panose="02020603050405020304" pitchFamily="18" charset="0"/>
              </a:rPr>
              <a:t>adds that checksum to the staging area:</a:t>
            </a:r>
          </a:p>
          <a:p>
            <a:pPr lvl="2">
              <a:lnSpc>
                <a:spcPct val="150000"/>
              </a:lnSpc>
              <a:buNone/>
            </a:pPr>
            <a:r>
              <a:rPr lang="en-US" altLang="en-US" sz="2800" b="1" dirty="0">
                <a:latin typeface="Times New Roman" panose="02020603050405020304" pitchFamily="18" charset="0"/>
                <a:cs typeface="Times New Roman" panose="02020603050405020304" pitchFamily="18" charset="0"/>
              </a:rPr>
              <a:t>$ git add README </a:t>
            </a:r>
            <a:r>
              <a:rPr lang="en-US" altLang="en-US" sz="2800" b="1" dirty="0" err="1">
                <a:latin typeface="Times New Roman" panose="02020603050405020304" pitchFamily="18" charset="0"/>
                <a:cs typeface="Times New Roman" panose="02020603050405020304" pitchFamily="18" charset="0"/>
              </a:rPr>
              <a:t>test.rb</a:t>
            </a:r>
            <a:r>
              <a:rPr lang="en-US" altLang="en-US" sz="2800" b="1" dirty="0">
                <a:latin typeface="Times New Roman" panose="02020603050405020304" pitchFamily="18" charset="0"/>
                <a:cs typeface="Times New Roman" panose="02020603050405020304" pitchFamily="18" charset="0"/>
              </a:rPr>
              <a:t> LICENSE</a:t>
            </a:r>
          </a:p>
          <a:p>
            <a:pPr lvl="2">
              <a:lnSpc>
                <a:spcPct val="150000"/>
              </a:lnSpc>
              <a:buNone/>
            </a:pPr>
            <a:r>
              <a:rPr lang="en-US" altLang="en-US" sz="2800" b="1" dirty="0">
                <a:latin typeface="Times New Roman" panose="02020603050405020304" pitchFamily="18" charset="0"/>
                <a:cs typeface="Times New Roman" panose="02020603050405020304" pitchFamily="18" charset="0"/>
              </a:rPr>
              <a:t>$ git commit -m 'Initial commit'</a:t>
            </a:r>
          </a:p>
          <a:p>
            <a:endParaRPr lang="en-IN" dirty="0"/>
          </a:p>
        </p:txBody>
      </p:sp>
    </p:spTree>
    <p:extLst>
      <p:ext uri="{BB962C8B-B14F-4D97-AF65-F5344CB8AC3E}">
        <p14:creationId xmlns:p14="http://schemas.microsoft.com/office/powerpoint/2010/main" val="1476814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EEB7-ACE7-4544-85C4-2C0BBB8C2459}"/>
              </a:ext>
            </a:extLst>
          </p:cNvPr>
          <p:cNvSpPr>
            <a:spLocks noGrp="1"/>
          </p:cNvSpPr>
          <p:nvPr>
            <p:ph type="title"/>
          </p:nvPr>
        </p:nvSpPr>
        <p:spPr/>
        <p:txBody>
          <a:bodyPr/>
          <a:lstStyle/>
          <a:p>
            <a:r>
              <a:rPr lang="en-IN" dirty="0"/>
              <a:t>Code appearance</a:t>
            </a:r>
          </a:p>
        </p:txBody>
      </p:sp>
      <p:sp>
        <p:nvSpPr>
          <p:cNvPr id="3" name="Content Placeholder 2">
            <a:extLst>
              <a:ext uri="{FF2B5EF4-FFF2-40B4-BE49-F238E27FC236}">
                <a16:creationId xmlns:a16="http://schemas.microsoft.com/office/drawing/2014/main" id="{06FE91A0-985A-4225-9F72-20458406C94C}"/>
              </a:ext>
            </a:extLst>
          </p:cNvPr>
          <p:cNvSpPr>
            <a:spLocks noGrp="1"/>
          </p:cNvSpPr>
          <p:nvPr>
            <p:ph idx="1"/>
          </p:nvPr>
        </p:nvSpPr>
        <p:spPr/>
        <p:txBody>
          <a:bodyPr>
            <a:normAutofit fontScale="85000" lnSpcReduction="10000"/>
          </a:bodyPr>
          <a:lstStyle/>
          <a:p>
            <a:r>
              <a:rPr lang="en-IN" b="1" dirty="0"/>
              <a:t>Indentation - </a:t>
            </a:r>
            <a:r>
              <a:rPr lang="en-US" dirty="0"/>
              <a:t>Indentation styles assist in identifying control flow and blocks of code. In some programming languages, indentation is used to delimit logical blocks of code; correct indentation in these cases is more than a matter of style. In other languages, indentation and white space do not affect function, although logical and consistent indentation makes code more readable.</a:t>
            </a:r>
            <a:endParaRPr lang="en-IN" b="1" dirty="0"/>
          </a:p>
          <a:p>
            <a:r>
              <a:rPr lang="en-IN" b="1" dirty="0"/>
              <a:t>Vertical alignment - </a:t>
            </a:r>
            <a:r>
              <a:rPr lang="en-US" dirty="0"/>
              <a:t>to align similar elements vertically</a:t>
            </a:r>
            <a:endParaRPr lang="en-IN" b="1" dirty="0"/>
          </a:p>
          <a:p>
            <a:r>
              <a:rPr lang="en-IN" b="1" dirty="0"/>
              <a:t>Spaces - </a:t>
            </a:r>
            <a:r>
              <a:rPr lang="en-US" dirty="0"/>
              <a:t>In those situations where some white space is required, the grammars of most free-format languages are unconcerned with the amount that appears. Style related to white space is commonly used to enhance readability.</a:t>
            </a:r>
            <a:endParaRPr lang="en-IN" b="1" dirty="0"/>
          </a:p>
          <a:p>
            <a:r>
              <a:rPr lang="en-IN" b="1" dirty="0"/>
              <a:t>Tabs -  </a:t>
            </a:r>
            <a:r>
              <a:rPr lang="en-US" dirty="0"/>
              <a:t>The use of tabs to create white space presents particular issues when not enough care is taken because the location of the tabulation point can be different depending on the tools being used and even the preferences of the user.</a:t>
            </a:r>
            <a:endParaRPr lang="en-IN" b="1" dirty="0"/>
          </a:p>
          <a:p>
            <a:endParaRPr lang="en-IN" dirty="0"/>
          </a:p>
        </p:txBody>
      </p:sp>
    </p:spTree>
    <p:extLst>
      <p:ext uri="{BB962C8B-B14F-4D97-AF65-F5344CB8AC3E}">
        <p14:creationId xmlns:p14="http://schemas.microsoft.com/office/powerpoint/2010/main" val="8125247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B424C-5964-421B-A008-DFFE5A5B99F4}"/>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BB462AAF-4D2E-44B3-90D5-DC2B6B346A7D}"/>
              </a:ext>
            </a:extLst>
          </p:cNvPr>
          <p:cNvSpPr>
            <a:spLocks noGrp="1"/>
          </p:cNvSpPr>
          <p:nvPr>
            <p:ph idx="1"/>
          </p:nvPr>
        </p:nvSpPr>
        <p:spPr/>
        <p:txBody>
          <a:bodyPr>
            <a:normAutofit fontScale="92500"/>
          </a:bodyPr>
          <a:lstStyle/>
          <a:p>
            <a:pPr>
              <a:lnSpc>
                <a:spcPct val="150000"/>
              </a:lnSpc>
            </a:pPr>
            <a:r>
              <a:rPr lang="en-US" altLang="en-US" sz="3000" dirty="0">
                <a:latin typeface="Times New Roman" panose="02020603050405020304" pitchFamily="18" charset="0"/>
                <a:cs typeface="Times New Roman" panose="02020603050405020304" pitchFamily="18" charset="0"/>
              </a:rPr>
              <a:t>Git repository now contains five objects: </a:t>
            </a:r>
          </a:p>
          <a:p>
            <a:pPr lvl="1">
              <a:lnSpc>
                <a:spcPct val="150000"/>
              </a:lnSpc>
            </a:pPr>
            <a:r>
              <a:rPr lang="en-US" altLang="en-US" sz="3000" dirty="0">
                <a:latin typeface="Times New Roman" panose="02020603050405020304" pitchFamily="18" charset="0"/>
                <a:cs typeface="Times New Roman" panose="02020603050405020304" pitchFamily="18" charset="0"/>
              </a:rPr>
              <a:t>three </a:t>
            </a:r>
            <a:r>
              <a:rPr lang="en-US" altLang="en-US" sz="3000" i="1" dirty="0">
                <a:latin typeface="Times New Roman" panose="02020603050405020304" pitchFamily="18" charset="0"/>
                <a:cs typeface="Times New Roman" panose="02020603050405020304" pitchFamily="18" charset="0"/>
              </a:rPr>
              <a:t>blobs (each representing the contents of one of </a:t>
            </a:r>
            <a:r>
              <a:rPr lang="en-US" altLang="en-US" sz="3000" dirty="0">
                <a:latin typeface="Times New Roman" panose="02020603050405020304" pitchFamily="18" charset="0"/>
                <a:cs typeface="Times New Roman" panose="02020603050405020304" pitchFamily="18" charset="0"/>
              </a:rPr>
              <a:t>the three files)</a:t>
            </a:r>
          </a:p>
          <a:p>
            <a:pPr lvl="1">
              <a:lnSpc>
                <a:spcPct val="150000"/>
              </a:lnSpc>
            </a:pPr>
            <a:r>
              <a:rPr lang="en-US" altLang="en-US" sz="3000" dirty="0">
                <a:latin typeface="Times New Roman" panose="02020603050405020304" pitchFamily="18" charset="0"/>
                <a:cs typeface="Times New Roman" panose="02020603050405020304" pitchFamily="18" charset="0"/>
              </a:rPr>
              <a:t>one </a:t>
            </a:r>
            <a:r>
              <a:rPr lang="en-US" altLang="en-US" sz="3000" i="1" dirty="0">
                <a:latin typeface="Times New Roman" panose="02020603050405020304" pitchFamily="18" charset="0"/>
                <a:cs typeface="Times New Roman" panose="02020603050405020304" pitchFamily="18" charset="0"/>
              </a:rPr>
              <a:t>tree that lists the contents of the directory and specifies which file names are </a:t>
            </a:r>
            <a:r>
              <a:rPr lang="en-US" altLang="en-US" sz="3000" dirty="0">
                <a:latin typeface="Times New Roman" panose="02020603050405020304" pitchFamily="18" charset="0"/>
                <a:cs typeface="Times New Roman" panose="02020603050405020304" pitchFamily="18" charset="0"/>
              </a:rPr>
              <a:t>stored as which blobs</a:t>
            </a:r>
          </a:p>
          <a:p>
            <a:pPr lvl="1">
              <a:lnSpc>
                <a:spcPct val="150000"/>
              </a:lnSpc>
            </a:pPr>
            <a:r>
              <a:rPr lang="en-US" altLang="en-US" sz="3000" dirty="0">
                <a:latin typeface="Times New Roman" panose="02020603050405020304" pitchFamily="18" charset="0"/>
                <a:cs typeface="Times New Roman" panose="02020603050405020304" pitchFamily="18" charset="0"/>
              </a:rPr>
              <a:t>one </a:t>
            </a:r>
            <a:r>
              <a:rPr lang="en-US" altLang="en-US" sz="3000" i="1" dirty="0">
                <a:latin typeface="Times New Roman" panose="02020603050405020304" pitchFamily="18" charset="0"/>
                <a:cs typeface="Times New Roman" panose="02020603050405020304" pitchFamily="18" charset="0"/>
              </a:rPr>
              <a:t>commit with the pointer to that root tree and all the commit </a:t>
            </a:r>
            <a:r>
              <a:rPr lang="en-US" altLang="en-US" sz="3000" dirty="0">
                <a:latin typeface="Times New Roman" panose="02020603050405020304" pitchFamily="18" charset="0"/>
                <a:cs typeface="Times New Roman" panose="02020603050405020304" pitchFamily="18" charset="0"/>
              </a:rPr>
              <a:t>metadata.</a:t>
            </a:r>
          </a:p>
          <a:p>
            <a:endParaRPr lang="en-IN" dirty="0"/>
          </a:p>
        </p:txBody>
      </p:sp>
    </p:spTree>
    <p:extLst>
      <p:ext uri="{BB962C8B-B14F-4D97-AF65-F5344CB8AC3E}">
        <p14:creationId xmlns:p14="http://schemas.microsoft.com/office/powerpoint/2010/main" val="7791710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8B1B1-9C9B-4C68-9A3F-6F250FEBC1F3}"/>
              </a:ext>
            </a:extLst>
          </p:cNvPr>
          <p:cNvSpPr>
            <a:spLocks noGrp="1"/>
          </p:cNvSpPr>
          <p:nvPr>
            <p:ph type="title"/>
          </p:nvPr>
        </p:nvSpPr>
        <p:spPr/>
        <p:txBody>
          <a:bodyPr/>
          <a:lstStyle/>
          <a:p>
            <a:r>
              <a:rPr lang="en-US" dirty="0"/>
              <a:t>Continues..</a:t>
            </a:r>
            <a:endParaRPr lang="en-IN" dirty="0"/>
          </a:p>
        </p:txBody>
      </p:sp>
      <p:pic>
        <p:nvPicPr>
          <p:cNvPr id="4" name="Picture 2">
            <a:extLst>
              <a:ext uri="{FF2B5EF4-FFF2-40B4-BE49-F238E27FC236}">
                <a16:creationId xmlns:a16="http://schemas.microsoft.com/office/drawing/2014/main" id="{A7CAB3E1-A973-450C-BA62-4FEF69EE73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30315" y="1908698"/>
            <a:ext cx="10813002" cy="4949301"/>
          </a:xfrm>
        </p:spPr>
      </p:pic>
    </p:spTree>
    <p:extLst>
      <p:ext uri="{BB962C8B-B14F-4D97-AF65-F5344CB8AC3E}">
        <p14:creationId xmlns:p14="http://schemas.microsoft.com/office/powerpoint/2010/main" val="34790845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CD53B-A7D4-4540-AD68-8394DE180D49}"/>
              </a:ext>
            </a:extLst>
          </p:cNvPr>
          <p:cNvSpPr>
            <a:spLocks noGrp="1"/>
          </p:cNvSpPr>
          <p:nvPr>
            <p:ph type="title"/>
          </p:nvPr>
        </p:nvSpPr>
        <p:spPr/>
        <p:txBody>
          <a:bodyPr/>
          <a:lstStyle/>
          <a:p>
            <a:r>
              <a:rPr lang="en-US" dirty="0"/>
              <a:t>Continues..</a:t>
            </a:r>
            <a:endParaRPr lang="en-IN" dirty="0"/>
          </a:p>
        </p:txBody>
      </p:sp>
      <p:pic>
        <p:nvPicPr>
          <p:cNvPr id="4" name="Picture 2">
            <a:extLst>
              <a:ext uri="{FF2B5EF4-FFF2-40B4-BE49-F238E27FC236}">
                <a16:creationId xmlns:a16="http://schemas.microsoft.com/office/drawing/2014/main" id="{A7574BDE-8EB0-49D3-972B-7384CFF234D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85186" y="1690688"/>
            <a:ext cx="10768614" cy="5167312"/>
          </a:xfrm>
        </p:spPr>
      </p:pic>
    </p:spTree>
    <p:extLst>
      <p:ext uri="{BB962C8B-B14F-4D97-AF65-F5344CB8AC3E}">
        <p14:creationId xmlns:p14="http://schemas.microsoft.com/office/powerpoint/2010/main" val="19420426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A0B6F-4004-4539-92F7-EEC3375792B6}"/>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621029B9-CBA0-4909-895E-74086FFB3A3F}"/>
              </a:ext>
            </a:extLst>
          </p:cNvPr>
          <p:cNvSpPr>
            <a:spLocks noGrp="1"/>
          </p:cNvSpPr>
          <p:nvPr>
            <p:ph idx="1"/>
          </p:nvPr>
        </p:nvSpPr>
        <p:spPr/>
        <p:txBody>
          <a:bodyPr>
            <a:normAutofit fontScale="92500" lnSpcReduction="20000"/>
          </a:bodyPr>
          <a:lstStyle/>
          <a:p>
            <a:pPr>
              <a:lnSpc>
                <a:spcPct val="150000"/>
              </a:lnSpc>
            </a:pPr>
            <a:r>
              <a:rPr lang="en-US" altLang="en-US" dirty="0">
                <a:latin typeface="Times New Roman" panose="02020603050405020304" pitchFamily="18" charset="0"/>
                <a:cs typeface="Times New Roman" panose="02020603050405020304" pitchFamily="18" charset="0"/>
              </a:rPr>
              <a:t>A branch in Git is simply a lightweight movable pointer to one of these commits. </a:t>
            </a:r>
          </a:p>
          <a:p>
            <a:pPr>
              <a:lnSpc>
                <a:spcPct val="150000"/>
              </a:lnSpc>
            </a:pPr>
            <a:r>
              <a:rPr lang="en-US" altLang="en-US" dirty="0">
                <a:latin typeface="Times New Roman" panose="02020603050405020304" pitchFamily="18" charset="0"/>
                <a:cs typeface="Times New Roman" panose="02020603050405020304" pitchFamily="18" charset="0"/>
              </a:rPr>
              <a:t>The default branch name in Git is master.</a:t>
            </a:r>
          </a:p>
          <a:p>
            <a:pPr>
              <a:lnSpc>
                <a:spcPct val="150000"/>
              </a:lnSpc>
            </a:pPr>
            <a:r>
              <a:rPr lang="en-US" altLang="en-US" dirty="0">
                <a:latin typeface="Times New Roman" panose="02020603050405020304" pitchFamily="18" charset="0"/>
                <a:cs typeface="Times New Roman" panose="02020603050405020304" pitchFamily="18" charset="0"/>
              </a:rPr>
              <a:t>As you start making commits, you’re given a master branch that points to the last commit you made. </a:t>
            </a:r>
          </a:p>
          <a:p>
            <a:pPr>
              <a:lnSpc>
                <a:spcPct val="150000"/>
              </a:lnSpc>
            </a:pPr>
            <a:r>
              <a:rPr lang="en-US" altLang="en-US" dirty="0">
                <a:latin typeface="Times New Roman" panose="02020603050405020304" pitchFamily="18" charset="0"/>
                <a:cs typeface="Times New Roman" panose="02020603050405020304" pitchFamily="18" charset="0"/>
              </a:rPr>
              <a:t>Every time you commit, the master branch pointer moves forward automatically.</a:t>
            </a:r>
          </a:p>
          <a:p>
            <a:endParaRPr lang="en-IN" dirty="0"/>
          </a:p>
        </p:txBody>
      </p:sp>
    </p:spTree>
    <p:extLst>
      <p:ext uri="{BB962C8B-B14F-4D97-AF65-F5344CB8AC3E}">
        <p14:creationId xmlns:p14="http://schemas.microsoft.com/office/powerpoint/2010/main" val="10311515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4C7CF-CD1D-4697-AD3A-9CF8B1A06662}"/>
              </a:ext>
            </a:extLst>
          </p:cNvPr>
          <p:cNvSpPr>
            <a:spLocks noGrp="1"/>
          </p:cNvSpPr>
          <p:nvPr>
            <p:ph type="title"/>
          </p:nvPr>
        </p:nvSpPr>
        <p:spPr/>
        <p:txBody>
          <a:bodyPr/>
          <a:lstStyle/>
          <a:p>
            <a:r>
              <a:rPr lang="en-US" dirty="0"/>
              <a:t>Continues..</a:t>
            </a:r>
            <a:endParaRPr lang="en-IN" dirty="0"/>
          </a:p>
        </p:txBody>
      </p:sp>
      <p:pic>
        <p:nvPicPr>
          <p:cNvPr id="4" name="Picture 2">
            <a:extLst>
              <a:ext uri="{FF2B5EF4-FFF2-40B4-BE49-F238E27FC236}">
                <a16:creationId xmlns:a16="http://schemas.microsoft.com/office/drawing/2014/main" id="{1D4292E7-C39E-4CF9-8906-446BD0A828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59293" y="1828800"/>
            <a:ext cx="10626571" cy="4990306"/>
          </a:xfrm>
        </p:spPr>
      </p:pic>
    </p:spTree>
    <p:extLst>
      <p:ext uri="{BB962C8B-B14F-4D97-AF65-F5344CB8AC3E}">
        <p14:creationId xmlns:p14="http://schemas.microsoft.com/office/powerpoint/2010/main" val="29773267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FB1D3-7664-4E74-AF06-057E30856681}"/>
              </a:ext>
            </a:extLst>
          </p:cNvPr>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Creating a New Branch</a:t>
            </a:r>
            <a:endParaRPr lang="en-IN" dirty="0"/>
          </a:p>
        </p:txBody>
      </p:sp>
      <p:sp>
        <p:nvSpPr>
          <p:cNvPr id="3" name="Content Placeholder 2">
            <a:extLst>
              <a:ext uri="{FF2B5EF4-FFF2-40B4-BE49-F238E27FC236}">
                <a16:creationId xmlns:a16="http://schemas.microsoft.com/office/drawing/2014/main" id="{A08C460D-8115-4AD9-B8D9-F54A93DB07C9}"/>
              </a:ext>
            </a:extLst>
          </p:cNvPr>
          <p:cNvSpPr>
            <a:spLocks noGrp="1"/>
          </p:cNvSpPr>
          <p:nvPr>
            <p:ph idx="1"/>
          </p:nvPr>
        </p:nvSpPr>
        <p:spPr/>
        <p:txBody>
          <a:bodyPr/>
          <a:lstStyle/>
          <a:p>
            <a:pPr>
              <a:lnSpc>
                <a:spcPct val="150000"/>
              </a:lnSpc>
            </a:pPr>
            <a:r>
              <a:rPr lang="en-US" altLang="en-US" dirty="0">
                <a:latin typeface="Times New Roman" panose="02020603050405020304" pitchFamily="18" charset="0"/>
                <a:cs typeface="Times New Roman" panose="02020603050405020304" pitchFamily="18" charset="0"/>
              </a:rPr>
              <a:t>To create a new branch called testing. </a:t>
            </a:r>
          </a:p>
          <a:p>
            <a:pPr>
              <a:lnSpc>
                <a:spcPct val="150000"/>
              </a:lnSpc>
            </a:pPr>
            <a:r>
              <a:rPr lang="en-US" altLang="en-US" dirty="0">
                <a:latin typeface="Times New Roman" panose="02020603050405020304" pitchFamily="18" charset="0"/>
                <a:cs typeface="Times New Roman" panose="02020603050405020304" pitchFamily="18" charset="0"/>
              </a:rPr>
              <a:t>This is done with the git branch command:</a:t>
            </a:r>
          </a:p>
          <a:p>
            <a:pPr lvl="3">
              <a:lnSpc>
                <a:spcPct val="150000"/>
              </a:lnSpc>
              <a:buNone/>
            </a:pPr>
            <a:r>
              <a:rPr lang="en-US" altLang="en-US" sz="3200" b="1" dirty="0">
                <a:latin typeface="Times New Roman" panose="02020603050405020304" pitchFamily="18" charset="0"/>
                <a:cs typeface="Times New Roman" panose="02020603050405020304" pitchFamily="18" charset="0"/>
              </a:rPr>
              <a:t>$ git branch testing</a:t>
            </a:r>
          </a:p>
          <a:p>
            <a:endParaRPr lang="en-IN" dirty="0"/>
          </a:p>
        </p:txBody>
      </p:sp>
    </p:spTree>
    <p:extLst>
      <p:ext uri="{BB962C8B-B14F-4D97-AF65-F5344CB8AC3E}">
        <p14:creationId xmlns:p14="http://schemas.microsoft.com/office/powerpoint/2010/main" val="33358078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A75C1-0722-4D2B-BE1E-971064F1057F}"/>
              </a:ext>
            </a:extLst>
          </p:cNvPr>
          <p:cNvSpPr>
            <a:spLocks noGrp="1"/>
          </p:cNvSpPr>
          <p:nvPr>
            <p:ph type="title"/>
          </p:nvPr>
        </p:nvSpPr>
        <p:spPr/>
        <p:txBody>
          <a:bodyPr/>
          <a:lstStyle/>
          <a:p>
            <a:r>
              <a:rPr lang="en-US" dirty="0"/>
              <a:t>Continues..</a:t>
            </a:r>
            <a:endParaRPr lang="en-IN" dirty="0"/>
          </a:p>
        </p:txBody>
      </p:sp>
      <p:pic>
        <p:nvPicPr>
          <p:cNvPr id="5" name="Picture 2">
            <a:extLst>
              <a:ext uri="{FF2B5EF4-FFF2-40B4-BE49-F238E27FC236}">
                <a16:creationId xmlns:a16="http://schemas.microsoft.com/office/drawing/2014/main" id="{2EF6586F-C8FF-4003-8876-B725AC6C63F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38199" y="1864310"/>
            <a:ext cx="10515600" cy="4969275"/>
          </a:xfrm>
        </p:spPr>
      </p:pic>
    </p:spTree>
    <p:extLst>
      <p:ext uri="{BB962C8B-B14F-4D97-AF65-F5344CB8AC3E}">
        <p14:creationId xmlns:p14="http://schemas.microsoft.com/office/powerpoint/2010/main" val="11088981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84E5B-CFCB-4500-AB28-415C28EEB0FE}"/>
              </a:ext>
            </a:extLst>
          </p:cNvPr>
          <p:cNvSpPr>
            <a:spLocks noGrp="1"/>
          </p:cNvSpPr>
          <p:nvPr>
            <p:ph type="title"/>
          </p:nvPr>
        </p:nvSpPr>
        <p:spPr/>
        <p:txBody>
          <a:bodyPr/>
          <a:lstStyle/>
          <a:p>
            <a:r>
              <a:rPr lang="en-US" dirty="0"/>
              <a:t>Continues..</a:t>
            </a:r>
            <a:endParaRPr lang="en-IN" dirty="0"/>
          </a:p>
        </p:txBody>
      </p:sp>
      <p:pic>
        <p:nvPicPr>
          <p:cNvPr id="4" name="Picture 2">
            <a:extLst>
              <a:ext uri="{FF2B5EF4-FFF2-40B4-BE49-F238E27FC236}">
                <a16:creationId xmlns:a16="http://schemas.microsoft.com/office/drawing/2014/main" id="{B24A1382-6631-4493-AC70-CA43FEF12C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38200" y="1766655"/>
            <a:ext cx="10578483" cy="5102441"/>
          </a:xfrm>
        </p:spPr>
      </p:pic>
    </p:spTree>
    <p:extLst>
      <p:ext uri="{BB962C8B-B14F-4D97-AF65-F5344CB8AC3E}">
        <p14:creationId xmlns:p14="http://schemas.microsoft.com/office/powerpoint/2010/main" val="37414279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DF30F-11FB-423F-A0E7-DA9460CD77A5}"/>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7ED7E5CC-C05C-4D1E-AD21-8924152C359A}"/>
              </a:ext>
            </a:extLst>
          </p:cNvPr>
          <p:cNvSpPr>
            <a:spLocks noGrp="1"/>
          </p:cNvSpPr>
          <p:nvPr>
            <p:ph idx="1"/>
          </p:nvPr>
        </p:nvSpPr>
        <p:spPr>
          <a:xfrm>
            <a:off x="838200" y="1825626"/>
            <a:ext cx="10515600" cy="2977194"/>
          </a:xfrm>
        </p:spPr>
        <p:txBody>
          <a:bodyPr>
            <a:normAutofit fontScale="77500" lnSpcReduction="20000"/>
          </a:bodyPr>
          <a:lstStyle/>
          <a:p>
            <a:pPr>
              <a:lnSpc>
                <a:spcPct val="150000"/>
              </a:lnSpc>
            </a:pPr>
            <a:r>
              <a:rPr lang="en-US" altLang="en-US" dirty="0">
                <a:latin typeface="Times New Roman" panose="02020603050405020304" pitchFamily="18" charset="0"/>
                <a:cs typeface="Times New Roman" panose="02020603050405020304" pitchFamily="18" charset="0"/>
              </a:rPr>
              <a:t>It keeps a special pointer called HEAD.</a:t>
            </a:r>
          </a:p>
          <a:p>
            <a:pPr>
              <a:lnSpc>
                <a:spcPct val="150000"/>
              </a:lnSpc>
            </a:pPr>
            <a:r>
              <a:rPr lang="en-US" altLang="en-US" dirty="0">
                <a:latin typeface="Times New Roman" panose="02020603050405020304" pitchFamily="18" charset="0"/>
                <a:cs typeface="Times New Roman" panose="02020603050405020304" pitchFamily="18" charset="0"/>
              </a:rPr>
              <a:t>In Git, this is a pointer to the local branch you’re currently on. Its still on master.</a:t>
            </a:r>
          </a:p>
          <a:p>
            <a:pPr>
              <a:lnSpc>
                <a:spcPct val="150000"/>
              </a:lnSpc>
            </a:pPr>
            <a:r>
              <a:rPr lang="en-US" altLang="en-US" dirty="0">
                <a:latin typeface="Times New Roman" panose="02020603050405020304" pitchFamily="18" charset="0"/>
                <a:cs typeface="Times New Roman" panose="02020603050405020304" pitchFamily="18" charset="0"/>
              </a:rPr>
              <a:t>The git branch command only </a:t>
            </a:r>
            <a:r>
              <a:rPr lang="en-US" altLang="en-US" i="1" dirty="0">
                <a:latin typeface="Times New Roman" panose="02020603050405020304" pitchFamily="18" charset="0"/>
                <a:cs typeface="Times New Roman" panose="02020603050405020304" pitchFamily="18" charset="0"/>
              </a:rPr>
              <a:t>created a new </a:t>
            </a:r>
            <a:r>
              <a:rPr lang="en-US" altLang="en-US" i="1" dirty="0" err="1">
                <a:latin typeface="Times New Roman" panose="02020603050405020304" pitchFamily="18" charset="0"/>
                <a:cs typeface="Times New Roman" panose="02020603050405020304" pitchFamily="18" charset="0"/>
              </a:rPr>
              <a:t>branch,it</a:t>
            </a:r>
            <a:r>
              <a:rPr lang="en-US" altLang="en-US" i="1" dirty="0">
                <a:latin typeface="Times New Roman" panose="02020603050405020304" pitchFamily="18" charset="0"/>
                <a:cs typeface="Times New Roman" panose="02020603050405020304" pitchFamily="18" charset="0"/>
              </a:rPr>
              <a:t> didn’t switch to that branch.</a:t>
            </a:r>
          </a:p>
          <a:p>
            <a:pPr>
              <a:lnSpc>
                <a:spcPct val="150000"/>
              </a:lnSpc>
            </a:pPr>
            <a:r>
              <a:rPr lang="en-US" altLang="en-US" dirty="0">
                <a:latin typeface="Times New Roman" panose="02020603050405020304" pitchFamily="18" charset="0"/>
                <a:cs typeface="Times New Roman" panose="02020603050405020304" pitchFamily="18" charset="0"/>
              </a:rPr>
              <a:t>git log command that shows you where the branch pointers are pointing is called --decorate.</a:t>
            </a:r>
          </a:p>
          <a:p>
            <a:endParaRPr lang="en-IN" dirty="0"/>
          </a:p>
        </p:txBody>
      </p:sp>
      <p:pic>
        <p:nvPicPr>
          <p:cNvPr id="4" name="Picture 2">
            <a:extLst>
              <a:ext uri="{FF2B5EF4-FFF2-40B4-BE49-F238E27FC236}">
                <a16:creationId xmlns:a16="http://schemas.microsoft.com/office/drawing/2014/main" id="{52452585-C8BC-4F71-8A65-B7C040A7D8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091954" y="4412202"/>
            <a:ext cx="9019712" cy="2445798"/>
          </a:xfrm>
          <a:prstGeom prst="rect">
            <a:avLst/>
          </a:prstGeom>
        </p:spPr>
      </p:pic>
    </p:spTree>
    <p:extLst>
      <p:ext uri="{BB962C8B-B14F-4D97-AF65-F5344CB8AC3E}">
        <p14:creationId xmlns:p14="http://schemas.microsoft.com/office/powerpoint/2010/main" val="16202993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27819-8672-4C4D-BD6D-0619AF07219F}"/>
              </a:ext>
            </a:extLst>
          </p:cNvPr>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Switching Branches</a:t>
            </a:r>
            <a:endParaRPr lang="en-IN" dirty="0"/>
          </a:p>
        </p:txBody>
      </p:sp>
      <p:sp>
        <p:nvSpPr>
          <p:cNvPr id="3" name="Content Placeholder 2">
            <a:extLst>
              <a:ext uri="{FF2B5EF4-FFF2-40B4-BE49-F238E27FC236}">
                <a16:creationId xmlns:a16="http://schemas.microsoft.com/office/drawing/2014/main" id="{F58EBFAD-B359-49F3-873C-06C25631333C}"/>
              </a:ext>
            </a:extLst>
          </p:cNvPr>
          <p:cNvSpPr>
            <a:spLocks noGrp="1"/>
          </p:cNvSpPr>
          <p:nvPr>
            <p:ph idx="1"/>
          </p:nvPr>
        </p:nvSpPr>
        <p:spPr>
          <a:xfrm>
            <a:off x="838200" y="1825625"/>
            <a:ext cx="10515600" cy="2994950"/>
          </a:xfrm>
        </p:spPr>
        <p:txBody>
          <a:bodyPr/>
          <a:lstStyle/>
          <a:p>
            <a:pPr>
              <a:lnSpc>
                <a:spcPct val="150000"/>
              </a:lnSpc>
            </a:pPr>
            <a:r>
              <a:rPr lang="en-US" altLang="en-US" dirty="0">
                <a:latin typeface="Times New Roman" panose="02020603050405020304" pitchFamily="18" charset="0"/>
                <a:cs typeface="Times New Roman" panose="02020603050405020304" pitchFamily="18" charset="0"/>
              </a:rPr>
              <a:t>To switch to an existing branch, you run the git checkout command. </a:t>
            </a:r>
          </a:p>
          <a:p>
            <a:pPr>
              <a:lnSpc>
                <a:spcPct val="150000"/>
              </a:lnSpc>
            </a:pPr>
            <a:r>
              <a:rPr lang="en-US" altLang="en-US" dirty="0">
                <a:latin typeface="Times New Roman" panose="02020603050405020304" pitchFamily="18" charset="0"/>
                <a:cs typeface="Times New Roman" panose="02020603050405020304" pitchFamily="18" charset="0"/>
              </a:rPr>
              <a:t>Let’s switch to the new testing branch:</a:t>
            </a:r>
          </a:p>
          <a:p>
            <a:pPr lvl="2">
              <a:lnSpc>
                <a:spcPct val="150000"/>
              </a:lnSpc>
              <a:buNone/>
            </a:pPr>
            <a:r>
              <a:rPr lang="en-US" altLang="en-US" sz="2800" b="1" dirty="0">
                <a:latin typeface="Times New Roman" panose="02020603050405020304" pitchFamily="18" charset="0"/>
                <a:cs typeface="Times New Roman" panose="02020603050405020304" pitchFamily="18" charset="0"/>
              </a:rPr>
              <a:t>$ git checkout testing</a:t>
            </a:r>
          </a:p>
          <a:p>
            <a:pPr>
              <a:lnSpc>
                <a:spcPct val="150000"/>
              </a:lnSpc>
            </a:pPr>
            <a:r>
              <a:rPr lang="en-US" altLang="en-US" dirty="0">
                <a:latin typeface="Times New Roman" panose="02020603050405020304" pitchFamily="18" charset="0"/>
                <a:cs typeface="Times New Roman" panose="02020603050405020304" pitchFamily="18" charset="0"/>
              </a:rPr>
              <a:t>This moves HEAD to point to the testing branch.</a:t>
            </a:r>
          </a:p>
          <a:p>
            <a:endParaRPr lang="en-IN" dirty="0"/>
          </a:p>
        </p:txBody>
      </p:sp>
    </p:spTree>
    <p:extLst>
      <p:ext uri="{BB962C8B-B14F-4D97-AF65-F5344CB8AC3E}">
        <p14:creationId xmlns:p14="http://schemas.microsoft.com/office/powerpoint/2010/main" val="2772127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DB116-EAA7-4BD4-A5EB-D1967BFC185D}"/>
              </a:ext>
            </a:extLst>
          </p:cNvPr>
          <p:cNvSpPr>
            <a:spLocks noGrp="1"/>
          </p:cNvSpPr>
          <p:nvPr>
            <p:ph type="title"/>
          </p:nvPr>
        </p:nvSpPr>
        <p:spPr/>
        <p:txBody>
          <a:bodyPr/>
          <a:lstStyle/>
          <a:p>
            <a:r>
              <a:rPr lang="en-US" dirty="0"/>
              <a:t>Coding standards</a:t>
            </a:r>
            <a:endParaRPr lang="en-IN" dirty="0"/>
          </a:p>
        </p:txBody>
      </p:sp>
      <p:sp>
        <p:nvSpPr>
          <p:cNvPr id="3" name="Content Placeholder 2">
            <a:extLst>
              <a:ext uri="{FF2B5EF4-FFF2-40B4-BE49-F238E27FC236}">
                <a16:creationId xmlns:a16="http://schemas.microsoft.com/office/drawing/2014/main" id="{8C42AC91-3115-449A-B98B-89EEFE88DD42}"/>
              </a:ext>
            </a:extLst>
          </p:cNvPr>
          <p:cNvSpPr>
            <a:spLocks noGrp="1"/>
          </p:cNvSpPr>
          <p:nvPr>
            <p:ph idx="1"/>
          </p:nvPr>
        </p:nvSpPr>
        <p:spPr/>
        <p:txBody>
          <a:bodyPr>
            <a:normAutofit lnSpcReduction="10000"/>
          </a:bodyPr>
          <a:lstStyle/>
          <a:p>
            <a:r>
              <a:rPr lang="en-US" b="1" dirty="0"/>
              <a:t>Coding standards</a:t>
            </a:r>
            <a:r>
              <a:rPr lang="en-US" dirty="0"/>
              <a:t> are a set of </a:t>
            </a:r>
            <a:r>
              <a:rPr lang="en-US" b="1" dirty="0"/>
              <a:t>guidelines</a:t>
            </a:r>
            <a:r>
              <a:rPr lang="en-US" dirty="0"/>
              <a:t>, best practices, programming styles and conventions that developers adhere to when writing source </a:t>
            </a:r>
            <a:r>
              <a:rPr lang="en-US" b="1" dirty="0"/>
              <a:t>code</a:t>
            </a:r>
            <a:r>
              <a:rPr lang="en-US" dirty="0"/>
              <a:t> for a project.</a:t>
            </a:r>
          </a:p>
          <a:p>
            <a:r>
              <a:rPr lang="en-US" dirty="0"/>
              <a:t>A coding standard gives a uniform appearance to the codes written by different engineers. </a:t>
            </a:r>
          </a:p>
          <a:p>
            <a:r>
              <a:rPr lang="en-US" dirty="0"/>
              <a:t>It improves readability, and </a:t>
            </a:r>
            <a:r>
              <a:rPr lang="en-US" b="1" dirty="0"/>
              <a:t>maintainability</a:t>
            </a:r>
            <a:r>
              <a:rPr lang="en-US" dirty="0"/>
              <a:t> of the code and it reduces complexity also. </a:t>
            </a:r>
          </a:p>
          <a:p>
            <a:r>
              <a:rPr lang="en-US" dirty="0"/>
              <a:t>It helps in code reuse and helps to detect error easily.</a:t>
            </a:r>
          </a:p>
          <a:p>
            <a:r>
              <a:rPr lang="en-US" dirty="0"/>
              <a:t>It promotes sound programming practices and increases efficiency of the programmers.</a:t>
            </a:r>
          </a:p>
          <a:p>
            <a:endParaRPr lang="en-IN" dirty="0"/>
          </a:p>
          <a:p>
            <a:endParaRPr lang="en-IN" dirty="0"/>
          </a:p>
        </p:txBody>
      </p:sp>
    </p:spTree>
    <p:extLst>
      <p:ext uri="{BB962C8B-B14F-4D97-AF65-F5344CB8AC3E}">
        <p14:creationId xmlns:p14="http://schemas.microsoft.com/office/powerpoint/2010/main" val="42567746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3CAEC-C3FC-4783-9710-69E588B9E32C}"/>
              </a:ext>
            </a:extLst>
          </p:cNvPr>
          <p:cNvSpPr>
            <a:spLocks noGrp="1"/>
          </p:cNvSpPr>
          <p:nvPr>
            <p:ph type="title"/>
          </p:nvPr>
        </p:nvSpPr>
        <p:spPr/>
        <p:txBody>
          <a:bodyPr/>
          <a:lstStyle/>
          <a:p>
            <a:r>
              <a:rPr lang="en-US" dirty="0"/>
              <a:t>Continues..</a:t>
            </a:r>
            <a:endParaRPr lang="en-IN" dirty="0"/>
          </a:p>
        </p:txBody>
      </p:sp>
      <p:pic>
        <p:nvPicPr>
          <p:cNvPr id="4" name="Picture 2">
            <a:extLst>
              <a:ext uri="{FF2B5EF4-FFF2-40B4-BE49-F238E27FC236}">
                <a16:creationId xmlns:a16="http://schemas.microsoft.com/office/drawing/2014/main" id="{8FC0EAD6-94BC-4336-B357-3DCEFB8A21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04043" y="1690688"/>
            <a:ext cx="10515600" cy="5167312"/>
          </a:xfrm>
        </p:spPr>
      </p:pic>
    </p:spTree>
    <p:extLst>
      <p:ext uri="{BB962C8B-B14F-4D97-AF65-F5344CB8AC3E}">
        <p14:creationId xmlns:p14="http://schemas.microsoft.com/office/powerpoint/2010/main" val="15226868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F631A-5FDC-4F99-8E24-FD2486670ED2}"/>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2FC5DA4A-C8F1-4339-AAB4-9A7A06027CA8}"/>
              </a:ext>
            </a:extLst>
          </p:cNvPr>
          <p:cNvSpPr>
            <a:spLocks noGrp="1"/>
          </p:cNvSpPr>
          <p:nvPr>
            <p:ph idx="1"/>
          </p:nvPr>
        </p:nvSpPr>
        <p:spPr>
          <a:xfrm>
            <a:off x="838200" y="1690688"/>
            <a:ext cx="10515600" cy="864309"/>
          </a:xfrm>
        </p:spPr>
        <p:txBody>
          <a:bodyPr/>
          <a:lstStyle/>
          <a:p>
            <a:r>
              <a:rPr lang="en-US" b="1" dirty="0">
                <a:latin typeface="Times New Roman" panose="02020603050405020304" pitchFamily="18" charset="0"/>
                <a:cs typeface="Times New Roman" panose="02020603050405020304" pitchFamily="18" charset="0"/>
              </a:rPr>
              <a:t>$ vim </a:t>
            </a:r>
            <a:r>
              <a:rPr lang="en-US" b="1" dirty="0" err="1">
                <a:latin typeface="Times New Roman" panose="02020603050405020304" pitchFamily="18" charset="0"/>
                <a:cs typeface="Times New Roman" panose="02020603050405020304" pitchFamily="18" charset="0"/>
              </a:rPr>
              <a:t>test.rb</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git commit -a -m 'made a change'</a:t>
            </a:r>
            <a:endParaRPr lang="en-IN" dirty="0"/>
          </a:p>
        </p:txBody>
      </p:sp>
      <p:pic>
        <p:nvPicPr>
          <p:cNvPr id="4" name="Picture 2">
            <a:extLst>
              <a:ext uri="{FF2B5EF4-FFF2-40B4-BE49-F238E27FC236}">
                <a16:creationId xmlns:a16="http://schemas.microsoft.com/office/drawing/2014/main" id="{7F78263B-4BF9-480E-9D0B-F6F7D1B64A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838200" y="2663300"/>
            <a:ext cx="10613994" cy="4194699"/>
          </a:xfrm>
          <a:prstGeom prst="rect">
            <a:avLst/>
          </a:prstGeom>
        </p:spPr>
      </p:pic>
    </p:spTree>
    <p:extLst>
      <p:ext uri="{BB962C8B-B14F-4D97-AF65-F5344CB8AC3E}">
        <p14:creationId xmlns:p14="http://schemas.microsoft.com/office/powerpoint/2010/main" val="11064904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58A44-5F1F-4C45-ACF4-17C735DA96ED}"/>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C09AAE05-3DAD-459D-9323-EEFA1447E30C}"/>
              </a:ext>
            </a:extLst>
          </p:cNvPr>
          <p:cNvSpPr>
            <a:spLocks noGrp="1"/>
          </p:cNvSpPr>
          <p:nvPr>
            <p:ph idx="1"/>
          </p:nvPr>
        </p:nvSpPr>
        <p:spPr>
          <a:xfrm>
            <a:off x="838200" y="1825625"/>
            <a:ext cx="10515600" cy="1894119"/>
          </a:xfrm>
        </p:spPr>
        <p:txBody>
          <a:bodyPr>
            <a:normAutofit fontScale="77500" lnSpcReduction="20000"/>
          </a:bodyPr>
          <a:lstStyle/>
          <a:p>
            <a:pPr>
              <a:lnSpc>
                <a:spcPct val="150000"/>
              </a:lnSpc>
            </a:pPr>
            <a:r>
              <a:rPr lang="en-US" altLang="en-US" dirty="0">
                <a:latin typeface="Times New Roman" panose="02020603050405020304" pitchFamily="18" charset="0"/>
                <a:cs typeface="Times New Roman" panose="02020603050405020304" pitchFamily="18" charset="0"/>
              </a:rPr>
              <a:t>Testing branch has moved forward, but master branch still points to the commit you were on when you ran git checkout to switch branches. Let’s switch back to the master branch:</a:t>
            </a:r>
          </a:p>
          <a:p>
            <a:pPr lvl="2">
              <a:lnSpc>
                <a:spcPct val="150000"/>
              </a:lnSpc>
              <a:buNone/>
            </a:pPr>
            <a:r>
              <a:rPr lang="en-US" altLang="en-US" sz="3200" b="1" dirty="0">
                <a:latin typeface="Times New Roman" panose="02020603050405020304" pitchFamily="18" charset="0"/>
                <a:cs typeface="Times New Roman" panose="02020603050405020304" pitchFamily="18" charset="0"/>
              </a:rPr>
              <a:t>$ git checkout master</a:t>
            </a:r>
          </a:p>
          <a:p>
            <a:endParaRPr lang="en-IN" dirty="0"/>
          </a:p>
        </p:txBody>
      </p:sp>
      <p:pic>
        <p:nvPicPr>
          <p:cNvPr id="4" name="Picture 2">
            <a:extLst>
              <a:ext uri="{FF2B5EF4-FFF2-40B4-BE49-F238E27FC236}">
                <a16:creationId xmlns:a16="http://schemas.microsoft.com/office/drawing/2014/main" id="{4F0A2DDB-17DB-4299-8EB4-10533D0F92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838200" y="3338004"/>
            <a:ext cx="10515600" cy="3519996"/>
          </a:xfrm>
          <a:prstGeom prst="rect">
            <a:avLst/>
          </a:prstGeom>
        </p:spPr>
      </p:pic>
    </p:spTree>
    <p:extLst>
      <p:ext uri="{BB962C8B-B14F-4D97-AF65-F5344CB8AC3E}">
        <p14:creationId xmlns:p14="http://schemas.microsoft.com/office/powerpoint/2010/main" val="13443682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F8FA3-259F-4161-820E-446BAA48474C}"/>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F02AC581-FB5E-4626-96D7-1ACACF4C17BE}"/>
              </a:ext>
            </a:extLst>
          </p:cNvPr>
          <p:cNvSpPr>
            <a:spLocks noGrp="1"/>
          </p:cNvSpPr>
          <p:nvPr>
            <p:ph idx="1"/>
          </p:nvPr>
        </p:nvSpPr>
        <p:spPr>
          <a:xfrm>
            <a:off x="838200" y="1825625"/>
            <a:ext cx="10515600" cy="1166150"/>
          </a:xfrm>
        </p:spPr>
        <p:txBody>
          <a:bodyPr>
            <a:normAutofit fontScale="92500" lnSpcReduction="20000"/>
          </a:bodyPr>
          <a:lstStyle/>
          <a:p>
            <a:pPr>
              <a:lnSpc>
                <a:spcPct val="150000"/>
              </a:lnSpc>
              <a:spcBef>
                <a:spcPct val="0"/>
              </a:spcBef>
              <a:buNone/>
            </a:pPr>
            <a:r>
              <a:rPr lang="en-US" altLang="en-US" b="1" dirty="0">
                <a:latin typeface="Times New Roman" panose="02020603050405020304" pitchFamily="18" charset="0"/>
                <a:cs typeface="Times New Roman" panose="02020603050405020304" pitchFamily="18" charset="0"/>
              </a:rPr>
              <a:t>$ vim </a:t>
            </a:r>
            <a:r>
              <a:rPr lang="en-US" altLang="en-US" b="1" dirty="0" err="1">
                <a:latin typeface="Times New Roman" panose="02020603050405020304" pitchFamily="18" charset="0"/>
                <a:cs typeface="Times New Roman" panose="02020603050405020304" pitchFamily="18" charset="0"/>
              </a:rPr>
              <a:t>test.rb</a:t>
            </a:r>
            <a:endParaRPr lang="en-US" altLang="en-US" b="1" dirty="0">
              <a:latin typeface="Times New Roman" panose="02020603050405020304" pitchFamily="18" charset="0"/>
              <a:cs typeface="Times New Roman" panose="02020603050405020304" pitchFamily="18" charset="0"/>
            </a:endParaRPr>
          </a:p>
          <a:p>
            <a:pPr>
              <a:lnSpc>
                <a:spcPct val="150000"/>
              </a:lnSpc>
              <a:spcBef>
                <a:spcPct val="0"/>
              </a:spcBef>
              <a:buNone/>
            </a:pPr>
            <a:r>
              <a:rPr lang="en-US" altLang="en-US" b="1" dirty="0">
                <a:latin typeface="Times New Roman" panose="02020603050405020304" pitchFamily="18" charset="0"/>
                <a:cs typeface="Times New Roman" panose="02020603050405020304" pitchFamily="18" charset="0"/>
              </a:rPr>
              <a:t>$ git commit -a -m 'made other changes'</a:t>
            </a:r>
          </a:p>
          <a:p>
            <a:endParaRPr lang="en-IN" dirty="0"/>
          </a:p>
        </p:txBody>
      </p:sp>
      <p:pic>
        <p:nvPicPr>
          <p:cNvPr id="4" name="Picture 2">
            <a:extLst>
              <a:ext uri="{FF2B5EF4-FFF2-40B4-BE49-F238E27FC236}">
                <a16:creationId xmlns:a16="http://schemas.microsoft.com/office/drawing/2014/main" id="{40183C26-A364-4282-A20F-F4C12B5C9A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838200" y="2920753"/>
            <a:ext cx="10515600" cy="3915054"/>
          </a:xfrm>
          <a:prstGeom prst="rect">
            <a:avLst/>
          </a:prstGeom>
        </p:spPr>
      </p:pic>
    </p:spTree>
    <p:extLst>
      <p:ext uri="{BB962C8B-B14F-4D97-AF65-F5344CB8AC3E}">
        <p14:creationId xmlns:p14="http://schemas.microsoft.com/office/powerpoint/2010/main" val="19287208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533BF-1D23-498F-BCEF-1A150C71D50F}"/>
              </a:ext>
            </a:extLst>
          </p:cNvPr>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Push Changes</a:t>
            </a:r>
            <a:endParaRPr lang="en-IN" dirty="0"/>
          </a:p>
        </p:txBody>
      </p:sp>
      <p:sp>
        <p:nvSpPr>
          <p:cNvPr id="3" name="Content Placeholder 2">
            <a:extLst>
              <a:ext uri="{FF2B5EF4-FFF2-40B4-BE49-F238E27FC236}">
                <a16:creationId xmlns:a16="http://schemas.microsoft.com/office/drawing/2014/main" id="{9FE9F4C3-B7B4-43B4-B68E-4E9A3D386FDF}"/>
              </a:ext>
            </a:extLst>
          </p:cNvPr>
          <p:cNvSpPr>
            <a:spLocks noGrp="1"/>
          </p:cNvSpPr>
          <p:nvPr>
            <p:ph idx="1"/>
          </p:nvPr>
        </p:nvSpPr>
        <p:spPr>
          <a:xfrm>
            <a:off x="838200" y="1825625"/>
            <a:ext cx="10515600" cy="2577699"/>
          </a:xfrm>
        </p:spPr>
        <p:txBody>
          <a:bodyPr>
            <a:normAutofit fontScale="85000" lnSpcReduction="10000"/>
          </a:bodyPr>
          <a:lstStyle/>
          <a:p>
            <a:pPr>
              <a:lnSpc>
                <a:spcPct val="150000"/>
              </a:lnSpc>
            </a:pPr>
            <a:r>
              <a:rPr lang="en-US" altLang="en-US" dirty="0">
                <a:latin typeface="Times New Roman" panose="02020603050405020304" pitchFamily="18" charset="0"/>
                <a:cs typeface="Times New Roman" panose="02020603050405020304" pitchFamily="18" charset="0"/>
              </a:rPr>
              <a:t>When you do actions in Git, nearly all of them only </a:t>
            </a:r>
            <a:r>
              <a:rPr lang="en-US" altLang="en-US" i="1" dirty="0">
                <a:latin typeface="Times New Roman" panose="02020603050405020304" pitchFamily="18" charset="0"/>
                <a:cs typeface="Times New Roman" panose="02020603050405020304" pitchFamily="18" charset="0"/>
              </a:rPr>
              <a:t>add data to the Git database.</a:t>
            </a:r>
          </a:p>
          <a:p>
            <a:pPr>
              <a:lnSpc>
                <a:spcPct val="150000"/>
              </a:lnSpc>
            </a:pPr>
            <a:r>
              <a:rPr lang="en-US" altLang="en-US" i="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As with any VCS, you can lose or mess up changes you haven’t committed yet, but after you commit a snapshot into Git, it is very difficult to lose, especially if you regularly push your database to another repository.</a:t>
            </a:r>
          </a:p>
          <a:p>
            <a:endParaRPr lang="en-IN" dirty="0"/>
          </a:p>
        </p:txBody>
      </p:sp>
      <p:pic>
        <p:nvPicPr>
          <p:cNvPr id="4" name="Picture 2">
            <a:extLst>
              <a:ext uri="{FF2B5EF4-FFF2-40B4-BE49-F238E27FC236}">
                <a16:creationId xmlns:a16="http://schemas.microsoft.com/office/drawing/2014/main" id="{74658521-410A-4145-A76A-648E982E42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838200" y="4083728"/>
            <a:ext cx="10515600" cy="2663300"/>
          </a:xfrm>
          <a:prstGeom prst="rect">
            <a:avLst/>
          </a:prstGeom>
          <a:noFill/>
        </p:spPr>
      </p:pic>
    </p:spTree>
    <p:extLst>
      <p:ext uri="{BB962C8B-B14F-4D97-AF65-F5344CB8AC3E}">
        <p14:creationId xmlns:p14="http://schemas.microsoft.com/office/powerpoint/2010/main" val="17449583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057D7-B75D-4E01-90E8-C914C17EA0B6}"/>
              </a:ext>
            </a:extLst>
          </p:cNvPr>
          <p:cNvSpPr>
            <a:spLocks noGrp="1"/>
          </p:cNvSpPr>
          <p:nvPr>
            <p:ph type="title"/>
          </p:nvPr>
        </p:nvSpPr>
        <p:spPr/>
        <p:txBody>
          <a:bodyPr/>
          <a:lstStyle/>
          <a:p>
            <a:r>
              <a:rPr lang="en-US" dirty="0"/>
              <a:t>Continues..</a:t>
            </a:r>
            <a:endParaRPr lang="en-IN" dirty="0"/>
          </a:p>
        </p:txBody>
      </p:sp>
      <p:pic>
        <p:nvPicPr>
          <p:cNvPr id="4" name="Picture 2">
            <a:extLst>
              <a:ext uri="{FF2B5EF4-FFF2-40B4-BE49-F238E27FC236}">
                <a16:creationId xmlns:a16="http://schemas.microsoft.com/office/drawing/2014/main" id="{5CACCC3E-026A-461A-B849-14A8258A71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1999" y="2246050"/>
            <a:ext cx="9331911" cy="4056325"/>
          </a:xfrm>
          <a:noFill/>
        </p:spPr>
      </p:pic>
    </p:spTree>
    <p:extLst>
      <p:ext uri="{BB962C8B-B14F-4D97-AF65-F5344CB8AC3E}">
        <p14:creationId xmlns:p14="http://schemas.microsoft.com/office/powerpoint/2010/main" val="6200611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87B17-897A-461F-8CD7-54C532955730}"/>
              </a:ext>
            </a:extLst>
          </p:cNvPr>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Adding Remote Repositories</a:t>
            </a:r>
            <a:endParaRPr lang="en-IN" dirty="0"/>
          </a:p>
        </p:txBody>
      </p:sp>
      <p:sp>
        <p:nvSpPr>
          <p:cNvPr id="3" name="Content Placeholder 2">
            <a:extLst>
              <a:ext uri="{FF2B5EF4-FFF2-40B4-BE49-F238E27FC236}">
                <a16:creationId xmlns:a16="http://schemas.microsoft.com/office/drawing/2014/main" id="{ED92E61D-9ABD-4E9B-B85E-2E13FC7DF3BA}"/>
              </a:ext>
            </a:extLst>
          </p:cNvPr>
          <p:cNvSpPr>
            <a:spLocks noGrp="1"/>
          </p:cNvSpPr>
          <p:nvPr>
            <p:ph idx="1"/>
          </p:nvPr>
        </p:nvSpPr>
        <p:spPr/>
        <p:txBody>
          <a:bodyPr/>
          <a:lstStyle/>
          <a:p>
            <a:pPr>
              <a:lnSpc>
                <a:spcPct val="160000"/>
              </a:lnSpc>
            </a:pPr>
            <a:r>
              <a:rPr lang="en-US" altLang="en-US" dirty="0">
                <a:latin typeface="Times New Roman" panose="02020603050405020304" pitchFamily="18" charset="0"/>
                <a:cs typeface="Times New Roman" panose="02020603050405020304" pitchFamily="18" charset="0"/>
              </a:rPr>
              <a:t>The git add command adds content from the working directory into the staging area (or “index”)for the next commit. </a:t>
            </a:r>
          </a:p>
          <a:p>
            <a:pPr>
              <a:lnSpc>
                <a:spcPct val="160000"/>
              </a:lnSpc>
            </a:pPr>
            <a:r>
              <a:rPr lang="en-US" altLang="en-US" dirty="0">
                <a:latin typeface="Times New Roman" panose="02020603050405020304" pitchFamily="18" charset="0"/>
                <a:cs typeface="Times New Roman" panose="02020603050405020304" pitchFamily="18" charset="0"/>
              </a:rPr>
              <a:t>When the git commit command is run, by default it only looks at this staging area, so git add is used to craft what exactly you would like your next commit snapshot to look like.</a:t>
            </a:r>
          </a:p>
          <a:p>
            <a:endParaRPr lang="en-IN" dirty="0"/>
          </a:p>
        </p:txBody>
      </p:sp>
    </p:spTree>
    <p:extLst>
      <p:ext uri="{BB962C8B-B14F-4D97-AF65-F5344CB8AC3E}">
        <p14:creationId xmlns:p14="http://schemas.microsoft.com/office/powerpoint/2010/main" val="32188909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BE954-9552-447F-B86C-284817F61848}"/>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66F29ABA-CAD6-4335-888E-D71A88A2E166}"/>
              </a:ext>
            </a:extLst>
          </p:cNvPr>
          <p:cNvSpPr>
            <a:spLocks noGrp="1"/>
          </p:cNvSpPr>
          <p:nvPr>
            <p:ph idx="1"/>
          </p:nvPr>
        </p:nvSpPr>
        <p:spPr>
          <a:xfrm>
            <a:off x="838199" y="1828799"/>
            <a:ext cx="10915835" cy="4802819"/>
          </a:xfrm>
        </p:spPr>
        <p:txBody>
          <a:bodyPr>
            <a:normAutofit fontScale="70000" lnSpcReduction="20000"/>
          </a:bodyPr>
          <a:lstStyle/>
          <a:p>
            <a:pPr>
              <a:lnSpc>
                <a:spcPct val="160000"/>
              </a:lnSpc>
              <a:buNone/>
            </a:pPr>
            <a:r>
              <a:rPr lang="en-US" altLang="en-US" b="1" i="1" dirty="0">
                <a:latin typeface="Times New Roman" panose="02020603050405020304" pitchFamily="18" charset="0"/>
                <a:cs typeface="Times New Roman" panose="02020603050405020304" pitchFamily="18" charset="0"/>
              </a:rPr>
              <a:t>git add</a:t>
            </a:r>
            <a:endParaRPr lang="en-US" altLang="en-US" dirty="0">
              <a:latin typeface="Times New Roman" panose="02020603050405020304" pitchFamily="18" charset="0"/>
              <a:cs typeface="Times New Roman" panose="02020603050405020304" pitchFamily="18" charset="0"/>
            </a:endParaRPr>
          </a:p>
          <a:p>
            <a:pPr algn="just">
              <a:lnSpc>
                <a:spcPct val="160000"/>
              </a:lnSpc>
            </a:pPr>
            <a:r>
              <a:rPr lang="en-US" altLang="en-US" dirty="0">
                <a:latin typeface="Times New Roman" panose="02020603050405020304" pitchFamily="18" charset="0"/>
                <a:cs typeface="Times New Roman" panose="02020603050405020304" pitchFamily="18" charset="0"/>
              </a:rPr>
              <a:t>The </a:t>
            </a:r>
            <a:r>
              <a:rPr lang="en-US" altLang="en-US" b="1" i="1" dirty="0">
                <a:latin typeface="Times New Roman" panose="02020603050405020304" pitchFamily="18" charset="0"/>
                <a:cs typeface="Times New Roman" panose="02020603050405020304" pitchFamily="18" charset="0"/>
              </a:rPr>
              <a:t>git add </a:t>
            </a:r>
            <a:r>
              <a:rPr lang="en-US" altLang="en-US" dirty="0">
                <a:latin typeface="Times New Roman" panose="02020603050405020304" pitchFamily="18" charset="0"/>
                <a:cs typeface="Times New Roman" panose="02020603050405020304" pitchFamily="18" charset="0"/>
              </a:rPr>
              <a:t>command adds content from the working directory into the staging area (or “index”)for the next commit. </a:t>
            </a:r>
          </a:p>
          <a:p>
            <a:pPr algn="just">
              <a:lnSpc>
                <a:spcPct val="160000"/>
              </a:lnSpc>
            </a:pPr>
            <a:r>
              <a:rPr lang="en-US" altLang="en-US" dirty="0">
                <a:latin typeface="Times New Roman" panose="02020603050405020304" pitchFamily="18" charset="0"/>
                <a:cs typeface="Times New Roman" panose="02020603050405020304" pitchFamily="18" charset="0"/>
              </a:rPr>
              <a:t>When the </a:t>
            </a:r>
            <a:r>
              <a:rPr lang="en-US" altLang="en-US" b="1" i="1" dirty="0">
                <a:latin typeface="Times New Roman" panose="02020603050405020304" pitchFamily="18" charset="0"/>
                <a:cs typeface="Times New Roman" panose="02020603050405020304" pitchFamily="18" charset="0"/>
              </a:rPr>
              <a:t>git commit </a:t>
            </a:r>
            <a:r>
              <a:rPr lang="en-US" altLang="en-US" dirty="0">
                <a:latin typeface="Times New Roman" panose="02020603050405020304" pitchFamily="18" charset="0"/>
                <a:cs typeface="Times New Roman" panose="02020603050405020304" pitchFamily="18" charset="0"/>
              </a:rPr>
              <a:t>command is run, by default it only looks at this staging area, so git add is used to craft what exactly you would like your next commit snapshot to look like.</a:t>
            </a:r>
          </a:p>
          <a:p>
            <a:pPr>
              <a:lnSpc>
                <a:spcPct val="150000"/>
              </a:lnSpc>
              <a:buNone/>
            </a:pPr>
            <a:r>
              <a:rPr lang="en-US" altLang="en-US" b="1" dirty="0">
                <a:latin typeface="Times New Roman" panose="02020603050405020304" pitchFamily="18" charset="0"/>
                <a:cs typeface="Times New Roman" panose="02020603050405020304" pitchFamily="18" charset="0"/>
              </a:rPr>
              <a:t>git diff</a:t>
            </a:r>
          </a:p>
          <a:p>
            <a:pPr>
              <a:lnSpc>
                <a:spcPct val="150000"/>
              </a:lnSpc>
            </a:pPr>
            <a:r>
              <a:rPr lang="en-US" altLang="en-US" dirty="0">
                <a:latin typeface="Times New Roman" panose="02020603050405020304" pitchFamily="18" charset="0"/>
                <a:cs typeface="Times New Roman" panose="02020603050405020304" pitchFamily="18" charset="0"/>
              </a:rPr>
              <a:t>The git diff command is used when you want to see differences between any two trees.</a:t>
            </a:r>
          </a:p>
          <a:p>
            <a:pPr>
              <a:lnSpc>
                <a:spcPct val="150000"/>
              </a:lnSpc>
            </a:pPr>
            <a:r>
              <a:rPr lang="en-US" altLang="en-US" dirty="0">
                <a:latin typeface="Times New Roman" panose="02020603050405020304" pitchFamily="18" charset="0"/>
                <a:cs typeface="Times New Roman" panose="02020603050405020304" pitchFamily="18" charset="0"/>
              </a:rPr>
              <a:t>This could be the difference between your working environment and your staging </a:t>
            </a:r>
            <a:r>
              <a:rPr lang="en-US" altLang="en-US" dirty="0" err="1">
                <a:latin typeface="Times New Roman" panose="02020603050405020304" pitchFamily="18" charset="0"/>
                <a:cs typeface="Times New Roman" panose="02020603050405020304" pitchFamily="18" charset="0"/>
              </a:rPr>
              <a:t>area,between</a:t>
            </a:r>
            <a:r>
              <a:rPr lang="en-US" altLang="en-US" dirty="0">
                <a:latin typeface="Times New Roman" panose="02020603050405020304" pitchFamily="18" charset="0"/>
                <a:cs typeface="Times New Roman" panose="02020603050405020304" pitchFamily="18" charset="0"/>
              </a:rPr>
              <a:t> your staging area and your last commit, or between two commits.</a:t>
            </a:r>
          </a:p>
          <a:p>
            <a:endParaRPr lang="en-IN" dirty="0"/>
          </a:p>
        </p:txBody>
      </p:sp>
    </p:spTree>
    <p:extLst>
      <p:ext uri="{BB962C8B-B14F-4D97-AF65-F5344CB8AC3E}">
        <p14:creationId xmlns:p14="http://schemas.microsoft.com/office/powerpoint/2010/main" val="1178189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77A82-AF70-4FBB-9518-EAC6C10B6856}"/>
              </a:ext>
            </a:extLst>
          </p:cNvPr>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Conflict-resolution</a:t>
            </a:r>
            <a:endParaRPr lang="en-IN" dirty="0"/>
          </a:p>
        </p:txBody>
      </p:sp>
      <p:sp>
        <p:nvSpPr>
          <p:cNvPr id="3" name="Content Placeholder 2">
            <a:extLst>
              <a:ext uri="{FF2B5EF4-FFF2-40B4-BE49-F238E27FC236}">
                <a16:creationId xmlns:a16="http://schemas.microsoft.com/office/drawing/2014/main" id="{2CFC040B-5BA8-4EBF-8C7A-3CAECFEBE76E}"/>
              </a:ext>
            </a:extLst>
          </p:cNvPr>
          <p:cNvSpPr>
            <a:spLocks noGrp="1"/>
          </p:cNvSpPr>
          <p:nvPr>
            <p:ph idx="1"/>
          </p:nvPr>
        </p:nvSpPr>
        <p:spPr>
          <a:xfrm>
            <a:off x="838200" y="1825625"/>
            <a:ext cx="10515600" cy="1503501"/>
          </a:xfrm>
        </p:spPr>
        <p:txBody>
          <a:bodyPr/>
          <a:lstStyle/>
          <a:p>
            <a:r>
              <a:rPr lang="en-US" altLang="en-US" dirty="0">
                <a:latin typeface="Times New Roman" panose="02020603050405020304" pitchFamily="18" charset="0"/>
                <a:cs typeface="Times New Roman" panose="02020603050405020304" pitchFamily="18" charset="0"/>
              </a:rPr>
              <a:t>Git adds </a:t>
            </a:r>
            <a:r>
              <a:rPr lang="en-US" altLang="en-US" dirty="0" err="1">
                <a:latin typeface="Times New Roman" panose="02020603050405020304" pitchFamily="18" charset="0"/>
                <a:cs typeface="Times New Roman" panose="02020603050405020304" pitchFamily="18" charset="0"/>
              </a:rPr>
              <a:t>standardconflict</a:t>
            </a:r>
            <a:r>
              <a:rPr lang="en-US" altLang="en-US" dirty="0">
                <a:latin typeface="Times New Roman" panose="02020603050405020304" pitchFamily="18" charset="0"/>
                <a:cs typeface="Times New Roman" panose="02020603050405020304" pitchFamily="18" charset="0"/>
              </a:rPr>
              <a:t>-resolution markers to the files that have conflicts, so you can open them manually </a:t>
            </a:r>
            <a:r>
              <a:rPr lang="en-US" altLang="en-US" dirty="0" err="1">
                <a:latin typeface="Times New Roman" panose="02020603050405020304" pitchFamily="18" charset="0"/>
                <a:cs typeface="Times New Roman" panose="02020603050405020304" pitchFamily="18" charset="0"/>
              </a:rPr>
              <a:t>andresolve</a:t>
            </a:r>
            <a:r>
              <a:rPr lang="en-US" altLang="en-US" dirty="0">
                <a:latin typeface="Times New Roman" panose="02020603050405020304" pitchFamily="18" charset="0"/>
                <a:cs typeface="Times New Roman" panose="02020603050405020304" pitchFamily="18" charset="0"/>
              </a:rPr>
              <a:t> those conflicts.</a:t>
            </a:r>
          </a:p>
          <a:p>
            <a:r>
              <a:rPr lang="en-US" altLang="en-US" dirty="0">
                <a:latin typeface="Times New Roman" panose="02020603050405020304" pitchFamily="18" charset="0"/>
                <a:cs typeface="Times New Roman" panose="02020603050405020304" pitchFamily="18" charset="0"/>
              </a:rPr>
              <a:t>Your file contains a section that looks something like this:</a:t>
            </a:r>
          </a:p>
          <a:p>
            <a:endParaRPr lang="en-IN" dirty="0"/>
          </a:p>
        </p:txBody>
      </p:sp>
      <p:pic>
        <p:nvPicPr>
          <p:cNvPr id="4" name="Picture 2">
            <a:extLst>
              <a:ext uri="{FF2B5EF4-FFF2-40B4-BE49-F238E27FC236}">
                <a16:creationId xmlns:a16="http://schemas.microsoft.com/office/drawing/2014/main" id="{025EB70C-1B58-40FB-A647-DD661E390C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990600" y="3428999"/>
            <a:ext cx="9920056" cy="3318029"/>
          </a:xfrm>
          <a:prstGeom prst="rect">
            <a:avLst/>
          </a:prstGeom>
          <a:noFill/>
        </p:spPr>
      </p:pic>
    </p:spTree>
    <p:extLst>
      <p:ext uri="{BB962C8B-B14F-4D97-AF65-F5344CB8AC3E}">
        <p14:creationId xmlns:p14="http://schemas.microsoft.com/office/powerpoint/2010/main" val="21808715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FAA2C-13CC-431F-86DE-926C6C285B97}"/>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E93E2CD7-977C-49E0-9F30-4BA70E002068}"/>
              </a:ext>
            </a:extLst>
          </p:cNvPr>
          <p:cNvSpPr>
            <a:spLocks noGrp="1"/>
          </p:cNvSpPr>
          <p:nvPr>
            <p:ph idx="1"/>
          </p:nvPr>
        </p:nvSpPr>
        <p:spPr>
          <a:xfrm>
            <a:off x="838200" y="1825625"/>
            <a:ext cx="10515600" cy="3643020"/>
          </a:xfrm>
        </p:spPr>
        <p:txBody>
          <a:bodyPr>
            <a:normAutofit fontScale="92500" lnSpcReduction="20000"/>
          </a:bodyPr>
          <a:lstStyle/>
          <a:p>
            <a:pPr>
              <a:lnSpc>
                <a:spcPct val="150000"/>
              </a:lnSpc>
            </a:pPr>
            <a:r>
              <a:rPr lang="en-US" altLang="en-US" dirty="0">
                <a:latin typeface="Times New Roman" panose="02020603050405020304" pitchFamily="18" charset="0"/>
                <a:cs typeface="Times New Roman" panose="02020603050405020304" pitchFamily="18" charset="0"/>
              </a:rPr>
              <a:t>This means the version in HEAD is the top part of that block (everything above the =======),while the version in your iss53 branch looks like everything in the bottom part.</a:t>
            </a:r>
          </a:p>
          <a:p>
            <a:pPr>
              <a:lnSpc>
                <a:spcPct val="150000"/>
              </a:lnSpc>
            </a:pPr>
            <a:r>
              <a:rPr lang="en-US" altLang="en-US" dirty="0">
                <a:latin typeface="Times New Roman" panose="02020603050405020304" pitchFamily="18" charset="0"/>
                <a:cs typeface="Times New Roman" panose="02020603050405020304" pitchFamily="18" charset="0"/>
              </a:rPr>
              <a:t> In order to resolve the conflict, you have to either choose one side or the other or merge the contents yourself.</a:t>
            </a:r>
          </a:p>
          <a:p>
            <a:r>
              <a:rPr lang="en-US" altLang="en-US" dirty="0">
                <a:latin typeface="Times New Roman" panose="02020603050405020304" pitchFamily="18" charset="0"/>
                <a:cs typeface="Times New Roman" panose="02020603050405020304" pitchFamily="18" charset="0"/>
              </a:rPr>
              <a:t>For instance, you might resolve this conflict by replacing the entire block with this:</a:t>
            </a:r>
            <a:endParaRPr lang="en-IN" dirty="0"/>
          </a:p>
        </p:txBody>
      </p:sp>
      <p:pic>
        <p:nvPicPr>
          <p:cNvPr id="4" name="Picture 2">
            <a:extLst>
              <a:ext uri="{FF2B5EF4-FFF2-40B4-BE49-F238E27FC236}">
                <a16:creationId xmlns:a16="http://schemas.microsoft.com/office/drawing/2014/main" id="{E4684848-5D8A-4A1E-9923-63B3B9FD42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838199" y="5255580"/>
            <a:ext cx="9619695" cy="1602419"/>
          </a:xfrm>
          <a:prstGeom prst="rect">
            <a:avLst/>
          </a:prstGeom>
          <a:noFill/>
        </p:spPr>
      </p:pic>
    </p:spTree>
    <p:extLst>
      <p:ext uri="{BB962C8B-B14F-4D97-AF65-F5344CB8AC3E}">
        <p14:creationId xmlns:p14="http://schemas.microsoft.com/office/powerpoint/2010/main" val="905157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99564-E446-429A-B527-959D40E55770}"/>
              </a:ext>
            </a:extLst>
          </p:cNvPr>
          <p:cNvSpPr>
            <a:spLocks noGrp="1"/>
          </p:cNvSpPr>
          <p:nvPr>
            <p:ph type="title"/>
          </p:nvPr>
        </p:nvSpPr>
        <p:spPr/>
        <p:txBody>
          <a:bodyPr/>
          <a:lstStyle/>
          <a:p>
            <a:r>
              <a:rPr lang="en-US" dirty="0"/>
              <a:t>Some of the coding standards</a:t>
            </a:r>
            <a:endParaRPr lang="en-IN" dirty="0"/>
          </a:p>
        </p:txBody>
      </p:sp>
      <p:sp>
        <p:nvSpPr>
          <p:cNvPr id="3" name="Content Placeholder 2">
            <a:extLst>
              <a:ext uri="{FF2B5EF4-FFF2-40B4-BE49-F238E27FC236}">
                <a16:creationId xmlns:a16="http://schemas.microsoft.com/office/drawing/2014/main" id="{D45CB3DD-32B3-4191-9C0F-546A92CB33F0}"/>
              </a:ext>
            </a:extLst>
          </p:cNvPr>
          <p:cNvSpPr>
            <a:spLocks noGrp="1"/>
          </p:cNvSpPr>
          <p:nvPr>
            <p:ph idx="1"/>
          </p:nvPr>
        </p:nvSpPr>
        <p:spPr/>
        <p:txBody>
          <a:bodyPr>
            <a:normAutofit fontScale="92500" lnSpcReduction="20000"/>
          </a:bodyPr>
          <a:lstStyle/>
          <a:p>
            <a:r>
              <a:rPr lang="en-IN" dirty="0"/>
              <a:t>Limited use of </a:t>
            </a:r>
            <a:r>
              <a:rPr lang="en-IN" dirty="0" err="1"/>
              <a:t>globals</a:t>
            </a:r>
            <a:endParaRPr lang="en-IN" dirty="0"/>
          </a:p>
          <a:p>
            <a:r>
              <a:rPr lang="en-US" dirty="0"/>
              <a:t>Standard headers for different modules</a:t>
            </a:r>
          </a:p>
          <a:p>
            <a:r>
              <a:rPr lang="en-US" dirty="0"/>
              <a:t>Naming conventions for local variables, global variables, constants and functions</a:t>
            </a:r>
          </a:p>
          <a:p>
            <a:r>
              <a:rPr lang="en-IN" dirty="0"/>
              <a:t>Indentation</a:t>
            </a:r>
          </a:p>
          <a:p>
            <a:r>
              <a:rPr lang="en-US" dirty="0"/>
              <a:t>Error return values and exception handling conventions</a:t>
            </a:r>
          </a:p>
          <a:p>
            <a:r>
              <a:rPr lang="en-US" dirty="0"/>
              <a:t>Avoid using a coding style that is too difficult to understand</a:t>
            </a:r>
          </a:p>
          <a:p>
            <a:r>
              <a:rPr lang="en-US" dirty="0"/>
              <a:t>Avoid using an identifier for multiple purposes</a:t>
            </a:r>
          </a:p>
          <a:p>
            <a:r>
              <a:rPr lang="en-US" dirty="0"/>
              <a:t>Code should be well documented</a:t>
            </a:r>
          </a:p>
          <a:p>
            <a:r>
              <a:rPr lang="en-US" dirty="0"/>
              <a:t>Length of functions should not be very large</a:t>
            </a:r>
          </a:p>
          <a:p>
            <a:r>
              <a:rPr lang="en-US" dirty="0"/>
              <a:t>Try not to use GOTO statement</a:t>
            </a:r>
            <a:endParaRPr lang="en-IN" dirty="0"/>
          </a:p>
          <a:p>
            <a:endParaRPr lang="en-IN" dirty="0"/>
          </a:p>
        </p:txBody>
      </p:sp>
    </p:spTree>
    <p:extLst>
      <p:ext uri="{BB962C8B-B14F-4D97-AF65-F5344CB8AC3E}">
        <p14:creationId xmlns:p14="http://schemas.microsoft.com/office/powerpoint/2010/main" val="187177998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6AB8A-7B9C-4253-8D12-AAD052F8D7E4}"/>
              </a:ext>
            </a:extLst>
          </p:cNvPr>
          <p:cNvSpPr>
            <a:spLocks noGrp="1"/>
          </p:cNvSpPr>
          <p:nvPr>
            <p:ph type="title"/>
          </p:nvPr>
        </p:nvSpPr>
        <p:spPr/>
        <p:txBody>
          <a:bodyPr/>
          <a:lstStyle/>
          <a:p>
            <a:r>
              <a:rPr lang="en-US" dirty="0"/>
              <a:t>Quality</a:t>
            </a:r>
            <a:endParaRPr lang="en-IN" dirty="0"/>
          </a:p>
        </p:txBody>
      </p:sp>
      <p:sp>
        <p:nvSpPr>
          <p:cNvPr id="3" name="Content Placeholder 2">
            <a:extLst>
              <a:ext uri="{FF2B5EF4-FFF2-40B4-BE49-F238E27FC236}">
                <a16:creationId xmlns:a16="http://schemas.microsoft.com/office/drawing/2014/main" id="{025D3F10-569C-4CCE-B531-A0BCC25B3549}"/>
              </a:ext>
            </a:extLst>
          </p:cNvPr>
          <p:cNvSpPr>
            <a:spLocks noGrp="1"/>
          </p:cNvSpPr>
          <p:nvPr>
            <p:ph idx="1"/>
          </p:nvPr>
        </p:nvSpPr>
        <p:spPr/>
        <p:txBody>
          <a:bodyPr/>
          <a:lstStyle/>
          <a:p>
            <a:r>
              <a:rPr lang="en-US" dirty="0"/>
              <a:t>Text Book : </a:t>
            </a:r>
          </a:p>
          <a:p>
            <a:pPr lvl="1"/>
            <a:r>
              <a:rPr lang="en-US" sz="4000" dirty="0"/>
              <a:t>Mastering Software Quality Assurance</a:t>
            </a:r>
          </a:p>
          <a:p>
            <a:pPr lvl="2"/>
            <a:r>
              <a:rPr lang="en-US" dirty="0"/>
              <a:t> </a:t>
            </a:r>
            <a:r>
              <a:rPr lang="en-US" sz="3200" dirty="0"/>
              <a:t>by </a:t>
            </a:r>
          </a:p>
          <a:p>
            <a:pPr lvl="3"/>
            <a:r>
              <a:rPr lang="en-US" sz="3200" dirty="0"/>
              <a:t>Murali </a:t>
            </a:r>
            <a:r>
              <a:rPr lang="en-US" sz="3200" dirty="0" err="1"/>
              <a:t>Chemuturi</a:t>
            </a:r>
            <a:endParaRPr lang="en-IN" sz="3200" dirty="0"/>
          </a:p>
        </p:txBody>
      </p:sp>
    </p:spTree>
    <p:extLst>
      <p:ext uri="{BB962C8B-B14F-4D97-AF65-F5344CB8AC3E}">
        <p14:creationId xmlns:p14="http://schemas.microsoft.com/office/powerpoint/2010/main" val="18195586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DB3DA-1FE6-4AED-A1AB-24562571C32B}"/>
              </a:ext>
            </a:extLst>
          </p:cNvPr>
          <p:cNvSpPr>
            <a:spLocks noGrp="1"/>
          </p:cNvSpPr>
          <p:nvPr>
            <p:ph type="title"/>
          </p:nvPr>
        </p:nvSpPr>
        <p:spPr/>
        <p:txBody>
          <a:bodyPr/>
          <a:lstStyle/>
          <a:p>
            <a:r>
              <a:rPr lang="en-US" dirty="0"/>
              <a:t>Quality</a:t>
            </a:r>
            <a:endParaRPr lang="en-IN" dirty="0"/>
          </a:p>
        </p:txBody>
      </p:sp>
      <p:sp>
        <p:nvSpPr>
          <p:cNvPr id="3" name="Content Placeholder 2">
            <a:extLst>
              <a:ext uri="{FF2B5EF4-FFF2-40B4-BE49-F238E27FC236}">
                <a16:creationId xmlns:a16="http://schemas.microsoft.com/office/drawing/2014/main" id="{DD83C0BD-5342-42D6-9049-25EA8A5D932D}"/>
              </a:ext>
            </a:extLst>
          </p:cNvPr>
          <p:cNvSpPr>
            <a:spLocks noGrp="1"/>
          </p:cNvSpPr>
          <p:nvPr>
            <p:ph idx="1"/>
          </p:nvPr>
        </p:nvSpPr>
        <p:spPr/>
        <p:txBody>
          <a:bodyPr>
            <a:normAutofit fontScale="92500" lnSpcReduction="10000"/>
          </a:bodyPr>
          <a:lstStyle/>
          <a:p>
            <a:r>
              <a:rPr lang="en-IN" dirty="0"/>
              <a:t>The International Organization </a:t>
            </a:r>
            <a:r>
              <a:rPr lang="en-US" dirty="0"/>
              <a:t>for Standardization (ISO 9000, second edition, 2000) defines quality as the degree to which a set of inherent characteristics fulfills requirements.</a:t>
            </a:r>
          </a:p>
          <a:p>
            <a:r>
              <a:rPr lang="en-US" dirty="0"/>
              <a:t>This definition contains three key terms: requirements, characteristics, and degree.</a:t>
            </a:r>
          </a:p>
          <a:p>
            <a:r>
              <a:rPr lang="en-US" dirty="0"/>
              <a:t>Requirements can be stated by a customer in a made-to-order scenario or by product specifications in a commercial off-the-shelf product scenario. </a:t>
            </a:r>
          </a:p>
          <a:p>
            <a:r>
              <a:rPr lang="en-US" dirty="0"/>
              <a:t>Characteristics refers to the capability of the deliverable or, in other words, the robustness (fitness) of the product. </a:t>
            </a:r>
          </a:p>
          <a:p>
            <a:r>
              <a:rPr lang="en-US" dirty="0"/>
              <a:t>The word degree implies that quality is a continuum, beginning with zero and moving toward, perhaps, infinity.</a:t>
            </a:r>
            <a:endParaRPr lang="en-IN" dirty="0"/>
          </a:p>
          <a:p>
            <a:endParaRPr lang="en-IN" dirty="0"/>
          </a:p>
        </p:txBody>
      </p:sp>
    </p:spTree>
    <p:extLst>
      <p:ext uri="{BB962C8B-B14F-4D97-AF65-F5344CB8AC3E}">
        <p14:creationId xmlns:p14="http://schemas.microsoft.com/office/powerpoint/2010/main" val="15885886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80DE7-F5BD-4D3D-8A75-DFE372D23B9E}"/>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886BC167-233D-491D-A154-95337F508FA9}"/>
              </a:ext>
            </a:extLst>
          </p:cNvPr>
          <p:cNvSpPr>
            <a:spLocks noGrp="1"/>
          </p:cNvSpPr>
          <p:nvPr>
            <p:ph idx="1"/>
          </p:nvPr>
        </p:nvSpPr>
        <p:spPr/>
        <p:txBody>
          <a:bodyPr>
            <a:normAutofit/>
          </a:bodyPr>
          <a:lstStyle/>
          <a:p>
            <a:r>
              <a:rPr lang="en-US" dirty="0"/>
              <a:t>Quality is an attribute of a product or service provided to consumers that conforms into or exceeds the best of the available specifications for that product or service. </a:t>
            </a:r>
          </a:p>
          <a:p>
            <a:r>
              <a:rPr lang="en-US" dirty="0"/>
              <a:t>It includes making those specifications available to the end user of the product or service.</a:t>
            </a:r>
          </a:p>
          <a:p>
            <a:r>
              <a:rPr lang="en-US" dirty="0"/>
              <a:t>The specifications that form the basis of the product or service provided may have been defined by a government body, an industry association, or a standards body. </a:t>
            </a:r>
          </a:p>
          <a:p>
            <a:r>
              <a:rPr lang="en-US" dirty="0"/>
              <a:t>Where such a definition is not available, the provider may define the specifications.</a:t>
            </a:r>
            <a:endParaRPr lang="en-IN" dirty="0"/>
          </a:p>
          <a:p>
            <a:endParaRPr lang="en-IN" dirty="0"/>
          </a:p>
        </p:txBody>
      </p:sp>
    </p:spTree>
    <p:extLst>
      <p:ext uri="{BB962C8B-B14F-4D97-AF65-F5344CB8AC3E}">
        <p14:creationId xmlns:p14="http://schemas.microsoft.com/office/powerpoint/2010/main" val="214239914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55458-4BEC-4E09-A77B-5ED576B066F8}"/>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F3E6295B-3772-4AB5-9526-1E27AC1F98B4}"/>
              </a:ext>
            </a:extLst>
          </p:cNvPr>
          <p:cNvSpPr>
            <a:spLocks noGrp="1"/>
          </p:cNvSpPr>
          <p:nvPr>
            <p:ph idx="1"/>
          </p:nvPr>
        </p:nvSpPr>
        <p:spPr/>
        <p:txBody>
          <a:bodyPr>
            <a:normAutofit fontScale="70000" lnSpcReduction="20000"/>
          </a:bodyPr>
          <a:lstStyle/>
          <a:p>
            <a:pPr>
              <a:lnSpc>
                <a:spcPct val="200000"/>
              </a:lnSpc>
            </a:pPr>
            <a:r>
              <a:rPr lang="en-GB" dirty="0">
                <a:latin typeface="Times New Roman" panose="02020603050405020304" pitchFamily="18" charset="0"/>
                <a:cs typeface="Times New Roman" panose="02020603050405020304" pitchFamily="18" charset="0"/>
              </a:rPr>
              <a:t>Quality has four dimensions:</a:t>
            </a:r>
          </a:p>
          <a:p>
            <a:pPr marL="842963" lvl="1" indent="-385763">
              <a:lnSpc>
                <a:spcPct val="200000"/>
              </a:lnSpc>
              <a:buFont typeface="+mj-lt"/>
              <a:buAutoNum type="arabicPeriod"/>
            </a:pPr>
            <a:r>
              <a:rPr lang="en-US" dirty="0">
                <a:latin typeface="Times New Roman" panose="02020603050405020304" pitchFamily="18" charset="0"/>
                <a:cs typeface="Times New Roman" panose="02020603050405020304" pitchFamily="18" charset="0"/>
              </a:rPr>
              <a:t>Specification quality</a:t>
            </a:r>
          </a:p>
          <a:p>
            <a:pPr marL="842963" lvl="1" indent="-385763">
              <a:lnSpc>
                <a:spcPct val="200000"/>
              </a:lnSpc>
              <a:buFont typeface="+mj-lt"/>
              <a:buAutoNum type="arabicPeriod"/>
            </a:pPr>
            <a:r>
              <a:rPr lang="en-US" dirty="0">
                <a:latin typeface="Times New Roman" panose="02020603050405020304" pitchFamily="18" charset="0"/>
                <a:cs typeface="Times New Roman" panose="02020603050405020304" pitchFamily="18" charset="0"/>
              </a:rPr>
              <a:t>Design quality</a:t>
            </a:r>
          </a:p>
          <a:p>
            <a:pPr marL="842963" lvl="1" indent="-385763">
              <a:lnSpc>
                <a:spcPct val="200000"/>
              </a:lnSpc>
              <a:buFont typeface="+mj-lt"/>
              <a:buAutoNum type="arabicPeriod"/>
            </a:pPr>
            <a:r>
              <a:rPr lang="en-US" dirty="0">
                <a:latin typeface="Times New Roman" panose="02020603050405020304" pitchFamily="18" charset="0"/>
                <a:cs typeface="Times New Roman" panose="02020603050405020304" pitchFamily="18" charset="0"/>
              </a:rPr>
              <a:t>Development (software construction) quality</a:t>
            </a:r>
          </a:p>
          <a:p>
            <a:pPr marL="842963" lvl="1" indent="-385763">
              <a:lnSpc>
                <a:spcPct val="200000"/>
              </a:lnSpc>
              <a:buFont typeface="+mj-lt"/>
              <a:buAutoNum type="arabicPeriod"/>
            </a:pPr>
            <a:r>
              <a:rPr lang="en-US" dirty="0">
                <a:latin typeface="Times New Roman" panose="02020603050405020304" pitchFamily="18" charset="0"/>
                <a:cs typeface="Times New Roman" panose="02020603050405020304" pitchFamily="18" charset="0"/>
              </a:rPr>
              <a:t>Conformance quality</a:t>
            </a:r>
          </a:p>
          <a:p>
            <a:pPr>
              <a:lnSpc>
                <a:spcPct val="150000"/>
              </a:lnSpc>
            </a:pPr>
            <a:r>
              <a:rPr lang="en-GB" dirty="0">
                <a:latin typeface="Times New Roman" panose="02020603050405020304" pitchFamily="18" charset="0"/>
                <a:cs typeface="Times New Roman" panose="02020603050405020304" pitchFamily="18" charset="0"/>
              </a:rPr>
              <a:t>Specifications are the starting point in the journey of providing a product or service, followed by design and then development. </a:t>
            </a:r>
          </a:p>
          <a:p>
            <a:pPr>
              <a:lnSpc>
                <a:spcPct val="150000"/>
              </a:lnSpc>
            </a:pPr>
            <a:r>
              <a:rPr lang="en-GB" dirty="0">
                <a:latin typeface="Times New Roman" panose="02020603050405020304" pitchFamily="18" charset="0"/>
                <a:cs typeface="Times New Roman" panose="02020603050405020304" pitchFamily="18" charset="0"/>
              </a:rPr>
              <a:t>Conformance quality is ensuring how well that quality is built into the deliverable at every stage.</a:t>
            </a:r>
            <a:endParaRPr lang="en-US" dirty="0">
              <a:latin typeface="Times New Roman" panose="02020603050405020304" pitchFamily="18" charset="0"/>
              <a:cs typeface="Times New Roman" panose="02020603050405020304" pitchFamily="18" charset="0"/>
            </a:endParaRPr>
          </a:p>
          <a:p>
            <a:pPr>
              <a:lnSpc>
                <a:spcPct val="200000"/>
              </a:lnSpc>
            </a:pP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5998608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1C1B4-11E8-4545-A8ED-7DC83EF25BD7}"/>
              </a:ext>
            </a:extLst>
          </p:cNvPr>
          <p:cNvSpPr>
            <a:spLocks noGrp="1"/>
          </p:cNvSpPr>
          <p:nvPr>
            <p:ph type="title"/>
          </p:nvPr>
        </p:nvSpPr>
        <p:spPr/>
        <p:txBody>
          <a:bodyPr/>
          <a:lstStyle/>
          <a:p>
            <a:r>
              <a:rPr lang="en-US" dirty="0"/>
              <a:t>Continues..</a:t>
            </a:r>
            <a:endParaRPr lang="en-IN" dirty="0"/>
          </a:p>
        </p:txBody>
      </p:sp>
      <p:pic>
        <p:nvPicPr>
          <p:cNvPr id="4" name="Picture 3">
            <a:extLst>
              <a:ext uri="{FF2B5EF4-FFF2-40B4-BE49-F238E27FC236}">
                <a16:creationId xmlns:a16="http://schemas.microsoft.com/office/drawing/2014/main" id="{D84773F2-0D86-4149-BCCF-870C23EE48BD}"/>
              </a:ext>
            </a:extLst>
          </p:cNvPr>
          <p:cNvPicPr>
            <a:picLocks noChangeAspect="1"/>
          </p:cNvPicPr>
          <p:nvPr/>
        </p:nvPicPr>
        <p:blipFill>
          <a:blip r:embed="rId2"/>
          <a:stretch>
            <a:fillRect/>
          </a:stretch>
        </p:blipFill>
        <p:spPr>
          <a:xfrm>
            <a:off x="1600200" y="1970842"/>
            <a:ext cx="6957874" cy="4687410"/>
          </a:xfrm>
          <a:prstGeom prst="rect">
            <a:avLst/>
          </a:prstGeom>
        </p:spPr>
      </p:pic>
    </p:spTree>
    <p:extLst>
      <p:ext uri="{BB962C8B-B14F-4D97-AF65-F5344CB8AC3E}">
        <p14:creationId xmlns:p14="http://schemas.microsoft.com/office/powerpoint/2010/main" val="36646441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076AE-60CC-4EEA-8B77-6D28AF10DCC3}"/>
              </a:ext>
            </a:extLst>
          </p:cNvPr>
          <p:cNvSpPr>
            <a:spLocks noGrp="1"/>
          </p:cNvSpPr>
          <p:nvPr>
            <p:ph type="title"/>
          </p:nvPr>
        </p:nvSpPr>
        <p:spPr/>
        <p:txBody>
          <a:bodyPr/>
          <a:lstStyle/>
          <a:p>
            <a:r>
              <a:rPr lang="en-US" dirty="0"/>
              <a:t>Specification Quality</a:t>
            </a:r>
            <a:endParaRPr lang="en-IN" dirty="0"/>
          </a:p>
        </p:txBody>
      </p:sp>
      <p:sp>
        <p:nvSpPr>
          <p:cNvPr id="3" name="Content Placeholder 2">
            <a:extLst>
              <a:ext uri="{FF2B5EF4-FFF2-40B4-BE49-F238E27FC236}">
                <a16:creationId xmlns:a16="http://schemas.microsoft.com/office/drawing/2014/main" id="{A8C36456-FD91-4A27-871B-59E79797A989}"/>
              </a:ext>
            </a:extLst>
          </p:cNvPr>
          <p:cNvSpPr>
            <a:spLocks noGrp="1"/>
          </p:cNvSpPr>
          <p:nvPr>
            <p:ph idx="1"/>
          </p:nvPr>
        </p:nvSpPr>
        <p:spPr/>
        <p:txBody>
          <a:bodyPr>
            <a:normAutofit/>
          </a:bodyPr>
          <a:lstStyle/>
          <a:p>
            <a:pPr marL="469265" indent="-457200">
              <a:lnSpc>
                <a:spcPct val="100000"/>
              </a:lnSpc>
              <a:spcBef>
                <a:spcPts val="1415"/>
              </a:spcBef>
              <a:buClr>
                <a:schemeClr val="tx1"/>
              </a:buClr>
              <a:buSzPct val="100000"/>
              <a:tabLst>
                <a:tab pos="268605" algn="l"/>
                <a:tab pos="269240" algn="l"/>
              </a:tabLst>
            </a:pPr>
            <a:r>
              <a:rPr lang="en-US" spc="-5" dirty="0">
                <a:latin typeface="Times New Roman"/>
                <a:cs typeface="Times New Roman"/>
              </a:rPr>
              <a:t>Specification</a:t>
            </a:r>
            <a:r>
              <a:rPr lang="en-US" spc="170" dirty="0">
                <a:latin typeface="Times New Roman"/>
                <a:cs typeface="Times New Roman"/>
              </a:rPr>
              <a:t> </a:t>
            </a:r>
            <a:r>
              <a:rPr lang="en-US" spc="-5" dirty="0">
                <a:latin typeface="Times New Roman"/>
                <a:cs typeface="Times New Roman"/>
              </a:rPr>
              <a:t>quality</a:t>
            </a:r>
            <a:r>
              <a:rPr lang="en-US" spc="170" dirty="0">
                <a:latin typeface="Times New Roman"/>
                <a:cs typeface="Times New Roman"/>
              </a:rPr>
              <a:t> </a:t>
            </a:r>
            <a:r>
              <a:rPr lang="en-US" spc="-5" dirty="0">
                <a:latin typeface="Times New Roman"/>
                <a:cs typeface="Times New Roman"/>
              </a:rPr>
              <a:t>refers</a:t>
            </a:r>
            <a:r>
              <a:rPr lang="en-US" spc="140" dirty="0">
                <a:latin typeface="Times New Roman"/>
                <a:cs typeface="Times New Roman"/>
              </a:rPr>
              <a:t> </a:t>
            </a:r>
            <a:r>
              <a:rPr lang="en-US" spc="-5" dirty="0">
                <a:latin typeface="Times New Roman"/>
                <a:cs typeface="Times New Roman"/>
              </a:rPr>
              <a:t>to</a:t>
            </a:r>
            <a:r>
              <a:rPr lang="en-US" spc="150" dirty="0">
                <a:latin typeface="Times New Roman"/>
                <a:cs typeface="Times New Roman"/>
              </a:rPr>
              <a:t> </a:t>
            </a:r>
            <a:r>
              <a:rPr lang="en-US" dirty="0">
                <a:latin typeface="Times New Roman"/>
                <a:cs typeface="Times New Roman"/>
              </a:rPr>
              <a:t>how</a:t>
            </a:r>
            <a:r>
              <a:rPr lang="en-US" spc="140" dirty="0">
                <a:latin typeface="Times New Roman"/>
                <a:cs typeface="Times New Roman"/>
              </a:rPr>
              <a:t> </a:t>
            </a:r>
            <a:r>
              <a:rPr lang="en-US" spc="-5" dirty="0">
                <a:latin typeface="Times New Roman"/>
                <a:cs typeface="Times New Roman"/>
              </a:rPr>
              <a:t>well</a:t>
            </a:r>
            <a:r>
              <a:rPr lang="en-US" spc="155" dirty="0">
                <a:latin typeface="Times New Roman"/>
                <a:cs typeface="Times New Roman"/>
              </a:rPr>
              <a:t> </a:t>
            </a:r>
            <a:r>
              <a:rPr lang="en-US" spc="-5" dirty="0">
                <a:latin typeface="Times New Roman"/>
                <a:cs typeface="Times New Roman"/>
              </a:rPr>
              <a:t>the</a:t>
            </a:r>
            <a:r>
              <a:rPr lang="en-US" spc="140" dirty="0">
                <a:latin typeface="Times New Roman"/>
                <a:cs typeface="Times New Roman"/>
              </a:rPr>
              <a:t> </a:t>
            </a:r>
            <a:r>
              <a:rPr lang="en-US" spc="-5" dirty="0">
                <a:latin typeface="Times New Roman"/>
                <a:cs typeface="Times New Roman"/>
              </a:rPr>
              <a:t>specifications</a:t>
            </a:r>
            <a:r>
              <a:rPr lang="en-US" spc="155" dirty="0">
                <a:latin typeface="Times New Roman"/>
                <a:cs typeface="Times New Roman"/>
              </a:rPr>
              <a:t> </a:t>
            </a:r>
            <a:r>
              <a:rPr lang="en-US" spc="-5" dirty="0">
                <a:latin typeface="Times New Roman"/>
                <a:cs typeface="Times New Roman"/>
              </a:rPr>
              <a:t>are</a:t>
            </a:r>
            <a:r>
              <a:rPr lang="en-US" spc="135" dirty="0">
                <a:latin typeface="Times New Roman"/>
                <a:cs typeface="Times New Roman"/>
              </a:rPr>
              <a:t> </a:t>
            </a:r>
            <a:r>
              <a:rPr lang="en-US" dirty="0">
                <a:latin typeface="Times New Roman"/>
                <a:cs typeface="Times New Roman"/>
              </a:rPr>
              <a:t>defined </a:t>
            </a:r>
            <a:r>
              <a:rPr lang="en-US" spc="-5" dirty="0">
                <a:latin typeface="Times New Roman"/>
                <a:cs typeface="Times New Roman"/>
              </a:rPr>
              <a:t>for the </a:t>
            </a:r>
            <a:r>
              <a:rPr lang="en-US" dirty="0">
                <a:latin typeface="Times New Roman"/>
                <a:cs typeface="Times New Roman"/>
              </a:rPr>
              <a:t>product </a:t>
            </a:r>
            <a:r>
              <a:rPr lang="en-US" spc="-5" dirty="0">
                <a:latin typeface="Times New Roman"/>
                <a:cs typeface="Times New Roman"/>
              </a:rPr>
              <a:t>or service being</a:t>
            </a:r>
            <a:r>
              <a:rPr lang="en-US" spc="20" dirty="0">
                <a:latin typeface="Times New Roman"/>
                <a:cs typeface="Times New Roman"/>
              </a:rPr>
              <a:t> </a:t>
            </a:r>
            <a:r>
              <a:rPr lang="en-US" dirty="0">
                <a:latin typeface="Times New Roman"/>
                <a:cs typeface="Times New Roman"/>
              </a:rPr>
              <a:t>provided.</a:t>
            </a:r>
          </a:p>
          <a:p>
            <a:pPr marL="469265" indent="-457200">
              <a:lnSpc>
                <a:spcPct val="100000"/>
              </a:lnSpc>
              <a:spcBef>
                <a:spcPts val="1415"/>
              </a:spcBef>
              <a:buClr>
                <a:schemeClr val="tx1"/>
              </a:buClr>
              <a:buSzPct val="100000"/>
              <a:tabLst>
                <a:tab pos="268605" algn="l"/>
                <a:tab pos="269240" algn="l"/>
              </a:tabLst>
            </a:pPr>
            <a:r>
              <a:rPr lang="en-US" spc="-5" dirty="0">
                <a:latin typeface="Times New Roman"/>
                <a:cs typeface="Times New Roman"/>
              </a:rPr>
              <a:t>Specifications have </a:t>
            </a:r>
            <a:r>
              <a:rPr lang="en-US" dirty="0">
                <a:latin typeface="Times New Roman"/>
                <a:cs typeface="Times New Roman"/>
              </a:rPr>
              <a:t>no </a:t>
            </a:r>
            <a:r>
              <a:rPr lang="en-US" spc="-5" dirty="0">
                <a:latin typeface="Times New Roman"/>
                <a:cs typeface="Times New Roman"/>
              </a:rPr>
              <a:t>predecessor </a:t>
            </a:r>
            <a:r>
              <a:rPr lang="en-US" spc="-20" dirty="0">
                <a:latin typeface="Times New Roman"/>
                <a:cs typeface="Times New Roman"/>
              </a:rPr>
              <a:t>activity, </a:t>
            </a:r>
            <a:r>
              <a:rPr lang="en-US" spc="-5" dirty="0">
                <a:latin typeface="Times New Roman"/>
                <a:cs typeface="Times New Roman"/>
              </a:rPr>
              <a:t>and all other </a:t>
            </a:r>
            <a:r>
              <a:rPr lang="en-US" spc="-30" dirty="0">
                <a:latin typeface="Times New Roman"/>
                <a:cs typeface="Times New Roman"/>
              </a:rPr>
              <a:t>activities  </a:t>
            </a:r>
            <a:r>
              <a:rPr lang="en-US" spc="-5" dirty="0">
                <a:latin typeface="Times New Roman"/>
                <a:cs typeface="Times New Roman"/>
              </a:rPr>
              <a:t>succeed</a:t>
            </a:r>
            <a:r>
              <a:rPr lang="en-US" spc="5" dirty="0">
                <a:latin typeface="Times New Roman"/>
                <a:cs typeface="Times New Roman"/>
              </a:rPr>
              <a:t> </a:t>
            </a:r>
            <a:r>
              <a:rPr lang="en-US" spc="-5" dirty="0">
                <a:latin typeface="Times New Roman"/>
                <a:cs typeface="Times New Roman"/>
              </a:rPr>
              <a:t>specifications.</a:t>
            </a:r>
            <a:endParaRPr lang="en-US" dirty="0">
              <a:latin typeface="Times New Roman"/>
              <a:cs typeface="Times New Roman"/>
            </a:endParaRPr>
          </a:p>
          <a:p>
            <a:pPr marL="469265" marR="5080" indent="-457200" algn="just">
              <a:lnSpc>
                <a:spcPct val="150000"/>
              </a:lnSpc>
              <a:spcBef>
                <a:spcPts val="400"/>
              </a:spcBef>
              <a:buClr>
                <a:schemeClr val="tx1"/>
              </a:buClr>
              <a:buSzPct val="100000"/>
              <a:tabLst>
                <a:tab pos="269240" algn="l"/>
              </a:tabLst>
            </a:pPr>
            <a:r>
              <a:rPr lang="en-US" spc="-5" dirty="0">
                <a:latin typeface="Times New Roman"/>
                <a:cs typeface="Times New Roman"/>
              </a:rPr>
              <a:t>Thus, if the specifications are weak, design will </a:t>
            </a:r>
            <a:r>
              <a:rPr lang="en-US" dirty="0">
                <a:latin typeface="Times New Roman"/>
                <a:cs typeface="Times New Roman"/>
              </a:rPr>
              <a:t>be </a:t>
            </a:r>
            <a:r>
              <a:rPr lang="en-US" spc="-5" dirty="0">
                <a:latin typeface="Times New Roman"/>
                <a:cs typeface="Times New Roman"/>
              </a:rPr>
              <a:t>weak, resulting </a:t>
            </a:r>
            <a:r>
              <a:rPr lang="en-US" spc="-110" dirty="0">
                <a:latin typeface="Times New Roman"/>
                <a:cs typeface="Times New Roman"/>
              </a:rPr>
              <a:t>in  </a:t>
            </a:r>
            <a:r>
              <a:rPr lang="en-US" spc="-5" dirty="0">
                <a:latin typeface="Times New Roman"/>
                <a:cs typeface="Times New Roman"/>
              </a:rPr>
              <a:t>the development and manufacture </a:t>
            </a:r>
            <a:r>
              <a:rPr lang="en-US" dirty="0">
                <a:latin typeface="Times New Roman"/>
                <a:cs typeface="Times New Roman"/>
              </a:rPr>
              <a:t>of </a:t>
            </a:r>
            <a:r>
              <a:rPr lang="en-US" spc="-5" dirty="0">
                <a:latin typeface="Times New Roman"/>
                <a:cs typeface="Times New Roman"/>
              </a:rPr>
              <a:t>an incorrect product, </a:t>
            </a:r>
            <a:r>
              <a:rPr lang="en-US" spc="-10" dirty="0">
                <a:latin typeface="Times New Roman"/>
                <a:cs typeface="Times New Roman"/>
              </a:rPr>
              <a:t>and </a:t>
            </a:r>
            <a:r>
              <a:rPr lang="en-US" spc="-5" dirty="0">
                <a:latin typeface="Times New Roman"/>
                <a:cs typeface="Times New Roman"/>
              </a:rPr>
              <a:t>the  </a:t>
            </a:r>
            <a:r>
              <a:rPr lang="en-US" spc="-10" dirty="0">
                <a:latin typeface="Times New Roman"/>
                <a:cs typeface="Times New Roman"/>
              </a:rPr>
              <a:t>effort </a:t>
            </a:r>
            <a:r>
              <a:rPr lang="en-US" spc="-5" dirty="0">
                <a:latin typeface="Times New Roman"/>
                <a:cs typeface="Times New Roman"/>
              </a:rPr>
              <a:t>spent </a:t>
            </a:r>
            <a:r>
              <a:rPr lang="en-US" dirty="0">
                <a:latin typeface="Times New Roman"/>
                <a:cs typeface="Times New Roman"/>
              </a:rPr>
              <a:t>on </a:t>
            </a:r>
            <a:r>
              <a:rPr lang="en-US" spc="-5" dirty="0">
                <a:latin typeface="Times New Roman"/>
                <a:cs typeface="Times New Roman"/>
              </a:rPr>
              <a:t>ensuring that quality is built in will have been</a:t>
            </a:r>
            <a:r>
              <a:rPr lang="en-US" spc="135" dirty="0">
                <a:latin typeface="Times New Roman"/>
                <a:cs typeface="Times New Roman"/>
              </a:rPr>
              <a:t> </a:t>
            </a:r>
            <a:r>
              <a:rPr lang="en-US" spc="-5" dirty="0">
                <a:latin typeface="Times New Roman"/>
                <a:cs typeface="Times New Roman"/>
              </a:rPr>
              <a:t>wasted.</a:t>
            </a:r>
            <a:endParaRPr lang="en-US" dirty="0">
              <a:latin typeface="Times New Roman"/>
              <a:cs typeface="Times New Roman"/>
            </a:endParaRPr>
          </a:p>
          <a:p>
            <a:endParaRPr lang="en-IN" dirty="0"/>
          </a:p>
        </p:txBody>
      </p:sp>
    </p:spTree>
    <p:extLst>
      <p:ext uri="{BB962C8B-B14F-4D97-AF65-F5344CB8AC3E}">
        <p14:creationId xmlns:p14="http://schemas.microsoft.com/office/powerpoint/2010/main" val="391398868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96BCC-565F-487F-B579-7E8AAA8E1352}"/>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3116C894-4C51-4763-A21F-08CF88515619}"/>
              </a:ext>
            </a:extLst>
          </p:cNvPr>
          <p:cNvSpPr>
            <a:spLocks noGrp="1"/>
          </p:cNvSpPr>
          <p:nvPr>
            <p:ph idx="1"/>
          </p:nvPr>
        </p:nvSpPr>
        <p:spPr/>
        <p:txBody>
          <a:bodyPr>
            <a:normAutofit lnSpcReduction="10000"/>
          </a:bodyPr>
          <a:lstStyle/>
          <a:p>
            <a:r>
              <a:rPr lang="en-US" spc="-5" dirty="0"/>
              <a:t>Specifications normally </a:t>
            </a:r>
            <a:r>
              <a:rPr lang="en-US" dirty="0"/>
              <a:t>should </a:t>
            </a:r>
            <a:r>
              <a:rPr lang="en-US" spc="-5" dirty="0"/>
              <a:t>include the following six</a:t>
            </a:r>
            <a:r>
              <a:rPr lang="en-US" spc="130" dirty="0"/>
              <a:t> </a:t>
            </a:r>
            <a:r>
              <a:rPr lang="en-US" spc="-5" dirty="0"/>
              <a:t>aspects:</a:t>
            </a:r>
          </a:p>
          <a:p>
            <a:pPr lvl="1"/>
            <a:r>
              <a:rPr lang="en-US" b="1" spc="-5" dirty="0">
                <a:latin typeface="Times New Roman"/>
                <a:cs typeface="Times New Roman"/>
              </a:rPr>
              <a:t>F</a:t>
            </a:r>
            <a:r>
              <a:rPr lang="en-US" b="1" dirty="0">
                <a:latin typeface="Times New Roman"/>
                <a:cs typeface="Times New Roman"/>
              </a:rPr>
              <a:t>u</a:t>
            </a:r>
            <a:r>
              <a:rPr lang="en-US" b="1" spc="-5" dirty="0">
                <a:latin typeface="Times New Roman"/>
                <a:cs typeface="Times New Roman"/>
              </a:rPr>
              <a:t>nctio</a:t>
            </a:r>
            <a:r>
              <a:rPr lang="en-US" b="1" dirty="0">
                <a:latin typeface="Times New Roman"/>
                <a:cs typeface="Times New Roman"/>
              </a:rPr>
              <a:t>n</a:t>
            </a:r>
            <a:r>
              <a:rPr lang="en-US" b="1" spc="-5" dirty="0">
                <a:latin typeface="Times New Roman"/>
                <a:cs typeface="Times New Roman"/>
              </a:rPr>
              <a:t>ality aspe</a:t>
            </a:r>
            <a:r>
              <a:rPr lang="en-US" b="1" spc="-15" dirty="0">
                <a:latin typeface="Times New Roman"/>
                <a:cs typeface="Times New Roman"/>
              </a:rPr>
              <a:t>c</a:t>
            </a:r>
            <a:r>
              <a:rPr lang="en-US" b="1" spc="-5" dirty="0">
                <a:latin typeface="Times New Roman"/>
                <a:cs typeface="Times New Roman"/>
              </a:rPr>
              <a:t>ts </a:t>
            </a:r>
            <a:r>
              <a:rPr lang="en-US" spc="-5" dirty="0">
                <a:latin typeface="Times New Roman"/>
                <a:cs typeface="Times New Roman"/>
              </a:rPr>
              <a:t>: Spe</a:t>
            </a:r>
            <a:r>
              <a:rPr lang="en-US" dirty="0">
                <a:latin typeface="Times New Roman"/>
                <a:cs typeface="Times New Roman"/>
              </a:rPr>
              <a:t>c</a:t>
            </a:r>
            <a:r>
              <a:rPr lang="en-US" spc="-5" dirty="0">
                <a:latin typeface="Times New Roman"/>
                <a:cs typeface="Times New Roman"/>
              </a:rPr>
              <a:t>ify </a:t>
            </a:r>
            <a:r>
              <a:rPr lang="en-US" spc="-10" dirty="0">
                <a:latin typeface="Times New Roman"/>
                <a:cs typeface="Times New Roman"/>
              </a:rPr>
              <a:t>wha</a:t>
            </a:r>
            <a:r>
              <a:rPr lang="en-US" spc="-5" dirty="0">
                <a:latin typeface="Times New Roman"/>
                <a:cs typeface="Times New Roman"/>
              </a:rPr>
              <a:t>t func</a:t>
            </a:r>
            <a:r>
              <a:rPr lang="en-US" spc="-15" dirty="0">
                <a:latin typeface="Times New Roman"/>
                <a:cs typeface="Times New Roman"/>
              </a:rPr>
              <a:t>t</a:t>
            </a:r>
            <a:r>
              <a:rPr lang="en-US" spc="-20" dirty="0">
                <a:latin typeface="Times New Roman"/>
                <a:cs typeface="Times New Roman"/>
              </a:rPr>
              <a:t>i</a:t>
            </a:r>
            <a:r>
              <a:rPr lang="en-US" spc="-5" dirty="0">
                <a:latin typeface="Times New Roman"/>
                <a:cs typeface="Times New Roman"/>
              </a:rPr>
              <a:t>ons are to be achiev</a:t>
            </a:r>
            <a:r>
              <a:rPr lang="en-US" spc="-15" dirty="0">
                <a:latin typeface="Times New Roman"/>
                <a:cs typeface="Times New Roman"/>
              </a:rPr>
              <a:t>e</a:t>
            </a:r>
            <a:r>
              <a:rPr lang="en-US" spc="-5" dirty="0">
                <a:latin typeface="Times New Roman"/>
                <a:cs typeface="Times New Roman"/>
              </a:rPr>
              <a:t>d </a:t>
            </a:r>
            <a:r>
              <a:rPr lang="en-US" spc="-20" dirty="0">
                <a:latin typeface="Times New Roman"/>
                <a:cs typeface="Times New Roman"/>
              </a:rPr>
              <a:t>b</a:t>
            </a:r>
            <a:r>
              <a:rPr lang="en-US" spc="-5" dirty="0">
                <a:latin typeface="Times New Roman"/>
                <a:cs typeface="Times New Roman"/>
              </a:rPr>
              <a:t>y t</a:t>
            </a:r>
            <a:r>
              <a:rPr lang="en-US" spc="-20" dirty="0">
                <a:latin typeface="Times New Roman"/>
                <a:cs typeface="Times New Roman"/>
              </a:rPr>
              <a:t>h</a:t>
            </a:r>
            <a:r>
              <a:rPr lang="en-US" spc="-5" dirty="0">
                <a:latin typeface="Times New Roman"/>
                <a:cs typeface="Times New Roman"/>
              </a:rPr>
              <a:t>e  product or</a:t>
            </a:r>
            <a:r>
              <a:rPr lang="en-US" spc="10" dirty="0">
                <a:latin typeface="Times New Roman"/>
                <a:cs typeface="Times New Roman"/>
              </a:rPr>
              <a:t> </a:t>
            </a:r>
            <a:r>
              <a:rPr lang="en-US" spc="-5" dirty="0">
                <a:latin typeface="Times New Roman"/>
                <a:cs typeface="Times New Roman"/>
              </a:rPr>
              <a:t>service.</a:t>
            </a:r>
          </a:p>
          <a:p>
            <a:pPr lvl="1"/>
            <a:r>
              <a:rPr lang="en-US" b="1" spc="-5" dirty="0">
                <a:latin typeface="Times New Roman"/>
                <a:cs typeface="Times New Roman"/>
              </a:rPr>
              <a:t>Capacity asp</a:t>
            </a:r>
            <a:r>
              <a:rPr lang="en-US" b="1" dirty="0">
                <a:latin typeface="Times New Roman"/>
                <a:cs typeface="Times New Roman"/>
              </a:rPr>
              <a:t>e</a:t>
            </a:r>
            <a:r>
              <a:rPr lang="en-US" b="1" spc="-5" dirty="0">
                <a:latin typeface="Times New Roman"/>
                <a:cs typeface="Times New Roman"/>
              </a:rPr>
              <a:t>cts </a:t>
            </a:r>
            <a:r>
              <a:rPr lang="en-US" spc="-5" dirty="0">
                <a:latin typeface="Times New Roman"/>
                <a:cs typeface="Times New Roman"/>
              </a:rPr>
              <a:t>: Speci</a:t>
            </a:r>
            <a:r>
              <a:rPr lang="en-US" spc="-15" dirty="0">
                <a:latin typeface="Times New Roman"/>
                <a:cs typeface="Times New Roman"/>
              </a:rPr>
              <a:t>f</a:t>
            </a:r>
            <a:r>
              <a:rPr lang="en-US" spc="-5" dirty="0">
                <a:latin typeface="Times New Roman"/>
                <a:cs typeface="Times New Roman"/>
              </a:rPr>
              <a:t>y the load the </a:t>
            </a:r>
            <a:r>
              <a:rPr lang="en-US" spc="-20" dirty="0">
                <a:latin typeface="Times New Roman"/>
                <a:cs typeface="Times New Roman"/>
              </a:rPr>
              <a:t>p</a:t>
            </a:r>
            <a:r>
              <a:rPr lang="en-US" spc="-5" dirty="0">
                <a:latin typeface="Times New Roman"/>
                <a:cs typeface="Times New Roman"/>
              </a:rPr>
              <a:t>roduct </a:t>
            </a:r>
            <a:r>
              <a:rPr lang="en-US" spc="-10" dirty="0">
                <a:latin typeface="Times New Roman"/>
                <a:cs typeface="Times New Roman"/>
              </a:rPr>
              <a:t>ca</a:t>
            </a:r>
            <a:r>
              <a:rPr lang="en-US" spc="-5" dirty="0">
                <a:latin typeface="Times New Roman"/>
                <a:cs typeface="Times New Roman"/>
              </a:rPr>
              <a:t>n ca</a:t>
            </a:r>
            <a:r>
              <a:rPr lang="en-US" spc="-20" dirty="0">
                <a:latin typeface="Times New Roman"/>
                <a:cs typeface="Times New Roman"/>
              </a:rPr>
              <a:t>r</a:t>
            </a:r>
            <a:r>
              <a:rPr lang="en-US" spc="-5" dirty="0">
                <a:latin typeface="Times New Roman"/>
                <a:cs typeface="Times New Roman"/>
              </a:rPr>
              <a:t>ry(such </a:t>
            </a:r>
            <a:r>
              <a:rPr lang="en-US" spc="-10" dirty="0">
                <a:latin typeface="Times New Roman"/>
                <a:cs typeface="Times New Roman"/>
              </a:rPr>
              <a:t>a</a:t>
            </a:r>
            <a:r>
              <a:rPr lang="en-US" spc="-5" dirty="0">
                <a:latin typeface="Times New Roman"/>
                <a:cs typeface="Times New Roman"/>
              </a:rPr>
              <a:t>s </a:t>
            </a:r>
            <a:r>
              <a:rPr lang="en-US" spc="-20" dirty="0">
                <a:latin typeface="Times New Roman"/>
                <a:cs typeface="Times New Roman"/>
              </a:rPr>
              <a:t>2</a:t>
            </a:r>
            <a:r>
              <a:rPr lang="en-US" spc="-5" dirty="0">
                <a:latin typeface="Times New Roman"/>
                <a:cs typeface="Times New Roman"/>
              </a:rPr>
              <a:t>50  passengers on a plane or 100 concurrent users for a </a:t>
            </a:r>
            <a:r>
              <a:rPr lang="en-US" spc="-50" dirty="0">
                <a:latin typeface="Times New Roman"/>
                <a:cs typeface="Times New Roman"/>
              </a:rPr>
              <a:t>Web</a:t>
            </a:r>
            <a:r>
              <a:rPr lang="en-US" spc="50" dirty="0">
                <a:latin typeface="Times New Roman"/>
                <a:cs typeface="Times New Roman"/>
              </a:rPr>
              <a:t> </a:t>
            </a:r>
            <a:r>
              <a:rPr lang="en-US" spc="-5" dirty="0">
                <a:latin typeface="Times New Roman"/>
                <a:cs typeface="Times New Roman"/>
              </a:rPr>
              <a:t>application).</a:t>
            </a:r>
          </a:p>
          <a:p>
            <a:pPr lvl="1"/>
            <a:r>
              <a:rPr lang="en-US" b="1" spc="-5" dirty="0">
                <a:latin typeface="Times New Roman"/>
                <a:cs typeface="Times New Roman"/>
              </a:rPr>
              <a:t>Intended use aspects </a:t>
            </a:r>
            <a:r>
              <a:rPr lang="en-US" spc="-5" dirty="0">
                <a:latin typeface="Times New Roman"/>
                <a:cs typeface="Times New Roman"/>
              </a:rPr>
              <a:t>: Specify the need or needs the product or service</a:t>
            </a:r>
            <a:r>
              <a:rPr lang="en-US" spc="180" dirty="0">
                <a:latin typeface="Times New Roman"/>
                <a:cs typeface="Times New Roman"/>
              </a:rPr>
              <a:t> </a:t>
            </a:r>
            <a:r>
              <a:rPr lang="en-US" spc="-5" dirty="0">
                <a:latin typeface="Times New Roman"/>
                <a:cs typeface="Times New Roman"/>
              </a:rPr>
              <a:t>satisfies.</a:t>
            </a:r>
          </a:p>
          <a:p>
            <a:pPr lvl="1"/>
            <a:r>
              <a:rPr lang="en-US" b="1" spc="-5" dirty="0">
                <a:latin typeface="Times New Roman"/>
                <a:cs typeface="Times New Roman"/>
              </a:rPr>
              <a:t>Reliability aspects </a:t>
            </a:r>
            <a:r>
              <a:rPr lang="en-US" spc="-5" dirty="0">
                <a:latin typeface="Times New Roman"/>
                <a:cs typeface="Times New Roman"/>
              </a:rPr>
              <a:t>: Specify how long the product </a:t>
            </a:r>
            <a:r>
              <a:rPr lang="en-US" spc="-10" dirty="0">
                <a:latin typeface="Times New Roman"/>
                <a:cs typeface="Times New Roman"/>
              </a:rPr>
              <a:t>can </a:t>
            </a:r>
            <a:r>
              <a:rPr lang="en-US" spc="-5" dirty="0">
                <a:latin typeface="Times New Roman"/>
                <a:cs typeface="Times New Roman"/>
              </a:rPr>
              <a:t>be enjoyed before </a:t>
            </a:r>
            <a:r>
              <a:rPr lang="en-US" spc="-20" dirty="0">
                <a:latin typeface="Times New Roman"/>
                <a:cs typeface="Times New Roman"/>
              </a:rPr>
              <a:t>it  </a:t>
            </a:r>
            <a:r>
              <a:rPr lang="en-US" spc="-5" dirty="0">
                <a:latin typeface="Times New Roman"/>
                <a:cs typeface="Times New Roman"/>
              </a:rPr>
              <a:t>needs</a:t>
            </a:r>
            <a:r>
              <a:rPr lang="en-US" spc="-10" dirty="0">
                <a:latin typeface="Times New Roman"/>
                <a:cs typeface="Times New Roman"/>
              </a:rPr>
              <a:t> </a:t>
            </a:r>
            <a:r>
              <a:rPr lang="en-US" spc="-5" dirty="0">
                <a:latin typeface="Times New Roman"/>
                <a:cs typeface="Times New Roman"/>
              </a:rPr>
              <a:t>maintenance.</a:t>
            </a:r>
          </a:p>
          <a:p>
            <a:pPr lvl="1"/>
            <a:r>
              <a:rPr lang="en-US" b="1" spc="-5" dirty="0">
                <a:latin typeface="Times New Roman"/>
                <a:cs typeface="Times New Roman"/>
              </a:rPr>
              <a:t>Safety aspects </a:t>
            </a:r>
            <a:r>
              <a:rPr lang="en-US" spc="-5" dirty="0">
                <a:latin typeface="Times New Roman"/>
                <a:cs typeface="Times New Roman"/>
              </a:rPr>
              <a:t>: Specify the threshold levels for ensuring safety to persons and  property from use of the product or</a:t>
            </a:r>
            <a:r>
              <a:rPr lang="en-US" spc="45" dirty="0">
                <a:latin typeface="Times New Roman"/>
                <a:cs typeface="Times New Roman"/>
              </a:rPr>
              <a:t> </a:t>
            </a:r>
            <a:r>
              <a:rPr lang="en-US" spc="-5" dirty="0">
                <a:latin typeface="Times New Roman"/>
                <a:cs typeface="Times New Roman"/>
              </a:rPr>
              <a:t>service</a:t>
            </a:r>
          </a:p>
          <a:p>
            <a:pPr lvl="1"/>
            <a:r>
              <a:rPr lang="en-US" b="1" spc="-5" dirty="0">
                <a:latin typeface="Times New Roman"/>
                <a:cs typeface="Times New Roman"/>
              </a:rPr>
              <a:t>Security</a:t>
            </a:r>
            <a:r>
              <a:rPr lang="en-US" b="1" spc="85" dirty="0">
                <a:latin typeface="Times New Roman"/>
                <a:cs typeface="Times New Roman"/>
              </a:rPr>
              <a:t> </a:t>
            </a:r>
            <a:r>
              <a:rPr lang="en-US" b="1" spc="-5" dirty="0">
                <a:latin typeface="Times New Roman"/>
                <a:cs typeface="Times New Roman"/>
              </a:rPr>
              <a:t>aspects</a:t>
            </a:r>
            <a:r>
              <a:rPr lang="en-US" b="1" spc="85" dirty="0">
                <a:latin typeface="Times New Roman"/>
                <a:cs typeface="Times New Roman"/>
              </a:rPr>
              <a:t> </a:t>
            </a:r>
            <a:r>
              <a:rPr lang="en-US" spc="-5" dirty="0">
                <a:latin typeface="Times New Roman"/>
                <a:cs typeface="Times New Roman"/>
              </a:rPr>
              <a:t>:</a:t>
            </a:r>
            <a:r>
              <a:rPr lang="en-US" spc="90" dirty="0">
                <a:latin typeface="Times New Roman"/>
                <a:cs typeface="Times New Roman"/>
              </a:rPr>
              <a:t> </a:t>
            </a:r>
            <a:r>
              <a:rPr lang="en-US" spc="-5" dirty="0">
                <a:latin typeface="Times New Roman"/>
                <a:cs typeface="Times New Roman"/>
              </a:rPr>
              <a:t>Specify</a:t>
            </a:r>
            <a:r>
              <a:rPr lang="en-US" spc="95" dirty="0">
                <a:latin typeface="Times New Roman"/>
                <a:cs typeface="Times New Roman"/>
              </a:rPr>
              <a:t> </a:t>
            </a:r>
            <a:r>
              <a:rPr lang="en-US" spc="-10" dirty="0">
                <a:latin typeface="Times New Roman"/>
                <a:cs typeface="Times New Roman"/>
              </a:rPr>
              <a:t>any</a:t>
            </a:r>
            <a:r>
              <a:rPr lang="en-US" spc="80" dirty="0">
                <a:latin typeface="Times New Roman"/>
                <a:cs typeface="Times New Roman"/>
              </a:rPr>
              <a:t> </a:t>
            </a:r>
            <a:r>
              <a:rPr lang="en-US" spc="-5" dirty="0">
                <a:latin typeface="Times New Roman"/>
                <a:cs typeface="Times New Roman"/>
              </a:rPr>
              <a:t>threats</a:t>
            </a:r>
            <a:r>
              <a:rPr lang="en-US" spc="80" dirty="0">
                <a:latin typeface="Times New Roman"/>
                <a:cs typeface="Times New Roman"/>
              </a:rPr>
              <a:t> </a:t>
            </a:r>
            <a:r>
              <a:rPr lang="en-US" spc="-5" dirty="0">
                <a:latin typeface="Times New Roman"/>
                <a:cs typeface="Times New Roman"/>
              </a:rPr>
              <a:t>for</a:t>
            </a:r>
            <a:r>
              <a:rPr lang="en-US" spc="80" dirty="0">
                <a:latin typeface="Times New Roman"/>
                <a:cs typeface="Times New Roman"/>
              </a:rPr>
              <a:t> </a:t>
            </a:r>
            <a:r>
              <a:rPr lang="en-US" spc="-5" dirty="0">
                <a:latin typeface="Times New Roman"/>
                <a:cs typeface="Times New Roman"/>
              </a:rPr>
              <a:t>which</a:t>
            </a:r>
            <a:r>
              <a:rPr lang="en-US" spc="85" dirty="0">
                <a:latin typeface="Times New Roman"/>
                <a:cs typeface="Times New Roman"/>
              </a:rPr>
              <a:t> </a:t>
            </a:r>
            <a:r>
              <a:rPr lang="en-US" spc="-5" dirty="0">
                <a:latin typeface="Times New Roman"/>
                <a:cs typeface="Times New Roman"/>
              </a:rPr>
              <a:t>the</a:t>
            </a:r>
            <a:r>
              <a:rPr lang="en-US" spc="70" dirty="0">
                <a:latin typeface="Times New Roman"/>
                <a:cs typeface="Times New Roman"/>
              </a:rPr>
              <a:t> </a:t>
            </a:r>
            <a:r>
              <a:rPr lang="en-US" spc="-5" dirty="0">
                <a:latin typeface="Times New Roman"/>
                <a:cs typeface="Times New Roman"/>
              </a:rPr>
              <a:t>product</a:t>
            </a:r>
            <a:r>
              <a:rPr lang="en-US" spc="70" dirty="0">
                <a:latin typeface="Times New Roman"/>
                <a:cs typeface="Times New Roman"/>
              </a:rPr>
              <a:t> </a:t>
            </a:r>
            <a:r>
              <a:rPr lang="en-US" spc="-5" dirty="0">
                <a:latin typeface="Times New Roman"/>
                <a:cs typeface="Times New Roman"/>
              </a:rPr>
              <a:t>or</a:t>
            </a:r>
            <a:r>
              <a:rPr lang="en-US" spc="90" dirty="0">
                <a:latin typeface="Times New Roman"/>
                <a:cs typeface="Times New Roman"/>
              </a:rPr>
              <a:t> </a:t>
            </a:r>
            <a:r>
              <a:rPr lang="en-US" spc="-5" dirty="0">
                <a:latin typeface="Times New Roman"/>
                <a:cs typeface="Times New Roman"/>
              </a:rPr>
              <a:t>service</a:t>
            </a:r>
            <a:r>
              <a:rPr lang="en-US" spc="80" dirty="0">
                <a:latin typeface="Times New Roman"/>
                <a:cs typeface="Times New Roman"/>
              </a:rPr>
              <a:t> </a:t>
            </a:r>
            <a:r>
              <a:rPr lang="en-US" spc="-10" dirty="0">
                <a:latin typeface="Times New Roman"/>
                <a:cs typeface="Times New Roman"/>
              </a:rPr>
              <a:t>needs</a:t>
            </a:r>
            <a:r>
              <a:rPr lang="en-US" spc="80" dirty="0">
                <a:latin typeface="Times New Roman"/>
                <a:cs typeface="Times New Roman"/>
              </a:rPr>
              <a:t> </a:t>
            </a:r>
            <a:r>
              <a:rPr lang="en-US" spc="-5" dirty="0">
                <a:latin typeface="Times New Roman"/>
                <a:cs typeface="Times New Roman"/>
              </a:rPr>
              <a:t>to be prepared.</a:t>
            </a:r>
            <a:endParaRPr lang="en-US" dirty="0">
              <a:latin typeface="Times New Roman"/>
              <a:cs typeface="Times New Roman"/>
            </a:endParaRPr>
          </a:p>
          <a:p>
            <a:endParaRPr lang="en-IN" dirty="0"/>
          </a:p>
        </p:txBody>
      </p:sp>
    </p:spTree>
    <p:extLst>
      <p:ext uri="{BB962C8B-B14F-4D97-AF65-F5344CB8AC3E}">
        <p14:creationId xmlns:p14="http://schemas.microsoft.com/office/powerpoint/2010/main" val="287238880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15F2A-8F7A-4033-965D-03C3FF84EF63}"/>
              </a:ext>
            </a:extLst>
          </p:cNvPr>
          <p:cNvSpPr>
            <a:spLocks noGrp="1"/>
          </p:cNvSpPr>
          <p:nvPr>
            <p:ph type="title"/>
          </p:nvPr>
        </p:nvSpPr>
        <p:spPr/>
        <p:txBody>
          <a:bodyPr/>
          <a:lstStyle/>
          <a:p>
            <a:r>
              <a:rPr lang="en-US" dirty="0"/>
              <a:t>Ensuring Quality in Specification</a:t>
            </a:r>
            <a:endParaRPr lang="en-IN" dirty="0"/>
          </a:p>
        </p:txBody>
      </p:sp>
      <p:sp>
        <p:nvSpPr>
          <p:cNvPr id="3" name="Content Placeholder 2">
            <a:extLst>
              <a:ext uri="{FF2B5EF4-FFF2-40B4-BE49-F238E27FC236}">
                <a16:creationId xmlns:a16="http://schemas.microsoft.com/office/drawing/2014/main" id="{FDFC9EC3-C2FF-4709-9953-329C392A1A00}"/>
              </a:ext>
            </a:extLst>
          </p:cNvPr>
          <p:cNvSpPr>
            <a:spLocks noGrp="1"/>
          </p:cNvSpPr>
          <p:nvPr>
            <p:ph idx="1"/>
          </p:nvPr>
        </p:nvSpPr>
        <p:spPr>
          <a:xfrm>
            <a:off x="479395" y="1825624"/>
            <a:ext cx="11372294" cy="4859261"/>
          </a:xfrm>
        </p:spPr>
        <p:txBody>
          <a:bodyPr>
            <a:normAutofit/>
          </a:bodyPr>
          <a:lstStyle/>
          <a:p>
            <a:r>
              <a:rPr lang="en-US" spc="-5" dirty="0"/>
              <a:t>In the software </a:t>
            </a:r>
            <a:r>
              <a:rPr lang="en-US" spc="-20" dirty="0"/>
              <a:t>industry, </a:t>
            </a:r>
            <a:r>
              <a:rPr lang="en-US" spc="-5" dirty="0"/>
              <a:t>specifications are referred to as user requirements.</a:t>
            </a:r>
          </a:p>
          <a:p>
            <a:pPr marL="12700">
              <a:lnSpc>
                <a:spcPct val="100000"/>
              </a:lnSpc>
              <a:spcBef>
                <a:spcPts val="1060"/>
              </a:spcBef>
              <a:tabLst>
                <a:tab pos="268605" algn="l"/>
              </a:tabLst>
            </a:pPr>
            <a:r>
              <a:rPr lang="en-US" spc="-5" dirty="0"/>
              <a:t>The following are possible scenarios for obtaining user</a:t>
            </a:r>
            <a:r>
              <a:rPr lang="en-US" spc="105" dirty="0"/>
              <a:t> </a:t>
            </a:r>
            <a:r>
              <a:rPr lang="en-US" spc="-5" dirty="0"/>
              <a:t>requirements:</a:t>
            </a:r>
          </a:p>
          <a:p>
            <a:pPr marL="971550" lvl="1" indent="-514350">
              <a:lnSpc>
                <a:spcPct val="100000"/>
              </a:lnSpc>
              <a:spcBef>
                <a:spcPts val="1060"/>
              </a:spcBef>
              <a:buFont typeface="+mj-lt"/>
              <a:buAutoNum type="arabicPeriod"/>
              <a:tabLst>
                <a:tab pos="268605" algn="l"/>
              </a:tabLst>
            </a:pPr>
            <a:r>
              <a:rPr lang="en-US" spc="-5" dirty="0"/>
              <a:t>A</a:t>
            </a:r>
            <a:r>
              <a:rPr lang="en-US" spc="135" dirty="0"/>
              <a:t> </a:t>
            </a:r>
            <a:r>
              <a:rPr lang="en-US" spc="-5" dirty="0"/>
              <a:t>business</a:t>
            </a:r>
            <a:r>
              <a:rPr lang="en-US" spc="254" dirty="0"/>
              <a:t> </a:t>
            </a:r>
            <a:r>
              <a:rPr lang="en-US" spc="-5" dirty="0"/>
              <a:t>analyst</a:t>
            </a:r>
            <a:r>
              <a:rPr lang="en-US" spc="270" dirty="0"/>
              <a:t> </a:t>
            </a:r>
            <a:r>
              <a:rPr lang="en-US" spc="-5" dirty="0"/>
              <a:t>conducts</a:t>
            </a:r>
            <a:r>
              <a:rPr lang="en-US" spc="260" dirty="0"/>
              <a:t> </a:t>
            </a:r>
            <a:r>
              <a:rPr lang="en-US" spc="-5" dirty="0"/>
              <a:t>a</a:t>
            </a:r>
            <a:r>
              <a:rPr lang="en-US" spc="260" dirty="0"/>
              <a:t> </a:t>
            </a:r>
            <a:r>
              <a:rPr lang="en-US" spc="-5" dirty="0"/>
              <a:t>feasibility</a:t>
            </a:r>
            <a:r>
              <a:rPr lang="en-US" spc="285" dirty="0"/>
              <a:t> </a:t>
            </a:r>
            <a:r>
              <a:rPr lang="en-US" spc="-30" dirty="0"/>
              <a:t>study,</a:t>
            </a:r>
            <a:r>
              <a:rPr lang="en-US" spc="265" dirty="0"/>
              <a:t> </a:t>
            </a:r>
            <a:r>
              <a:rPr lang="en-US" spc="-5" dirty="0"/>
              <a:t>writes</a:t>
            </a:r>
            <a:r>
              <a:rPr lang="en-US" spc="254" dirty="0"/>
              <a:t> </a:t>
            </a:r>
            <a:r>
              <a:rPr lang="en-US" spc="-5" dirty="0"/>
              <a:t>up</a:t>
            </a:r>
            <a:r>
              <a:rPr lang="en-US" spc="265" dirty="0"/>
              <a:t> </a:t>
            </a:r>
            <a:r>
              <a:rPr lang="en-US" spc="-5" dirty="0"/>
              <a:t>a</a:t>
            </a:r>
            <a:r>
              <a:rPr lang="en-US" spc="260" dirty="0"/>
              <a:t> </a:t>
            </a:r>
            <a:r>
              <a:rPr lang="en-US" dirty="0"/>
              <a:t>report,</a:t>
            </a:r>
            <a:r>
              <a:rPr lang="en-US" spc="270" dirty="0"/>
              <a:t> </a:t>
            </a:r>
            <a:r>
              <a:rPr lang="en-US" spc="-5" dirty="0"/>
              <a:t>and draws </a:t>
            </a:r>
            <a:r>
              <a:rPr lang="en-US" dirty="0"/>
              <a:t>up </a:t>
            </a:r>
            <a:r>
              <a:rPr lang="en-US" spc="-5" dirty="0"/>
              <a:t>the user requirements. The </a:t>
            </a:r>
            <a:r>
              <a:rPr lang="en-US" dirty="0"/>
              <a:t>analyst:</a:t>
            </a:r>
          </a:p>
          <a:p>
            <a:pPr lvl="2">
              <a:lnSpc>
                <a:spcPct val="100000"/>
              </a:lnSpc>
              <a:spcBef>
                <a:spcPts val="1060"/>
              </a:spcBef>
              <a:tabLst>
                <a:tab pos="268605" algn="l"/>
              </a:tabLst>
            </a:pPr>
            <a:r>
              <a:rPr lang="en-US" spc="-5" dirty="0">
                <a:latin typeface="Times New Roman"/>
                <a:cs typeface="Times New Roman"/>
              </a:rPr>
              <a:t>Meets </a:t>
            </a:r>
            <a:r>
              <a:rPr lang="en-US" dirty="0">
                <a:latin typeface="Times New Roman"/>
                <a:cs typeface="Times New Roman"/>
              </a:rPr>
              <a:t>with </a:t>
            </a:r>
            <a:r>
              <a:rPr lang="en-US" spc="-5" dirty="0">
                <a:latin typeface="Times New Roman"/>
                <a:cs typeface="Times New Roman"/>
              </a:rPr>
              <a:t>all </a:t>
            </a:r>
            <a:r>
              <a:rPr lang="en-US" dirty="0">
                <a:latin typeface="Times New Roman"/>
                <a:cs typeface="Times New Roman"/>
              </a:rPr>
              <a:t>the </a:t>
            </a:r>
            <a:r>
              <a:rPr lang="en-US" b="1" dirty="0">
                <a:latin typeface="Times New Roman"/>
                <a:cs typeface="Times New Roman"/>
              </a:rPr>
              <a:t>end users </a:t>
            </a:r>
            <a:r>
              <a:rPr lang="en-US" dirty="0">
                <a:latin typeface="Times New Roman"/>
                <a:cs typeface="Times New Roman"/>
              </a:rPr>
              <a:t>and notes their requirements and</a:t>
            </a:r>
            <a:r>
              <a:rPr lang="en-US" spc="-170" dirty="0">
                <a:latin typeface="Times New Roman"/>
                <a:cs typeface="Times New Roman"/>
              </a:rPr>
              <a:t> </a:t>
            </a:r>
            <a:r>
              <a:rPr lang="en-US" dirty="0">
                <a:latin typeface="Times New Roman"/>
                <a:cs typeface="Times New Roman"/>
              </a:rPr>
              <a:t>concerns.</a:t>
            </a:r>
          </a:p>
          <a:p>
            <a:pPr lvl="2">
              <a:lnSpc>
                <a:spcPct val="100000"/>
              </a:lnSpc>
              <a:spcBef>
                <a:spcPts val="1060"/>
              </a:spcBef>
              <a:tabLst>
                <a:tab pos="268605" algn="l"/>
              </a:tabLst>
            </a:pPr>
            <a:r>
              <a:rPr lang="en-US" spc="-5" dirty="0">
                <a:latin typeface="Times New Roman"/>
                <a:cs typeface="Times New Roman"/>
              </a:rPr>
              <a:t>Meets </a:t>
            </a:r>
            <a:r>
              <a:rPr lang="en-US" dirty="0">
                <a:latin typeface="Times New Roman"/>
                <a:cs typeface="Times New Roman"/>
              </a:rPr>
              <a:t>with the </a:t>
            </a:r>
            <a:r>
              <a:rPr lang="en-US" b="1" dirty="0">
                <a:latin typeface="Times New Roman"/>
                <a:cs typeface="Times New Roman"/>
              </a:rPr>
              <a:t>function heads </a:t>
            </a:r>
            <a:r>
              <a:rPr lang="en-US" dirty="0">
                <a:latin typeface="Times New Roman"/>
                <a:cs typeface="Times New Roman"/>
              </a:rPr>
              <a:t>and notes their requirements and</a:t>
            </a:r>
            <a:r>
              <a:rPr lang="en-US" spc="-185" dirty="0">
                <a:latin typeface="Times New Roman"/>
                <a:cs typeface="Times New Roman"/>
              </a:rPr>
              <a:t> </a:t>
            </a:r>
            <a:r>
              <a:rPr lang="en-US" dirty="0">
                <a:latin typeface="Times New Roman"/>
                <a:cs typeface="Times New Roman"/>
              </a:rPr>
              <a:t>concerns.</a:t>
            </a:r>
          </a:p>
          <a:p>
            <a:pPr lvl="2">
              <a:lnSpc>
                <a:spcPct val="100000"/>
              </a:lnSpc>
              <a:spcBef>
                <a:spcPts val="1060"/>
              </a:spcBef>
              <a:tabLst>
                <a:tab pos="268605" algn="l"/>
              </a:tabLst>
            </a:pPr>
            <a:r>
              <a:rPr lang="en-US" spc="-5" dirty="0">
                <a:latin typeface="Times New Roman"/>
                <a:cs typeface="Times New Roman"/>
              </a:rPr>
              <a:t>Meets </a:t>
            </a:r>
            <a:r>
              <a:rPr lang="en-US" dirty="0">
                <a:latin typeface="Times New Roman"/>
                <a:cs typeface="Times New Roman"/>
              </a:rPr>
              <a:t>with </a:t>
            </a:r>
            <a:r>
              <a:rPr lang="en-US" b="1" spc="-5" dirty="0">
                <a:latin typeface="Times New Roman"/>
                <a:cs typeface="Times New Roman"/>
              </a:rPr>
              <a:t>management </a:t>
            </a:r>
            <a:r>
              <a:rPr lang="en-US" b="1" dirty="0">
                <a:latin typeface="Times New Roman"/>
                <a:cs typeface="Times New Roman"/>
              </a:rPr>
              <a:t>personnel </a:t>
            </a:r>
            <a:r>
              <a:rPr lang="en-US" dirty="0">
                <a:latin typeface="Times New Roman"/>
                <a:cs typeface="Times New Roman"/>
              </a:rPr>
              <a:t>and notes their requirements and</a:t>
            </a:r>
            <a:r>
              <a:rPr lang="en-US" spc="-130" dirty="0">
                <a:latin typeface="Times New Roman"/>
                <a:cs typeface="Times New Roman"/>
              </a:rPr>
              <a:t> </a:t>
            </a:r>
            <a:r>
              <a:rPr lang="en-US" dirty="0">
                <a:latin typeface="Times New Roman"/>
                <a:cs typeface="Times New Roman"/>
              </a:rPr>
              <a:t>concerns.</a:t>
            </a:r>
          </a:p>
          <a:p>
            <a:pPr lvl="2">
              <a:lnSpc>
                <a:spcPct val="100000"/>
              </a:lnSpc>
              <a:spcBef>
                <a:spcPts val="1060"/>
              </a:spcBef>
              <a:tabLst>
                <a:tab pos="268605" algn="l"/>
              </a:tabLst>
            </a:pPr>
            <a:r>
              <a:rPr lang="en-US" b="1" spc="-5" dirty="0">
                <a:latin typeface="Times New Roman"/>
                <a:cs typeface="Times New Roman"/>
              </a:rPr>
              <a:t>Consolidates the requirements </a:t>
            </a:r>
            <a:r>
              <a:rPr lang="en-US" spc="-5" dirty="0">
                <a:latin typeface="Times New Roman"/>
                <a:cs typeface="Times New Roman"/>
              </a:rPr>
              <a:t>and presents </a:t>
            </a:r>
            <a:r>
              <a:rPr lang="en-US" dirty="0">
                <a:latin typeface="Times New Roman"/>
                <a:cs typeface="Times New Roman"/>
              </a:rPr>
              <a:t>them </a:t>
            </a:r>
            <a:r>
              <a:rPr lang="en-US" spc="-5" dirty="0">
                <a:latin typeface="Times New Roman"/>
                <a:cs typeface="Times New Roman"/>
              </a:rPr>
              <a:t>to select </a:t>
            </a:r>
            <a:r>
              <a:rPr lang="en-US" dirty="0">
                <a:latin typeface="Times New Roman"/>
                <a:cs typeface="Times New Roman"/>
              </a:rPr>
              <a:t>end </a:t>
            </a:r>
            <a:r>
              <a:rPr lang="en-US" spc="-5" dirty="0">
                <a:latin typeface="Times New Roman"/>
                <a:cs typeface="Times New Roman"/>
              </a:rPr>
              <a:t>users, function  </a:t>
            </a:r>
            <a:r>
              <a:rPr lang="en-US" dirty="0">
                <a:latin typeface="Times New Roman"/>
                <a:cs typeface="Times New Roman"/>
              </a:rPr>
              <a:t>heads, and </a:t>
            </a:r>
            <a:r>
              <a:rPr lang="en-US" spc="-5" dirty="0">
                <a:latin typeface="Times New Roman"/>
                <a:cs typeface="Times New Roman"/>
              </a:rPr>
              <a:t>management </a:t>
            </a:r>
            <a:r>
              <a:rPr lang="en-US" dirty="0">
                <a:latin typeface="Times New Roman"/>
                <a:cs typeface="Times New Roman"/>
              </a:rPr>
              <a:t>personnel and receives their feedback, </a:t>
            </a:r>
            <a:r>
              <a:rPr lang="en-US" spc="-5" dirty="0">
                <a:latin typeface="Times New Roman"/>
                <a:cs typeface="Times New Roman"/>
              </a:rPr>
              <a:t>if</a:t>
            </a:r>
            <a:r>
              <a:rPr lang="en-US" spc="-155" dirty="0">
                <a:latin typeface="Times New Roman"/>
                <a:cs typeface="Times New Roman"/>
              </a:rPr>
              <a:t> </a:t>
            </a:r>
            <a:r>
              <a:rPr lang="en-US" dirty="0">
                <a:latin typeface="Times New Roman"/>
                <a:cs typeface="Times New Roman"/>
              </a:rPr>
              <a:t>any.</a:t>
            </a:r>
          </a:p>
          <a:p>
            <a:pPr lvl="2">
              <a:lnSpc>
                <a:spcPct val="100000"/>
              </a:lnSpc>
              <a:spcBef>
                <a:spcPts val="1060"/>
              </a:spcBef>
              <a:tabLst>
                <a:tab pos="268605" algn="l"/>
              </a:tabLst>
            </a:pPr>
            <a:r>
              <a:rPr lang="en-US" b="1" spc="-5" dirty="0">
                <a:latin typeface="Times New Roman"/>
                <a:cs typeface="Times New Roman"/>
              </a:rPr>
              <a:t>Implements </a:t>
            </a:r>
            <a:r>
              <a:rPr lang="en-US" b="1" dirty="0">
                <a:latin typeface="Times New Roman"/>
                <a:cs typeface="Times New Roman"/>
              </a:rPr>
              <a:t>the feedback </a:t>
            </a:r>
            <a:r>
              <a:rPr lang="en-US" dirty="0">
                <a:latin typeface="Times New Roman"/>
                <a:cs typeface="Times New Roman"/>
              </a:rPr>
              <a:t>and finalizes</a:t>
            </a:r>
            <a:r>
              <a:rPr lang="en-US" spc="-110" dirty="0">
                <a:latin typeface="Times New Roman"/>
                <a:cs typeface="Times New Roman"/>
              </a:rPr>
              <a:t> </a:t>
            </a:r>
            <a:r>
              <a:rPr lang="en-US" dirty="0">
                <a:latin typeface="Times New Roman"/>
                <a:cs typeface="Times New Roman"/>
              </a:rPr>
              <a:t>specifications.</a:t>
            </a:r>
          </a:p>
          <a:p>
            <a:endParaRPr lang="en-IN" dirty="0"/>
          </a:p>
        </p:txBody>
      </p:sp>
    </p:spTree>
    <p:extLst>
      <p:ext uri="{BB962C8B-B14F-4D97-AF65-F5344CB8AC3E}">
        <p14:creationId xmlns:p14="http://schemas.microsoft.com/office/powerpoint/2010/main" val="232519586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E0EB0-BD3E-4BC5-8BCD-5F74A09C9B6F}"/>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D9DF6DC1-5F0A-40EC-83F0-7FB8D3E40F5B}"/>
              </a:ext>
            </a:extLst>
          </p:cNvPr>
          <p:cNvSpPr>
            <a:spLocks noGrp="1"/>
          </p:cNvSpPr>
          <p:nvPr>
            <p:ph idx="1"/>
          </p:nvPr>
        </p:nvSpPr>
        <p:spPr/>
        <p:txBody>
          <a:bodyPr>
            <a:normAutofit lnSpcReduction="10000"/>
          </a:bodyPr>
          <a:lstStyle/>
          <a:p>
            <a:pPr marL="983616" marR="7620" lvl="1" indent="-514350">
              <a:lnSpc>
                <a:spcPct val="121400"/>
              </a:lnSpc>
              <a:spcBef>
                <a:spcPts val="100"/>
              </a:spcBef>
              <a:buSzPct val="100000"/>
              <a:buFont typeface="+mj-lt"/>
              <a:buAutoNum type="arabicPeriod" startAt="2"/>
              <a:tabLst>
                <a:tab pos="469900" algn="l"/>
                <a:tab pos="470534" algn="l"/>
              </a:tabLst>
            </a:pPr>
            <a:r>
              <a:rPr lang="en-US" spc="-5" dirty="0">
                <a:latin typeface="Times New Roman"/>
                <a:cs typeface="Times New Roman"/>
              </a:rPr>
              <a:t>A ready set </a:t>
            </a:r>
            <a:r>
              <a:rPr lang="en-US" dirty="0">
                <a:latin typeface="Times New Roman"/>
                <a:cs typeface="Times New Roman"/>
              </a:rPr>
              <a:t>of </a:t>
            </a:r>
            <a:r>
              <a:rPr lang="en-US" spc="-5" dirty="0">
                <a:latin typeface="Times New Roman"/>
                <a:cs typeface="Times New Roman"/>
              </a:rPr>
              <a:t>user requirements is presented as part </a:t>
            </a:r>
            <a:r>
              <a:rPr lang="en-US" dirty="0">
                <a:latin typeface="Times New Roman"/>
                <a:cs typeface="Times New Roman"/>
              </a:rPr>
              <a:t>of </a:t>
            </a:r>
            <a:r>
              <a:rPr lang="en-US" spc="-5" dirty="0">
                <a:latin typeface="Times New Roman"/>
                <a:cs typeface="Times New Roman"/>
              </a:rPr>
              <a:t>a </a:t>
            </a:r>
            <a:r>
              <a:rPr lang="en-US" dirty="0">
                <a:latin typeface="Times New Roman"/>
                <a:cs typeface="Times New Roman"/>
              </a:rPr>
              <a:t>request for  </a:t>
            </a:r>
            <a:r>
              <a:rPr lang="en-US" spc="-5" dirty="0">
                <a:latin typeface="Times New Roman"/>
                <a:cs typeface="Times New Roman"/>
              </a:rPr>
              <a:t>proposal.</a:t>
            </a:r>
          </a:p>
          <a:p>
            <a:pPr marL="983616" marR="7620" lvl="1" indent="-514350">
              <a:lnSpc>
                <a:spcPct val="121400"/>
              </a:lnSpc>
              <a:spcBef>
                <a:spcPts val="100"/>
              </a:spcBef>
              <a:buSzPct val="100000"/>
              <a:buFont typeface="+mj-lt"/>
              <a:buAutoNum type="arabicPeriod" startAt="2"/>
              <a:tabLst>
                <a:tab pos="469900" algn="l"/>
                <a:tab pos="470534" algn="l"/>
              </a:tabLst>
            </a:pPr>
            <a:r>
              <a:rPr lang="en-US" spc="-5" dirty="0">
                <a:latin typeface="Times New Roman"/>
                <a:cs typeface="Times New Roman"/>
              </a:rPr>
              <a:t>A req</a:t>
            </a:r>
            <a:r>
              <a:rPr lang="en-US" dirty="0">
                <a:latin typeface="Times New Roman"/>
                <a:cs typeface="Times New Roman"/>
              </a:rPr>
              <a:t>u</a:t>
            </a:r>
            <a:r>
              <a:rPr lang="en-US" spc="-5" dirty="0">
                <a:latin typeface="Times New Roman"/>
                <a:cs typeface="Times New Roman"/>
              </a:rPr>
              <a:t>est for pro</a:t>
            </a:r>
            <a:r>
              <a:rPr lang="en-US" dirty="0">
                <a:latin typeface="Times New Roman"/>
                <a:cs typeface="Times New Roman"/>
              </a:rPr>
              <a:t>p</a:t>
            </a:r>
            <a:r>
              <a:rPr lang="en-US" spc="-5" dirty="0">
                <a:latin typeface="Times New Roman"/>
                <a:cs typeface="Times New Roman"/>
              </a:rPr>
              <a:t>osal points </a:t>
            </a:r>
            <a:r>
              <a:rPr lang="en-US" spc="-20" dirty="0">
                <a:latin typeface="Times New Roman"/>
                <a:cs typeface="Times New Roman"/>
              </a:rPr>
              <a:t>t</a:t>
            </a:r>
            <a:r>
              <a:rPr lang="en-US" spc="-5" dirty="0">
                <a:latin typeface="Times New Roman"/>
                <a:cs typeface="Times New Roman"/>
              </a:rPr>
              <a:t>o a s</a:t>
            </a:r>
            <a:r>
              <a:rPr lang="en-US" spc="-20" dirty="0">
                <a:latin typeface="Times New Roman"/>
                <a:cs typeface="Times New Roman"/>
              </a:rPr>
              <a:t>i</a:t>
            </a:r>
            <a:r>
              <a:rPr lang="en-US" spc="-5" dirty="0">
                <a:latin typeface="Times New Roman"/>
                <a:cs typeface="Times New Roman"/>
              </a:rPr>
              <a:t>milar pro</a:t>
            </a:r>
            <a:r>
              <a:rPr lang="en-US" dirty="0">
                <a:latin typeface="Times New Roman"/>
                <a:cs typeface="Times New Roman"/>
              </a:rPr>
              <a:t>d</a:t>
            </a:r>
            <a:r>
              <a:rPr lang="en-US" spc="-5" dirty="0">
                <a:latin typeface="Times New Roman"/>
                <a:cs typeface="Times New Roman"/>
              </a:rPr>
              <a:t>uct and req</a:t>
            </a:r>
            <a:r>
              <a:rPr lang="en-US" dirty="0">
                <a:latin typeface="Times New Roman"/>
                <a:cs typeface="Times New Roman"/>
              </a:rPr>
              <a:t>u</a:t>
            </a:r>
            <a:r>
              <a:rPr lang="en-US" spc="-5" dirty="0">
                <a:latin typeface="Times New Roman"/>
                <a:cs typeface="Times New Roman"/>
              </a:rPr>
              <a:t>ests replication with client-specific</a:t>
            </a:r>
            <a:r>
              <a:rPr lang="en-US" spc="40" dirty="0">
                <a:latin typeface="Times New Roman"/>
                <a:cs typeface="Times New Roman"/>
              </a:rPr>
              <a:t> </a:t>
            </a:r>
            <a:r>
              <a:rPr lang="en-US" spc="-5" dirty="0">
                <a:latin typeface="Times New Roman"/>
                <a:cs typeface="Times New Roman"/>
              </a:rPr>
              <a:t>customization.</a:t>
            </a:r>
          </a:p>
          <a:p>
            <a:pPr marL="526416" marR="7620" indent="-514350">
              <a:lnSpc>
                <a:spcPct val="121400"/>
              </a:lnSpc>
              <a:spcBef>
                <a:spcPts val="100"/>
              </a:spcBef>
              <a:buSzPct val="100000"/>
              <a:tabLst>
                <a:tab pos="469900" algn="l"/>
                <a:tab pos="470534" algn="l"/>
              </a:tabLst>
            </a:pPr>
            <a:r>
              <a:rPr lang="en-US" spc="-5" dirty="0">
                <a:latin typeface="Times New Roman"/>
                <a:cs typeface="Times New Roman"/>
              </a:rPr>
              <a:t>Regardless </a:t>
            </a:r>
            <a:r>
              <a:rPr lang="en-US" dirty="0">
                <a:latin typeface="Times New Roman"/>
                <a:cs typeface="Times New Roman"/>
              </a:rPr>
              <a:t>of </a:t>
            </a:r>
            <a:r>
              <a:rPr lang="en-US" spc="-5" dirty="0">
                <a:latin typeface="Times New Roman"/>
                <a:cs typeface="Times New Roman"/>
              </a:rPr>
              <a:t>the scenario, once the specifications are </a:t>
            </a:r>
            <a:r>
              <a:rPr lang="en-US" spc="-25" dirty="0">
                <a:latin typeface="Times New Roman"/>
                <a:cs typeface="Times New Roman"/>
              </a:rPr>
              <a:t>ready, </a:t>
            </a:r>
            <a:r>
              <a:rPr lang="en-US" spc="-5" dirty="0">
                <a:latin typeface="Times New Roman"/>
                <a:cs typeface="Times New Roman"/>
              </a:rPr>
              <a:t>quality  assurance steps</a:t>
            </a:r>
            <a:r>
              <a:rPr lang="en-US" dirty="0">
                <a:latin typeface="Times New Roman"/>
                <a:cs typeface="Times New Roman"/>
              </a:rPr>
              <a:t> </a:t>
            </a:r>
            <a:r>
              <a:rPr lang="en-US" spc="-5" dirty="0">
                <a:latin typeface="Times New Roman"/>
                <a:cs typeface="Times New Roman"/>
              </a:rPr>
              <a:t>in.</a:t>
            </a:r>
            <a:endParaRPr lang="en-US" dirty="0">
              <a:latin typeface="Times New Roman"/>
              <a:cs typeface="Times New Roman"/>
            </a:endParaRPr>
          </a:p>
          <a:p>
            <a:pPr marL="526416" marR="7620" indent="-514350">
              <a:lnSpc>
                <a:spcPct val="121400"/>
              </a:lnSpc>
              <a:spcBef>
                <a:spcPts val="100"/>
              </a:spcBef>
              <a:buSzPct val="100000"/>
              <a:tabLst>
                <a:tab pos="469900" algn="l"/>
                <a:tab pos="470534" algn="l"/>
              </a:tabLst>
            </a:pPr>
            <a:r>
              <a:rPr lang="en-US" spc="-5" dirty="0">
                <a:latin typeface="Times New Roman"/>
                <a:cs typeface="Times New Roman"/>
              </a:rPr>
              <a:t>The role of q</a:t>
            </a:r>
            <a:r>
              <a:rPr lang="en-US" dirty="0">
                <a:latin typeface="Times New Roman"/>
                <a:cs typeface="Times New Roman"/>
              </a:rPr>
              <a:t>u</a:t>
            </a:r>
            <a:r>
              <a:rPr lang="en-US" spc="-5" dirty="0">
                <a:latin typeface="Times New Roman"/>
                <a:cs typeface="Times New Roman"/>
              </a:rPr>
              <a:t>ali</a:t>
            </a:r>
            <a:r>
              <a:rPr lang="en-US" spc="-20" dirty="0">
                <a:latin typeface="Times New Roman"/>
                <a:cs typeface="Times New Roman"/>
              </a:rPr>
              <a:t>t</a:t>
            </a:r>
            <a:r>
              <a:rPr lang="en-US" spc="-5" dirty="0">
                <a:latin typeface="Times New Roman"/>
                <a:cs typeface="Times New Roman"/>
              </a:rPr>
              <a:t>y a</a:t>
            </a:r>
            <a:r>
              <a:rPr lang="en-US" spc="-15" dirty="0">
                <a:latin typeface="Times New Roman"/>
                <a:cs typeface="Times New Roman"/>
              </a:rPr>
              <a:t>s</a:t>
            </a:r>
            <a:r>
              <a:rPr lang="en-US" spc="-25" dirty="0">
                <a:latin typeface="Times New Roman"/>
                <a:cs typeface="Times New Roman"/>
              </a:rPr>
              <a:t>s</a:t>
            </a:r>
            <a:r>
              <a:rPr lang="en-US" spc="-5" dirty="0">
                <a:latin typeface="Times New Roman"/>
                <a:cs typeface="Times New Roman"/>
              </a:rPr>
              <a:t>urance in this ar</a:t>
            </a:r>
            <a:r>
              <a:rPr lang="en-US" spc="-15" dirty="0">
                <a:latin typeface="Times New Roman"/>
                <a:cs typeface="Times New Roman"/>
              </a:rPr>
              <a:t>e</a:t>
            </a:r>
            <a:r>
              <a:rPr lang="en-US" spc="-5" dirty="0">
                <a:latin typeface="Times New Roman"/>
                <a:cs typeface="Times New Roman"/>
              </a:rPr>
              <a:t>a is to ensure th</a:t>
            </a:r>
            <a:r>
              <a:rPr lang="en-US" spc="-20" dirty="0">
                <a:latin typeface="Times New Roman"/>
                <a:cs typeface="Times New Roman"/>
              </a:rPr>
              <a:t>a</a:t>
            </a:r>
            <a:r>
              <a:rPr lang="en-US" spc="-5" dirty="0">
                <a:latin typeface="Times New Roman"/>
                <a:cs typeface="Times New Roman"/>
              </a:rPr>
              <a:t>t the specifications are exhaustive and cover all</a:t>
            </a:r>
            <a:r>
              <a:rPr lang="en-US" spc="45" dirty="0">
                <a:latin typeface="Times New Roman"/>
                <a:cs typeface="Times New Roman"/>
              </a:rPr>
              <a:t> </a:t>
            </a:r>
            <a:r>
              <a:rPr lang="en-US" spc="-5" dirty="0">
                <a:latin typeface="Times New Roman"/>
                <a:cs typeface="Times New Roman"/>
              </a:rPr>
              <a:t>areas including </a:t>
            </a:r>
            <a:r>
              <a:rPr lang="en-US" spc="-15" dirty="0">
                <a:latin typeface="Times New Roman"/>
                <a:cs typeface="Times New Roman"/>
              </a:rPr>
              <a:t>functionality, </a:t>
            </a:r>
            <a:r>
              <a:rPr lang="en-US" spc="-20" dirty="0">
                <a:latin typeface="Times New Roman"/>
                <a:cs typeface="Times New Roman"/>
              </a:rPr>
              <a:t>capacity, </a:t>
            </a:r>
            <a:r>
              <a:rPr lang="en-US" spc="-15" dirty="0">
                <a:latin typeface="Times New Roman"/>
                <a:cs typeface="Times New Roman"/>
              </a:rPr>
              <a:t>reliability, </a:t>
            </a:r>
            <a:r>
              <a:rPr lang="en-US" spc="-25" dirty="0">
                <a:latin typeface="Times New Roman"/>
                <a:cs typeface="Times New Roman"/>
              </a:rPr>
              <a:t>safety, </a:t>
            </a:r>
            <a:r>
              <a:rPr lang="en-US" spc="-20" dirty="0">
                <a:latin typeface="Times New Roman"/>
                <a:cs typeface="Times New Roman"/>
              </a:rPr>
              <a:t>security, </a:t>
            </a:r>
            <a:r>
              <a:rPr lang="en-US" spc="-5" dirty="0">
                <a:latin typeface="Times New Roman"/>
                <a:cs typeface="Times New Roman"/>
              </a:rPr>
              <a:t>intended use,</a:t>
            </a:r>
            <a:r>
              <a:rPr lang="en-US" spc="-15" dirty="0">
                <a:latin typeface="Times New Roman"/>
                <a:cs typeface="Times New Roman"/>
              </a:rPr>
              <a:t> </a:t>
            </a:r>
            <a:r>
              <a:rPr lang="en-US" spc="-5" dirty="0">
                <a:latin typeface="Times New Roman"/>
                <a:cs typeface="Times New Roman"/>
              </a:rPr>
              <a:t>etc.</a:t>
            </a:r>
            <a:endParaRPr lang="en-US" dirty="0">
              <a:latin typeface="Times New Roman"/>
              <a:cs typeface="Times New Roman"/>
            </a:endParaRPr>
          </a:p>
          <a:p>
            <a:endParaRPr lang="en-IN" dirty="0"/>
          </a:p>
        </p:txBody>
      </p:sp>
    </p:spTree>
    <p:extLst>
      <p:ext uri="{BB962C8B-B14F-4D97-AF65-F5344CB8AC3E}">
        <p14:creationId xmlns:p14="http://schemas.microsoft.com/office/powerpoint/2010/main" val="425726719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59ED9-2CA0-47D8-AD13-C1AD898AB574}"/>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8E10AFA4-5BAD-4CC1-8923-4EC997CDE041}"/>
              </a:ext>
            </a:extLst>
          </p:cNvPr>
          <p:cNvSpPr>
            <a:spLocks noGrp="1"/>
          </p:cNvSpPr>
          <p:nvPr>
            <p:ph idx="1"/>
          </p:nvPr>
        </p:nvSpPr>
        <p:spPr/>
        <p:txBody>
          <a:bodyPr/>
          <a:lstStyle/>
          <a:p>
            <a:pPr marL="354965" indent="-342900">
              <a:lnSpc>
                <a:spcPct val="100000"/>
              </a:lnSpc>
              <a:spcBef>
                <a:spcPts val="95"/>
              </a:spcBef>
              <a:buSzPct val="100000"/>
              <a:tabLst>
                <a:tab pos="268605" algn="l"/>
                <a:tab pos="269240" algn="l"/>
              </a:tabLst>
            </a:pPr>
            <a:r>
              <a:rPr lang="en-US" sz="3200" spc="-5" dirty="0">
                <a:latin typeface="Times New Roman"/>
                <a:cs typeface="Times New Roman"/>
              </a:rPr>
              <a:t>The tools for building quality into specifications are as</a:t>
            </a:r>
            <a:r>
              <a:rPr lang="en-US" sz="3200" spc="95" dirty="0">
                <a:latin typeface="Times New Roman"/>
                <a:cs typeface="Times New Roman"/>
              </a:rPr>
              <a:t> </a:t>
            </a:r>
            <a:r>
              <a:rPr lang="en-US" sz="3200" spc="-5" dirty="0">
                <a:latin typeface="Times New Roman"/>
                <a:cs typeface="Times New Roman"/>
              </a:rPr>
              <a:t>follows:</a:t>
            </a:r>
          </a:p>
          <a:p>
            <a:pPr marL="812165" lvl="1" indent="-342900">
              <a:lnSpc>
                <a:spcPct val="100000"/>
              </a:lnSpc>
              <a:spcBef>
                <a:spcPts val="95"/>
              </a:spcBef>
              <a:buSzPct val="100000"/>
              <a:tabLst>
                <a:tab pos="268605" algn="l"/>
                <a:tab pos="269240" algn="l"/>
              </a:tabLst>
            </a:pPr>
            <a:r>
              <a:rPr lang="en-US" sz="2800" b="1" spc="-10" dirty="0">
                <a:latin typeface="Times New Roman"/>
                <a:cs typeface="Times New Roman"/>
              </a:rPr>
              <a:t>Process </a:t>
            </a:r>
            <a:r>
              <a:rPr lang="en-US" sz="2800" b="1" spc="-5" dirty="0">
                <a:latin typeface="Times New Roman"/>
                <a:cs typeface="Times New Roman"/>
              </a:rPr>
              <a:t>documentation </a:t>
            </a:r>
            <a:r>
              <a:rPr lang="en-US" sz="2800" spc="-5" dirty="0">
                <a:latin typeface="Times New Roman"/>
                <a:cs typeface="Times New Roman"/>
              </a:rPr>
              <a:t>- Details the methodology for gathering,  developing, </a:t>
            </a:r>
            <a:r>
              <a:rPr lang="en-US" sz="2800" dirty="0">
                <a:latin typeface="Times New Roman"/>
                <a:cs typeface="Times New Roman"/>
              </a:rPr>
              <a:t>analyzing, </a:t>
            </a:r>
            <a:r>
              <a:rPr lang="en-US" sz="2800" spc="-5" dirty="0">
                <a:latin typeface="Times New Roman"/>
                <a:cs typeface="Times New Roman"/>
              </a:rPr>
              <a:t>and finalizing the</a:t>
            </a:r>
            <a:r>
              <a:rPr lang="en-US" sz="2800" spc="20" dirty="0">
                <a:latin typeface="Times New Roman"/>
                <a:cs typeface="Times New Roman"/>
              </a:rPr>
              <a:t> </a:t>
            </a:r>
            <a:r>
              <a:rPr lang="en-US" sz="2800" spc="-5" dirty="0">
                <a:latin typeface="Times New Roman"/>
                <a:cs typeface="Times New Roman"/>
              </a:rPr>
              <a:t>specifications.</a:t>
            </a:r>
          </a:p>
          <a:p>
            <a:pPr marL="812165" lvl="1" indent="-342900">
              <a:lnSpc>
                <a:spcPct val="100000"/>
              </a:lnSpc>
              <a:spcBef>
                <a:spcPts val="95"/>
              </a:spcBef>
              <a:buSzPct val="100000"/>
              <a:tabLst>
                <a:tab pos="268605" algn="l"/>
                <a:tab pos="269240" algn="l"/>
              </a:tabLst>
            </a:pPr>
            <a:r>
              <a:rPr lang="en-US" sz="2800" b="1" spc="-5" dirty="0">
                <a:latin typeface="Times New Roman"/>
                <a:cs typeface="Times New Roman"/>
              </a:rPr>
              <a:t>Standards and guidelines, formats, </a:t>
            </a:r>
            <a:r>
              <a:rPr lang="en-US" sz="2800" b="1" dirty="0">
                <a:latin typeface="Times New Roman"/>
                <a:cs typeface="Times New Roman"/>
              </a:rPr>
              <a:t>and templates </a:t>
            </a:r>
            <a:r>
              <a:rPr lang="en-US" sz="2800" spc="-5" dirty="0">
                <a:latin typeface="Times New Roman"/>
                <a:cs typeface="Times New Roman"/>
              </a:rPr>
              <a:t>-</a:t>
            </a:r>
            <a:r>
              <a:rPr lang="en-US" sz="2800" spc="310" dirty="0">
                <a:latin typeface="Times New Roman"/>
                <a:cs typeface="Times New Roman"/>
              </a:rPr>
              <a:t> </a:t>
            </a:r>
            <a:r>
              <a:rPr lang="en-US" sz="2800" spc="-5" dirty="0">
                <a:latin typeface="Times New Roman"/>
                <a:cs typeface="Times New Roman"/>
              </a:rPr>
              <a:t>Specify the </a:t>
            </a:r>
            <a:r>
              <a:rPr lang="en-US" sz="2800" spc="-10" dirty="0">
                <a:latin typeface="Times New Roman"/>
                <a:cs typeface="Times New Roman"/>
              </a:rPr>
              <a:t>minimum </a:t>
            </a:r>
            <a:r>
              <a:rPr lang="en-US" sz="2800" spc="-5" dirty="0">
                <a:latin typeface="Times New Roman"/>
                <a:cs typeface="Times New Roman"/>
              </a:rPr>
              <a:t>set of specifications that needs to be </a:t>
            </a:r>
            <a:r>
              <a:rPr lang="en-US" sz="2800" dirty="0">
                <a:latin typeface="Times New Roman"/>
                <a:cs typeface="Times New Roman"/>
              </a:rPr>
              <a:t>built</a:t>
            </a:r>
            <a:r>
              <a:rPr lang="en-US" sz="2800" spc="85" dirty="0">
                <a:latin typeface="Times New Roman"/>
                <a:cs typeface="Times New Roman"/>
              </a:rPr>
              <a:t> </a:t>
            </a:r>
            <a:r>
              <a:rPr lang="en-US" sz="2800" spc="-5" dirty="0">
                <a:latin typeface="Times New Roman"/>
                <a:cs typeface="Times New Roman"/>
              </a:rPr>
              <a:t>in.</a:t>
            </a:r>
          </a:p>
          <a:p>
            <a:pPr marL="812165" lvl="1" indent="-342900">
              <a:lnSpc>
                <a:spcPct val="100000"/>
              </a:lnSpc>
              <a:spcBef>
                <a:spcPts val="95"/>
              </a:spcBef>
              <a:buSzPct val="100000"/>
              <a:tabLst>
                <a:tab pos="268605" algn="l"/>
                <a:tab pos="269240" algn="l"/>
              </a:tabLst>
            </a:pPr>
            <a:r>
              <a:rPr lang="en-US" sz="2800" b="1" spc="-5" dirty="0">
                <a:latin typeface="Times New Roman"/>
                <a:cs typeface="Times New Roman"/>
              </a:rPr>
              <a:t>Checklists </a:t>
            </a:r>
            <a:r>
              <a:rPr lang="en-US" sz="2800" spc="-5" dirty="0">
                <a:latin typeface="Times New Roman"/>
                <a:cs typeface="Times New Roman"/>
              </a:rPr>
              <a:t>– Help ana</a:t>
            </a:r>
            <a:r>
              <a:rPr lang="en-US" sz="2800" spc="-20" dirty="0">
                <a:latin typeface="Times New Roman"/>
                <a:cs typeface="Times New Roman"/>
              </a:rPr>
              <a:t>l</a:t>
            </a:r>
            <a:r>
              <a:rPr lang="en-US" sz="2800" spc="10" dirty="0">
                <a:latin typeface="Times New Roman"/>
                <a:cs typeface="Times New Roman"/>
              </a:rPr>
              <a:t>y</a:t>
            </a:r>
            <a:r>
              <a:rPr lang="en-US" sz="2800" spc="-20" dirty="0">
                <a:latin typeface="Times New Roman"/>
                <a:cs typeface="Times New Roman"/>
              </a:rPr>
              <a:t>s</a:t>
            </a:r>
            <a:r>
              <a:rPr lang="en-US" sz="2800" spc="-5" dirty="0">
                <a:latin typeface="Times New Roman"/>
                <a:cs typeface="Times New Roman"/>
              </a:rPr>
              <a:t>ts to e</a:t>
            </a:r>
            <a:r>
              <a:rPr lang="en-US" sz="2800" spc="-15" dirty="0">
                <a:latin typeface="Times New Roman"/>
                <a:cs typeface="Times New Roman"/>
              </a:rPr>
              <a:t>n</a:t>
            </a:r>
            <a:r>
              <a:rPr lang="en-US" sz="2800" spc="-5" dirty="0">
                <a:latin typeface="Times New Roman"/>
                <a:cs typeface="Times New Roman"/>
              </a:rPr>
              <a:t>sure c</a:t>
            </a:r>
            <a:r>
              <a:rPr lang="en-US" sz="2800" spc="5" dirty="0">
                <a:latin typeface="Times New Roman"/>
                <a:cs typeface="Times New Roman"/>
              </a:rPr>
              <a:t>o</a:t>
            </a:r>
            <a:r>
              <a:rPr lang="en-US" sz="2800" spc="-25" dirty="0">
                <a:latin typeface="Times New Roman"/>
                <a:cs typeface="Times New Roman"/>
              </a:rPr>
              <a:t>m</a:t>
            </a:r>
            <a:r>
              <a:rPr lang="en-US" sz="2800" spc="-5" dirty="0">
                <a:latin typeface="Times New Roman"/>
                <a:cs typeface="Times New Roman"/>
              </a:rPr>
              <a:t>prehensi</a:t>
            </a:r>
            <a:r>
              <a:rPr lang="en-US" sz="2800" dirty="0">
                <a:latin typeface="Times New Roman"/>
                <a:cs typeface="Times New Roman"/>
              </a:rPr>
              <a:t>v</a:t>
            </a:r>
            <a:r>
              <a:rPr lang="en-US" sz="2800" spc="-5" dirty="0">
                <a:latin typeface="Times New Roman"/>
                <a:cs typeface="Times New Roman"/>
              </a:rPr>
              <a:t>eness </a:t>
            </a:r>
            <a:r>
              <a:rPr lang="en-US" sz="2800" dirty="0">
                <a:latin typeface="Times New Roman"/>
                <a:cs typeface="Times New Roman"/>
              </a:rPr>
              <a:t>o</a:t>
            </a:r>
            <a:r>
              <a:rPr lang="en-US" sz="2800" spc="-5" dirty="0">
                <a:latin typeface="Times New Roman"/>
                <a:cs typeface="Times New Roman"/>
              </a:rPr>
              <a:t>f </a:t>
            </a:r>
            <a:r>
              <a:rPr lang="en-US" sz="2800" spc="-20" dirty="0">
                <a:latin typeface="Times New Roman"/>
                <a:cs typeface="Times New Roman"/>
              </a:rPr>
              <a:t>t</a:t>
            </a:r>
            <a:r>
              <a:rPr lang="en-US" sz="2800" spc="-5" dirty="0">
                <a:latin typeface="Times New Roman"/>
                <a:cs typeface="Times New Roman"/>
              </a:rPr>
              <a:t>he  specifications.</a:t>
            </a:r>
            <a:endParaRPr lang="en-US" sz="2800" dirty="0">
              <a:latin typeface="Times New Roman"/>
              <a:cs typeface="Times New Roman"/>
            </a:endParaRPr>
          </a:p>
          <a:p>
            <a:endParaRPr lang="en-IN" dirty="0"/>
          </a:p>
        </p:txBody>
      </p:sp>
    </p:spTree>
    <p:extLst>
      <p:ext uri="{BB962C8B-B14F-4D97-AF65-F5344CB8AC3E}">
        <p14:creationId xmlns:p14="http://schemas.microsoft.com/office/powerpoint/2010/main" val="4128219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9181E-245A-40FB-9CD5-71AD9AE04876}"/>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AD9E8091-9310-4B52-B568-DF74FCA6689E}"/>
              </a:ext>
            </a:extLst>
          </p:cNvPr>
          <p:cNvSpPr>
            <a:spLocks noGrp="1"/>
          </p:cNvSpPr>
          <p:nvPr>
            <p:ph idx="1"/>
          </p:nvPr>
        </p:nvSpPr>
        <p:spPr/>
        <p:txBody>
          <a:bodyPr>
            <a:normAutofit/>
          </a:bodyPr>
          <a:lstStyle/>
          <a:p>
            <a:r>
              <a:rPr lang="en-US" altLang="en-US" sz="3500" dirty="0"/>
              <a:t>Widely accepted style guides that you should consider to start with:</a:t>
            </a:r>
          </a:p>
          <a:p>
            <a:pPr lvl="1"/>
            <a:r>
              <a:rPr lang="en-US" altLang="en-US" sz="3100" dirty="0"/>
              <a:t>Google’s Style Guides</a:t>
            </a:r>
          </a:p>
          <a:p>
            <a:pPr lvl="1"/>
            <a:r>
              <a:rPr lang="en-US" altLang="en-US" sz="3100" dirty="0"/>
              <a:t>JavaScript Standard Style</a:t>
            </a:r>
          </a:p>
          <a:p>
            <a:pPr lvl="1"/>
            <a:r>
              <a:rPr lang="en-US" altLang="en-US" sz="3100" dirty="0"/>
              <a:t>GitHub’s Ruby Style Guide</a:t>
            </a:r>
          </a:p>
          <a:p>
            <a:pPr lvl="1"/>
            <a:r>
              <a:rPr lang="en-US" altLang="en-US" sz="3100" dirty="0"/>
              <a:t>Python Foundation’s Style Guide</a:t>
            </a:r>
          </a:p>
          <a:p>
            <a:pPr lvl="1"/>
            <a:r>
              <a:rPr lang="en-US" altLang="en-US" sz="3100" dirty="0"/>
              <a:t>Airbnb’s JavaScript Style Guide</a:t>
            </a:r>
          </a:p>
          <a:p>
            <a:pPr lvl="1"/>
            <a:r>
              <a:rPr lang="en-US" altLang="en-US" sz="3100" dirty="0" err="1"/>
              <a:t>Angular’s</a:t>
            </a:r>
            <a:r>
              <a:rPr lang="en-US" altLang="en-US" sz="3100" dirty="0"/>
              <a:t> Style Guide</a:t>
            </a:r>
          </a:p>
          <a:p>
            <a:endParaRPr lang="en-IN" dirty="0"/>
          </a:p>
        </p:txBody>
      </p:sp>
    </p:spTree>
    <p:extLst>
      <p:ext uri="{BB962C8B-B14F-4D97-AF65-F5344CB8AC3E}">
        <p14:creationId xmlns:p14="http://schemas.microsoft.com/office/powerpoint/2010/main" val="328636680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EACB-8494-4CBF-A022-684E3FFD3C84}"/>
              </a:ext>
            </a:extLst>
          </p:cNvPr>
          <p:cNvSpPr>
            <a:spLocks noGrp="1"/>
          </p:cNvSpPr>
          <p:nvPr>
            <p:ph type="title"/>
          </p:nvPr>
        </p:nvSpPr>
        <p:spPr/>
        <p:txBody>
          <a:bodyPr/>
          <a:lstStyle/>
          <a:p>
            <a:r>
              <a:rPr lang="en-US" dirty="0"/>
              <a:t>Design Quality</a:t>
            </a:r>
            <a:endParaRPr lang="en-IN" dirty="0"/>
          </a:p>
        </p:txBody>
      </p:sp>
      <p:sp>
        <p:nvSpPr>
          <p:cNvPr id="3" name="Content Placeholder 2">
            <a:extLst>
              <a:ext uri="{FF2B5EF4-FFF2-40B4-BE49-F238E27FC236}">
                <a16:creationId xmlns:a16="http://schemas.microsoft.com/office/drawing/2014/main" id="{A80FDB33-E1AF-4B23-89E9-139F0A836841}"/>
              </a:ext>
            </a:extLst>
          </p:cNvPr>
          <p:cNvSpPr>
            <a:spLocks noGrp="1"/>
          </p:cNvSpPr>
          <p:nvPr>
            <p:ph idx="1"/>
          </p:nvPr>
        </p:nvSpPr>
        <p:spPr/>
        <p:txBody>
          <a:bodyPr>
            <a:normAutofit/>
          </a:bodyPr>
          <a:lstStyle/>
          <a:p>
            <a:pPr marL="469265" indent="-457200">
              <a:lnSpc>
                <a:spcPct val="100000"/>
              </a:lnSpc>
              <a:spcBef>
                <a:spcPts val="1420"/>
              </a:spcBef>
              <a:buSzPct val="100000"/>
              <a:tabLst>
                <a:tab pos="268605" algn="l"/>
                <a:tab pos="269240" algn="l"/>
                <a:tab pos="1217930" algn="l"/>
                <a:tab pos="2155190" algn="l"/>
                <a:tab pos="2948305" algn="l"/>
                <a:tab pos="3326129" algn="l"/>
                <a:tab pos="3966210" algn="l"/>
                <a:tab pos="4605020" algn="l"/>
                <a:tab pos="5106670" algn="l"/>
                <a:tab pos="6120130" algn="l"/>
                <a:tab pos="6511925" algn="l"/>
                <a:tab pos="7459980" algn="l"/>
                <a:tab pos="7837805" algn="l"/>
              </a:tabLst>
            </a:pPr>
            <a:r>
              <a:rPr lang="en-US" spc="-5" dirty="0">
                <a:latin typeface="Times New Roman"/>
                <a:cs typeface="Times New Roman"/>
              </a:rPr>
              <a:t>De</a:t>
            </a:r>
            <a:r>
              <a:rPr lang="en-US" spc="-15" dirty="0">
                <a:latin typeface="Times New Roman"/>
                <a:cs typeface="Times New Roman"/>
              </a:rPr>
              <a:t>s</a:t>
            </a:r>
            <a:r>
              <a:rPr lang="en-US" spc="-5" dirty="0">
                <a:latin typeface="Times New Roman"/>
                <a:cs typeface="Times New Roman"/>
              </a:rPr>
              <a:t>ign q</a:t>
            </a:r>
            <a:r>
              <a:rPr lang="en-US" dirty="0">
                <a:latin typeface="Times New Roman"/>
                <a:cs typeface="Times New Roman"/>
              </a:rPr>
              <a:t>u</a:t>
            </a:r>
            <a:r>
              <a:rPr lang="en-US" spc="-5" dirty="0">
                <a:latin typeface="Times New Roman"/>
                <a:cs typeface="Times New Roman"/>
              </a:rPr>
              <a:t>ality refers to </a:t>
            </a:r>
            <a:r>
              <a:rPr lang="en-US" dirty="0">
                <a:latin typeface="Times New Roman"/>
                <a:cs typeface="Times New Roman"/>
              </a:rPr>
              <a:t>ho</a:t>
            </a:r>
            <a:r>
              <a:rPr lang="en-US" spc="-5" dirty="0">
                <a:latin typeface="Times New Roman"/>
                <a:cs typeface="Times New Roman"/>
              </a:rPr>
              <a:t>w</a:t>
            </a:r>
            <a:r>
              <a:rPr lang="en-US" dirty="0">
                <a:latin typeface="Times New Roman"/>
                <a:cs typeface="Times New Roman"/>
              </a:rPr>
              <a:t>	</a:t>
            </a:r>
            <a:r>
              <a:rPr lang="en-US" spc="-5" dirty="0">
                <a:latin typeface="Times New Roman"/>
                <a:cs typeface="Times New Roman"/>
              </a:rPr>
              <a:t>well t</a:t>
            </a:r>
            <a:r>
              <a:rPr lang="en-US" spc="10" dirty="0">
                <a:latin typeface="Times New Roman"/>
                <a:cs typeface="Times New Roman"/>
              </a:rPr>
              <a:t>h</a:t>
            </a:r>
            <a:r>
              <a:rPr lang="en-US" spc="-5" dirty="0">
                <a:latin typeface="Times New Roman"/>
                <a:cs typeface="Times New Roman"/>
              </a:rPr>
              <a:t>e pro</a:t>
            </a:r>
            <a:r>
              <a:rPr lang="en-US" dirty="0">
                <a:latin typeface="Times New Roman"/>
                <a:cs typeface="Times New Roman"/>
              </a:rPr>
              <a:t>d</a:t>
            </a:r>
            <a:r>
              <a:rPr lang="en-US" spc="-5" dirty="0">
                <a:latin typeface="Times New Roman"/>
                <a:cs typeface="Times New Roman"/>
              </a:rPr>
              <a:t>uct </a:t>
            </a:r>
            <a:r>
              <a:rPr lang="en-US" dirty="0">
                <a:latin typeface="Times New Roman"/>
                <a:cs typeface="Times New Roman"/>
              </a:rPr>
              <a:t>o</a:t>
            </a:r>
            <a:r>
              <a:rPr lang="en-US" spc="-5" dirty="0">
                <a:latin typeface="Times New Roman"/>
                <a:cs typeface="Times New Roman"/>
              </a:rPr>
              <a:t>r service to </a:t>
            </a:r>
            <a:r>
              <a:rPr lang="en-US" dirty="0">
                <a:latin typeface="Times New Roman"/>
                <a:cs typeface="Times New Roman"/>
              </a:rPr>
              <a:t>be </a:t>
            </a:r>
            <a:r>
              <a:rPr lang="en-US" spc="-5" dirty="0">
                <a:latin typeface="Times New Roman"/>
                <a:cs typeface="Times New Roman"/>
              </a:rPr>
              <a:t>delivered is</a:t>
            </a:r>
            <a:r>
              <a:rPr lang="en-US" spc="5" dirty="0">
                <a:latin typeface="Times New Roman"/>
                <a:cs typeface="Times New Roman"/>
              </a:rPr>
              <a:t> </a:t>
            </a:r>
            <a:r>
              <a:rPr lang="en-US" spc="-5" dirty="0">
                <a:latin typeface="Times New Roman"/>
                <a:cs typeface="Times New Roman"/>
              </a:rPr>
              <a:t>designed.</a:t>
            </a:r>
            <a:endParaRPr lang="en-US" dirty="0">
              <a:latin typeface="Times New Roman"/>
              <a:cs typeface="Times New Roman"/>
            </a:endParaRPr>
          </a:p>
          <a:p>
            <a:pPr marL="469265" marR="5080" indent="-457200">
              <a:lnSpc>
                <a:spcPct val="150000"/>
              </a:lnSpc>
              <a:spcBef>
                <a:spcPts val="395"/>
              </a:spcBef>
              <a:buSzPct val="100000"/>
              <a:tabLst>
                <a:tab pos="268605" algn="l"/>
                <a:tab pos="269240" algn="l"/>
              </a:tabLst>
            </a:pPr>
            <a:r>
              <a:rPr lang="en-US" spc="-5" dirty="0">
                <a:latin typeface="Times New Roman"/>
                <a:cs typeface="Times New Roman"/>
              </a:rPr>
              <a:t>The objectives for design are to fulfill the specifications defined for  the product </a:t>
            </a:r>
            <a:r>
              <a:rPr lang="en-US" dirty="0">
                <a:latin typeface="Times New Roman"/>
                <a:cs typeface="Times New Roman"/>
              </a:rPr>
              <a:t>or </a:t>
            </a:r>
            <a:r>
              <a:rPr lang="en-US" spc="-5" dirty="0">
                <a:latin typeface="Times New Roman"/>
                <a:cs typeface="Times New Roman"/>
              </a:rPr>
              <a:t>service being</a:t>
            </a:r>
            <a:r>
              <a:rPr lang="en-US" spc="25" dirty="0">
                <a:latin typeface="Times New Roman"/>
                <a:cs typeface="Times New Roman"/>
              </a:rPr>
              <a:t> </a:t>
            </a:r>
            <a:r>
              <a:rPr lang="en-US" spc="-5" dirty="0">
                <a:latin typeface="Times New Roman"/>
                <a:cs typeface="Times New Roman"/>
              </a:rPr>
              <a:t>provided.</a:t>
            </a:r>
            <a:endParaRPr lang="en-US" dirty="0">
              <a:latin typeface="Times New Roman"/>
              <a:cs typeface="Times New Roman"/>
            </a:endParaRPr>
          </a:p>
          <a:p>
            <a:pPr marL="469265" indent="-457200">
              <a:lnSpc>
                <a:spcPct val="100000"/>
              </a:lnSpc>
              <a:spcBef>
                <a:spcPts val="1720"/>
              </a:spcBef>
              <a:buSzPct val="100000"/>
              <a:tabLst>
                <a:tab pos="268605" algn="l"/>
                <a:tab pos="269240" algn="l"/>
              </a:tabLst>
            </a:pPr>
            <a:r>
              <a:rPr lang="en-US" spc="-5" dirty="0">
                <a:latin typeface="Times New Roman"/>
                <a:cs typeface="Times New Roman"/>
              </a:rPr>
              <a:t>Design determines the shape and strengths of the </a:t>
            </a:r>
            <a:r>
              <a:rPr lang="en-US" dirty="0">
                <a:latin typeface="Times New Roman"/>
                <a:cs typeface="Times New Roman"/>
              </a:rPr>
              <a:t>product </a:t>
            </a:r>
            <a:r>
              <a:rPr lang="en-US" spc="-5" dirty="0">
                <a:latin typeface="Times New Roman"/>
                <a:cs typeface="Times New Roman"/>
              </a:rPr>
              <a:t>or</a:t>
            </a:r>
            <a:r>
              <a:rPr lang="en-US" spc="114" dirty="0">
                <a:latin typeface="Times New Roman"/>
                <a:cs typeface="Times New Roman"/>
              </a:rPr>
              <a:t> </a:t>
            </a:r>
            <a:r>
              <a:rPr lang="en-US" spc="-5" dirty="0">
                <a:latin typeface="Times New Roman"/>
                <a:cs typeface="Times New Roman"/>
              </a:rPr>
              <a:t>service.</a:t>
            </a:r>
            <a:endParaRPr lang="en-US" dirty="0">
              <a:latin typeface="Times New Roman"/>
              <a:cs typeface="Times New Roman"/>
            </a:endParaRPr>
          </a:p>
          <a:p>
            <a:pPr marL="469265" marR="5080" indent="-457200">
              <a:lnSpc>
                <a:spcPct val="150000"/>
              </a:lnSpc>
              <a:spcBef>
                <a:spcPts val="409"/>
              </a:spcBef>
              <a:buSzPct val="100000"/>
              <a:tabLst>
                <a:tab pos="268605" algn="l"/>
                <a:tab pos="269240" algn="l"/>
              </a:tabLst>
            </a:pPr>
            <a:r>
              <a:rPr lang="en-US" spc="-5" dirty="0">
                <a:latin typeface="Times New Roman"/>
                <a:cs typeface="Times New Roman"/>
              </a:rPr>
              <a:t>Therefore, if the design is weak, the product </a:t>
            </a:r>
            <a:r>
              <a:rPr lang="en-US" dirty="0">
                <a:latin typeface="Times New Roman"/>
                <a:cs typeface="Times New Roman"/>
              </a:rPr>
              <a:t>or </a:t>
            </a:r>
            <a:r>
              <a:rPr lang="en-US" spc="-5" dirty="0">
                <a:latin typeface="Times New Roman"/>
                <a:cs typeface="Times New Roman"/>
              </a:rPr>
              <a:t>service will fail, </a:t>
            </a:r>
            <a:r>
              <a:rPr lang="en-US" dirty="0">
                <a:latin typeface="Times New Roman"/>
                <a:cs typeface="Times New Roman"/>
              </a:rPr>
              <a:t>even  </a:t>
            </a:r>
            <a:r>
              <a:rPr lang="en-US" spc="-5" dirty="0">
                <a:latin typeface="Times New Roman"/>
                <a:cs typeface="Times New Roman"/>
              </a:rPr>
              <a:t>if the specifications are very well</a:t>
            </a:r>
            <a:r>
              <a:rPr lang="en-US" spc="50" dirty="0">
                <a:latin typeface="Times New Roman"/>
                <a:cs typeface="Times New Roman"/>
              </a:rPr>
              <a:t> </a:t>
            </a:r>
            <a:r>
              <a:rPr lang="en-US" spc="-5" dirty="0">
                <a:latin typeface="Times New Roman"/>
                <a:cs typeface="Times New Roman"/>
              </a:rPr>
              <a:t>defined.</a:t>
            </a:r>
            <a:endParaRPr lang="en-US" dirty="0">
              <a:latin typeface="Times New Roman"/>
              <a:cs typeface="Times New Roman"/>
            </a:endParaRPr>
          </a:p>
          <a:p>
            <a:endParaRPr lang="en-IN" dirty="0"/>
          </a:p>
        </p:txBody>
      </p:sp>
    </p:spTree>
    <p:extLst>
      <p:ext uri="{BB962C8B-B14F-4D97-AF65-F5344CB8AC3E}">
        <p14:creationId xmlns:p14="http://schemas.microsoft.com/office/powerpoint/2010/main" val="32285020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FCDA3-8616-42FD-8D79-48840FC1D3CB}"/>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A87C962D-25A1-429D-A2AA-5A2B9A9E2C4D}"/>
              </a:ext>
            </a:extLst>
          </p:cNvPr>
          <p:cNvSpPr>
            <a:spLocks noGrp="1"/>
          </p:cNvSpPr>
          <p:nvPr>
            <p:ph idx="1"/>
          </p:nvPr>
        </p:nvSpPr>
        <p:spPr/>
        <p:txBody>
          <a:bodyPr>
            <a:normAutofit fontScale="85000" lnSpcReduction="10000"/>
          </a:bodyPr>
          <a:lstStyle/>
          <a:p>
            <a:pPr marL="469265" indent="-457200">
              <a:lnSpc>
                <a:spcPct val="100000"/>
              </a:lnSpc>
              <a:spcBef>
                <a:spcPts val="1060"/>
              </a:spcBef>
              <a:buClr>
                <a:schemeClr val="tx1"/>
              </a:buClr>
              <a:buSzPct val="100000"/>
              <a:tabLst>
                <a:tab pos="268605" algn="l"/>
                <a:tab pos="269240" algn="l"/>
              </a:tabLst>
            </a:pPr>
            <a:r>
              <a:rPr lang="en-US" spc="-5" dirty="0">
                <a:latin typeface="Times New Roman"/>
                <a:cs typeface="Times New Roman"/>
              </a:rPr>
              <a:t>Design can be split into two phases:</a:t>
            </a:r>
            <a:endParaRPr lang="en-US" dirty="0">
              <a:latin typeface="Times New Roman"/>
              <a:cs typeface="Times New Roman"/>
            </a:endParaRPr>
          </a:p>
          <a:p>
            <a:pPr marL="926465" marR="6985" lvl="1" indent="-457200">
              <a:lnSpc>
                <a:spcPct val="121400"/>
              </a:lnSpc>
              <a:spcBef>
                <a:spcPts val="395"/>
              </a:spcBef>
              <a:buClr>
                <a:schemeClr val="tx1"/>
              </a:buClr>
              <a:buSzPct val="100000"/>
              <a:tabLst>
                <a:tab pos="268605" algn="l"/>
                <a:tab pos="269240" algn="l"/>
              </a:tabLst>
            </a:pPr>
            <a:r>
              <a:rPr lang="en-US" i="1" spc="-5" dirty="0">
                <a:latin typeface="Times New Roman"/>
                <a:cs typeface="Times New Roman"/>
              </a:rPr>
              <a:t>Conceptual design </a:t>
            </a:r>
            <a:r>
              <a:rPr lang="en-US" spc="-5" dirty="0">
                <a:latin typeface="Times New Roman"/>
                <a:cs typeface="Times New Roman"/>
              </a:rPr>
              <a:t>selects the approach to a solution </a:t>
            </a:r>
            <a:r>
              <a:rPr lang="en-US" dirty="0">
                <a:latin typeface="Times New Roman"/>
                <a:cs typeface="Times New Roman"/>
              </a:rPr>
              <a:t>from </a:t>
            </a:r>
            <a:r>
              <a:rPr lang="en-US" spc="-5" dirty="0">
                <a:latin typeface="Times New Roman"/>
                <a:cs typeface="Times New Roman"/>
              </a:rPr>
              <a:t>the multiple approaches available.</a:t>
            </a:r>
          </a:p>
          <a:p>
            <a:pPr marL="926465" lvl="1" indent="-457200">
              <a:lnSpc>
                <a:spcPct val="100000"/>
              </a:lnSpc>
              <a:spcBef>
                <a:spcPts val="965"/>
              </a:spcBef>
              <a:buClr>
                <a:schemeClr val="tx1"/>
              </a:buClr>
              <a:buSzPct val="100000"/>
              <a:tabLst>
                <a:tab pos="268605" algn="l"/>
                <a:tab pos="269240" algn="l"/>
              </a:tabLst>
            </a:pPr>
            <a:r>
              <a:rPr lang="en-US" i="1" spc="-5" dirty="0">
                <a:latin typeface="Times New Roman"/>
                <a:cs typeface="Times New Roman"/>
              </a:rPr>
              <a:t>Engineering</a:t>
            </a:r>
            <a:r>
              <a:rPr lang="en-US" i="1" spc="400" dirty="0">
                <a:latin typeface="Times New Roman"/>
                <a:cs typeface="Times New Roman"/>
              </a:rPr>
              <a:t> </a:t>
            </a:r>
            <a:r>
              <a:rPr lang="en-US" spc="-5" dirty="0">
                <a:latin typeface="Times New Roman"/>
                <a:cs typeface="Times New Roman"/>
              </a:rPr>
              <a:t>uses</a:t>
            </a:r>
            <a:r>
              <a:rPr lang="en-US" spc="405" dirty="0">
                <a:latin typeface="Times New Roman"/>
                <a:cs typeface="Times New Roman"/>
              </a:rPr>
              <a:t> </a:t>
            </a:r>
            <a:r>
              <a:rPr lang="en-US" spc="-5" dirty="0">
                <a:latin typeface="Times New Roman"/>
                <a:cs typeface="Times New Roman"/>
              </a:rPr>
              <a:t>the</a:t>
            </a:r>
            <a:r>
              <a:rPr lang="en-US" spc="409" dirty="0">
                <a:latin typeface="Times New Roman"/>
                <a:cs typeface="Times New Roman"/>
              </a:rPr>
              <a:t> </a:t>
            </a:r>
            <a:r>
              <a:rPr lang="en-US" spc="-5" dirty="0">
                <a:latin typeface="Times New Roman"/>
                <a:cs typeface="Times New Roman"/>
              </a:rPr>
              <a:t>approach</a:t>
            </a:r>
            <a:r>
              <a:rPr lang="en-US" spc="409" dirty="0">
                <a:latin typeface="Times New Roman"/>
                <a:cs typeface="Times New Roman"/>
              </a:rPr>
              <a:t> </a:t>
            </a:r>
            <a:r>
              <a:rPr lang="en-US" spc="-5" dirty="0">
                <a:latin typeface="Times New Roman"/>
                <a:cs typeface="Times New Roman"/>
              </a:rPr>
              <a:t>selected</a:t>
            </a:r>
            <a:r>
              <a:rPr lang="en-US" spc="425" dirty="0">
                <a:latin typeface="Times New Roman"/>
                <a:cs typeface="Times New Roman"/>
              </a:rPr>
              <a:t> </a:t>
            </a:r>
            <a:r>
              <a:rPr lang="en-US" spc="-5" dirty="0">
                <a:latin typeface="Times New Roman"/>
                <a:cs typeface="Times New Roman"/>
              </a:rPr>
              <a:t>and</a:t>
            </a:r>
            <a:r>
              <a:rPr lang="en-US" spc="409" dirty="0">
                <a:latin typeface="Times New Roman"/>
                <a:cs typeface="Times New Roman"/>
              </a:rPr>
              <a:t> </a:t>
            </a:r>
            <a:r>
              <a:rPr lang="en-US" spc="-5" dirty="0">
                <a:latin typeface="Times New Roman"/>
                <a:cs typeface="Times New Roman"/>
              </a:rPr>
              <a:t>works</a:t>
            </a:r>
            <a:r>
              <a:rPr lang="en-US" spc="415" dirty="0">
                <a:latin typeface="Times New Roman"/>
                <a:cs typeface="Times New Roman"/>
              </a:rPr>
              <a:t> </a:t>
            </a:r>
            <a:r>
              <a:rPr lang="en-US" spc="-5" dirty="0">
                <a:latin typeface="Times New Roman"/>
                <a:cs typeface="Times New Roman"/>
              </a:rPr>
              <a:t>out</a:t>
            </a:r>
            <a:r>
              <a:rPr lang="en-US" spc="405" dirty="0">
                <a:latin typeface="Times New Roman"/>
                <a:cs typeface="Times New Roman"/>
              </a:rPr>
              <a:t> </a:t>
            </a:r>
            <a:r>
              <a:rPr lang="en-US" spc="-5" dirty="0">
                <a:latin typeface="Times New Roman"/>
                <a:cs typeface="Times New Roman"/>
              </a:rPr>
              <a:t>the</a:t>
            </a:r>
            <a:r>
              <a:rPr lang="en-US" spc="405" dirty="0">
                <a:latin typeface="Times New Roman"/>
                <a:cs typeface="Times New Roman"/>
              </a:rPr>
              <a:t> </a:t>
            </a:r>
            <a:r>
              <a:rPr lang="en-US" spc="-5" dirty="0">
                <a:latin typeface="Times New Roman"/>
                <a:cs typeface="Times New Roman"/>
              </a:rPr>
              <a:t>details</a:t>
            </a:r>
            <a:r>
              <a:rPr lang="en-US" spc="409" dirty="0">
                <a:latin typeface="Times New Roman"/>
                <a:cs typeface="Times New Roman"/>
              </a:rPr>
              <a:t> </a:t>
            </a:r>
            <a:r>
              <a:rPr lang="en-US" spc="-5" dirty="0">
                <a:latin typeface="Times New Roman"/>
                <a:cs typeface="Times New Roman"/>
              </a:rPr>
              <a:t>to realize the</a:t>
            </a:r>
            <a:r>
              <a:rPr lang="en-US" spc="5" dirty="0">
                <a:latin typeface="Times New Roman"/>
                <a:cs typeface="Times New Roman"/>
              </a:rPr>
              <a:t> </a:t>
            </a:r>
            <a:r>
              <a:rPr lang="en-US" spc="-5" dirty="0">
                <a:latin typeface="Times New Roman"/>
                <a:cs typeface="Times New Roman"/>
              </a:rPr>
              <a:t>solution.</a:t>
            </a:r>
          </a:p>
          <a:p>
            <a:pPr marL="469265" indent="-457200">
              <a:lnSpc>
                <a:spcPct val="100000"/>
              </a:lnSpc>
              <a:spcBef>
                <a:spcPts val="965"/>
              </a:spcBef>
              <a:buClr>
                <a:schemeClr val="tx1"/>
              </a:buClr>
              <a:buSzPct val="100000"/>
              <a:tabLst>
                <a:tab pos="268605" algn="l"/>
                <a:tab pos="269240" algn="l"/>
              </a:tabLst>
            </a:pPr>
            <a:r>
              <a:rPr lang="en-US" spc="-5" dirty="0">
                <a:latin typeface="Times New Roman"/>
                <a:cs typeface="Times New Roman"/>
              </a:rPr>
              <a:t>Conceptual design is the creative part </a:t>
            </a:r>
            <a:r>
              <a:rPr lang="en-US" dirty="0">
                <a:latin typeface="Times New Roman"/>
                <a:cs typeface="Times New Roman"/>
              </a:rPr>
              <a:t>of </a:t>
            </a:r>
            <a:r>
              <a:rPr lang="en-US" spc="-5" dirty="0">
                <a:latin typeface="Times New Roman"/>
                <a:cs typeface="Times New Roman"/>
              </a:rPr>
              <a:t>the process, and engineering </a:t>
            </a:r>
            <a:r>
              <a:rPr lang="en-US" spc="-120" dirty="0">
                <a:latin typeface="Times New Roman"/>
                <a:cs typeface="Times New Roman"/>
              </a:rPr>
              <a:t>is  </a:t>
            </a:r>
            <a:r>
              <a:rPr lang="en-US" spc="-5" dirty="0">
                <a:latin typeface="Times New Roman"/>
                <a:cs typeface="Times New Roman"/>
              </a:rPr>
              <a:t>the details</a:t>
            </a:r>
            <a:r>
              <a:rPr lang="en-US" spc="5" dirty="0">
                <a:latin typeface="Times New Roman"/>
                <a:cs typeface="Times New Roman"/>
              </a:rPr>
              <a:t> </a:t>
            </a:r>
            <a:r>
              <a:rPr lang="en-US" spc="-5" dirty="0">
                <a:latin typeface="Times New Roman"/>
                <a:cs typeface="Times New Roman"/>
              </a:rPr>
              <a:t>part.</a:t>
            </a:r>
            <a:endParaRPr lang="en-US" dirty="0">
              <a:latin typeface="Times New Roman"/>
              <a:cs typeface="Times New Roman"/>
            </a:endParaRPr>
          </a:p>
          <a:p>
            <a:pPr marL="469265" marR="5715" indent="-457200">
              <a:lnSpc>
                <a:spcPct val="121100"/>
              </a:lnSpc>
              <a:spcBef>
                <a:spcPts val="405"/>
              </a:spcBef>
              <a:buClr>
                <a:schemeClr val="tx1"/>
              </a:buClr>
              <a:buSzPct val="100000"/>
              <a:tabLst>
                <a:tab pos="269240" algn="l"/>
              </a:tabLst>
            </a:pPr>
            <a:r>
              <a:rPr lang="en-US" spc="-5" dirty="0">
                <a:latin typeface="Times New Roman"/>
                <a:cs typeface="Times New Roman"/>
              </a:rPr>
              <a:t>In </a:t>
            </a:r>
            <a:r>
              <a:rPr lang="en-US" dirty="0">
                <a:latin typeface="Times New Roman"/>
                <a:cs typeface="Times New Roman"/>
              </a:rPr>
              <a:t>terms </a:t>
            </a:r>
            <a:r>
              <a:rPr lang="en-US" spc="-5" dirty="0">
                <a:latin typeface="Times New Roman"/>
                <a:cs typeface="Times New Roman"/>
              </a:rPr>
              <a:t>of software, conceptual design(High Level Design) </a:t>
            </a:r>
            <a:r>
              <a:rPr lang="en-US" dirty="0">
                <a:latin typeface="Times New Roman"/>
                <a:cs typeface="Times New Roman"/>
              </a:rPr>
              <a:t>refers </a:t>
            </a:r>
            <a:r>
              <a:rPr lang="en-US" spc="-5" dirty="0">
                <a:latin typeface="Times New Roman"/>
                <a:cs typeface="Times New Roman"/>
              </a:rPr>
              <a:t>to software </a:t>
            </a:r>
            <a:r>
              <a:rPr lang="en-US" spc="-20" dirty="0">
                <a:latin typeface="Times New Roman"/>
                <a:cs typeface="Times New Roman"/>
              </a:rPr>
              <a:t>architecture,  </a:t>
            </a:r>
            <a:r>
              <a:rPr lang="en-US" spc="-5" dirty="0">
                <a:latin typeface="Times New Roman"/>
                <a:cs typeface="Times New Roman"/>
              </a:rPr>
              <a:t>navigation, number </a:t>
            </a:r>
            <a:r>
              <a:rPr lang="en-US" dirty="0">
                <a:latin typeface="Times New Roman"/>
                <a:cs typeface="Times New Roman"/>
              </a:rPr>
              <a:t>of tiers, </a:t>
            </a:r>
            <a:r>
              <a:rPr lang="en-US" spc="-5" dirty="0">
                <a:latin typeface="Times New Roman"/>
                <a:cs typeface="Times New Roman"/>
              </a:rPr>
              <a:t>approaches to </a:t>
            </a:r>
            <a:r>
              <a:rPr lang="en-US" spc="-15" dirty="0">
                <a:latin typeface="Times New Roman"/>
                <a:cs typeface="Times New Roman"/>
              </a:rPr>
              <a:t>flexibility,  portability,   maintainability, </a:t>
            </a:r>
            <a:r>
              <a:rPr lang="en-US" spc="-5" dirty="0">
                <a:latin typeface="Times New Roman"/>
                <a:cs typeface="Times New Roman"/>
              </a:rPr>
              <a:t>and so</a:t>
            </a:r>
            <a:r>
              <a:rPr lang="en-US" spc="35" dirty="0">
                <a:latin typeface="Times New Roman"/>
                <a:cs typeface="Times New Roman"/>
              </a:rPr>
              <a:t> </a:t>
            </a:r>
            <a:r>
              <a:rPr lang="en-US" dirty="0">
                <a:latin typeface="Times New Roman"/>
                <a:cs typeface="Times New Roman"/>
              </a:rPr>
              <a:t>on. </a:t>
            </a:r>
            <a:r>
              <a:rPr lang="en-US" spc="-5" dirty="0">
                <a:latin typeface="Times New Roman"/>
                <a:cs typeface="Times New Roman"/>
              </a:rPr>
              <a:t>Engineering design(Low Level Design) refers to database </a:t>
            </a:r>
            <a:r>
              <a:rPr lang="en-US" dirty="0">
                <a:latin typeface="Times New Roman"/>
                <a:cs typeface="Times New Roman"/>
              </a:rPr>
              <a:t>design, </a:t>
            </a:r>
            <a:r>
              <a:rPr lang="en-US" spc="-5" dirty="0">
                <a:latin typeface="Times New Roman"/>
                <a:cs typeface="Times New Roman"/>
              </a:rPr>
              <a:t>program</a:t>
            </a:r>
            <a:r>
              <a:rPr lang="en-US" spc="480" dirty="0">
                <a:latin typeface="Times New Roman"/>
                <a:cs typeface="Times New Roman"/>
              </a:rPr>
              <a:t> </a:t>
            </a:r>
            <a:r>
              <a:rPr lang="en-US" spc="-20" dirty="0">
                <a:latin typeface="Times New Roman"/>
                <a:cs typeface="Times New Roman"/>
              </a:rPr>
              <a:t>specifications,</a:t>
            </a:r>
            <a:r>
              <a:rPr lang="en-US" dirty="0">
                <a:latin typeface="Times New Roman"/>
                <a:cs typeface="Times New Roman"/>
              </a:rPr>
              <a:t> </a:t>
            </a:r>
            <a:r>
              <a:rPr lang="en-US" spc="-5" dirty="0">
                <a:latin typeface="Times New Roman"/>
                <a:cs typeface="Times New Roman"/>
              </a:rPr>
              <a:t>screen design, report design,</a:t>
            </a:r>
            <a:r>
              <a:rPr lang="en-US" spc="35" dirty="0">
                <a:latin typeface="Times New Roman"/>
                <a:cs typeface="Times New Roman"/>
              </a:rPr>
              <a:t> </a:t>
            </a:r>
            <a:r>
              <a:rPr lang="en-US" spc="-5" dirty="0">
                <a:latin typeface="Times New Roman"/>
                <a:cs typeface="Times New Roman"/>
              </a:rPr>
              <a:t>etc.</a:t>
            </a:r>
            <a:endParaRPr lang="en-US" dirty="0">
              <a:latin typeface="Times New Roman"/>
              <a:cs typeface="Times New Roman"/>
            </a:endParaRPr>
          </a:p>
          <a:p>
            <a:endParaRPr lang="en-IN" dirty="0"/>
          </a:p>
        </p:txBody>
      </p:sp>
    </p:spTree>
    <p:extLst>
      <p:ext uri="{BB962C8B-B14F-4D97-AF65-F5344CB8AC3E}">
        <p14:creationId xmlns:p14="http://schemas.microsoft.com/office/powerpoint/2010/main" val="224519430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5269-0EB9-4E26-9572-082A60A5C1F8}"/>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0078FC3C-F767-4E7B-8242-34321FE473D7}"/>
              </a:ext>
            </a:extLst>
          </p:cNvPr>
          <p:cNvSpPr>
            <a:spLocks noGrp="1"/>
          </p:cNvSpPr>
          <p:nvPr>
            <p:ph idx="1"/>
          </p:nvPr>
        </p:nvSpPr>
        <p:spPr>
          <a:xfrm>
            <a:off x="838200" y="1825624"/>
            <a:ext cx="10515600" cy="4894771"/>
          </a:xfrm>
        </p:spPr>
        <p:txBody>
          <a:bodyPr>
            <a:normAutofit fontScale="70000" lnSpcReduction="20000"/>
          </a:bodyPr>
          <a:lstStyle/>
          <a:p>
            <a:r>
              <a:rPr lang="en-US" spc="-5" dirty="0"/>
              <a:t>Software design normally contains the following</a:t>
            </a:r>
            <a:r>
              <a:rPr lang="en-US" spc="110" dirty="0"/>
              <a:t> </a:t>
            </a:r>
            <a:r>
              <a:rPr lang="en-US" spc="-5" dirty="0"/>
              <a:t>elements</a:t>
            </a:r>
          </a:p>
          <a:p>
            <a:pPr marL="927100" lvl="1" indent="-457200">
              <a:lnSpc>
                <a:spcPct val="100000"/>
              </a:lnSpc>
              <a:spcBef>
                <a:spcPts val="509"/>
              </a:spcBef>
              <a:buAutoNum type="arabicParenR"/>
              <a:tabLst>
                <a:tab pos="469265" algn="l"/>
                <a:tab pos="469900" algn="l"/>
              </a:tabLst>
            </a:pPr>
            <a:r>
              <a:rPr lang="en-IN" spc="-5" dirty="0">
                <a:latin typeface="Times New Roman"/>
                <a:cs typeface="Times New Roman"/>
              </a:rPr>
              <a:t>Functionality</a:t>
            </a:r>
            <a:r>
              <a:rPr lang="en-IN" spc="-20" dirty="0">
                <a:latin typeface="Times New Roman"/>
                <a:cs typeface="Times New Roman"/>
              </a:rPr>
              <a:t> </a:t>
            </a:r>
            <a:r>
              <a:rPr lang="en-IN" spc="-5" dirty="0">
                <a:latin typeface="Times New Roman"/>
                <a:cs typeface="Times New Roman"/>
              </a:rPr>
              <a:t>design</a:t>
            </a:r>
            <a:endParaRPr lang="en-IN" dirty="0">
              <a:latin typeface="Times New Roman"/>
              <a:cs typeface="Times New Roman"/>
            </a:endParaRPr>
          </a:p>
          <a:p>
            <a:pPr marL="927100" lvl="1" indent="-457200">
              <a:lnSpc>
                <a:spcPct val="100000"/>
              </a:lnSpc>
              <a:spcBef>
                <a:spcPts val="409"/>
              </a:spcBef>
              <a:buAutoNum type="arabicParenR"/>
              <a:tabLst>
                <a:tab pos="469265" algn="l"/>
                <a:tab pos="469900" algn="l"/>
              </a:tabLst>
            </a:pPr>
            <a:r>
              <a:rPr lang="en-IN" spc="-5" dirty="0">
                <a:latin typeface="Times New Roman"/>
                <a:cs typeface="Times New Roman"/>
              </a:rPr>
              <a:t>Software</a:t>
            </a:r>
            <a:r>
              <a:rPr lang="en-IN" spc="5" dirty="0">
                <a:latin typeface="Times New Roman"/>
                <a:cs typeface="Times New Roman"/>
              </a:rPr>
              <a:t> </a:t>
            </a:r>
            <a:r>
              <a:rPr lang="en-IN" spc="-5" dirty="0">
                <a:latin typeface="Times New Roman"/>
                <a:cs typeface="Times New Roman"/>
              </a:rPr>
              <a:t>architecture</a:t>
            </a:r>
            <a:endParaRPr lang="en-IN" dirty="0">
              <a:latin typeface="Times New Roman"/>
              <a:cs typeface="Times New Roman"/>
            </a:endParaRPr>
          </a:p>
          <a:p>
            <a:pPr marL="927100" lvl="1" indent="-457200">
              <a:lnSpc>
                <a:spcPct val="100000"/>
              </a:lnSpc>
              <a:spcBef>
                <a:spcPts val="395"/>
              </a:spcBef>
              <a:buAutoNum type="arabicParenR"/>
              <a:tabLst>
                <a:tab pos="469265" algn="l"/>
                <a:tab pos="469900" algn="l"/>
              </a:tabLst>
            </a:pPr>
            <a:r>
              <a:rPr lang="en-IN" spc="-5" dirty="0">
                <a:latin typeface="Times New Roman"/>
                <a:cs typeface="Times New Roman"/>
              </a:rPr>
              <a:t>Navigation</a:t>
            </a:r>
            <a:endParaRPr lang="en-IN" dirty="0">
              <a:latin typeface="Times New Roman"/>
              <a:cs typeface="Times New Roman"/>
            </a:endParaRPr>
          </a:p>
          <a:p>
            <a:pPr marL="927100" lvl="1" indent="-457200">
              <a:lnSpc>
                <a:spcPct val="100000"/>
              </a:lnSpc>
              <a:spcBef>
                <a:spcPts val="395"/>
              </a:spcBef>
              <a:buAutoNum type="arabicParenR"/>
              <a:tabLst>
                <a:tab pos="469265" algn="l"/>
                <a:tab pos="469900" algn="l"/>
              </a:tabLst>
            </a:pPr>
            <a:r>
              <a:rPr lang="en-IN" spc="-5" dirty="0">
                <a:latin typeface="Times New Roman"/>
                <a:cs typeface="Times New Roman"/>
              </a:rPr>
              <a:t>Database</a:t>
            </a:r>
            <a:r>
              <a:rPr lang="en-IN" dirty="0">
                <a:latin typeface="Times New Roman"/>
                <a:cs typeface="Times New Roman"/>
              </a:rPr>
              <a:t> </a:t>
            </a:r>
            <a:r>
              <a:rPr lang="en-IN" spc="-5" dirty="0">
                <a:latin typeface="Times New Roman"/>
                <a:cs typeface="Times New Roman"/>
              </a:rPr>
              <a:t>design</a:t>
            </a:r>
            <a:endParaRPr lang="en-IN" dirty="0">
              <a:latin typeface="Times New Roman"/>
              <a:cs typeface="Times New Roman"/>
            </a:endParaRPr>
          </a:p>
          <a:p>
            <a:pPr marL="927100" lvl="1" indent="-457200">
              <a:lnSpc>
                <a:spcPct val="100000"/>
              </a:lnSpc>
              <a:spcBef>
                <a:spcPts val="409"/>
              </a:spcBef>
              <a:buAutoNum type="arabicParenR"/>
              <a:tabLst>
                <a:tab pos="469265" algn="l"/>
                <a:tab pos="469900" algn="l"/>
              </a:tabLst>
            </a:pPr>
            <a:r>
              <a:rPr lang="en-IN" spc="-5" dirty="0">
                <a:latin typeface="Times New Roman"/>
                <a:cs typeface="Times New Roman"/>
              </a:rPr>
              <a:t>Development</a:t>
            </a:r>
            <a:r>
              <a:rPr lang="en-IN" spc="15" dirty="0">
                <a:latin typeface="Times New Roman"/>
                <a:cs typeface="Times New Roman"/>
              </a:rPr>
              <a:t> </a:t>
            </a:r>
            <a:r>
              <a:rPr lang="en-IN" spc="-5" dirty="0">
                <a:latin typeface="Times New Roman"/>
                <a:cs typeface="Times New Roman"/>
              </a:rPr>
              <a:t>platform</a:t>
            </a:r>
            <a:endParaRPr lang="en-IN" dirty="0">
              <a:latin typeface="Times New Roman"/>
              <a:cs typeface="Times New Roman"/>
            </a:endParaRPr>
          </a:p>
          <a:p>
            <a:pPr marL="927100" lvl="1" indent="-457200">
              <a:lnSpc>
                <a:spcPct val="100000"/>
              </a:lnSpc>
              <a:spcBef>
                <a:spcPts val="395"/>
              </a:spcBef>
              <a:buAutoNum type="arabicParenR"/>
              <a:tabLst>
                <a:tab pos="469265" algn="l"/>
                <a:tab pos="469900" algn="l"/>
              </a:tabLst>
            </a:pPr>
            <a:r>
              <a:rPr lang="en-IN" spc="-5" dirty="0">
                <a:latin typeface="Times New Roman"/>
                <a:cs typeface="Times New Roman"/>
              </a:rPr>
              <a:t>Deployment</a:t>
            </a:r>
            <a:r>
              <a:rPr lang="en-IN" spc="10" dirty="0">
                <a:latin typeface="Times New Roman"/>
                <a:cs typeface="Times New Roman"/>
              </a:rPr>
              <a:t> </a:t>
            </a:r>
            <a:r>
              <a:rPr lang="en-IN" spc="-5" dirty="0">
                <a:latin typeface="Times New Roman"/>
                <a:cs typeface="Times New Roman"/>
              </a:rPr>
              <a:t>platform</a:t>
            </a:r>
            <a:endParaRPr lang="en-IN" dirty="0">
              <a:latin typeface="Times New Roman"/>
              <a:cs typeface="Times New Roman"/>
            </a:endParaRPr>
          </a:p>
          <a:p>
            <a:pPr marL="927100" lvl="1" indent="-457200">
              <a:lnSpc>
                <a:spcPct val="100000"/>
              </a:lnSpc>
              <a:spcBef>
                <a:spcPts val="400"/>
              </a:spcBef>
              <a:buAutoNum type="arabicParenR"/>
              <a:tabLst>
                <a:tab pos="469265" algn="l"/>
                <a:tab pos="469900" algn="l"/>
              </a:tabLst>
            </a:pPr>
            <a:r>
              <a:rPr lang="en-IN" spc="-5" dirty="0">
                <a:latin typeface="Times New Roman"/>
                <a:cs typeface="Times New Roman"/>
              </a:rPr>
              <a:t>User interface</a:t>
            </a:r>
            <a:r>
              <a:rPr lang="en-IN" spc="-10" dirty="0">
                <a:latin typeface="Times New Roman"/>
                <a:cs typeface="Times New Roman"/>
              </a:rPr>
              <a:t> </a:t>
            </a:r>
            <a:r>
              <a:rPr lang="en-IN" spc="-5" dirty="0">
                <a:latin typeface="Times New Roman"/>
                <a:cs typeface="Times New Roman"/>
              </a:rPr>
              <a:t>design</a:t>
            </a:r>
            <a:endParaRPr lang="en-IN" dirty="0">
              <a:latin typeface="Times New Roman"/>
              <a:cs typeface="Times New Roman"/>
            </a:endParaRPr>
          </a:p>
          <a:p>
            <a:pPr marL="927100" lvl="1" indent="-457200">
              <a:lnSpc>
                <a:spcPct val="100000"/>
              </a:lnSpc>
              <a:spcBef>
                <a:spcPts val="405"/>
              </a:spcBef>
              <a:buAutoNum type="arabicParenR"/>
              <a:tabLst>
                <a:tab pos="469265" algn="l"/>
                <a:tab pos="469900" algn="l"/>
              </a:tabLst>
            </a:pPr>
            <a:r>
              <a:rPr lang="en-IN" spc="-5" dirty="0">
                <a:latin typeface="Times New Roman"/>
                <a:cs typeface="Times New Roman"/>
              </a:rPr>
              <a:t>Report</a:t>
            </a:r>
            <a:r>
              <a:rPr lang="en-IN" spc="5" dirty="0">
                <a:latin typeface="Times New Roman"/>
                <a:cs typeface="Times New Roman"/>
              </a:rPr>
              <a:t> </a:t>
            </a:r>
            <a:r>
              <a:rPr lang="en-IN" spc="-5" dirty="0">
                <a:latin typeface="Times New Roman"/>
                <a:cs typeface="Times New Roman"/>
              </a:rPr>
              <a:t>design</a:t>
            </a:r>
            <a:endParaRPr lang="en-IN" dirty="0">
              <a:latin typeface="Times New Roman"/>
              <a:cs typeface="Times New Roman"/>
            </a:endParaRPr>
          </a:p>
          <a:p>
            <a:pPr marL="927100" lvl="1" indent="-457200">
              <a:lnSpc>
                <a:spcPct val="100000"/>
              </a:lnSpc>
              <a:spcBef>
                <a:spcPts val="395"/>
              </a:spcBef>
              <a:buAutoNum type="arabicParenR"/>
              <a:tabLst>
                <a:tab pos="469265" algn="l"/>
                <a:tab pos="469900" algn="l"/>
              </a:tabLst>
            </a:pPr>
            <a:r>
              <a:rPr lang="en-IN" spc="-5" dirty="0">
                <a:latin typeface="Times New Roman"/>
                <a:cs typeface="Times New Roman"/>
              </a:rPr>
              <a:t>Security</a:t>
            </a:r>
            <a:endParaRPr lang="en-IN" dirty="0">
              <a:latin typeface="Times New Roman"/>
              <a:cs typeface="Times New Roman"/>
            </a:endParaRPr>
          </a:p>
          <a:p>
            <a:pPr marL="927100" lvl="1" indent="-457200">
              <a:lnSpc>
                <a:spcPct val="100000"/>
              </a:lnSpc>
              <a:spcBef>
                <a:spcPts val="400"/>
              </a:spcBef>
              <a:buAutoNum type="arabicParenR"/>
              <a:tabLst>
                <a:tab pos="469265" algn="l"/>
                <a:tab pos="469900" algn="l"/>
              </a:tabLst>
            </a:pPr>
            <a:r>
              <a:rPr lang="en-IN" spc="-5" dirty="0">
                <a:latin typeface="Times New Roman"/>
                <a:cs typeface="Times New Roman"/>
              </a:rPr>
              <a:t>Fault</a:t>
            </a:r>
            <a:r>
              <a:rPr lang="en-IN" spc="5" dirty="0">
                <a:latin typeface="Times New Roman"/>
                <a:cs typeface="Times New Roman"/>
              </a:rPr>
              <a:t> </a:t>
            </a:r>
            <a:r>
              <a:rPr lang="en-IN" spc="-5" dirty="0">
                <a:latin typeface="Times New Roman"/>
                <a:cs typeface="Times New Roman"/>
              </a:rPr>
              <a:t>tolerance</a:t>
            </a:r>
            <a:endParaRPr lang="en-IN" dirty="0">
              <a:latin typeface="Times New Roman"/>
              <a:cs typeface="Times New Roman"/>
            </a:endParaRPr>
          </a:p>
          <a:p>
            <a:pPr marL="927100" lvl="1" indent="-457200">
              <a:lnSpc>
                <a:spcPct val="100000"/>
              </a:lnSpc>
              <a:spcBef>
                <a:spcPts val="409"/>
              </a:spcBef>
              <a:buAutoNum type="arabicParenR"/>
              <a:tabLst>
                <a:tab pos="469265" algn="l"/>
                <a:tab pos="469900" algn="l"/>
              </a:tabLst>
            </a:pPr>
            <a:r>
              <a:rPr lang="en-IN" spc="-5" dirty="0">
                <a:latin typeface="Times New Roman"/>
                <a:cs typeface="Times New Roman"/>
              </a:rPr>
              <a:t>Capacity</a:t>
            </a:r>
            <a:endParaRPr lang="en-IN" dirty="0">
              <a:latin typeface="Times New Roman"/>
              <a:cs typeface="Times New Roman"/>
            </a:endParaRPr>
          </a:p>
          <a:p>
            <a:pPr marL="927100" lvl="1" indent="-457200">
              <a:lnSpc>
                <a:spcPct val="100000"/>
              </a:lnSpc>
              <a:spcBef>
                <a:spcPts val="395"/>
              </a:spcBef>
              <a:buAutoNum type="arabicParenR"/>
              <a:tabLst>
                <a:tab pos="469265" algn="l"/>
                <a:tab pos="469900" algn="l"/>
              </a:tabLst>
            </a:pPr>
            <a:r>
              <a:rPr lang="en-IN" spc="-5" dirty="0">
                <a:latin typeface="Times New Roman"/>
                <a:cs typeface="Times New Roman"/>
              </a:rPr>
              <a:t>Reliability</a:t>
            </a:r>
            <a:endParaRPr lang="en-IN" dirty="0">
              <a:latin typeface="Times New Roman"/>
              <a:cs typeface="Times New Roman"/>
            </a:endParaRPr>
          </a:p>
          <a:p>
            <a:pPr marL="927100" lvl="1" indent="-457200">
              <a:lnSpc>
                <a:spcPct val="100000"/>
              </a:lnSpc>
              <a:spcBef>
                <a:spcPts val="395"/>
              </a:spcBef>
              <a:buAutoNum type="arabicParenR"/>
              <a:tabLst>
                <a:tab pos="469265" algn="l"/>
                <a:tab pos="469900" algn="l"/>
              </a:tabLst>
            </a:pPr>
            <a:r>
              <a:rPr lang="en-IN" spc="-5" dirty="0">
                <a:latin typeface="Times New Roman"/>
                <a:cs typeface="Times New Roman"/>
              </a:rPr>
              <a:t>Maintainability</a:t>
            </a:r>
            <a:endParaRPr lang="en-IN" dirty="0">
              <a:latin typeface="Times New Roman"/>
              <a:cs typeface="Times New Roman"/>
            </a:endParaRPr>
          </a:p>
          <a:p>
            <a:pPr marL="927100" lvl="1" indent="-457200">
              <a:lnSpc>
                <a:spcPct val="100000"/>
              </a:lnSpc>
              <a:spcBef>
                <a:spcPts val="409"/>
              </a:spcBef>
              <a:buAutoNum type="arabicParenR"/>
              <a:tabLst>
                <a:tab pos="469265" algn="l"/>
                <a:tab pos="469900" algn="l"/>
              </a:tabLst>
            </a:pPr>
            <a:r>
              <a:rPr lang="en-IN" spc="-5" dirty="0">
                <a:latin typeface="Times New Roman"/>
                <a:cs typeface="Times New Roman"/>
              </a:rPr>
              <a:t>Efficiency and</a:t>
            </a:r>
            <a:r>
              <a:rPr lang="en-IN" spc="-55" dirty="0">
                <a:latin typeface="Times New Roman"/>
                <a:cs typeface="Times New Roman"/>
              </a:rPr>
              <a:t> </a:t>
            </a:r>
            <a:r>
              <a:rPr lang="en-IN" spc="-5" dirty="0">
                <a:latin typeface="Times New Roman"/>
                <a:cs typeface="Times New Roman"/>
              </a:rPr>
              <a:t>concurrence</a:t>
            </a:r>
            <a:endParaRPr lang="en-IN" dirty="0">
              <a:latin typeface="Times New Roman"/>
              <a:cs typeface="Times New Roman"/>
            </a:endParaRPr>
          </a:p>
          <a:p>
            <a:pPr marL="927100" lvl="1" indent="-457200">
              <a:lnSpc>
                <a:spcPct val="100000"/>
              </a:lnSpc>
              <a:spcBef>
                <a:spcPts val="395"/>
              </a:spcBef>
              <a:buAutoNum type="arabicParenR"/>
              <a:tabLst>
                <a:tab pos="469265" algn="l"/>
                <a:tab pos="469900" algn="l"/>
              </a:tabLst>
            </a:pPr>
            <a:r>
              <a:rPr lang="en-IN" spc="-5" dirty="0">
                <a:latin typeface="Times New Roman"/>
                <a:cs typeface="Times New Roman"/>
              </a:rPr>
              <a:t>Coupling and cohesion</a:t>
            </a:r>
            <a:endParaRPr lang="en-IN" dirty="0">
              <a:latin typeface="Times New Roman"/>
              <a:cs typeface="Times New Roman"/>
            </a:endParaRPr>
          </a:p>
          <a:p>
            <a:pPr marL="927100" lvl="1" indent="-457200">
              <a:lnSpc>
                <a:spcPct val="100000"/>
              </a:lnSpc>
              <a:spcBef>
                <a:spcPts val="395"/>
              </a:spcBef>
              <a:buAutoNum type="arabicParenR"/>
              <a:tabLst>
                <a:tab pos="469265" algn="l"/>
                <a:tab pos="469900" algn="l"/>
              </a:tabLst>
            </a:pPr>
            <a:r>
              <a:rPr lang="en-IN" spc="-5" dirty="0">
                <a:latin typeface="Times New Roman"/>
                <a:cs typeface="Times New Roman"/>
              </a:rPr>
              <a:t>Program specifications</a:t>
            </a:r>
            <a:endParaRPr lang="en-IN" dirty="0">
              <a:latin typeface="Times New Roman"/>
              <a:cs typeface="Times New Roman"/>
            </a:endParaRPr>
          </a:p>
          <a:p>
            <a:pPr marL="927100" lvl="1" indent="-457200">
              <a:lnSpc>
                <a:spcPct val="100000"/>
              </a:lnSpc>
              <a:spcBef>
                <a:spcPts val="409"/>
              </a:spcBef>
              <a:buAutoNum type="arabicParenR"/>
              <a:tabLst>
                <a:tab pos="469265" algn="l"/>
                <a:tab pos="469900" algn="l"/>
              </a:tabLst>
            </a:pPr>
            <a:r>
              <a:rPr lang="en-IN" spc="-40" dirty="0">
                <a:latin typeface="Times New Roman"/>
                <a:cs typeface="Times New Roman"/>
              </a:rPr>
              <a:t>Test</a:t>
            </a:r>
            <a:r>
              <a:rPr lang="en-IN" spc="-10" dirty="0">
                <a:latin typeface="Times New Roman"/>
                <a:cs typeface="Times New Roman"/>
              </a:rPr>
              <a:t> </a:t>
            </a:r>
            <a:r>
              <a:rPr lang="en-IN" spc="-5" dirty="0">
                <a:latin typeface="Times New Roman"/>
                <a:cs typeface="Times New Roman"/>
              </a:rPr>
              <a:t>design</a:t>
            </a:r>
            <a:endParaRPr lang="en-IN" dirty="0"/>
          </a:p>
        </p:txBody>
      </p:sp>
    </p:spTree>
    <p:extLst>
      <p:ext uri="{BB962C8B-B14F-4D97-AF65-F5344CB8AC3E}">
        <p14:creationId xmlns:p14="http://schemas.microsoft.com/office/powerpoint/2010/main" val="428148549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0730E-C362-4544-AD30-277991ABAB8C}"/>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F755383F-47B2-427B-A9B0-D8D4449B849D}"/>
              </a:ext>
            </a:extLst>
          </p:cNvPr>
          <p:cNvSpPr>
            <a:spLocks noGrp="1"/>
          </p:cNvSpPr>
          <p:nvPr>
            <p:ph idx="1"/>
          </p:nvPr>
        </p:nvSpPr>
        <p:spPr/>
        <p:txBody>
          <a:bodyPr>
            <a:normAutofit/>
          </a:bodyPr>
          <a:lstStyle/>
          <a:p>
            <a:pPr marR="6985">
              <a:lnSpc>
                <a:spcPct val="100000"/>
              </a:lnSpc>
              <a:spcBef>
                <a:spcPts val="95"/>
              </a:spcBef>
              <a:buSzPct val="100000"/>
              <a:tabLst>
                <a:tab pos="255904" algn="l"/>
                <a:tab pos="256540" algn="l"/>
              </a:tabLst>
            </a:pPr>
            <a:r>
              <a:rPr lang="en-US" spc="-5" dirty="0">
                <a:latin typeface="Times New Roman"/>
                <a:cs typeface="Times New Roman"/>
              </a:rPr>
              <a:t>It</a:t>
            </a:r>
            <a:r>
              <a:rPr lang="en-US" spc="245" dirty="0">
                <a:latin typeface="Times New Roman"/>
                <a:cs typeface="Times New Roman"/>
              </a:rPr>
              <a:t> </a:t>
            </a:r>
            <a:r>
              <a:rPr lang="en-US" spc="-5" dirty="0">
                <a:latin typeface="Times New Roman"/>
                <a:cs typeface="Times New Roman"/>
              </a:rPr>
              <a:t>is</a:t>
            </a:r>
            <a:r>
              <a:rPr lang="en-US" spc="240" dirty="0">
                <a:latin typeface="Times New Roman"/>
                <a:cs typeface="Times New Roman"/>
              </a:rPr>
              <a:t> </a:t>
            </a:r>
            <a:r>
              <a:rPr lang="en-US" spc="-5" dirty="0">
                <a:latin typeface="Times New Roman"/>
                <a:cs typeface="Times New Roman"/>
              </a:rPr>
              <a:t>normal</a:t>
            </a:r>
            <a:r>
              <a:rPr lang="en-US" spc="250" dirty="0">
                <a:latin typeface="Times New Roman"/>
                <a:cs typeface="Times New Roman"/>
              </a:rPr>
              <a:t> </a:t>
            </a:r>
            <a:r>
              <a:rPr lang="en-US" spc="-5" dirty="0">
                <a:latin typeface="Times New Roman"/>
                <a:cs typeface="Times New Roman"/>
              </a:rPr>
              <a:t>to</a:t>
            </a:r>
            <a:r>
              <a:rPr lang="en-US" spc="250" dirty="0">
                <a:latin typeface="Times New Roman"/>
                <a:cs typeface="Times New Roman"/>
              </a:rPr>
              <a:t> </a:t>
            </a:r>
            <a:r>
              <a:rPr lang="en-US" spc="-5" dirty="0">
                <a:latin typeface="Times New Roman"/>
                <a:cs typeface="Times New Roman"/>
              </a:rPr>
              <a:t>conduct</a:t>
            </a:r>
            <a:r>
              <a:rPr lang="en-US" spc="250" dirty="0">
                <a:latin typeface="Times New Roman"/>
                <a:cs typeface="Times New Roman"/>
              </a:rPr>
              <a:t> </a:t>
            </a:r>
            <a:r>
              <a:rPr lang="en-US" spc="-5" dirty="0">
                <a:latin typeface="Times New Roman"/>
                <a:cs typeface="Times New Roman"/>
              </a:rPr>
              <a:t>a</a:t>
            </a:r>
            <a:r>
              <a:rPr lang="en-US" spc="229" dirty="0">
                <a:latin typeface="Times New Roman"/>
                <a:cs typeface="Times New Roman"/>
              </a:rPr>
              <a:t> </a:t>
            </a:r>
            <a:r>
              <a:rPr lang="en-US" b="1" i="1" spc="-5" dirty="0">
                <a:latin typeface="Times New Roman"/>
                <a:cs typeface="Times New Roman"/>
              </a:rPr>
              <a:t>brainstorming</a:t>
            </a:r>
            <a:r>
              <a:rPr lang="en-US" b="1" i="1" spc="260" dirty="0">
                <a:latin typeface="Times New Roman"/>
                <a:cs typeface="Times New Roman"/>
              </a:rPr>
              <a:t> </a:t>
            </a:r>
            <a:r>
              <a:rPr lang="en-US" b="1" i="1" spc="-5" dirty="0">
                <a:latin typeface="Times New Roman"/>
                <a:cs typeface="Times New Roman"/>
              </a:rPr>
              <a:t>session</a:t>
            </a:r>
            <a:r>
              <a:rPr lang="en-US" b="1" i="1" spc="254" dirty="0">
                <a:latin typeface="Times New Roman"/>
                <a:cs typeface="Times New Roman"/>
              </a:rPr>
              <a:t> </a:t>
            </a:r>
            <a:r>
              <a:rPr lang="en-US" spc="-5" dirty="0">
                <a:latin typeface="Times New Roman"/>
                <a:cs typeface="Times New Roman"/>
              </a:rPr>
              <a:t>at</a:t>
            </a:r>
            <a:r>
              <a:rPr lang="en-US" spc="250" dirty="0">
                <a:latin typeface="Times New Roman"/>
                <a:cs typeface="Times New Roman"/>
              </a:rPr>
              <a:t> </a:t>
            </a:r>
            <a:r>
              <a:rPr lang="en-US" spc="-10" dirty="0">
                <a:latin typeface="Times New Roman"/>
                <a:cs typeface="Times New Roman"/>
              </a:rPr>
              <a:t>the</a:t>
            </a:r>
            <a:r>
              <a:rPr lang="en-US" spc="250" dirty="0">
                <a:latin typeface="Times New Roman"/>
                <a:cs typeface="Times New Roman"/>
              </a:rPr>
              <a:t> </a:t>
            </a:r>
            <a:r>
              <a:rPr lang="en-US" spc="-5" dirty="0">
                <a:latin typeface="Times New Roman"/>
                <a:cs typeface="Times New Roman"/>
              </a:rPr>
              <a:t>beginning</a:t>
            </a:r>
            <a:r>
              <a:rPr lang="en-US" spc="250" dirty="0">
                <a:latin typeface="Times New Roman"/>
                <a:cs typeface="Times New Roman"/>
              </a:rPr>
              <a:t> </a:t>
            </a:r>
            <a:r>
              <a:rPr lang="en-US" dirty="0">
                <a:latin typeface="Times New Roman"/>
                <a:cs typeface="Times New Roman"/>
              </a:rPr>
              <a:t>of</a:t>
            </a:r>
            <a:r>
              <a:rPr lang="en-US" spc="245" dirty="0">
                <a:latin typeface="Times New Roman"/>
                <a:cs typeface="Times New Roman"/>
              </a:rPr>
              <a:t> </a:t>
            </a:r>
            <a:r>
              <a:rPr lang="en-US" spc="-5" dirty="0">
                <a:latin typeface="Times New Roman"/>
                <a:cs typeface="Times New Roman"/>
              </a:rPr>
              <a:t>software design project, to select </a:t>
            </a:r>
            <a:r>
              <a:rPr lang="en-US" dirty="0">
                <a:latin typeface="Times New Roman"/>
                <a:cs typeface="Times New Roman"/>
              </a:rPr>
              <a:t>one </a:t>
            </a:r>
            <a:r>
              <a:rPr lang="en-US" spc="-5" dirty="0">
                <a:latin typeface="Times New Roman"/>
                <a:cs typeface="Times New Roman"/>
              </a:rPr>
              <a:t>optimum design alternative and</a:t>
            </a:r>
            <a:r>
              <a:rPr lang="en-US" spc="434" dirty="0">
                <a:latin typeface="Times New Roman"/>
                <a:cs typeface="Times New Roman"/>
              </a:rPr>
              <a:t> </a:t>
            </a:r>
            <a:r>
              <a:rPr lang="en-US" spc="-5" dirty="0">
                <a:latin typeface="Times New Roman"/>
                <a:cs typeface="Times New Roman"/>
              </a:rPr>
              <a:t>to decide on the overall design</a:t>
            </a:r>
            <a:r>
              <a:rPr lang="en-US" spc="15" dirty="0">
                <a:latin typeface="Times New Roman"/>
                <a:cs typeface="Times New Roman"/>
              </a:rPr>
              <a:t> </a:t>
            </a:r>
            <a:r>
              <a:rPr lang="en-US" spc="-5" dirty="0">
                <a:latin typeface="Times New Roman"/>
                <a:cs typeface="Times New Roman"/>
              </a:rPr>
              <a:t>aspects, Such</a:t>
            </a:r>
            <a:r>
              <a:rPr lang="en-US" spc="409" dirty="0">
                <a:latin typeface="Times New Roman"/>
                <a:cs typeface="Times New Roman"/>
              </a:rPr>
              <a:t> </a:t>
            </a:r>
            <a:r>
              <a:rPr lang="en-US" spc="-5" dirty="0">
                <a:latin typeface="Times New Roman"/>
                <a:cs typeface="Times New Roman"/>
              </a:rPr>
              <a:t>as</a:t>
            </a:r>
            <a:r>
              <a:rPr lang="en-US" spc="400" dirty="0">
                <a:latin typeface="Times New Roman"/>
                <a:cs typeface="Times New Roman"/>
              </a:rPr>
              <a:t> </a:t>
            </a:r>
            <a:r>
              <a:rPr lang="en-US" spc="-10" dirty="0">
                <a:latin typeface="Times New Roman"/>
                <a:cs typeface="Times New Roman"/>
              </a:rPr>
              <a:t>the</a:t>
            </a:r>
            <a:r>
              <a:rPr lang="en-US" spc="395" dirty="0">
                <a:latin typeface="Times New Roman"/>
                <a:cs typeface="Times New Roman"/>
              </a:rPr>
              <a:t> </a:t>
            </a:r>
            <a:r>
              <a:rPr lang="en-US" spc="-5" dirty="0">
                <a:latin typeface="Times New Roman"/>
                <a:cs typeface="Times New Roman"/>
              </a:rPr>
              <a:t>number</a:t>
            </a:r>
            <a:r>
              <a:rPr lang="en-US" spc="409" dirty="0">
                <a:latin typeface="Times New Roman"/>
                <a:cs typeface="Times New Roman"/>
              </a:rPr>
              <a:t> </a:t>
            </a:r>
            <a:r>
              <a:rPr lang="en-US" dirty="0">
                <a:latin typeface="Times New Roman"/>
                <a:cs typeface="Times New Roman"/>
              </a:rPr>
              <a:t>of</a:t>
            </a:r>
            <a:r>
              <a:rPr lang="en-US" spc="400" dirty="0">
                <a:latin typeface="Times New Roman"/>
                <a:cs typeface="Times New Roman"/>
              </a:rPr>
              <a:t> </a:t>
            </a:r>
            <a:r>
              <a:rPr lang="en-US" spc="-5" dirty="0">
                <a:latin typeface="Times New Roman"/>
                <a:cs typeface="Times New Roman"/>
              </a:rPr>
              <a:t>tiers,</a:t>
            </a:r>
            <a:r>
              <a:rPr lang="en-US" spc="405" dirty="0">
                <a:latin typeface="Times New Roman"/>
                <a:cs typeface="Times New Roman"/>
              </a:rPr>
              <a:t> </a:t>
            </a:r>
            <a:r>
              <a:rPr lang="en-US" spc="-5" dirty="0">
                <a:latin typeface="Times New Roman"/>
                <a:cs typeface="Times New Roman"/>
              </a:rPr>
              <a:t>technology</a:t>
            </a:r>
            <a:r>
              <a:rPr lang="en-US" spc="415" dirty="0">
                <a:latin typeface="Times New Roman"/>
                <a:cs typeface="Times New Roman"/>
              </a:rPr>
              <a:t> </a:t>
            </a:r>
            <a:r>
              <a:rPr lang="en-US" spc="-5" dirty="0">
                <a:latin typeface="Times New Roman"/>
                <a:cs typeface="Times New Roman"/>
              </a:rPr>
              <a:t>platform,</a:t>
            </a:r>
            <a:r>
              <a:rPr lang="en-US" spc="415" dirty="0">
                <a:latin typeface="Times New Roman"/>
                <a:cs typeface="Times New Roman"/>
              </a:rPr>
              <a:t> </a:t>
            </a:r>
            <a:r>
              <a:rPr lang="en-US" spc="-5" dirty="0">
                <a:latin typeface="Times New Roman"/>
                <a:cs typeface="Times New Roman"/>
              </a:rPr>
              <a:t>software</a:t>
            </a:r>
            <a:r>
              <a:rPr lang="en-US" spc="400" dirty="0">
                <a:latin typeface="Times New Roman"/>
                <a:cs typeface="Times New Roman"/>
              </a:rPr>
              <a:t> </a:t>
            </a:r>
            <a:r>
              <a:rPr lang="en-US" spc="-5" dirty="0">
                <a:latin typeface="Times New Roman"/>
                <a:cs typeface="Times New Roman"/>
              </a:rPr>
              <a:t>coupling and cohesion,</a:t>
            </a:r>
            <a:r>
              <a:rPr lang="en-US" spc="-15" dirty="0">
                <a:latin typeface="Times New Roman"/>
                <a:cs typeface="Times New Roman"/>
              </a:rPr>
              <a:t> </a:t>
            </a:r>
            <a:r>
              <a:rPr lang="en-US" spc="-5" dirty="0">
                <a:latin typeface="Times New Roman"/>
                <a:cs typeface="Times New Roman"/>
              </a:rPr>
              <a:t>etc.</a:t>
            </a:r>
            <a:endParaRPr lang="en-US" dirty="0">
              <a:latin typeface="Times New Roman"/>
              <a:cs typeface="Times New Roman"/>
            </a:endParaRPr>
          </a:p>
          <a:p>
            <a:pPr marR="6985">
              <a:lnSpc>
                <a:spcPct val="100000"/>
              </a:lnSpc>
              <a:spcBef>
                <a:spcPts val="95"/>
              </a:spcBef>
              <a:buSzPct val="100000"/>
              <a:tabLst>
                <a:tab pos="255904" algn="l"/>
                <a:tab pos="256540" algn="l"/>
              </a:tabLst>
            </a:pPr>
            <a:r>
              <a:rPr lang="en-US" spc="-5" dirty="0">
                <a:latin typeface="Times New Roman"/>
                <a:cs typeface="Times New Roman"/>
              </a:rPr>
              <a:t>A brainst</a:t>
            </a:r>
            <a:r>
              <a:rPr lang="en-US" dirty="0">
                <a:latin typeface="Times New Roman"/>
                <a:cs typeface="Times New Roman"/>
              </a:rPr>
              <a:t>o</a:t>
            </a:r>
            <a:r>
              <a:rPr lang="en-US" spc="5" dirty="0">
                <a:latin typeface="Times New Roman"/>
                <a:cs typeface="Times New Roman"/>
              </a:rPr>
              <a:t>r</a:t>
            </a:r>
            <a:r>
              <a:rPr lang="en-US" spc="-5" dirty="0">
                <a:latin typeface="Times New Roman"/>
                <a:cs typeface="Times New Roman"/>
              </a:rPr>
              <a:t>ming se</a:t>
            </a:r>
            <a:r>
              <a:rPr lang="en-US" spc="-15" dirty="0">
                <a:latin typeface="Times New Roman"/>
                <a:cs typeface="Times New Roman"/>
              </a:rPr>
              <a:t>s</a:t>
            </a:r>
            <a:r>
              <a:rPr lang="en-US" spc="-5" dirty="0">
                <a:latin typeface="Times New Roman"/>
                <a:cs typeface="Times New Roman"/>
              </a:rPr>
              <a:t>si</a:t>
            </a:r>
            <a:r>
              <a:rPr lang="en-US" spc="-15" dirty="0">
                <a:latin typeface="Times New Roman"/>
                <a:cs typeface="Times New Roman"/>
              </a:rPr>
              <a:t>o</a:t>
            </a:r>
            <a:r>
              <a:rPr lang="en-US" spc="-5" dirty="0">
                <a:latin typeface="Times New Roman"/>
                <a:cs typeface="Times New Roman"/>
              </a:rPr>
              <a:t>n hel</a:t>
            </a:r>
            <a:r>
              <a:rPr lang="en-US" dirty="0">
                <a:latin typeface="Times New Roman"/>
                <a:cs typeface="Times New Roman"/>
              </a:rPr>
              <a:t>p</a:t>
            </a:r>
            <a:r>
              <a:rPr lang="en-US" spc="-5" dirty="0">
                <a:latin typeface="Times New Roman"/>
                <a:cs typeface="Times New Roman"/>
              </a:rPr>
              <a:t>s desig</a:t>
            </a:r>
            <a:r>
              <a:rPr lang="en-US" spc="-15" dirty="0">
                <a:latin typeface="Times New Roman"/>
                <a:cs typeface="Times New Roman"/>
              </a:rPr>
              <a:t>n</a:t>
            </a:r>
            <a:r>
              <a:rPr lang="en-US" spc="-5" dirty="0">
                <a:latin typeface="Times New Roman"/>
                <a:cs typeface="Times New Roman"/>
              </a:rPr>
              <a:t>ers arrive </a:t>
            </a:r>
            <a:r>
              <a:rPr lang="en-US" spc="-10" dirty="0">
                <a:latin typeface="Times New Roman"/>
                <a:cs typeface="Times New Roman"/>
              </a:rPr>
              <a:t>a</a:t>
            </a:r>
            <a:r>
              <a:rPr lang="en-US" spc="-5" dirty="0">
                <a:latin typeface="Times New Roman"/>
                <a:cs typeface="Times New Roman"/>
              </a:rPr>
              <a:t>t the best p</a:t>
            </a:r>
            <a:r>
              <a:rPr lang="en-US" spc="-20" dirty="0">
                <a:latin typeface="Times New Roman"/>
                <a:cs typeface="Times New Roman"/>
              </a:rPr>
              <a:t>o</a:t>
            </a:r>
            <a:r>
              <a:rPr lang="en-US" spc="-5" dirty="0">
                <a:latin typeface="Times New Roman"/>
                <a:cs typeface="Times New Roman"/>
              </a:rPr>
              <a:t>ssible  solution for the project.</a:t>
            </a:r>
            <a:endParaRPr lang="en-US" dirty="0">
              <a:latin typeface="Times New Roman"/>
              <a:cs typeface="Times New Roman"/>
            </a:endParaRPr>
          </a:p>
          <a:p>
            <a:endParaRPr lang="en-IN" dirty="0"/>
          </a:p>
        </p:txBody>
      </p:sp>
    </p:spTree>
    <p:extLst>
      <p:ext uri="{BB962C8B-B14F-4D97-AF65-F5344CB8AC3E}">
        <p14:creationId xmlns:p14="http://schemas.microsoft.com/office/powerpoint/2010/main" val="27196659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29911-C65C-48DC-91D3-8927FDF570A1}"/>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819A896A-72EA-4D5A-81C8-DF444AAFE7D1}"/>
              </a:ext>
            </a:extLst>
          </p:cNvPr>
          <p:cNvSpPr>
            <a:spLocks noGrp="1"/>
          </p:cNvSpPr>
          <p:nvPr>
            <p:ph idx="1"/>
          </p:nvPr>
        </p:nvSpPr>
        <p:spPr/>
        <p:txBody>
          <a:bodyPr>
            <a:normAutofit lnSpcReduction="10000"/>
          </a:bodyPr>
          <a:lstStyle/>
          <a:p>
            <a:pPr marL="354965" indent="-342900" algn="just">
              <a:lnSpc>
                <a:spcPct val="100000"/>
              </a:lnSpc>
              <a:spcBef>
                <a:spcPts val="95"/>
              </a:spcBef>
              <a:buSzPct val="100000"/>
              <a:tabLst>
                <a:tab pos="269240" algn="l"/>
              </a:tabLst>
            </a:pPr>
            <a:r>
              <a:rPr lang="en-US" sz="3200" spc="-5" dirty="0">
                <a:latin typeface="Times New Roman"/>
                <a:cs typeface="Times New Roman"/>
              </a:rPr>
              <a:t>The tools for building quality into design include the</a:t>
            </a:r>
            <a:r>
              <a:rPr lang="en-US" sz="3200" spc="70" dirty="0">
                <a:latin typeface="Times New Roman"/>
                <a:cs typeface="Times New Roman"/>
              </a:rPr>
              <a:t> </a:t>
            </a:r>
            <a:r>
              <a:rPr lang="en-US" sz="3200" dirty="0">
                <a:latin typeface="Times New Roman"/>
                <a:cs typeface="Times New Roman"/>
              </a:rPr>
              <a:t>following:</a:t>
            </a:r>
          </a:p>
          <a:p>
            <a:pPr marL="812165" lvl="1" indent="-342900" algn="just">
              <a:lnSpc>
                <a:spcPct val="100000"/>
              </a:lnSpc>
              <a:spcBef>
                <a:spcPts val="95"/>
              </a:spcBef>
              <a:buSzPct val="100000"/>
              <a:tabLst>
                <a:tab pos="269240" algn="l"/>
              </a:tabLst>
            </a:pPr>
            <a:r>
              <a:rPr lang="en-US" sz="2800" b="1" spc="-10" dirty="0">
                <a:latin typeface="Times New Roman"/>
                <a:cs typeface="Times New Roman"/>
              </a:rPr>
              <a:t>Process </a:t>
            </a:r>
            <a:r>
              <a:rPr lang="en-US" sz="2800" b="1" spc="-5" dirty="0">
                <a:latin typeface="Times New Roman"/>
                <a:cs typeface="Times New Roman"/>
              </a:rPr>
              <a:t>documentation </a:t>
            </a:r>
            <a:r>
              <a:rPr lang="en-US" sz="2800" spc="-5" dirty="0">
                <a:latin typeface="Times New Roman"/>
                <a:cs typeface="Times New Roman"/>
              </a:rPr>
              <a:t>- Details the methodology for design  alternatives to be considered, criteria </a:t>
            </a:r>
            <a:r>
              <a:rPr lang="en-US" sz="2800" dirty="0">
                <a:latin typeface="Times New Roman"/>
                <a:cs typeface="Times New Roman"/>
              </a:rPr>
              <a:t>for </a:t>
            </a:r>
            <a:r>
              <a:rPr lang="en-US" sz="2800" spc="-5" dirty="0">
                <a:latin typeface="Times New Roman"/>
                <a:cs typeface="Times New Roman"/>
              </a:rPr>
              <a:t>selecting the alternative for  the project, and finalizing the conceptual</a:t>
            </a:r>
            <a:r>
              <a:rPr lang="en-US" sz="2800" spc="50" dirty="0">
                <a:latin typeface="Times New Roman"/>
                <a:cs typeface="Times New Roman"/>
              </a:rPr>
              <a:t> </a:t>
            </a:r>
            <a:r>
              <a:rPr lang="en-US" sz="2800" spc="-5" dirty="0">
                <a:latin typeface="Times New Roman"/>
                <a:cs typeface="Times New Roman"/>
              </a:rPr>
              <a:t>design.</a:t>
            </a:r>
          </a:p>
          <a:p>
            <a:pPr marL="812165" lvl="1" indent="-342900" algn="just">
              <a:lnSpc>
                <a:spcPct val="100000"/>
              </a:lnSpc>
              <a:spcBef>
                <a:spcPts val="95"/>
              </a:spcBef>
              <a:buSzPct val="100000"/>
              <a:tabLst>
                <a:tab pos="269240" algn="l"/>
              </a:tabLst>
            </a:pPr>
            <a:r>
              <a:rPr lang="en-US" sz="2800" b="1" spc="-5" dirty="0">
                <a:latin typeface="Times New Roman"/>
                <a:cs typeface="Times New Roman"/>
              </a:rPr>
              <a:t>Standards and guidelines, formats, and </a:t>
            </a:r>
            <a:r>
              <a:rPr lang="en-US" sz="2800" b="1" dirty="0">
                <a:latin typeface="Times New Roman"/>
                <a:cs typeface="Times New Roman"/>
              </a:rPr>
              <a:t>templates </a:t>
            </a:r>
            <a:r>
              <a:rPr lang="en-US" sz="2800" spc="-5" dirty="0">
                <a:latin typeface="Times New Roman"/>
                <a:cs typeface="Times New Roman"/>
              </a:rPr>
              <a:t>- Specify the  possible software architectures along with their attendant advantages  and disadvantages and so</a:t>
            </a:r>
            <a:r>
              <a:rPr lang="en-US" sz="2800" spc="10" dirty="0">
                <a:latin typeface="Times New Roman"/>
                <a:cs typeface="Times New Roman"/>
              </a:rPr>
              <a:t> </a:t>
            </a:r>
            <a:r>
              <a:rPr lang="en-US" sz="2800" dirty="0">
                <a:latin typeface="Times New Roman"/>
                <a:cs typeface="Times New Roman"/>
              </a:rPr>
              <a:t>on.</a:t>
            </a:r>
          </a:p>
          <a:p>
            <a:pPr marL="812165" lvl="1" indent="-342900" algn="just">
              <a:lnSpc>
                <a:spcPct val="100000"/>
              </a:lnSpc>
              <a:spcBef>
                <a:spcPts val="95"/>
              </a:spcBef>
              <a:buSzPct val="100000"/>
              <a:tabLst>
                <a:tab pos="269240" algn="l"/>
              </a:tabLst>
            </a:pPr>
            <a:r>
              <a:rPr lang="en-US" sz="2800" b="1" spc="-5" dirty="0">
                <a:latin typeface="Times New Roman"/>
                <a:cs typeface="Times New Roman"/>
              </a:rPr>
              <a:t>Checklists</a:t>
            </a:r>
            <a:r>
              <a:rPr lang="en-US" sz="2800" b="1" spc="120" dirty="0">
                <a:latin typeface="Times New Roman"/>
                <a:cs typeface="Times New Roman"/>
              </a:rPr>
              <a:t> </a:t>
            </a:r>
            <a:r>
              <a:rPr lang="en-US" sz="2800" spc="-5" dirty="0">
                <a:latin typeface="Times New Roman"/>
                <a:cs typeface="Times New Roman"/>
              </a:rPr>
              <a:t>-</a:t>
            </a:r>
            <a:r>
              <a:rPr lang="en-US" sz="2800" spc="130" dirty="0">
                <a:latin typeface="Times New Roman"/>
                <a:cs typeface="Times New Roman"/>
              </a:rPr>
              <a:t> </a:t>
            </a:r>
            <a:r>
              <a:rPr lang="en-US" sz="2800" spc="-5" dirty="0">
                <a:latin typeface="Times New Roman"/>
                <a:cs typeface="Times New Roman"/>
              </a:rPr>
              <a:t>Help</a:t>
            </a:r>
            <a:r>
              <a:rPr lang="en-US" sz="2800" spc="125" dirty="0">
                <a:latin typeface="Times New Roman"/>
                <a:cs typeface="Times New Roman"/>
              </a:rPr>
              <a:t> </a:t>
            </a:r>
            <a:r>
              <a:rPr lang="en-US" sz="2800" spc="-5" dirty="0">
                <a:latin typeface="Times New Roman"/>
                <a:cs typeface="Times New Roman"/>
              </a:rPr>
              <a:t>designers</a:t>
            </a:r>
            <a:r>
              <a:rPr lang="en-US" sz="2800" spc="120" dirty="0">
                <a:latin typeface="Times New Roman"/>
                <a:cs typeface="Times New Roman"/>
              </a:rPr>
              <a:t> </a:t>
            </a:r>
            <a:r>
              <a:rPr lang="en-US" sz="2800" spc="-5" dirty="0">
                <a:latin typeface="Times New Roman"/>
                <a:cs typeface="Times New Roman"/>
              </a:rPr>
              <a:t>to</a:t>
            </a:r>
            <a:r>
              <a:rPr lang="en-US" sz="2800" spc="130" dirty="0">
                <a:latin typeface="Times New Roman"/>
                <a:cs typeface="Times New Roman"/>
              </a:rPr>
              <a:t> </a:t>
            </a:r>
            <a:r>
              <a:rPr lang="en-US" sz="2800" spc="-5" dirty="0">
                <a:latin typeface="Times New Roman"/>
                <a:cs typeface="Times New Roman"/>
              </a:rPr>
              <a:t>ensure</a:t>
            </a:r>
            <a:r>
              <a:rPr lang="en-US" sz="2800" spc="114" dirty="0">
                <a:latin typeface="Times New Roman"/>
                <a:cs typeface="Times New Roman"/>
              </a:rPr>
              <a:t> </a:t>
            </a:r>
            <a:r>
              <a:rPr lang="en-US" sz="2800" spc="-5" dirty="0">
                <a:latin typeface="Times New Roman"/>
                <a:cs typeface="Times New Roman"/>
              </a:rPr>
              <a:t>that</a:t>
            </a:r>
            <a:r>
              <a:rPr lang="en-US" sz="2800" spc="120" dirty="0">
                <a:latin typeface="Times New Roman"/>
                <a:cs typeface="Times New Roman"/>
              </a:rPr>
              <a:t> </a:t>
            </a:r>
            <a:r>
              <a:rPr lang="en-US" sz="2800" spc="-5" dirty="0">
                <a:latin typeface="Times New Roman"/>
                <a:cs typeface="Times New Roman"/>
              </a:rPr>
              <a:t>design</a:t>
            </a:r>
            <a:r>
              <a:rPr lang="en-US" sz="2800" spc="125" dirty="0">
                <a:latin typeface="Times New Roman"/>
                <a:cs typeface="Times New Roman"/>
              </a:rPr>
              <a:t> </a:t>
            </a:r>
            <a:r>
              <a:rPr lang="en-US" sz="2800" spc="-5" dirty="0">
                <a:latin typeface="Times New Roman"/>
                <a:cs typeface="Times New Roman"/>
              </a:rPr>
              <a:t>is</a:t>
            </a:r>
            <a:r>
              <a:rPr lang="en-US" sz="2800" spc="105" dirty="0">
                <a:latin typeface="Times New Roman"/>
                <a:cs typeface="Times New Roman"/>
              </a:rPr>
              <a:t> </a:t>
            </a:r>
            <a:r>
              <a:rPr lang="en-US" sz="2800" spc="-5" dirty="0">
                <a:latin typeface="Times New Roman"/>
                <a:cs typeface="Times New Roman"/>
              </a:rPr>
              <a:t>carried</a:t>
            </a:r>
            <a:r>
              <a:rPr lang="en-US" sz="2800" spc="135" dirty="0">
                <a:latin typeface="Times New Roman"/>
                <a:cs typeface="Times New Roman"/>
              </a:rPr>
              <a:t> </a:t>
            </a:r>
            <a:r>
              <a:rPr lang="en-US" sz="2800" spc="-5" dirty="0">
                <a:latin typeface="Times New Roman"/>
                <a:cs typeface="Times New Roman"/>
              </a:rPr>
              <a:t>out comprehensively and</a:t>
            </a:r>
            <a:r>
              <a:rPr lang="en-US" sz="2800" spc="20" dirty="0">
                <a:latin typeface="Times New Roman"/>
                <a:cs typeface="Times New Roman"/>
              </a:rPr>
              <a:t> </a:t>
            </a:r>
            <a:r>
              <a:rPr lang="en-US" sz="2800" spc="-5" dirty="0">
                <a:latin typeface="Times New Roman"/>
                <a:cs typeface="Times New Roman"/>
              </a:rPr>
              <a:t>appropriately.</a:t>
            </a:r>
            <a:endParaRPr lang="en-US" sz="2800" dirty="0">
              <a:latin typeface="Times New Roman"/>
              <a:cs typeface="Times New Roman"/>
            </a:endParaRPr>
          </a:p>
          <a:p>
            <a:endParaRPr lang="en-IN" dirty="0"/>
          </a:p>
        </p:txBody>
      </p:sp>
    </p:spTree>
    <p:extLst>
      <p:ext uri="{BB962C8B-B14F-4D97-AF65-F5344CB8AC3E}">
        <p14:creationId xmlns:p14="http://schemas.microsoft.com/office/powerpoint/2010/main" val="133915305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A35FF-74FD-46F2-88BA-774090D955C0}"/>
              </a:ext>
            </a:extLst>
          </p:cNvPr>
          <p:cNvSpPr>
            <a:spLocks noGrp="1"/>
          </p:cNvSpPr>
          <p:nvPr>
            <p:ph type="title"/>
          </p:nvPr>
        </p:nvSpPr>
        <p:spPr/>
        <p:txBody>
          <a:bodyPr/>
          <a:lstStyle/>
          <a:p>
            <a:r>
              <a:rPr lang="en-US" dirty="0"/>
              <a:t>Development(Software Construction) Quality</a:t>
            </a:r>
            <a:endParaRPr lang="en-IN" dirty="0"/>
          </a:p>
        </p:txBody>
      </p:sp>
      <p:sp>
        <p:nvSpPr>
          <p:cNvPr id="3" name="Content Placeholder 2">
            <a:extLst>
              <a:ext uri="{FF2B5EF4-FFF2-40B4-BE49-F238E27FC236}">
                <a16:creationId xmlns:a16="http://schemas.microsoft.com/office/drawing/2014/main" id="{740D6CE5-FE03-4361-B601-7C5F16F4A09C}"/>
              </a:ext>
            </a:extLst>
          </p:cNvPr>
          <p:cNvSpPr>
            <a:spLocks noGrp="1"/>
          </p:cNvSpPr>
          <p:nvPr>
            <p:ph idx="1"/>
          </p:nvPr>
        </p:nvSpPr>
        <p:spPr/>
        <p:txBody>
          <a:bodyPr>
            <a:normAutofit fontScale="92500" lnSpcReduction="20000"/>
          </a:bodyPr>
          <a:lstStyle/>
          <a:p>
            <a:pPr>
              <a:lnSpc>
                <a:spcPct val="100000"/>
              </a:lnSpc>
              <a:spcBef>
                <a:spcPts val="95"/>
              </a:spcBef>
            </a:pPr>
            <a:r>
              <a:rPr lang="en-US" spc="-5" dirty="0">
                <a:latin typeface="Times New Roman"/>
                <a:cs typeface="Times New Roman"/>
              </a:rPr>
              <a:t>The following activities form part </a:t>
            </a:r>
            <a:r>
              <a:rPr lang="en-US" dirty="0">
                <a:latin typeface="Times New Roman"/>
                <a:cs typeface="Times New Roman"/>
              </a:rPr>
              <a:t>of </a:t>
            </a:r>
            <a:r>
              <a:rPr lang="en-US" spc="-5" dirty="0">
                <a:latin typeface="Times New Roman"/>
                <a:cs typeface="Times New Roman"/>
              </a:rPr>
              <a:t>developing</a:t>
            </a:r>
            <a:r>
              <a:rPr lang="en-US" spc="75" dirty="0">
                <a:latin typeface="Times New Roman"/>
                <a:cs typeface="Times New Roman"/>
              </a:rPr>
              <a:t> </a:t>
            </a:r>
            <a:r>
              <a:rPr lang="en-US" spc="-5" dirty="0">
                <a:latin typeface="Times New Roman"/>
                <a:cs typeface="Times New Roman"/>
              </a:rPr>
              <a:t>software:</a:t>
            </a:r>
            <a:endParaRPr lang="en-US" dirty="0">
              <a:latin typeface="Times New Roman"/>
              <a:cs typeface="Times New Roman"/>
            </a:endParaRPr>
          </a:p>
          <a:p>
            <a:pPr marL="752475" indent="-457200">
              <a:lnSpc>
                <a:spcPct val="100000"/>
              </a:lnSpc>
              <a:spcBef>
                <a:spcPts val="1620"/>
              </a:spcBef>
              <a:buSzPct val="95454"/>
              <a:tabLst>
                <a:tab pos="546735" algn="l"/>
              </a:tabLst>
            </a:pPr>
            <a:r>
              <a:rPr lang="en-US" spc="-5" dirty="0">
                <a:latin typeface="Times New Roman"/>
                <a:cs typeface="Times New Roman"/>
              </a:rPr>
              <a:t>Create the database and table</a:t>
            </a:r>
            <a:r>
              <a:rPr lang="en-US" spc="20" dirty="0">
                <a:latin typeface="Times New Roman"/>
                <a:cs typeface="Times New Roman"/>
              </a:rPr>
              <a:t> </a:t>
            </a:r>
            <a:r>
              <a:rPr lang="en-US" spc="-5" dirty="0">
                <a:latin typeface="Times New Roman"/>
                <a:cs typeface="Times New Roman"/>
              </a:rPr>
              <a:t>structures.</a:t>
            </a:r>
            <a:endParaRPr lang="en-US" dirty="0">
              <a:latin typeface="Times New Roman"/>
              <a:cs typeface="Times New Roman"/>
            </a:endParaRPr>
          </a:p>
          <a:p>
            <a:pPr marL="752475" indent="-457200">
              <a:lnSpc>
                <a:spcPct val="100000"/>
              </a:lnSpc>
              <a:spcBef>
                <a:spcPts val="1620"/>
              </a:spcBef>
              <a:buSzPct val="95454"/>
              <a:tabLst>
                <a:tab pos="546735" algn="l"/>
              </a:tabLst>
            </a:pPr>
            <a:r>
              <a:rPr lang="en-US" spc="-5" dirty="0">
                <a:latin typeface="Times New Roman"/>
                <a:cs typeface="Times New Roman"/>
              </a:rPr>
              <a:t>Develop dynamically linked libraries for </a:t>
            </a:r>
            <a:r>
              <a:rPr lang="en-US" spc="-10" dirty="0">
                <a:latin typeface="Times New Roman"/>
                <a:cs typeface="Times New Roman"/>
              </a:rPr>
              <a:t>common</a:t>
            </a:r>
            <a:r>
              <a:rPr lang="en-US" spc="130" dirty="0">
                <a:latin typeface="Times New Roman"/>
                <a:cs typeface="Times New Roman"/>
              </a:rPr>
              <a:t> </a:t>
            </a:r>
            <a:r>
              <a:rPr lang="en-US" spc="-5" dirty="0">
                <a:latin typeface="Times New Roman"/>
                <a:cs typeface="Times New Roman"/>
              </a:rPr>
              <a:t>routines.</a:t>
            </a:r>
            <a:endParaRPr lang="en-US" dirty="0">
              <a:latin typeface="Times New Roman"/>
              <a:cs typeface="Times New Roman"/>
            </a:endParaRPr>
          </a:p>
          <a:p>
            <a:pPr marL="752475" indent="-457200">
              <a:lnSpc>
                <a:spcPct val="100000"/>
              </a:lnSpc>
              <a:spcBef>
                <a:spcPts val="1620"/>
              </a:spcBef>
              <a:buSzPct val="95454"/>
              <a:tabLst>
                <a:tab pos="546735" algn="l"/>
              </a:tabLst>
            </a:pPr>
            <a:r>
              <a:rPr lang="en-US" spc="-5" dirty="0">
                <a:latin typeface="Times New Roman"/>
                <a:cs typeface="Times New Roman"/>
              </a:rPr>
              <a:t>Develop</a:t>
            </a:r>
            <a:r>
              <a:rPr lang="en-US" spc="5" dirty="0">
                <a:latin typeface="Times New Roman"/>
                <a:cs typeface="Times New Roman"/>
              </a:rPr>
              <a:t> </a:t>
            </a:r>
            <a:r>
              <a:rPr lang="en-US" spc="-5" dirty="0">
                <a:latin typeface="Times New Roman"/>
                <a:cs typeface="Times New Roman"/>
              </a:rPr>
              <a:t>screens.</a:t>
            </a:r>
            <a:endParaRPr lang="en-US" dirty="0">
              <a:latin typeface="Times New Roman"/>
              <a:cs typeface="Times New Roman"/>
            </a:endParaRPr>
          </a:p>
          <a:p>
            <a:pPr marL="752475" indent="-457200">
              <a:lnSpc>
                <a:spcPct val="100000"/>
              </a:lnSpc>
              <a:spcBef>
                <a:spcPts val="1625"/>
              </a:spcBef>
              <a:buSzPct val="95454"/>
              <a:tabLst>
                <a:tab pos="546735" algn="l"/>
              </a:tabLst>
            </a:pPr>
            <a:r>
              <a:rPr lang="en-US" spc="-5" dirty="0">
                <a:latin typeface="Times New Roman"/>
                <a:cs typeface="Times New Roman"/>
              </a:rPr>
              <a:t>Develop</a:t>
            </a:r>
            <a:r>
              <a:rPr lang="en-US" spc="5" dirty="0">
                <a:latin typeface="Times New Roman"/>
                <a:cs typeface="Times New Roman"/>
              </a:rPr>
              <a:t> </a:t>
            </a:r>
            <a:r>
              <a:rPr lang="en-US" spc="-5" dirty="0">
                <a:latin typeface="Times New Roman"/>
                <a:cs typeface="Times New Roman"/>
              </a:rPr>
              <a:t>reports.</a:t>
            </a:r>
            <a:endParaRPr lang="en-US" dirty="0">
              <a:latin typeface="Times New Roman"/>
              <a:cs typeface="Times New Roman"/>
            </a:endParaRPr>
          </a:p>
          <a:p>
            <a:pPr marL="752475" indent="-457200">
              <a:lnSpc>
                <a:spcPct val="100000"/>
              </a:lnSpc>
              <a:spcBef>
                <a:spcPts val="1620"/>
              </a:spcBef>
              <a:buSzPct val="95454"/>
              <a:tabLst>
                <a:tab pos="546735" algn="l"/>
              </a:tabLst>
            </a:pPr>
            <a:r>
              <a:rPr lang="en-US" spc="-5" dirty="0">
                <a:latin typeface="Times New Roman"/>
                <a:cs typeface="Times New Roman"/>
              </a:rPr>
              <a:t>Develop unit test</a:t>
            </a:r>
            <a:r>
              <a:rPr lang="en-US" spc="10" dirty="0">
                <a:latin typeface="Times New Roman"/>
                <a:cs typeface="Times New Roman"/>
              </a:rPr>
              <a:t> </a:t>
            </a:r>
            <a:r>
              <a:rPr lang="en-US" spc="-5" dirty="0">
                <a:latin typeface="Times New Roman"/>
                <a:cs typeface="Times New Roman"/>
              </a:rPr>
              <a:t>plans.</a:t>
            </a:r>
            <a:endParaRPr lang="en-US" dirty="0">
              <a:latin typeface="Times New Roman"/>
              <a:cs typeface="Times New Roman"/>
            </a:endParaRPr>
          </a:p>
          <a:p>
            <a:pPr marL="753110" marR="5080" indent="-457200">
              <a:lnSpc>
                <a:spcPct val="150100"/>
              </a:lnSpc>
              <a:spcBef>
                <a:spcPts val="295"/>
              </a:spcBef>
              <a:buSzPct val="95454"/>
              <a:tabLst>
                <a:tab pos="546735" algn="l"/>
              </a:tabLst>
            </a:pPr>
            <a:r>
              <a:rPr lang="en-US" spc="-5" dirty="0">
                <a:latin typeface="Times New Roman"/>
                <a:cs typeface="Times New Roman"/>
              </a:rPr>
              <a:t>Develop associated process routines for all other aspects, such </a:t>
            </a:r>
            <a:r>
              <a:rPr lang="en-US" spc="-20" dirty="0">
                <a:latin typeface="Times New Roman"/>
                <a:cs typeface="Times New Roman"/>
              </a:rPr>
              <a:t>as  security, efficiency, </a:t>
            </a:r>
            <a:r>
              <a:rPr lang="en-US" spc="-5" dirty="0">
                <a:latin typeface="Times New Roman"/>
                <a:cs typeface="Times New Roman"/>
              </a:rPr>
              <a:t>fault tolerance,</a:t>
            </a:r>
            <a:r>
              <a:rPr lang="en-US" spc="60" dirty="0">
                <a:latin typeface="Times New Roman"/>
                <a:cs typeface="Times New Roman"/>
              </a:rPr>
              <a:t> </a:t>
            </a:r>
            <a:r>
              <a:rPr lang="en-US" spc="-5" dirty="0">
                <a:latin typeface="Times New Roman"/>
                <a:cs typeface="Times New Roman"/>
              </a:rPr>
              <a:t>etc.</a:t>
            </a:r>
            <a:endParaRPr lang="en-US" dirty="0">
              <a:latin typeface="Times New Roman"/>
              <a:cs typeface="Times New Roman"/>
            </a:endParaRPr>
          </a:p>
          <a:p>
            <a:endParaRPr lang="en-IN" dirty="0"/>
          </a:p>
        </p:txBody>
      </p:sp>
    </p:spTree>
    <p:extLst>
      <p:ext uri="{BB962C8B-B14F-4D97-AF65-F5344CB8AC3E}">
        <p14:creationId xmlns:p14="http://schemas.microsoft.com/office/powerpoint/2010/main" val="275560272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B8659-507B-4AE5-B816-9FEE8E438750}"/>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129F7581-7038-490C-8D32-5E2C89D561D7}"/>
              </a:ext>
            </a:extLst>
          </p:cNvPr>
          <p:cNvSpPr>
            <a:spLocks noGrp="1"/>
          </p:cNvSpPr>
          <p:nvPr>
            <p:ph idx="1"/>
          </p:nvPr>
        </p:nvSpPr>
        <p:spPr>
          <a:xfrm>
            <a:off x="550415" y="1571348"/>
            <a:ext cx="11141476" cy="5095782"/>
          </a:xfrm>
        </p:spPr>
        <p:txBody>
          <a:bodyPr>
            <a:normAutofit fontScale="92500" lnSpcReduction="10000"/>
          </a:bodyPr>
          <a:lstStyle/>
          <a:p>
            <a:pPr marL="469265" marR="7620" indent="-457200">
              <a:lnSpc>
                <a:spcPct val="150100"/>
              </a:lnSpc>
              <a:spcBef>
                <a:spcPts val="100"/>
              </a:spcBef>
              <a:buSzPct val="100000"/>
              <a:tabLst>
                <a:tab pos="268605" algn="l"/>
                <a:tab pos="269240" algn="l"/>
                <a:tab pos="1955800" algn="l"/>
                <a:tab pos="3533140" algn="l"/>
                <a:tab pos="3916045" algn="l"/>
                <a:tab pos="5103495" algn="l"/>
                <a:tab pos="5580380" algn="l"/>
                <a:tab pos="6754495" algn="l"/>
                <a:tab pos="7168515" algn="l"/>
                <a:tab pos="7705090" algn="l"/>
              </a:tabLst>
            </a:pPr>
            <a:r>
              <a:rPr lang="en-US" spc="-5" dirty="0">
                <a:latin typeface="Times New Roman"/>
                <a:cs typeface="Times New Roman"/>
              </a:rPr>
              <a:t>Go</a:t>
            </a:r>
            <a:r>
              <a:rPr lang="en-US" dirty="0">
                <a:latin typeface="Times New Roman"/>
                <a:cs typeface="Times New Roman"/>
              </a:rPr>
              <a:t>od</a:t>
            </a:r>
            <a:r>
              <a:rPr lang="en-US" spc="-5" dirty="0">
                <a:latin typeface="Times New Roman"/>
                <a:cs typeface="Times New Roman"/>
              </a:rPr>
              <a:t>-q</a:t>
            </a:r>
            <a:r>
              <a:rPr lang="en-US" dirty="0">
                <a:latin typeface="Times New Roman"/>
                <a:cs typeface="Times New Roman"/>
              </a:rPr>
              <a:t>u</a:t>
            </a:r>
            <a:r>
              <a:rPr lang="en-US" spc="-5" dirty="0">
                <a:latin typeface="Times New Roman"/>
                <a:cs typeface="Times New Roman"/>
              </a:rPr>
              <a:t>ali</a:t>
            </a:r>
            <a:r>
              <a:rPr lang="en-US" spc="-20" dirty="0">
                <a:latin typeface="Times New Roman"/>
                <a:cs typeface="Times New Roman"/>
              </a:rPr>
              <a:t>t</a:t>
            </a:r>
            <a:r>
              <a:rPr lang="en-US" spc="-5" dirty="0">
                <a:latin typeface="Times New Roman"/>
                <a:cs typeface="Times New Roman"/>
              </a:rPr>
              <a:t>y co</a:t>
            </a:r>
            <a:r>
              <a:rPr lang="en-US" dirty="0">
                <a:latin typeface="Times New Roman"/>
                <a:cs typeface="Times New Roman"/>
              </a:rPr>
              <a:t>n</a:t>
            </a:r>
            <a:r>
              <a:rPr lang="en-US" spc="-5" dirty="0">
                <a:latin typeface="Times New Roman"/>
                <a:cs typeface="Times New Roman"/>
              </a:rPr>
              <a:t>struction is achie</a:t>
            </a:r>
            <a:r>
              <a:rPr lang="en-US" spc="-15" dirty="0">
                <a:latin typeface="Times New Roman"/>
                <a:cs typeface="Times New Roman"/>
              </a:rPr>
              <a:t>v</a:t>
            </a:r>
            <a:r>
              <a:rPr lang="en-US" spc="-5" dirty="0">
                <a:latin typeface="Times New Roman"/>
                <a:cs typeface="Times New Roman"/>
              </a:rPr>
              <a:t>ed </a:t>
            </a:r>
            <a:r>
              <a:rPr lang="en-US" spc="-15" dirty="0">
                <a:latin typeface="Times New Roman"/>
                <a:cs typeface="Times New Roman"/>
              </a:rPr>
              <a:t>b</a:t>
            </a:r>
            <a:r>
              <a:rPr lang="en-US" spc="-5" dirty="0">
                <a:latin typeface="Times New Roman"/>
                <a:cs typeface="Times New Roman"/>
              </a:rPr>
              <a:t>y ad</a:t>
            </a:r>
            <a:r>
              <a:rPr lang="en-US" dirty="0">
                <a:latin typeface="Times New Roman"/>
                <a:cs typeface="Times New Roman"/>
              </a:rPr>
              <a:t>h</a:t>
            </a:r>
            <a:r>
              <a:rPr lang="en-US" spc="-5" dirty="0">
                <a:latin typeface="Times New Roman"/>
                <a:cs typeface="Times New Roman"/>
              </a:rPr>
              <a:t>e</a:t>
            </a:r>
            <a:r>
              <a:rPr lang="en-US" spc="-25" dirty="0">
                <a:latin typeface="Times New Roman"/>
                <a:cs typeface="Times New Roman"/>
              </a:rPr>
              <a:t>r</a:t>
            </a:r>
            <a:r>
              <a:rPr lang="en-US" spc="-5" dirty="0">
                <a:latin typeface="Times New Roman"/>
                <a:cs typeface="Times New Roman"/>
              </a:rPr>
              <a:t>ing to </a:t>
            </a:r>
            <a:r>
              <a:rPr lang="en-US" spc="-20" dirty="0">
                <a:latin typeface="Times New Roman"/>
                <a:cs typeface="Times New Roman"/>
              </a:rPr>
              <a:t>t</a:t>
            </a:r>
            <a:r>
              <a:rPr lang="en-US" spc="-5" dirty="0">
                <a:latin typeface="Times New Roman"/>
                <a:cs typeface="Times New Roman"/>
              </a:rPr>
              <a:t>he </a:t>
            </a:r>
            <a:r>
              <a:rPr lang="en-US" b="1" i="1" spc="-5" dirty="0">
                <a:latin typeface="Times New Roman"/>
                <a:cs typeface="Times New Roman"/>
              </a:rPr>
              <a:t>co</a:t>
            </a:r>
            <a:r>
              <a:rPr lang="en-US" b="1" i="1" dirty="0">
                <a:latin typeface="Times New Roman"/>
                <a:cs typeface="Times New Roman"/>
              </a:rPr>
              <a:t>d</a:t>
            </a:r>
            <a:r>
              <a:rPr lang="en-US" b="1" i="1" spc="-5" dirty="0">
                <a:latin typeface="Times New Roman"/>
                <a:cs typeface="Times New Roman"/>
              </a:rPr>
              <a:t>ing  guidelines </a:t>
            </a:r>
            <a:r>
              <a:rPr lang="en-US" dirty="0">
                <a:latin typeface="Times New Roman"/>
                <a:cs typeface="Times New Roman"/>
              </a:rPr>
              <a:t>of </a:t>
            </a:r>
            <a:r>
              <a:rPr lang="en-US" spc="-5" dirty="0">
                <a:latin typeface="Times New Roman"/>
                <a:cs typeface="Times New Roman"/>
              </a:rPr>
              <a:t>the </a:t>
            </a:r>
            <a:r>
              <a:rPr lang="en-US" spc="-10" dirty="0">
                <a:latin typeface="Times New Roman"/>
                <a:cs typeface="Times New Roman"/>
              </a:rPr>
              <a:t>programming </a:t>
            </a:r>
            <a:r>
              <a:rPr lang="en-US" spc="-5" dirty="0">
                <a:latin typeface="Times New Roman"/>
                <a:cs typeface="Times New Roman"/>
              </a:rPr>
              <a:t>language being</a:t>
            </a:r>
            <a:r>
              <a:rPr lang="en-US" spc="85" dirty="0">
                <a:latin typeface="Times New Roman"/>
                <a:cs typeface="Times New Roman"/>
              </a:rPr>
              <a:t> </a:t>
            </a:r>
            <a:r>
              <a:rPr lang="en-US" spc="-5" dirty="0">
                <a:latin typeface="Times New Roman"/>
                <a:cs typeface="Times New Roman"/>
              </a:rPr>
              <a:t>used. Normally there is a separate coding guideline for every programming  language used in an</a:t>
            </a:r>
            <a:r>
              <a:rPr lang="en-US" spc="10" dirty="0">
                <a:latin typeface="Times New Roman"/>
                <a:cs typeface="Times New Roman"/>
              </a:rPr>
              <a:t> </a:t>
            </a:r>
            <a:r>
              <a:rPr lang="en-US" spc="-5" dirty="0">
                <a:latin typeface="Times New Roman"/>
                <a:cs typeface="Times New Roman"/>
              </a:rPr>
              <a:t>organization.</a:t>
            </a:r>
            <a:endParaRPr lang="en-US" dirty="0">
              <a:latin typeface="Times New Roman"/>
              <a:cs typeface="Times New Roman"/>
            </a:endParaRPr>
          </a:p>
          <a:p>
            <a:pPr marL="469265" marR="5080" indent="-457200">
              <a:lnSpc>
                <a:spcPct val="150000"/>
              </a:lnSpc>
              <a:spcBef>
                <a:spcPts val="395"/>
              </a:spcBef>
              <a:buSzPct val="100000"/>
              <a:tabLst>
                <a:tab pos="268605" algn="l"/>
                <a:tab pos="269240" algn="l"/>
                <a:tab pos="1239520" algn="l"/>
                <a:tab pos="2534920" algn="l"/>
                <a:tab pos="3505835" algn="l"/>
                <a:tab pos="4490720" algn="l"/>
                <a:tab pos="6061075" algn="l"/>
                <a:tab pos="6736080" algn="l"/>
                <a:tab pos="8065134" algn="l"/>
              </a:tabLst>
            </a:pPr>
            <a:r>
              <a:rPr lang="en-US" spc="-5" dirty="0">
                <a:latin typeface="Times New Roman"/>
                <a:cs typeface="Times New Roman"/>
              </a:rPr>
              <a:t>Co</a:t>
            </a:r>
            <a:r>
              <a:rPr lang="en-US" dirty="0">
                <a:latin typeface="Times New Roman"/>
                <a:cs typeface="Times New Roman"/>
              </a:rPr>
              <a:t>d</a:t>
            </a:r>
            <a:r>
              <a:rPr lang="en-US" spc="-5" dirty="0">
                <a:latin typeface="Times New Roman"/>
                <a:cs typeface="Times New Roman"/>
              </a:rPr>
              <a:t>ing g</a:t>
            </a:r>
            <a:r>
              <a:rPr lang="en-US" dirty="0">
                <a:latin typeface="Times New Roman"/>
                <a:cs typeface="Times New Roman"/>
              </a:rPr>
              <a:t>u</a:t>
            </a:r>
            <a:r>
              <a:rPr lang="en-US" spc="-5" dirty="0">
                <a:latin typeface="Times New Roman"/>
                <a:cs typeface="Times New Roman"/>
              </a:rPr>
              <a:t>id</a:t>
            </a:r>
            <a:r>
              <a:rPr lang="en-US" spc="-15" dirty="0">
                <a:latin typeface="Times New Roman"/>
                <a:cs typeface="Times New Roman"/>
              </a:rPr>
              <a:t>e</a:t>
            </a:r>
            <a:r>
              <a:rPr lang="en-US" spc="-5" dirty="0">
                <a:latin typeface="Times New Roman"/>
                <a:cs typeface="Times New Roman"/>
              </a:rPr>
              <a:t>li</a:t>
            </a:r>
            <a:r>
              <a:rPr lang="en-US" dirty="0">
                <a:latin typeface="Times New Roman"/>
                <a:cs typeface="Times New Roman"/>
              </a:rPr>
              <a:t>n</a:t>
            </a:r>
            <a:r>
              <a:rPr lang="en-US" spc="-5" dirty="0">
                <a:latin typeface="Times New Roman"/>
                <a:cs typeface="Times New Roman"/>
              </a:rPr>
              <a:t>es co</a:t>
            </a:r>
            <a:r>
              <a:rPr lang="en-US" dirty="0">
                <a:latin typeface="Times New Roman"/>
                <a:cs typeface="Times New Roman"/>
              </a:rPr>
              <a:t>n</a:t>
            </a:r>
            <a:r>
              <a:rPr lang="en-US" spc="-5" dirty="0">
                <a:latin typeface="Times New Roman"/>
                <a:cs typeface="Times New Roman"/>
              </a:rPr>
              <a:t>tain na</a:t>
            </a:r>
            <a:r>
              <a:rPr lang="en-US" spc="-20" dirty="0">
                <a:latin typeface="Times New Roman"/>
                <a:cs typeface="Times New Roman"/>
              </a:rPr>
              <a:t>m</a:t>
            </a:r>
            <a:r>
              <a:rPr lang="en-US" spc="-5" dirty="0">
                <a:latin typeface="Times New Roman"/>
                <a:cs typeface="Times New Roman"/>
              </a:rPr>
              <a:t>ing c</a:t>
            </a:r>
            <a:r>
              <a:rPr lang="en-US" spc="5" dirty="0">
                <a:latin typeface="Times New Roman"/>
                <a:cs typeface="Times New Roman"/>
              </a:rPr>
              <a:t>o</a:t>
            </a:r>
            <a:r>
              <a:rPr lang="en-US" spc="-5" dirty="0">
                <a:latin typeface="Times New Roman"/>
                <a:cs typeface="Times New Roman"/>
              </a:rPr>
              <a:t>n</a:t>
            </a:r>
            <a:r>
              <a:rPr lang="en-US" dirty="0">
                <a:latin typeface="Times New Roman"/>
                <a:cs typeface="Times New Roman"/>
              </a:rPr>
              <a:t>v</a:t>
            </a:r>
            <a:r>
              <a:rPr lang="en-US" spc="-5" dirty="0">
                <a:latin typeface="Times New Roman"/>
                <a:cs typeface="Times New Roman"/>
              </a:rPr>
              <a:t>enti</a:t>
            </a:r>
            <a:r>
              <a:rPr lang="en-US" dirty="0">
                <a:latin typeface="Times New Roman"/>
                <a:cs typeface="Times New Roman"/>
              </a:rPr>
              <a:t>o</a:t>
            </a:r>
            <a:r>
              <a:rPr lang="en-US" spc="-5" dirty="0">
                <a:latin typeface="Times New Roman"/>
                <a:cs typeface="Times New Roman"/>
              </a:rPr>
              <a:t>n</a:t>
            </a:r>
            <a:r>
              <a:rPr lang="en-US" spc="-15" dirty="0">
                <a:latin typeface="Times New Roman"/>
                <a:cs typeface="Times New Roman"/>
              </a:rPr>
              <a:t>s</a:t>
            </a:r>
            <a:r>
              <a:rPr lang="en-US" spc="-5" dirty="0">
                <a:latin typeface="Times New Roman"/>
                <a:cs typeface="Times New Roman"/>
              </a:rPr>
              <a:t>, co</a:t>
            </a:r>
            <a:r>
              <a:rPr lang="en-US" dirty="0">
                <a:latin typeface="Times New Roman"/>
                <a:cs typeface="Times New Roman"/>
              </a:rPr>
              <a:t>d</a:t>
            </a:r>
            <a:r>
              <a:rPr lang="en-US" spc="-5" dirty="0">
                <a:latin typeface="Times New Roman"/>
                <a:cs typeface="Times New Roman"/>
              </a:rPr>
              <a:t>e fo</a:t>
            </a:r>
            <a:r>
              <a:rPr lang="en-US" spc="5" dirty="0">
                <a:latin typeface="Times New Roman"/>
                <a:cs typeface="Times New Roman"/>
              </a:rPr>
              <a:t>r</a:t>
            </a:r>
            <a:r>
              <a:rPr lang="en-US" spc="-25" dirty="0">
                <a:latin typeface="Times New Roman"/>
                <a:cs typeface="Times New Roman"/>
              </a:rPr>
              <a:t>m</a:t>
            </a:r>
            <a:r>
              <a:rPr lang="en-US" spc="-5" dirty="0">
                <a:latin typeface="Times New Roman"/>
                <a:cs typeface="Times New Roman"/>
              </a:rPr>
              <a:t>att</a:t>
            </a:r>
            <a:r>
              <a:rPr lang="en-US" spc="5" dirty="0">
                <a:latin typeface="Times New Roman"/>
                <a:cs typeface="Times New Roman"/>
              </a:rPr>
              <a:t>i</a:t>
            </a:r>
            <a:r>
              <a:rPr lang="en-US" spc="-5" dirty="0">
                <a:latin typeface="Times New Roman"/>
                <a:cs typeface="Times New Roman"/>
              </a:rPr>
              <a:t>ng that  help developers write reliable and defect-free</a:t>
            </a:r>
            <a:r>
              <a:rPr lang="en-US" spc="90" dirty="0">
                <a:latin typeface="Times New Roman"/>
                <a:cs typeface="Times New Roman"/>
              </a:rPr>
              <a:t> </a:t>
            </a:r>
            <a:r>
              <a:rPr lang="en-US" spc="-5" dirty="0">
                <a:latin typeface="Times New Roman"/>
                <a:cs typeface="Times New Roman"/>
              </a:rPr>
              <a:t>code.</a:t>
            </a:r>
            <a:endParaRPr lang="en-US" dirty="0">
              <a:latin typeface="Times New Roman"/>
              <a:cs typeface="Times New Roman"/>
            </a:endParaRPr>
          </a:p>
          <a:p>
            <a:pPr marL="469265" indent="-457200">
              <a:lnSpc>
                <a:spcPct val="100000"/>
              </a:lnSpc>
              <a:spcBef>
                <a:spcPts val="1730"/>
              </a:spcBef>
              <a:buSzPct val="100000"/>
              <a:tabLst>
                <a:tab pos="268605" algn="l"/>
                <a:tab pos="269240" algn="l"/>
                <a:tab pos="719455" algn="l"/>
                <a:tab pos="1675130" algn="l"/>
                <a:tab pos="1987550" algn="l"/>
                <a:tab pos="2329180" algn="l"/>
                <a:tab pos="2983230" algn="l"/>
                <a:tab pos="4227195" algn="l"/>
                <a:tab pos="4600575" algn="l"/>
                <a:tab pos="5283200" algn="l"/>
                <a:tab pos="6434455" algn="l"/>
                <a:tab pos="7334884" algn="l"/>
                <a:tab pos="8267700" algn="l"/>
              </a:tabLst>
            </a:pPr>
            <a:r>
              <a:rPr lang="en-US" spc="-10" dirty="0">
                <a:latin typeface="Times New Roman"/>
                <a:cs typeface="Times New Roman"/>
              </a:rPr>
              <a:t>O</a:t>
            </a:r>
            <a:r>
              <a:rPr lang="en-US" spc="-5" dirty="0">
                <a:latin typeface="Times New Roman"/>
                <a:cs typeface="Times New Roman"/>
              </a:rPr>
              <a:t>f course, it is very important to </a:t>
            </a:r>
            <a:r>
              <a:rPr lang="en-US" spc="-15" dirty="0">
                <a:latin typeface="Times New Roman"/>
                <a:cs typeface="Times New Roman"/>
              </a:rPr>
              <a:t>h</a:t>
            </a:r>
            <a:r>
              <a:rPr lang="en-US" spc="-5" dirty="0">
                <a:latin typeface="Times New Roman"/>
                <a:cs typeface="Times New Roman"/>
              </a:rPr>
              <a:t>ave q</a:t>
            </a:r>
            <a:r>
              <a:rPr lang="en-US" dirty="0">
                <a:latin typeface="Times New Roman"/>
                <a:cs typeface="Times New Roman"/>
              </a:rPr>
              <a:t>u</a:t>
            </a:r>
            <a:r>
              <a:rPr lang="en-US" spc="-5" dirty="0">
                <a:latin typeface="Times New Roman"/>
                <a:cs typeface="Times New Roman"/>
              </a:rPr>
              <a:t>alified peo</a:t>
            </a:r>
            <a:r>
              <a:rPr lang="en-US" dirty="0">
                <a:latin typeface="Times New Roman"/>
                <a:cs typeface="Times New Roman"/>
              </a:rPr>
              <a:t>p</a:t>
            </a:r>
            <a:r>
              <a:rPr lang="en-US" spc="-5" dirty="0">
                <a:latin typeface="Times New Roman"/>
                <a:cs typeface="Times New Roman"/>
              </a:rPr>
              <a:t>le trained </a:t>
            </a:r>
            <a:r>
              <a:rPr lang="en-US" spc="-20" dirty="0">
                <a:latin typeface="Times New Roman"/>
                <a:cs typeface="Times New Roman"/>
              </a:rPr>
              <a:t>in </a:t>
            </a:r>
            <a:r>
              <a:rPr lang="en-US" spc="-5" dirty="0">
                <a:latin typeface="Times New Roman"/>
                <a:cs typeface="Times New Roman"/>
              </a:rPr>
              <a:t>software</a:t>
            </a:r>
            <a:r>
              <a:rPr lang="en-US" spc="10" dirty="0">
                <a:latin typeface="Times New Roman"/>
                <a:cs typeface="Times New Roman"/>
              </a:rPr>
              <a:t> </a:t>
            </a:r>
            <a:r>
              <a:rPr lang="en-US" spc="-5" dirty="0">
                <a:latin typeface="Times New Roman"/>
                <a:cs typeface="Times New Roman"/>
              </a:rPr>
              <a:t>development.</a:t>
            </a:r>
            <a:endParaRPr lang="en-US" dirty="0">
              <a:latin typeface="Times New Roman"/>
              <a:cs typeface="Times New Roman"/>
            </a:endParaRPr>
          </a:p>
          <a:p>
            <a:pPr marL="469265" indent="-457200">
              <a:lnSpc>
                <a:spcPct val="100000"/>
              </a:lnSpc>
              <a:spcBef>
                <a:spcPts val="1714"/>
              </a:spcBef>
              <a:buSzPct val="100000"/>
              <a:tabLst>
                <a:tab pos="268605" algn="l"/>
                <a:tab pos="269240" algn="l"/>
              </a:tabLst>
            </a:pPr>
            <a:r>
              <a:rPr lang="en-US" spc="-5" dirty="0">
                <a:latin typeface="Times New Roman"/>
                <a:cs typeface="Times New Roman"/>
              </a:rPr>
              <a:t>Construction</a:t>
            </a:r>
            <a:r>
              <a:rPr lang="en-US" spc="265" dirty="0">
                <a:latin typeface="Times New Roman"/>
                <a:cs typeface="Times New Roman"/>
              </a:rPr>
              <a:t> </a:t>
            </a:r>
            <a:r>
              <a:rPr lang="en-US" spc="-5" dirty="0">
                <a:latin typeface="Times New Roman"/>
                <a:cs typeface="Times New Roman"/>
              </a:rPr>
              <a:t>follows</a:t>
            </a:r>
            <a:r>
              <a:rPr lang="en-US" spc="280" dirty="0">
                <a:latin typeface="Times New Roman"/>
                <a:cs typeface="Times New Roman"/>
              </a:rPr>
              <a:t> </a:t>
            </a:r>
            <a:r>
              <a:rPr lang="en-US" spc="-5" dirty="0">
                <a:latin typeface="Times New Roman"/>
                <a:cs typeface="Times New Roman"/>
              </a:rPr>
              <a:t>software</a:t>
            </a:r>
            <a:r>
              <a:rPr lang="en-US" spc="280" dirty="0">
                <a:latin typeface="Times New Roman"/>
                <a:cs typeface="Times New Roman"/>
              </a:rPr>
              <a:t> </a:t>
            </a:r>
            <a:r>
              <a:rPr lang="en-US" spc="-5" dirty="0">
                <a:latin typeface="Times New Roman"/>
                <a:cs typeface="Times New Roman"/>
              </a:rPr>
              <a:t>design,</a:t>
            </a:r>
            <a:r>
              <a:rPr lang="en-US" spc="285" dirty="0">
                <a:latin typeface="Times New Roman"/>
                <a:cs typeface="Times New Roman"/>
              </a:rPr>
              <a:t> </a:t>
            </a:r>
            <a:r>
              <a:rPr lang="en-US" spc="-5" dirty="0">
                <a:latin typeface="Times New Roman"/>
                <a:cs typeface="Times New Roman"/>
              </a:rPr>
              <a:t>and</a:t>
            </a:r>
            <a:r>
              <a:rPr lang="en-US" spc="290" dirty="0">
                <a:latin typeface="Times New Roman"/>
                <a:cs typeface="Times New Roman"/>
              </a:rPr>
              <a:t> </a:t>
            </a:r>
            <a:r>
              <a:rPr lang="en-US" spc="-5" dirty="0">
                <a:latin typeface="Times New Roman"/>
                <a:cs typeface="Times New Roman"/>
              </a:rPr>
              <a:t>it</a:t>
            </a:r>
            <a:r>
              <a:rPr lang="en-US" spc="275" dirty="0">
                <a:latin typeface="Times New Roman"/>
                <a:cs typeface="Times New Roman"/>
              </a:rPr>
              <a:t> </a:t>
            </a:r>
            <a:r>
              <a:rPr lang="en-US" spc="-5" dirty="0">
                <a:latin typeface="Times New Roman"/>
                <a:cs typeface="Times New Roman"/>
              </a:rPr>
              <a:t>should</a:t>
            </a:r>
            <a:r>
              <a:rPr lang="en-US" spc="280" dirty="0">
                <a:latin typeface="Times New Roman"/>
                <a:cs typeface="Times New Roman"/>
              </a:rPr>
              <a:t> </a:t>
            </a:r>
            <a:r>
              <a:rPr lang="en-US" spc="-5" dirty="0">
                <a:latin typeface="Times New Roman"/>
                <a:cs typeface="Times New Roman"/>
              </a:rPr>
              <a:t>always</a:t>
            </a:r>
            <a:r>
              <a:rPr lang="en-US" spc="275" dirty="0">
                <a:latin typeface="Times New Roman"/>
                <a:cs typeface="Times New Roman"/>
              </a:rPr>
              <a:t> </a:t>
            </a:r>
            <a:r>
              <a:rPr lang="en-US" spc="-5" dirty="0">
                <a:latin typeface="Times New Roman"/>
                <a:cs typeface="Times New Roman"/>
              </a:rPr>
              <a:t>conform</a:t>
            </a:r>
            <a:r>
              <a:rPr lang="en-US" spc="270" dirty="0">
                <a:latin typeface="Times New Roman"/>
                <a:cs typeface="Times New Roman"/>
              </a:rPr>
              <a:t> </a:t>
            </a:r>
            <a:r>
              <a:rPr lang="en-US" spc="-5" dirty="0">
                <a:latin typeface="Times New Roman"/>
                <a:cs typeface="Times New Roman"/>
              </a:rPr>
              <a:t>to the design</a:t>
            </a:r>
            <a:r>
              <a:rPr lang="en-US" dirty="0">
                <a:latin typeface="Times New Roman"/>
                <a:cs typeface="Times New Roman"/>
              </a:rPr>
              <a:t> </a:t>
            </a:r>
            <a:r>
              <a:rPr lang="en-US" spc="-5" dirty="0">
                <a:latin typeface="Times New Roman"/>
                <a:cs typeface="Times New Roman"/>
              </a:rPr>
              <a:t>document.</a:t>
            </a:r>
          </a:p>
          <a:p>
            <a:endParaRPr lang="en-IN" dirty="0"/>
          </a:p>
        </p:txBody>
      </p:sp>
    </p:spTree>
    <p:extLst>
      <p:ext uri="{BB962C8B-B14F-4D97-AF65-F5344CB8AC3E}">
        <p14:creationId xmlns:p14="http://schemas.microsoft.com/office/powerpoint/2010/main" val="26992306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2E69D-3770-4441-862C-407CAD052A56}"/>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E6F9CBCA-9431-4B68-B7DF-CE2F8C7D4A90}"/>
              </a:ext>
            </a:extLst>
          </p:cNvPr>
          <p:cNvSpPr>
            <a:spLocks noGrp="1"/>
          </p:cNvSpPr>
          <p:nvPr>
            <p:ph idx="1"/>
          </p:nvPr>
        </p:nvSpPr>
        <p:spPr/>
        <p:txBody>
          <a:bodyPr/>
          <a:lstStyle/>
          <a:p>
            <a:pPr marL="469265" indent="-457200">
              <a:lnSpc>
                <a:spcPct val="100000"/>
              </a:lnSpc>
              <a:spcBef>
                <a:spcPts val="1714"/>
              </a:spcBef>
              <a:buSzPct val="100000"/>
              <a:tabLst>
                <a:tab pos="268605" algn="l"/>
                <a:tab pos="269240" algn="l"/>
              </a:tabLst>
            </a:pPr>
            <a:r>
              <a:rPr lang="en-US" spc="-5" dirty="0">
                <a:latin typeface="Times New Roman"/>
                <a:cs typeface="Times New Roman"/>
              </a:rPr>
              <a:t>Good-quality can also be achieved by adhering to the Organizational Standards.</a:t>
            </a:r>
          </a:p>
          <a:p>
            <a:pPr marL="469265" indent="-457200">
              <a:lnSpc>
                <a:spcPct val="100000"/>
              </a:lnSpc>
              <a:spcBef>
                <a:spcPts val="1714"/>
              </a:spcBef>
              <a:buSzPct val="100000"/>
              <a:tabLst>
                <a:tab pos="268605" algn="l"/>
                <a:tab pos="269240" algn="l"/>
              </a:tabLst>
            </a:pPr>
            <a:r>
              <a:rPr lang="en-US" spc="-5" dirty="0">
                <a:latin typeface="Times New Roman"/>
                <a:cs typeface="Times New Roman"/>
              </a:rPr>
              <a:t>Uncontrolled changes may affect the quality of the code.</a:t>
            </a:r>
          </a:p>
          <a:p>
            <a:pPr marL="469265" indent="-457200">
              <a:lnSpc>
                <a:spcPct val="100000"/>
              </a:lnSpc>
              <a:spcBef>
                <a:spcPts val="1714"/>
              </a:spcBef>
              <a:buSzPct val="100000"/>
              <a:tabLst>
                <a:tab pos="268605" algn="l"/>
                <a:tab pos="269240" algn="l"/>
              </a:tabLst>
            </a:pPr>
            <a:r>
              <a:rPr lang="en-US" spc="-5" dirty="0">
                <a:latin typeface="Times New Roman"/>
                <a:cs typeface="Times New Roman"/>
              </a:rPr>
              <a:t>So change management and configuration management may be applied.</a:t>
            </a:r>
            <a:endParaRPr lang="en-US" dirty="0">
              <a:latin typeface="Times New Roman"/>
              <a:cs typeface="Times New Roman"/>
            </a:endParaRPr>
          </a:p>
          <a:p>
            <a:r>
              <a:rPr lang="en-US" dirty="0"/>
              <a:t>There are two techniques to ensure that quality is built into a product:</a:t>
            </a:r>
          </a:p>
          <a:p>
            <a:pPr lvl="1"/>
            <a:r>
              <a:rPr lang="en-US" dirty="0"/>
              <a:t>Reviews(Walkthroughs)</a:t>
            </a:r>
          </a:p>
          <a:p>
            <a:pPr lvl="1"/>
            <a:r>
              <a:rPr lang="en-US" dirty="0"/>
              <a:t>Testing</a:t>
            </a:r>
            <a:endParaRPr lang="en-IN" dirty="0"/>
          </a:p>
        </p:txBody>
      </p:sp>
    </p:spTree>
    <p:extLst>
      <p:ext uri="{BB962C8B-B14F-4D97-AF65-F5344CB8AC3E}">
        <p14:creationId xmlns:p14="http://schemas.microsoft.com/office/powerpoint/2010/main" val="7814045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760C7-FB90-48A3-A86A-4D8FB5C86AD8}"/>
              </a:ext>
            </a:extLst>
          </p:cNvPr>
          <p:cNvSpPr>
            <a:spLocks noGrp="1"/>
          </p:cNvSpPr>
          <p:nvPr>
            <p:ph type="title"/>
          </p:nvPr>
        </p:nvSpPr>
        <p:spPr/>
        <p:txBody>
          <a:bodyPr/>
          <a:lstStyle/>
          <a:p>
            <a:r>
              <a:rPr lang="en-US" dirty="0"/>
              <a:t>Conformance Quality</a:t>
            </a:r>
            <a:endParaRPr lang="en-IN" dirty="0"/>
          </a:p>
        </p:txBody>
      </p:sp>
      <p:sp>
        <p:nvSpPr>
          <p:cNvPr id="3" name="Content Placeholder 2">
            <a:extLst>
              <a:ext uri="{FF2B5EF4-FFF2-40B4-BE49-F238E27FC236}">
                <a16:creationId xmlns:a16="http://schemas.microsoft.com/office/drawing/2014/main" id="{0BC8688F-3E1A-482F-97AF-FFC1CBEF5040}"/>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It deals with how well an organization ensures that quality is built into a product through the previous three dimensions.</a:t>
            </a:r>
          </a:p>
          <a:p>
            <a:r>
              <a:rPr lang="en-US" dirty="0">
                <a:latin typeface="Times New Roman" panose="02020603050405020304" pitchFamily="18" charset="0"/>
                <a:cs typeface="Times New Roman" panose="02020603050405020304" pitchFamily="18" charset="0"/>
              </a:rPr>
              <a:t>It is through quality work and ensure that all the defects in the product is uncovered.</a:t>
            </a:r>
          </a:p>
          <a:p>
            <a:r>
              <a:rPr lang="en-US" spc="-5" dirty="0">
                <a:latin typeface="Times New Roman" panose="02020603050405020304" pitchFamily="18" charset="0"/>
                <a:cs typeface="Times New Roman" panose="02020603050405020304" pitchFamily="18" charset="0"/>
              </a:rPr>
              <a:t>Conformance </a:t>
            </a:r>
            <a:r>
              <a:rPr lang="en-US" dirty="0">
                <a:latin typeface="Times New Roman" panose="02020603050405020304" pitchFamily="18" charset="0"/>
                <a:cs typeface="Times New Roman" panose="02020603050405020304" pitchFamily="18" charset="0"/>
              </a:rPr>
              <a:t>quality </a:t>
            </a:r>
            <a:r>
              <a:rPr lang="en-US" spc="-5" dirty="0">
                <a:latin typeface="Times New Roman" panose="02020603050405020304" pitchFamily="18" charset="0"/>
                <a:cs typeface="Times New Roman" panose="02020603050405020304" pitchFamily="18" charset="0"/>
              </a:rPr>
              <a:t>examines </a:t>
            </a:r>
            <a:r>
              <a:rPr lang="en-US" dirty="0">
                <a:latin typeface="Times New Roman" panose="02020603050405020304" pitchFamily="18" charset="0"/>
                <a:cs typeface="Times New Roman" panose="02020603050405020304" pitchFamily="18" charset="0"/>
              </a:rPr>
              <a:t>how </a:t>
            </a:r>
            <a:r>
              <a:rPr lang="en-US" spc="-5" dirty="0">
                <a:latin typeface="Times New Roman" panose="02020603050405020304" pitchFamily="18" charset="0"/>
                <a:cs typeface="Times New Roman" panose="02020603050405020304" pitchFamily="18" charset="0"/>
              </a:rPr>
              <a:t>well </a:t>
            </a:r>
            <a:r>
              <a:rPr lang="en-US" i="1" spc="-5" dirty="0">
                <a:latin typeface="Times New Roman" panose="02020603050405020304" pitchFamily="18" charset="0"/>
                <a:cs typeface="Times New Roman" panose="02020603050405020304" pitchFamily="18" charset="0"/>
              </a:rPr>
              <a:t>quality control </a:t>
            </a:r>
            <a:r>
              <a:rPr lang="en-US" spc="-5" dirty="0">
                <a:latin typeface="Times New Roman" panose="02020603050405020304" pitchFamily="18" charset="0"/>
                <a:cs typeface="Times New Roman" panose="02020603050405020304" pitchFamily="18" charset="0"/>
              </a:rPr>
              <a:t>is carried </a:t>
            </a:r>
            <a:r>
              <a:rPr lang="en-US" dirty="0">
                <a:latin typeface="Times New Roman" panose="02020603050405020304" pitchFamily="18" charset="0"/>
                <a:cs typeface="Times New Roman" panose="02020603050405020304" pitchFamily="18" charset="0"/>
              </a:rPr>
              <a:t>out </a:t>
            </a:r>
            <a:r>
              <a:rPr lang="en-US" spc="-5" dirty="0">
                <a:latin typeface="Times New Roman" panose="02020603050405020304" pitchFamily="18" charset="0"/>
                <a:cs typeface="Times New Roman" panose="02020603050405020304" pitchFamily="18" charset="0"/>
              </a:rPr>
              <a:t>in the</a:t>
            </a:r>
            <a:r>
              <a:rPr lang="en-US" spc="1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organization.</a:t>
            </a:r>
          </a:p>
          <a:p>
            <a:r>
              <a:rPr lang="en-US" dirty="0"/>
              <a:t>It can be achieved by </a:t>
            </a:r>
          </a:p>
          <a:p>
            <a:pPr lvl="1"/>
            <a:r>
              <a:rPr lang="en-US" dirty="0"/>
              <a:t>Audits</a:t>
            </a:r>
          </a:p>
          <a:p>
            <a:pPr lvl="1"/>
            <a:r>
              <a:rPr lang="en-US" dirty="0"/>
              <a:t>Quality Measurements</a:t>
            </a:r>
          </a:p>
          <a:p>
            <a:pPr lvl="1"/>
            <a:r>
              <a:rPr lang="en-US" dirty="0"/>
              <a:t>Metrices</a:t>
            </a:r>
          </a:p>
          <a:p>
            <a:pPr lvl="1"/>
            <a:r>
              <a:rPr lang="en-US" dirty="0"/>
              <a:t>Benchmarking</a:t>
            </a:r>
            <a:endParaRPr lang="en-IN" dirty="0"/>
          </a:p>
        </p:txBody>
      </p:sp>
    </p:spTree>
    <p:extLst>
      <p:ext uri="{BB962C8B-B14F-4D97-AF65-F5344CB8AC3E}">
        <p14:creationId xmlns:p14="http://schemas.microsoft.com/office/powerpoint/2010/main" val="427127941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FE978-4CD8-4E11-95B5-CA9B985CB5A4}"/>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8EA33257-0B70-4009-973F-5EFF481BB2B2}"/>
              </a:ext>
            </a:extLst>
          </p:cNvPr>
          <p:cNvSpPr>
            <a:spLocks noGrp="1"/>
          </p:cNvSpPr>
          <p:nvPr>
            <p:ph idx="1"/>
          </p:nvPr>
        </p:nvSpPr>
        <p:spPr/>
        <p:txBody>
          <a:bodyPr/>
          <a:lstStyle/>
          <a:p>
            <a:r>
              <a:rPr lang="en-US" dirty="0"/>
              <a:t>It can be also ensured by Appling </a:t>
            </a:r>
          </a:p>
          <a:p>
            <a:pPr lvl="1"/>
            <a:r>
              <a:rPr lang="en-US" dirty="0"/>
              <a:t>Validation and Verification activity</a:t>
            </a:r>
          </a:p>
          <a:p>
            <a:pPr lvl="1"/>
            <a:r>
              <a:rPr lang="en-US" dirty="0"/>
              <a:t>Defect injection rate</a:t>
            </a:r>
          </a:p>
          <a:p>
            <a:pPr lvl="1"/>
            <a:r>
              <a:rPr lang="en-US" dirty="0"/>
              <a:t>Defect density rate</a:t>
            </a:r>
          </a:p>
          <a:p>
            <a:pPr lvl="1"/>
            <a:r>
              <a:rPr lang="en-US" dirty="0"/>
              <a:t>Etc.</a:t>
            </a:r>
          </a:p>
          <a:p>
            <a:r>
              <a:rPr lang="en-US"/>
              <a:t>Continues improvement.</a:t>
            </a:r>
            <a:endParaRPr lang="en-US" dirty="0"/>
          </a:p>
          <a:p>
            <a:r>
              <a:rPr lang="en-US" dirty="0"/>
              <a:t>Quality assurance.</a:t>
            </a:r>
          </a:p>
          <a:p>
            <a:pPr lvl="1"/>
            <a:endParaRPr lang="en-IN" dirty="0"/>
          </a:p>
        </p:txBody>
      </p:sp>
    </p:spTree>
    <p:extLst>
      <p:ext uri="{BB962C8B-B14F-4D97-AF65-F5344CB8AC3E}">
        <p14:creationId xmlns:p14="http://schemas.microsoft.com/office/powerpoint/2010/main" val="38276132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541</TotalTime>
  <Words>5033</Words>
  <Application>Microsoft Office PowerPoint</Application>
  <PresentationFormat>Widescreen</PresentationFormat>
  <Paragraphs>464</Paragraphs>
  <Slides>99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99</vt:i4>
      </vt:variant>
    </vt:vector>
  </HeadingPairs>
  <TitlesOfParts>
    <vt:vector size="104" baseType="lpstr">
      <vt:lpstr>Arial</vt:lpstr>
      <vt:lpstr>Calibri</vt:lpstr>
      <vt:lpstr>Calibri Light</vt:lpstr>
      <vt:lpstr>Times New Roman</vt:lpstr>
      <vt:lpstr>Office Theme</vt:lpstr>
      <vt:lpstr>Advanced Software Engineering</vt:lpstr>
      <vt:lpstr>Syllabus</vt:lpstr>
      <vt:lpstr>Introduction</vt:lpstr>
      <vt:lpstr>Programming Guide Style</vt:lpstr>
      <vt:lpstr>Continues..</vt:lpstr>
      <vt:lpstr>Code appearance</vt:lpstr>
      <vt:lpstr>Coding standards</vt:lpstr>
      <vt:lpstr>Some of the coding standards</vt:lpstr>
      <vt:lpstr>Continues..</vt:lpstr>
      <vt:lpstr>Continues..</vt:lpstr>
      <vt:lpstr>Literate Programming</vt:lpstr>
      <vt:lpstr>Software documentation</vt:lpstr>
      <vt:lpstr>Continues..</vt:lpstr>
      <vt:lpstr>Continues..</vt:lpstr>
      <vt:lpstr>Product Documentation</vt:lpstr>
      <vt:lpstr>Process documentation</vt:lpstr>
      <vt:lpstr>Javadoc</vt:lpstr>
      <vt:lpstr>Continues..</vt:lpstr>
      <vt:lpstr>Continues..</vt:lpstr>
      <vt:lpstr>Continues..</vt:lpstr>
      <vt:lpstr>PowerPoint Presentation</vt:lpstr>
      <vt:lpstr>Continues..</vt:lpstr>
      <vt:lpstr>Generation of JavaDoc</vt:lpstr>
      <vt:lpstr>phpDocumentor</vt:lpstr>
      <vt:lpstr>Version control</vt:lpstr>
      <vt:lpstr>Functions of Version Control System</vt:lpstr>
      <vt:lpstr>Types of Version Control System</vt:lpstr>
      <vt:lpstr>Local Version Control System</vt:lpstr>
      <vt:lpstr>Centralized Version Control Systems(CVCS)</vt:lpstr>
      <vt:lpstr>Distributed Version Control Systems (DVCS)</vt:lpstr>
      <vt:lpstr>Continues..</vt:lpstr>
      <vt:lpstr>GIT</vt:lpstr>
      <vt:lpstr>Storing data as snapshots of the project over time</vt:lpstr>
      <vt:lpstr>Continues..</vt:lpstr>
      <vt:lpstr>Continues..</vt:lpstr>
      <vt:lpstr>Continues..</vt:lpstr>
      <vt:lpstr>Continues..</vt:lpstr>
      <vt:lpstr>Continues..</vt:lpstr>
      <vt:lpstr>SETTING UP GIT</vt:lpstr>
      <vt:lpstr>Continues..</vt:lpstr>
      <vt:lpstr>Continues..</vt:lpstr>
      <vt:lpstr>Continues..</vt:lpstr>
      <vt:lpstr>Continues..</vt:lpstr>
      <vt:lpstr>Continues..</vt:lpstr>
      <vt:lpstr>Command Line</vt:lpstr>
      <vt:lpstr>Cloning a Git Repository</vt:lpstr>
      <vt:lpstr>Continues..</vt:lpstr>
      <vt:lpstr>Continues..</vt:lpstr>
      <vt:lpstr>VIEWING THE COMMIT HISTORY</vt:lpstr>
      <vt:lpstr>Continues..</vt:lpstr>
      <vt:lpstr>Continues..</vt:lpstr>
      <vt:lpstr>Continues..</vt:lpstr>
      <vt:lpstr>Continues..</vt:lpstr>
      <vt:lpstr>Continues..</vt:lpstr>
      <vt:lpstr>Continues..</vt:lpstr>
      <vt:lpstr>Continues..</vt:lpstr>
      <vt:lpstr>Continues..</vt:lpstr>
      <vt:lpstr>Git Branching</vt:lpstr>
      <vt:lpstr>Continues..</vt:lpstr>
      <vt:lpstr>Continues..</vt:lpstr>
      <vt:lpstr>Continues..</vt:lpstr>
      <vt:lpstr>Continues..</vt:lpstr>
      <vt:lpstr>Continues..</vt:lpstr>
      <vt:lpstr>Continues..</vt:lpstr>
      <vt:lpstr>Creating a New Branch</vt:lpstr>
      <vt:lpstr>Continues..</vt:lpstr>
      <vt:lpstr>Continues..</vt:lpstr>
      <vt:lpstr>Continues..</vt:lpstr>
      <vt:lpstr>Switching Branches</vt:lpstr>
      <vt:lpstr>Continues..</vt:lpstr>
      <vt:lpstr>Continues..</vt:lpstr>
      <vt:lpstr>Continues..</vt:lpstr>
      <vt:lpstr>Continues..</vt:lpstr>
      <vt:lpstr>Push Changes</vt:lpstr>
      <vt:lpstr>Continues..</vt:lpstr>
      <vt:lpstr>Adding Remote Repositories</vt:lpstr>
      <vt:lpstr>Continues..</vt:lpstr>
      <vt:lpstr>Conflict-resolution</vt:lpstr>
      <vt:lpstr>Continues..</vt:lpstr>
      <vt:lpstr>Quality</vt:lpstr>
      <vt:lpstr>Quality</vt:lpstr>
      <vt:lpstr>Continues..</vt:lpstr>
      <vt:lpstr>Continues..</vt:lpstr>
      <vt:lpstr>Continues..</vt:lpstr>
      <vt:lpstr>Specification Quality</vt:lpstr>
      <vt:lpstr>Continues..</vt:lpstr>
      <vt:lpstr>Ensuring Quality in Specification</vt:lpstr>
      <vt:lpstr>Continues..</vt:lpstr>
      <vt:lpstr>Continues..</vt:lpstr>
      <vt:lpstr>Design Quality</vt:lpstr>
      <vt:lpstr>Continues..</vt:lpstr>
      <vt:lpstr>Continues..</vt:lpstr>
      <vt:lpstr>Continues..</vt:lpstr>
      <vt:lpstr>Continues..</vt:lpstr>
      <vt:lpstr>Development(Software Construction) Quality</vt:lpstr>
      <vt:lpstr>Continues..</vt:lpstr>
      <vt:lpstr>Continues..</vt:lpstr>
      <vt:lpstr>Conformance Quality</vt:lpstr>
      <vt:lpstr>Continues..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Software Engineering</dc:title>
  <dc:creator>Manu John</dc:creator>
  <cp:lastModifiedBy>Manu John</cp:lastModifiedBy>
  <cp:revision>38</cp:revision>
  <dcterms:created xsi:type="dcterms:W3CDTF">2021-11-17T01:24:47Z</dcterms:created>
  <dcterms:modified xsi:type="dcterms:W3CDTF">2022-12-07T17:21:12Z</dcterms:modified>
</cp:coreProperties>
</file>